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1.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1.xml" ContentType="application/vnd.openxmlformats-officedocument.drawingml.chartshapes+xml"/>
  <Override PartName="/ppt/tags/tag4.xml" ContentType="application/vnd.openxmlformats-officedocument.presentationml.tags+xml"/>
  <Override PartName="/ppt/notesSlides/notesSlide2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ags/tag5.xml" ContentType="application/vnd.openxmlformats-officedocument.presentationml.tags+xml"/>
  <Override PartName="/ppt/notesSlides/notesSlide23.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24.xml" ContentType="application/vnd.openxmlformats-officedocument.presentationml.notesSlide+xml"/>
  <Override PartName="/ppt/tags/tag6.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60" r:id="rId4"/>
  </p:sldMasterIdLst>
  <p:notesMasterIdLst>
    <p:notesMasterId r:id="rId33"/>
  </p:notesMasterIdLst>
  <p:handoutMasterIdLst>
    <p:handoutMasterId r:id="rId34"/>
  </p:handoutMasterIdLst>
  <p:sldIdLst>
    <p:sldId id="256" r:id="rId5"/>
    <p:sldId id="1169" r:id="rId6"/>
    <p:sldId id="305" r:id="rId7"/>
    <p:sldId id="1172" r:id="rId8"/>
    <p:sldId id="1176" r:id="rId9"/>
    <p:sldId id="1183" r:id="rId10"/>
    <p:sldId id="340" r:id="rId11"/>
    <p:sldId id="1170" r:id="rId12"/>
    <p:sldId id="483" r:id="rId13"/>
    <p:sldId id="1174" r:id="rId14"/>
    <p:sldId id="1175" r:id="rId15"/>
    <p:sldId id="303" r:id="rId16"/>
    <p:sldId id="1178" r:id="rId17"/>
    <p:sldId id="1129" r:id="rId18"/>
    <p:sldId id="1177" r:id="rId19"/>
    <p:sldId id="1132" r:id="rId20"/>
    <p:sldId id="1179" r:id="rId21"/>
    <p:sldId id="1165" r:id="rId22"/>
    <p:sldId id="1180" r:id="rId23"/>
    <p:sldId id="1167" r:id="rId24"/>
    <p:sldId id="1182" r:id="rId25"/>
    <p:sldId id="1216" r:id="rId26"/>
    <p:sldId id="1217" r:id="rId27"/>
    <p:sldId id="1207" r:id="rId28"/>
    <p:sldId id="1204" r:id="rId29"/>
    <p:sldId id="328" r:id="rId30"/>
    <p:sldId id="1173" r:id="rId31"/>
    <p:sldId id="1201" r:id="rId32"/>
  </p:sldIdLst>
  <p:sldSz cx="9144000" cy="6858000" type="screen4x3"/>
  <p:notesSz cx="6797675" cy="9926638"/>
  <p:embeddedFontLst>
    <p:embeddedFont>
      <p:font typeface="Meiryo" panose="020B0604030504040204" pitchFamily="50" charset="-128"/>
      <p:regular r:id="rId35"/>
      <p:bold r:id="rId36"/>
      <p:italic r:id="rId37"/>
      <p:boldItalic r:id="rId38"/>
    </p:embeddedFont>
    <p:embeddedFont>
      <p:font typeface="Yu Gothic" panose="020B0400000000000000" pitchFamily="50" charset="-128"/>
      <p:regular r:id="rId39"/>
      <p:bold r:id="rId40"/>
    </p:embeddedFont>
    <p:embeddedFont>
      <p:font typeface="Helvetica" panose="020B0604020202020204" pitchFamily="34" charset="0"/>
      <p:regular r:id="rId41"/>
      <p:bold r:id="rId42"/>
      <p:italic r:id="rId43"/>
      <p:boldItalic r:id="rId44"/>
    </p:embeddedFont>
    <p:embeddedFont>
      <p:font typeface="HGPｺﾞｼｯｸE" panose="020B0900000000000000" pitchFamily="50" charset="-128"/>
      <p:regular r:id="rId45"/>
    </p:embeddedFont>
    <p:embeddedFont>
      <p:font typeface="HGPｺﾞｼｯｸE" panose="020B0900000000000000" pitchFamily="50" charset="-128"/>
      <p:regular r:id="rId45"/>
    </p:embeddedFont>
    <p:embeddedFont>
      <p:font typeface="HGPｺﾞｼｯｸM" panose="020B0600000000000000" pitchFamily="50" charset="-128"/>
      <p:regular r:id="rId46"/>
    </p:embeddedFont>
    <p:embeddedFont>
      <p:font typeface="HGP創英角ｺﾞｼｯｸUB" panose="020B0900000000000000" pitchFamily="50" charset="-128"/>
      <p:regular r:id="rId47"/>
    </p:embeddedFont>
    <p:embeddedFont>
      <p:font typeface="Meiryo UI" panose="020B0604030504040204" pitchFamily="50" charset="-128"/>
      <p:regular r:id="rId48"/>
      <p:bold r:id="rId49"/>
      <p:italic r:id="rId50"/>
      <p:boldItalic r:id="rId51"/>
    </p:embeddedFont>
    <p:embeddedFont>
      <p:font typeface="ＭＳ Ｐゴシック" panose="020B0600070205080204" pitchFamily="50" charset="-128"/>
      <p:regular r:id="rId52"/>
    </p:embeddedFont>
    <p:embeddedFont>
      <p:font typeface="ＭＳ ゴシック" panose="020B0609070205080204" pitchFamily="49" charset="-128"/>
      <p:regular r:id="rId53"/>
    </p:embeddedFont>
    <p:embeddedFont>
      <p:font typeface="ＭＳ 明朝" panose="02020609040205080304" pitchFamily="17" charset="-128"/>
      <p:regular r:id="rId5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userDrawn="1">
          <p15:clr>
            <a:srgbClr val="A4A3A4"/>
          </p15:clr>
        </p15:guide>
        <p15:guide id="2" pos="57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CC"/>
    <a:srgbClr val="D9F254"/>
    <a:srgbClr val="FFCA81"/>
    <a:srgbClr val="9B4D0D"/>
    <a:srgbClr val="0070C0"/>
    <a:srgbClr val="E4B212"/>
    <a:srgbClr val="FF66CC"/>
    <a:srgbClr val="7030A0"/>
    <a:srgbClr val="00B050"/>
    <a:srgbClr val="E830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48" autoAdjust="0"/>
    <p:restoredTop sz="88219" autoAdjust="0"/>
  </p:normalViewPr>
  <p:slideViewPr>
    <p:cSldViewPr snapToGrid="0">
      <p:cViewPr>
        <p:scale>
          <a:sx n="98" d="100"/>
          <a:sy n="98" d="100"/>
        </p:scale>
        <p:origin x="582" y="-1638"/>
      </p:cViewPr>
      <p:guideLst>
        <p:guide orient="horz"/>
        <p:guide pos="5760"/>
      </p:guideLst>
    </p:cSldViewPr>
  </p:slideViewPr>
  <p:notesTextViewPr>
    <p:cViewPr>
      <p:scale>
        <a:sx n="1" d="1"/>
        <a:sy n="1" d="1"/>
      </p:scale>
      <p:origin x="0" y="0"/>
    </p:cViewPr>
  </p:notesTextViewPr>
  <p:notesViewPr>
    <p:cSldViewPr snapToGrid="0">
      <p:cViewPr>
        <p:scale>
          <a:sx n="90" d="100"/>
          <a:sy n="90" d="100"/>
        </p:scale>
        <p:origin x="2650" y="-91"/>
      </p:cViewPr>
      <p:guideLst/>
    </p:cSldViewPr>
  </p:notesViewPr>
  <p:gridSpacing cx="72008" cy="72008"/>
</p:viewPr>
</file>

<file path=ppt/_rels/presentation.xml.rels>&#65279;<?xml version="1.0" encoding="utf-8" standalone="yes"?>
<Relationships xmlns="http://schemas.openxmlformats.org/package/2006/relationships"><Relationship Id="rId13" Type="http://schemas.openxmlformats.org/officeDocument/2006/relationships/slide" Target="slides/slide9.xml" /><Relationship Id="rId18" Type="http://schemas.openxmlformats.org/officeDocument/2006/relationships/slide" Target="slides/slide14.xml" /><Relationship Id="rId26" Type="http://schemas.openxmlformats.org/officeDocument/2006/relationships/slide" Target="slides/slide22.xml" /><Relationship Id="rId39" Type="http://schemas.openxmlformats.org/officeDocument/2006/relationships/font" Target="fonts/font5.fntdata" /><Relationship Id="rId21" Type="http://schemas.openxmlformats.org/officeDocument/2006/relationships/slide" Target="slides/slide17.xml" /><Relationship Id="rId34" Type="http://schemas.openxmlformats.org/officeDocument/2006/relationships/handoutMaster" Target="handoutMasters/handoutMaster1.xml" /><Relationship Id="rId42" Type="http://schemas.openxmlformats.org/officeDocument/2006/relationships/font" Target="fonts/font8.fntdata" /><Relationship Id="rId47" Type="http://schemas.openxmlformats.org/officeDocument/2006/relationships/font" Target="fonts/font13.fntdata" /><Relationship Id="rId50" Type="http://schemas.openxmlformats.org/officeDocument/2006/relationships/font" Target="fonts/font16.fntdata" /><Relationship Id="rId55" Type="http://schemas.openxmlformats.org/officeDocument/2006/relationships/commentAuthors" Target="commentAuthors.xml" /><Relationship Id="rId7" Type="http://schemas.openxmlformats.org/officeDocument/2006/relationships/slide" Target="slides/slide3.xml" /><Relationship Id="rId16" Type="http://schemas.openxmlformats.org/officeDocument/2006/relationships/slide" Target="slides/slide12.xml" /><Relationship Id="rId29" Type="http://schemas.openxmlformats.org/officeDocument/2006/relationships/slide" Target="slides/slide25.xml" /><Relationship Id="rId11" Type="http://schemas.openxmlformats.org/officeDocument/2006/relationships/slide" Target="slides/slide7.xml" /><Relationship Id="rId24" Type="http://schemas.openxmlformats.org/officeDocument/2006/relationships/slide" Target="slides/slide20.xml" /><Relationship Id="rId32" Type="http://schemas.openxmlformats.org/officeDocument/2006/relationships/slide" Target="slides/slide28.xml" /><Relationship Id="rId37" Type="http://schemas.openxmlformats.org/officeDocument/2006/relationships/font" Target="fonts/font3.fntdata" /><Relationship Id="rId40" Type="http://schemas.openxmlformats.org/officeDocument/2006/relationships/font" Target="fonts/font6.fntdata" /><Relationship Id="rId45" Type="http://schemas.openxmlformats.org/officeDocument/2006/relationships/font" Target="fonts/font11.fntdata" /><Relationship Id="rId53" Type="http://schemas.openxmlformats.org/officeDocument/2006/relationships/font" Target="fonts/font19.fntdata" /><Relationship Id="rId58" Type="http://schemas.openxmlformats.org/officeDocument/2006/relationships/theme" Target="theme/theme1.xml" /><Relationship Id="rId5" Type="http://schemas.openxmlformats.org/officeDocument/2006/relationships/slide" Target="slides/slide1.xml" /><Relationship Id="rId19" Type="http://schemas.openxmlformats.org/officeDocument/2006/relationships/slide" Target="slides/slide15.xml" /><Relationship Id="rId4" Type="http://schemas.openxmlformats.org/officeDocument/2006/relationships/slideMaster" Target="slideMasters/slideMaster1.xml" /><Relationship Id="rId9" Type="http://schemas.openxmlformats.org/officeDocument/2006/relationships/slide" Target="slides/slide5.xml" /><Relationship Id="rId14" Type="http://schemas.openxmlformats.org/officeDocument/2006/relationships/slide" Target="slides/slide10.xml" /><Relationship Id="rId22" Type="http://schemas.openxmlformats.org/officeDocument/2006/relationships/slide" Target="slides/slide18.xml" /><Relationship Id="rId27" Type="http://schemas.openxmlformats.org/officeDocument/2006/relationships/slide" Target="slides/slide23.xml" /><Relationship Id="rId30" Type="http://schemas.openxmlformats.org/officeDocument/2006/relationships/slide" Target="slides/slide26.xml" /><Relationship Id="rId35" Type="http://schemas.openxmlformats.org/officeDocument/2006/relationships/font" Target="fonts/font1.fntdata" /><Relationship Id="rId43" Type="http://schemas.openxmlformats.org/officeDocument/2006/relationships/font" Target="fonts/font9.fntdata" /><Relationship Id="rId48" Type="http://schemas.openxmlformats.org/officeDocument/2006/relationships/font" Target="fonts/font14.fntdata" /><Relationship Id="rId56" Type="http://schemas.openxmlformats.org/officeDocument/2006/relationships/presProps" Target="presProps.xml" /><Relationship Id="rId8" Type="http://schemas.openxmlformats.org/officeDocument/2006/relationships/slide" Target="slides/slide4.xml" /><Relationship Id="rId51" Type="http://schemas.openxmlformats.org/officeDocument/2006/relationships/font" Target="fonts/font17.fntdata" /><Relationship Id="rId12" Type="http://schemas.openxmlformats.org/officeDocument/2006/relationships/slide" Target="slides/slide8.xml" /><Relationship Id="rId17" Type="http://schemas.openxmlformats.org/officeDocument/2006/relationships/slide" Target="slides/slide13.xml" /><Relationship Id="rId25" Type="http://schemas.openxmlformats.org/officeDocument/2006/relationships/slide" Target="slides/slide21.xml" /><Relationship Id="rId33" Type="http://schemas.openxmlformats.org/officeDocument/2006/relationships/notesMaster" Target="notesMasters/notesMaster1.xml" /><Relationship Id="rId38" Type="http://schemas.openxmlformats.org/officeDocument/2006/relationships/font" Target="fonts/font4.fntdata" /><Relationship Id="rId46" Type="http://schemas.openxmlformats.org/officeDocument/2006/relationships/font" Target="fonts/font12.fntdata" /><Relationship Id="rId59" Type="http://schemas.openxmlformats.org/officeDocument/2006/relationships/tableStyles" Target="tableStyles.xml" /><Relationship Id="rId20" Type="http://schemas.openxmlformats.org/officeDocument/2006/relationships/slide" Target="slides/slide16.xml" /><Relationship Id="rId41" Type="http://schemas.openxmlformats.org/officeDocument/2006/relationships/font" Target="fonts/font7.fntdata" /><Relationship Id="rId54" Type="http://schemas.openxmlformats.org/officeDocument/2006/relationships/font" Target="fonts/font20.fntdata" /><Relationship Id="rId6" Type="http://schemas.openxmlformats.org/officeDocument/2006/relationships/slide" Target="slides/slide2.xml" /><Relationship Id="rId15" Type="http://schemas.openxmlformats.org/officeDocument/2006/relationships/slide" Target="slides/slide11.xml" /><Relationship Id="rId23" Type="http://schemas.openxmlformats.org/officeDocument/2006/relationships/slide" Target="slides/slide19.xml" /><Relationship Id="rId28" Type="http://schemas.openxmlformats.org/officeDocument/2006/relationships/slide" Target="slides/slide24.xml" /><Relationship Id="rId36" Type="http://schemas.openxmlformats.org/officeDocument/2006/relationships/font" Target="fonts/font2.fntdata" /><Relationship Id="rId49" Type="http://schemas.openxmlformats.org/officeDocument/2006/relationships/font" Target="fonts/font15.fntdata" /><Relationship Id="rId57" Type="http://schemas.openxmlformats.org/officeDocument/2006/relationships/viewProps" Target="viewProps.xml" /><Relationship Id="rId10" Type="http://schemas.openxmlformats.org/officeDocument/2006/relationships/slide" Target="slides/slide6.xml" /><Relationship Id="rId31" Type="http://schemas.openxmlformats.org/officeDocument/2006/relationships/slide" Target="slides/slide27.xml" /><Relationship Id="rId44" Type="http://schemas.openxmlformats.org/officeDocument/2006/relationships/font" Target="fonts/font10.fntdata" /><Relationship Id="rId52" Type="http://schemas.openxmlformats.org/officeDocument/2006/relationships/font" Target="fonts/font18.fntdata" /></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embeddings/oleObject1.bin"/></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1.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売上高</c:v>
                </c:pt>
              </c:strCache>
            </c:strRef>
          </c:tx>
          <c:spPr>
            <a:ln>
              <a:solidFill>
                <a:srgbClr val="D63636"/>
              </a:solidFill>
            </a:ln>
          </c:spPr>
          <c:dPt>
            <c:idx val="0"/>
            <c:bubble3D val="0"/>
            <c:spPr>
              <a:solidFill>
                <a:srgbClr val="B7CDDA"/>
              </a:solidFill>
              <a:ln w="6350">
                <a:solidFill>
                  <a:schemeClr val="bg1"/>
                </a:solidFill>
              </a:ln>
              <a:effectLst/>
            </c:spPr>
            <c:extLst>
              <c:ext xmlns:c16="http://schemas.microsoft.com/office/drawing/2014/chart" uri="{C3380CC4-5D6E-409C-BE32-E72D297353CC}">
                <c16:uniqueId val="{00000002-98DC-4E53-811C-2513A90EFCF3}"/>
              </c:ext>
            </c:extLst>
          </c:dPt>
          <c:dPt>
            <c:idx val="1"/>
            <c:bubble3D val="0"/>
            <c:spPr>
              <a:solidFill>
                <a:srgbClr val="DBE7ED"/>
              </a:solidFill>
              <a:ln w="6350">
                <a:solidFill>
                  <a:schemeClr val="bg1"/>
                </a:solidFill>
              </a:ln>
              <a:effectLst/>
            </c:spPr>
            <c:extLst>
              <c:ext xmlns:c16="http://schemas.microsoft.com/office/drawing/2014/chart" uri="{C3380CC4-5D6E-409C-BE32-E72D297353CC}">
                <c16:uniqueId val="{00000004-98DC-4E53-811C-2513A90EFCF3}"/>
              </c:ext>
            </c:extLst>
          </c:dPt>
          <c:dPt>
            <c:idx val="2"/>
            <c:bubble3D val="0"/>
            <c:spPr>
              <a:solidFill>
                <a:srgbClr val="5394E3"/>
              </a:solidFill>
              <a:ln w="6350">
                <a:solidFill>
                  <a:schemeClr val="bg1"/>
                </a:solidFill>
              </a:ln>
              <a:effectLst/>
            </c:spPr>
            <c:extLst>
              <c:ext xmlns:c16="http://schemas.microsoft.com/office/drawing/2014/chart" uri="{C3380CC4-5D6E-409C-BE32-E72D297353CC}">
                <c16:uniqueId val="{00000005-98DC-4E53-811C-2513A90EFCF3}"/>
              </c:ext>
            </c:extLst>
          </c:dPt>
          <c:dPt>
            <c:idx val="3"/>
            <c:bubble3D val="0"/>
            <c:spPr>
              <a:solidFill>
                <a:srgbClr val="DBE7ED"/>
              </a:solidFill>
              <a:ln w="6350">
                <a:solidFill>
                  <a:schemeClr val="bg1"/>
                </a:solidFill>
              </a:ln>
              <a:effectLst/>
            </c:spPr>
            <c:extLst>
              <c:ext xmlns:c16="http://schemas.microsoft.com/office/drawing/2014/chart" uri="{C3380CC4-5D6E-409C-BE32-E72D297353CC}">
                <c16:uniqueId val="{00000006-98DC-4E53-811C-2513A90EFCF3}"/>
              </c:ext>
            </c:extLst>
          </c:dPt>
          <c:dPt>
            <c:idx val="4"/>
            <c:bubble3D val="0"/>
            <c:spPr>
              <a:solidFill>
                <a:srgbClr val="B7CDDA"/>
              </a:solidFill>
              <a:ln w="19050">
                <a:noFill/>
              </a:ln>
              <a:effectLst/>
            </c:spPr>
            <c:extLst>
              <c:ext xmlns:c16="http://schemas.microsoft.com/office/drawing/2014/chart" uri="{C3380CC4-5D6E-409C-BE32-E72D297353CC}">
                <c16:uniqueId val="{00000003-98DC-4E53-811C-2513A90EFCF3}"/>
              </c:ext>
            </c:extLst>
          </c:dPt>
          <c:dPt>
            <c:idx val="5"/>
            <c:bubble3D val="0"/>
            <c:spPr>
              <a:noFill/>
              <a:ln w="28575">
                <a:solidFill>
                  <a:srgbClr val="D63636"/>
                </a:solidFill>
                <a:prstDash val="sysDash"/>
              </a:ln>
              <a:effectLst/>
            </c:spPr>
            <c:extLst>
              <c:ext xmlns:c16="http://schemas.microsoft.com/office/drawing/2014/chart" uri="{C3380CC4-5D6E-409C-BE32-E72D297353CC}">
                <c16:uniqueId val="{00000001-98DC-4E53-811C-2513A90EFCF3}"/>
              </c:ext>
            </c:extLst>
          </c:dPt>
          <c:cat>
            <c:strRef>
              <c:f>Sheet1!$A$2:$A$7</c:f>
              <c:strCache>
                <c:ptCount val="6"/>
                <c:pt idx="0">
                  <c:v>所得税</c:v>
                </c:pt>
                <c:pt idx="1">
                  <c:v>法人税</c:v>
                </c:pt>
                <c:pt idx="2">
                  <c:v>消費税</c:v>
                </c:pt>
                <c:pt idx="3">
                  <c:v>その他税収</c:v>
                </c:pt>
                <c:pt idx="4">
                  <c:v>その他収入</c:v>
                </c:pt>
                <c:pt idx="5">
                  <c:v>公債金</c:v>
                </c:pt>
              </c:strCache>
            </c:strRef>
          </c:cat>
          <c:val>
            <c:numRef>
              <c:f>Sheet1!$B$2:$B$7</c:f>
              <c:numCache>
                <c:formatCode>General</c:formatCode>
                <c:ptCount val="6"/>
                <c:pt idx="0">
                  <c:v>15.9</c:v>
                </c:pt>
                <c:pt idx="1">
                  <c:v>15.1</c:v>
                </c:pt>
                <c:pt idx="2">
                  <c:v>21.2</c:v>
                </c:pt>
                <c:pt idx="3">
                  <c:v>9.6</c:v>
                </c:pt>
                <c:pt idx="4">
                  <c:v>6.7</c:v>
                </c:pt>
                <c:pt idx="5">
                  <c:v>31.5</c:v>
                </c:pt>
              </c:numCache>
            </c:numRef>
          </c:val>
          <c:extLst>
            <c:ext xmlns:c16="http://schemas.microsoft.com/office/drawing/2014/chart" uri="{C3380CC4-5D6E-409C-BE32-E72D297353CC}">
              <c16:uniqueId val="{00000000-98DC-4E53-811C-2513A90EFCF3}"/>
            </c:ext>
          </c:extLst>
        </c:ser>
        <c:dLbls>
          <c:showLegendKey val="0"/>
          <c:showVal val="0"/>
          <c:showCatName val="0"/>
          <c:showSerName val="0"/>
          <c:showPercent val="0"/>
          <c:showBubbleSize val="0"/>
          <c:showLeaderLines val="1"/>
        </c:dLbls>
        <c:firstSliceAng val="0"/>
        <c:holeSize val="43"/>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列1</c:v>
                </c:pt>
              </c:strCache>
            </c:strRef>
          </c:tx>
          <c:dPt>
            <c:idx val="0"/>
            <c:bubble3D val="0"/>
            <c:spPr>
              <a:solidFill>
                <a:srgbClr val="005AFF"/>
              </a:solidFill>
              <a:ln w="19050">
                <a:noFill/>
              </a:ln>
              <a:effectLst/>
            </c:spPr>
            <c:extLst>
              <c:ext xmlns:c16="http://schemas.microsoft.com/office/drawing/2014/chart" uri="{C3380CC4-5D6E-409C-BE32-E72D297353CC}">
                <c16:uniqueId val="{00000001-6AA5-774B-8CE5-F56AACAB5893}"/>
              </c:ext>
            </c:extLst>
          </c:dPt>
          <c:dPt>
            <c:idx val="1"/>
            <c:bubble3D val="0"/>
            <c:spPr>
              <a:solidFill>
                <a:srgbClr val="FF8082"/>
              </a:solidFill>
              <a:ln w="19050">
                <a:noFill/>
              </a:ln>
              <a:effectLst/>
            </c:spPr>
            <c:extLst>
              <c:ext xmlns:c16="http://schemas.microsoft.com/office/drawing/2014/chart" uri="{C3380CC4-5D6E-409C-BE32-E72D297353CC}">
                <c16:uniqueId val="{00000003-6AA5-774B-8CE5-F56AACAB589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AA5-774B-8CE5-F56AACAB589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AA5-774B-8CE5-F56AACAB5893}"/>
              </c:ext>
            </c:extLst>
          </c:dPt>
          <c:cat>
            <c:numRef>
              <c:f>Sheet1!$A$2:$A$5</c:f>
              <c:numCache>
                <c:formatCode>General</c:formatCode>
                <c:ptCount val="4"/>
              </c:numCache>
            </c:numRef>
          </c:cat>
          <c:val>
            <c:numRef>
              <c:f>Sheet1!$B$2:$B$5</c:f>
              <c:numCache>
                <c:formatCode>General</c:formatCode>
                <c:ptCount val="4"/>
                <c:pt idx="0">
                  <c:v>54</c:v>
                </c:pt>
                <c:pt idx="1">
                  <c:v>46</c:v>
                </c:pt>
              </c:numCache>
            </c:numRef>
          </c:val>
          <c:extLst>
            <c:ext xmlns:c16="http://schemas.microsoft.com/office/drawing/2014/chart" uri="{C3380CC4-5D6E-409C-BE32-E72D297353CC}">
              <c16:uniqueId val="{00000008-6AA5-774B-8CE5-F56AACAB589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ln w="6350">
              <a:noFill/>
            </a:ln>
          </c:spPr>
          <c:dPt>
            <c:idx val="0"/>
            <c:bubble3D val="0"/>
            <c:spPr>
              <a:solidFill>
                <a:srgbClr val="FFCA80"/>
              </a:solidFill>
              <a:ln w="6350">
                <a:noFill/>
              </a:ln>
              <a:effectLst/>
            </c:spPr>
            <c:extLst>
              <c:ext xmlns:c16="http://schemas.microsoft.com/office/drawing/2014/chart" uri="{C3380CC4-5D6E-409C-BE32-E72D297353CC}">
                <c16:uniqueId val="{00000002-85F1-490A-A4E4-E8979E124498}"/>
              </c:ext>
            </c:extLst>
          </c:dPt>
          <c:dPt>
            <c:idx val="1"/>
            <c:bubble3D val="0"/>
            <c:spPr>
              <a:solidFill>
                <a:srgbClr val="4DC4FF"/>
              </a:solidFill>
              <a:ln w="6350">
                <a:noFill/>
              </a:ln>
              <a:effectLst/>
            </c:spPr>
            <c:extLst>
              <c:ext xmlns:c16="http://schemas.microsoft.com/office/drawing/2014/chart" uri="{C3380CC4-5D6E-409C-BE32-E72D297353CC}">
                <c16:uniqueId val="{00000003-85F1-490A-A4E4-E8979E124498}"/>
              </c:ext>
            </c:extLst>
          </c:dPt>
          <c:dPt>
            <c:idx val="2"/>
            <c:bubble3D val="0"/>
            <c:spPr>
              <a:solidFill>
                <a:srgbClr val="03AF7A"/>
              </a:solidFill>
              <a:ln w="6350">
                <a:noFill/>
              </a:ln>
              <a:effectLst/>
            </c:spPr>
            <c:extLst>
              <c:ext xmlns:c16="http://schemas.microsoft.com/office/drawing/2014/chart" uri="{C3380CC4-5D6E-409C-BE32-E72D297353CC}">
                <c16:uniqueId val="{00000001-85F1-490A-A4E4-E8979E124498}"/>
              </c:ext>
            </c:extLst>
          </c:dPt>
          <c:dPt>
            <c:idx val="3"/>
            <c:bubble3D val="0"/>
            <c:spPr>
              <a:solidFill>
                <a:srgbClr val="C9ACE6"/>
              </a:solidFill>
              <a:ln w="6350">
                <a:noFill/>
              </a:ln>
              <a:effectLst/>
            </c:spPr>
            <c:extLst>
              <c:ext xmlns:c16="http://schemas.microsoft.com/office/drawing/2014/chart" uri="{C3380CC4-5D6E-409C-BE32-E72D297353CC}">
                <c16:uniqueId val="{00000004-85F1-490A-A4E4-E8979E124498}"/>
              </c:ext>
            </c:extLst>
          </c:dPt>
          <c:dPt>
            <c:idx val="4"/>
            <c:bubble3D val="0"/>
            <c:spPr>
              <a:solidFill>
                <a:srgbClr val="D8F255"/>
              </a:solidFill>
              <a:ln w="6350">
                <a:noFill/>
              </a:ln>
              <a:effectLst/>
            </c:spPr>
            <c:extLst>
              <c:ext xmlns:c16="http://schemas.microsoft.com/office/drawing/2014/chart" uri="{C3380CC4-5D6E-409C-BE32-E72D297353CC}">
                <c16:uniqueId val="{00000005-85F1-490A-A4E4-E8979E124498}"/>
              </c:ext>
            </c:extLst>
          </c:dPt>
          <c:dPt>
            <c:idx val="5"/>
            <c:bubble3D val="0"/>
            <c:spPr>
              <a:solidFill>
                <a:srgbClr val="FFCABF"/>
              </a:solidFill>
              <a:ln w="6350">
                <a:noFill/>
              </a:ln>
              <a:effectLst/>
            </c:spPr>
            <c:extLst>
              <c:ext xmlns:c16="http://schemas.microsoft.com/office/drawing/2014/chart" uri="{C3380CC4-5D6E-409C-BE32-E72D297353CC}">
                <c16:uniqueId val="{00000006-85F1-490A-A4E4-E8979E124498}"/>
              </c:ext>
            </c:extLst>
          </c:dPt>
          <c:dPt>
            <c:idx val="6"/>
            <c:bubble3D val="0"/>
            <c:spPr>
              <a:solidFill>
                <a:srgbClr val="77D9A8"/>
              </a:solidFill>
              <a:ln w="6350">
                <a:noFill/>
              </a:ln>
              <a:effectLst/>
            </c:spPr>
            <c:extLst>
              <c:ext xmlns:c16="http://schemas.microsoft.com/office/drawing/2014/chart" uri="{C3380CC4-5D6E-409C-BE32-E72D297353CC}">
                <c16:uniqueId val="{00000007-85F1-490A-A4E4-E8979E124498}"/>
              </c:ext>
            </c:extLst>
          </c:dPt>
          <c:dPt>
            <c:idx val="7"/>
            <c:bubble3D val="0"/>
            <c:spPr>
              <a:solidFill>
                <a:srgbClr val="F6AA00"/>
              </a:solidFill>
              <a:ln w="6350">
                <a:noFill/>
              </a:ln>
              <a:effectLst/>
            </c:spPr>
            <c:extLst>
              <c:ext xmlns:c16="http://schemas.microsoft.com/office/drawing/2014/chart" uri="{C3380CC4-5D6E-409C-BE32-E72D297353CC}">
                <c16:uniqueId val="{00000008-85F1-490A-A4E4-E8979E124498}"/>
              </c:ext>
            </c:extLst>
          </c:dPt>
          <c:dPt>
            <c:idx val="8"/>
            <c:bubble3D val="0"/>
            <c:spPr>
              <a:solidFill>
                <a:srgbClr val="FFFF80"/>
              </a:solidFill>
              <a:ln w="6350">
                <a:noFill/>
              </a:ln>
              <a:effectLst/>
            </c:spPr>
            <c:extLst>
              <c:ext xmlns:c16="http://schemas.microsoft.com/office/drawing/2014/chart" uri="{C3380CC4-5D6E-409C-BE32-E72D297353CC}">
                <c16:uniqueId val="{00000010-E57A-5F41-BD19-29989FBAC2F0}"/>
              </c:ext>
            </c:extLst>
          </c:dPt>
          <c:dPt>
            <c:idx val="9"/>
            <c:bubble3D val="0"/>
            <c:spPr>
              <a:solidFill>
                <a:srgbClr val="FF8082"/>
              </a:solidFill>
              <a:ln w="6350">
                <a:noFill/>
              </a:ln>
              <a:effectLst/>
            </c:spPr>
            <c:extLst>
              <c:ext xmlns:c16="http://schemas.microsoft.com/office/drawing/2014/chart" uri="{C3380CC4-5D6E-409C-BE32-E72D297353CC}">
                <c16:uniqueId val="{00000011-E57A-5F41-BD19-29989FBAC2F0}"/>
              </c:ext>
            </c:extLst>
          </c:dPt>
          <c:dPt>
            <c:idx val="10"/>
            <c:bubble3D val="0"/>
            <c:spPr>
              <a:solidFill>
                <a:srgbClr val="BFE4FF"/>
              </a:solidFill>
              <a:ln w="6350">
                <a:noFill/>
              </a:ln>
              <a:effectLst/>
            </c:spPr>
            <c:extLst>
              <c:ext xmlns:c16="http://schemas.microsoft.com/office/drawing/2014/chart" uri="{C3380CC4-5D6E-409C-BE32-E72D297353CC}">
                <c16:uniqueId val="{00000000-8805-7342-B4AF-3334C1307C52}"/>
              </c:ext>
            </c:extLst>
          </c:dPt>
          <c:dPt>
            <c:idx val="11"/>
            <c:bubble3D val="0"/>
            <c:spPr>
              <a:solidFill>
                <a:srgbClr val="C8C8CB"/>
              </a:solidFill>
              <a:ln w="6350">
                <a:noFill/>
              </a:ln>
              <a:effectLst/>
            </c:spPr>
            <c:extLst>
              <c:ext xmlns:c16="http://schemas.microsoft.com/office/drawing/2014/chart" uri="{C3380CC4-5D6E-409C-BE32-E72D297353CC}">
                <c16:uniqueId val="{00000001-8805-7342-B4AF-3334C1307C52}"/>
              </c:ext>
            </c:extLst>
          </c:dPt>
          <c:val>
            <c:numRef>
              <c:f>Sheet1!$B$2:$B$13</c:f>
              <c:numCache>
                <c:formatCode>General</c:formatCode>
                <c:ptCount val="12"/>
                <c:pt idx="0">
                  <c:v>21.9</c:v>
                </c:pt>
                <c:pt idx="1">
                  <c:v>14.2</c:v>
                </c:pt>
                <c:pt idx="2">
                  <c:v>13.9</c:v>
                </c:pt>
                <c:pt idx="3">
                  <c:v>12.7</c:v>
                </c:pt>
                <c:pt idx="4">
                  <c:v>9.5</c:v>
                </c:pt>
                <c:pt idx="5">
                  <c:v>6.4</c:v>
                </c:pt>
                <c:pt idx="6">
                  <c:v>6</c:v>
                </c:pt>
                <c:pt idx="7">
                  <c:v>5.8</c:v>
                </c:pt>
                <c:pt idx="8">
                  <c:v>5.3</c:v>
                </c:pt>
                <c:pt idx="9">
                  <c:v>3.7</c:v>
                </c:pt>
                <c:pt idx="10">
                  <c:v>0.2</c:v>
                </c:pt>
                <c:pt idx="11">
                  <c:v>0.7</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列1</c:v>
                      </c:pt>
                    </c:strCache>
                  </c:strRef>
                </c15:tx>
              </c15:filteredSeriesTitle>
            </c:ext>
            <c:ext xmlns:c15="http://schemas.microsoft.com/office/drawing/2012/chart" uri="{02D57815-91ED-43cb-92C2-25804820EDAC}">
              <c15:filteredCategoryTitle>
                <c15:cat>
                  <c:numRef>
                    <c:extLst>
                      <c:ext uri="{02D57815-91ED-43cb-92C2-25804820EDAC}">
                        <c15:formulaRef>
                          <c15:sqref>Sheet1!$A$2:$A$13</c15:sqref>
                        </c15:formulaRef>
                      </c:ext>
                    </c:extLst>
                    <c:numCache>
                      <c:formatCode>General</c:formatCode>
                      <c:ptCount val="12"/>
                    </c:numCache>
                  </c:numRef>
                </c15:cat>
              </c15:filteredCategoryTitle>
            </c:ext>
            <c:ext xmlns:c16="http://schemas.microsoft.com/office/drawing/2014/chart" uri="{C3380CC4-5D6E-409C-BE32-E72D297353CC}">
              <c16:uniqueId val="{00000000-85F1-490A-A4E4-E8979E12449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売上高</c:v>
                </c:pt>
              </c:strCache>
            </c:strRef>
          </c:tx>
          <c:spPr>
            <a:ln w="6350">
              <a:solidFill>
                <a:schemeClr val="bg1"/>
              </a:solidFill>
            </a:ln>
          </c:spPr>
          <c:dPt>
            <c:idx val="0"/>
            <c:bubble3D val="0"/>
            <c:spPr>
              <a:solidFill>
                <a:srgbClr val="009E47"/>
              </a:solidFill>
              <a:ln w="6350">
                <a:solidFill>
                  <a:schemeClr val="bg1"/>
                </a:solidFill>
              </a:ln>
              <a:effectLst/>
            </c:spPr>
            <c:extLst>
              <c:ext xmlns:c16="http://schemas.microsoft.com/office/drawing/2014/chart" uri="{C3380CC4-5D6E-409C-BE32-E72D297353CC}">
                <c16:uniqueId val="{00000002-98DC-4E53-811C-2513A90EFCF3}"/>
              </c:ext>
            </c:extLst>
          </c:dPt>
          <c:dPt>
            <c:idx val="1"/>
            <c:bubble3D val="0"/>
            <c:spPr>
              <a:solidFill>
                <a:srgbClr val="EEC92E"/>
              </a:solidFill>
              <a:ln w="6350">
                <a:solidFill>
                  <a:schemeClr val="bg1"/>
                </a:solidFill>
              </a:ln>
              <a:effectLst/>
            </c:spPr>
            <c:extLst>
              <c:ext xmlns:c16="http://schemas.microsoft.com/office/drawing/2014/chart" uri="{C3380CC4-5D6E-409C-BE32-E72D297353CC}">
                <c16:uniqueId val="{00000004-98DC-4E53-811C-2513A90EFCF3}"/>
              </c:ext>
            </c:extLst>
          </c:dPt>
          <c:dPt>
            <c:idx val="2"/>
            <c:bubble3D val="0"/>
            <c:spPr>
              <a:solidFill>
                <a:srgbClr val="A6A6A6"/>
              </a:solidFill>
              <a:ln w="6350">
                <a:solidFill>
                  <a:schemeClr val="bg1"/>
                </a:solidFill>
              </a:ln>
              <a:effectLst/>
            </c:spPr>
            <c:extLst>
              <c:ext xmlns:c16="http://schemas.microsoft.com/office/drawing/2014/chart" uri="{C3380CC4-5D6E-409C-BE32-E72D297353CC}">
                <c16:uniqueId val="{00000005-98DC-4E53-811C-2513A90EFCF3}"/>
              </c:ext>
            </c:extLst>
          </c:dPt>
          <c:dPt>
            <c:idx val="3"/>
            <c:bubble3D val="0"/>
            <c:spPr>
              <a:solidFill>
                <a:srgbClr val="B5B5B6"/>
              </a:solidFill>
              <a:ln w="6350">
                <a:solidFill>
                  <a:schemeClr val="bg1"/>
                </a:solidFill>
              </a:ln>
              <a:effectLst/>
            </c:spPr>
            <c:extLst>
              <c:ext xmlns:c16="http://schemas.microsoft.com/office/drawing/2014/chart" uri="{C3380CC4-5D6E-409C-BE32-E72D297353CC}">
                <c16:uniqueId val="{00000006-98DC-4E53-811C-2513A90EFCF3}"/>
              </c:ext>
            </c:extLst>
          </c:dPt>
          <c:dPt>
            <c:idx val="4"/>
            <c:bubble3D val="0"/>
            <c:spPr>
              <a:solidFill>
                <a:srgbClr val="C9CACA"/>
              </a:solidFill>
              <a:ln w="6350">
                <a:solidFill>
                  <a:schemeClr val="bg1"/>
                </a:solidFill>
              </a:ln>
              <a:effectLst/>
            </c:spPr>
            <c:extLst>
              <c:ext xmlns:c16="http://schemas.microsoft.com/office/drawing/2014/chart" uri="{C3380CC4-5D6E-409C-BE32-E72D297353CC}">
                <c16:uniqueId val="{00000003-98DC-4E53-811C-2513A90EFCF3}"/>
              </c:ext>
            </c:extLst>
          </c:dPt>
          <c:dPt>
            <c:idx val="5"/>
            <c:bubble3D val="0"/>
            <c:spPr>
              <a:solidFill>
                <a:srgbClr val="EAEAEA"/>
              </a:solidFill>
              <a:ln w="6350">
                <a:solidFill>
                  <a:schemeClr val="bg1"/>
                </a:solidFill>
              </a:ln>
              <a:effectLst/>
            </c:spPr>
            <c:extLst>
              <c:ext xmlns:c16="http://schemas.microsoft.com/office/drawing/2014/chart" uri="{C3380CC4-5D6E-409C-BE32-E72D297353CC}">
                <c16:uniqueId val="{00000001-98DC-4E53-811C-2513A90EFCF3}"/>
              </c:ext>
            </c:extLst>
          </c:dPt>
          <c:dPt>
            <c:idx val="6"/>
            <c:bubble3D val="0"/>
            <c:spPr>
              <a:solidFill>
                <a:srgbClr val="EE6E6E"/>
              </a:solidFill>
              <a:ln w="6350">
                <a:solidFill>
                  <a:schemeClr val="bg1"/>
                </a:solidFill>
                <a:prstDash val="sysDash"/>
              </a:ln>
              <a:effectLst/>
            </c:spPr>
            <c:extLst>
              <c:ext xmlns:c16="http://schemas.microsoft.com/office/drawing/2014/chart" uri="{C3380CC4-5D6E-409C-BE32-E72D297353CC}">
                <c16:uniqueId val="{0000000D-3FC0-4ECE-B320-88B986DE3DFE}"/>
              </c:ext>
            </c:extLst>
          </c:dPt>
          <c:cat>
            <c:strRef>
              <c:f>Sheet1!$A$2:$A$8</c:f>
              <c:strCache>
                <c:ptCount val="7"/>
                <c:pt idx="0">
                  <c:v>社会保障</c:v>
                </c:pt>
                <c:pt idx="1">
                  <c:v>地方交付税  交付金等</c:v>
                </c:pt>
                <c:pt idx="2">
                  <c:v>防衛</c:v>
                </c:pt>
                <c:pt idx="3">
                  <c:v>公共事業</c:v>
                </c:pt>
                <c:pt idx="4">
                  <c:v>文教及び
科学振興</c:v>
                </c:pt>
                <c:pt idx="5">
                  <c:v>その他</c:v>
                </c:pt>
                <c:pt idx="6">
                  <c:v>国債費</c:v>
                </c:pt>
              </c:strCache>
            </c:strRef>
          </c:cat>
          <c:val>
            <c:numRef>
              <c:f>Sheet1!$B$2:$B$8</c:f>
              <c:numCache>
                <c:formatCode>General</c:formatCode>
                <c:ptCount val="7"/>
                <c:pt idx="0">
                  <c:v>33.5</c:v>
                </c:pt>
                <c:pt idx="1">
                  <c:v>15.8</c:v>
                </c:pt>
                <c:pt idx="2">
                  <c:v>7</c:v>
                </c:pt>
                <c:pt idx="3">
                  <c:v>5.4</c:v>
                </c:pt>
                <c:pt idx="4">
                  <c:v>4.9000000000000004</c:v>
                </c:pt>
                <c:pt idx="5">
                  <c:v>9.4</c:v>
                </c:pt>
                <c:pt idx="6">
                  <c:v>24</c:v>
                </c:pt>
              </c:numCache>
            </c:numRef>
          </c:val>
          <c:extLst>
            <c:ext xmlns:c16="http://schemas.microsoft.com/office/drawing/2014/chart" uri="{C3380CC4-5D6E-409C-BE32-E72D297353CC}">
              <c16:uniqueId val="{00000000-98DC-4E53-811C-2513A90EFCF3}"/>
            </c:ext>
          </c:extLst>
        </c:ser>
        <c:dLbls>
          <c:showLegendKey val="0"/>
          <c:showVal val="0"/>
          <c:showCatName val="0"/>
          <c:showSerName val="0"/>
          <c:showPercent val="0"/>
          <c:showBubbleSize val="0"/>
          <c:showLeaderLines val="1"/>
        </c:dLbls>
        <c:firstSliceAng val="0"/>
        <c:holeSize val="43"/>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stacked"/>
        <c:varyColors val="0"/>
        <c:ser>
          <c:idx val="0"/>
          <c:order val="0"/>
          <c:spPr>
            <a:solidFill>
              <a:srgbClr val="5394E3"/>
            </a:solidFill>
            <a:ln>
              <a:noFill/>
            </a:ln>
            <a:effectLst/>
          </c:spPr>
          <c:invertIfNegative val="0"/>
          <c:val>
            <c:numRef>
              <c:f>Sheet1!$B$2:$B$3</c:f>
              <c:numCache>
                <c:formatCode>General</c:formatCode>
                <c:ptCount val="2"/>
                <c:pt idx="0">
                  <c:v>60.6</c:v>
                </c:pt>
                <c:pt idx="1">
                  <c:v>77.099999999999994</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系列 1</c:v>
                      </c:pt>
                    </c:strCache>
                  </c:strRef>
                </c15:tx>
              </c15:filteredSeriesTitle>
            </c:ext>
            <c:ext xmlns:c15="http://schemas.microsoft.com/office/drawing/2012/chart" uri="{02D57815-91ED-43cb-92C2-25804820EDAC}">
              <c15:filteredCategoryTitle>
                <c15:cat>
                  <c:numRef>
                    <c:extLst>
                      <c:ext uri="{02D57815-91ED-43cb-92C2-25804820EDAC}">
                        <c15:formulaRef>
                          <c15:sqref>Sheet1!$A$2:$A$3</c15:sqref>
                        </c15:formulaRef>
                      </c:ext>
                    </c:extLst>
                    <c:numCache>
                      <c:formatCode>General</c:formatCode>
                      <c:ptCount val="2"/>
                      <c:pt idx="0">
                        <c:v>1990</c:v>
                      </c:pt>
                      <c:pt idx="1">
                        <c:v>2023</c:v>
                      </c:pt>
                    </c:numCache>
                  </c:numRef>
                </c15:cat>
              </c15:filteredCategoryTitle>
            </c:ext>
            <c:ext xmlns:c16="http://schemas.microsoft.com/office/drawing/2014/chart" uri="{C3380CC4-5D6E-409C-BE32-E72D297353CC}">
              <c16:uniqueId val="{00000000-8178-49FB-89E2-64F2CEE98FFA}"/>
            </c:ext>
          </c:extLst>
        </c:ser>
        <c:ser>
          <c:idx val="1"/>
          <c:order val="1"/>
          <c:spPr>
            <a:noFill/>
            <a:ln w="19050">
              <a:solidFill>
                <a:srgbClr val="EE6E6E"/>
              </a:solidFill>
              <a:prstDash val="sysDash"/>
            </a:ln>
            <a:effectLst/>
          </c:spPr>
          <c:invertIfNegative val="0"/>
          <c:val>
            <c:numRef>
              <c:f>Sheet1!$C$2:$C$3</c:f>
              <c:numCache>
                <c:formatCode>General</c:formatCode>
                <c:ptCount val="2"/>
                <c:pt idx="0">
                  <c:v>5.6</c:v>
                </c:pt>
                <c:pt idx="1">
                  <c:v>35.4</c:v>
                </c:pt>
              </c:numCache>
            </c:numRef>
          </c:val>
          <c:extLst>
            <c:ext xmlns:c15="http://schemas.microsoft.com/office/drawing/2012/chart" uri="{02D57815-91ED-43cb-92C2-25804820EDAC}">
              <c15:filteredSeriesTitle>
                <c15:tx>
                  <c:strRef>
                    <c:extLst>
                      <c:ext uri="{02D57815-91ED-43cb-92C2-25804820EDAC}">
                        <c15:formulaRef>
                          <c15:sqref>Sheet1!$C$1</c15:sqref>
                        </c15:formulaRef>
                      </c:ext>
                    </c:extLst>
                    <c:strCache>
                      <c:ptCount val="1"/>
                      <c:pt idx="0">
                        <c:v>系列 2</c:v>
                      </c:pt>
                    </c:strCache>
                  </c:strRef>
                </c15:tx>
              </c15:filteredSeriesTitle>
            </c:ext>
            <c:ext xmlns:c15="http://schemas.microsoft.com/office/drawing/2012/chart" uri="{02D57815-91ED-43cb-92C2-25804820EDAC}">
              <c15:filteredCategoryTitle>
                <c15:cat>
                  <c:numRef>
                    <c:extLst>
                      <c:ext uri="{02D57815-91ED-43cb-92C2-25804820EDAC}">
                        <c15:formulaRef>
                          <c15:sqref>Sheet1!$A$2:$A$3</c15:sqref>
                        </c15:formulaRef>
                      </c:ext>
                    </c:extLst>
                    <c:numCache>
                      <c:formatCode>General</c:formatCode>
                      <c:ptCount val="2"/>
                      <c:pt idx="0">
                        <c:v>1990</c:v>
                      </c:pt>
                      <c:pt idx="1">
                        <c:v>2023</c:v>
                      </c:pt>
                    </c:numCache>
                  </c:numRef>
                </c15:cat>
              </c15:filteredCategoryTitle>
            </c:ext>
            <c:ext xmlns:c16="http://schemas.microsoft.com/office/drawing/2014/chart" uri="{C3380CC4-5D6E-409C-BE32-E72D297353CC}">
              <c16:uniqueId val="{00000001-8178-49FB-89E2-64F2CEE98FFA}"/>
            </c:ext>
          </c:extLst>
        </c:ser>
        <c:dLbls>
          <c:showLegendKey val="0"/>
          <c:showVal val="0"/>
          <c:showCatName val="0"/>
          <c:showSerName val="0"/>
          <c:showPercent val="0"/>
          <c:showBubbleSize val="0"/>
        </c:dLbls>
        <c:gapWidth val="60"/>
        <c:overlap val="100"/>
        <c:serLines>
          <c:spPr>
            <a:ln w="9525" cap="flat" cmpd="sng" algn="ctr">
              <a:solidFill>
                <a:schemeClr val="tx1">
                  <a:lumMod val="35000"/>
                  <a:lumOff val="65000"/>
                </a:schemeClr>
              </a:solidFill>
              <a:prstDash val="dash"/>
              <a:round/>
            </a:ln>
            <a:effectLst/>
          </c:spPr>
        </c:serLines>
        <c:axId val="834060264"/>
        <c:axId val="834054864"/>
      </c:barChart>
      <c:catAx>
        <c:axId val="834060264"/>
        <c:scaling>
          <c:orientation val="minMax"/>
        </c:scaling>
        <c:delete val="1"/>
        <c:axPos val="b"/>
        <c:numFmt formatCode="General" sourceLinked="1"/>
        <c:majorTickMark val="none"/>
        <c:minorTickMark val="none"/>
        <c:tickLblPos val="nextTo"/>
        <c:crossAx val="834054864"/>
        <c:crosses val="autoZero"/>
        <c:auto val="1"/>
        <c:lblAlgn val="ctr"/>
        <c:lblOffset val="100"/>
        <c:noMultiLvlLbl val="0"/>
      </c:catAx>
      <c:valAx>
        <c:axId val="834054864"/>
        <c:scaling>
          <c:orientation val="minMax"/>
        </c:scaling>
        <c:delete val="1"/>
        <c:axPos val="l"/>
        <c:numFmt formatCode="General" sourceLinked="1"/>
        <c:majorTickMark val="out"/>
        <c:minorTickMark val="none"/>
        <c:tickLblPos val="nextTo"/>
        <c:crossAx val="8340602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5272282071202546E-2"/>
          <c:y val="2.4584515239818396E-2"/>
          <c:w val="0.92945543585759494"/>
          <c:h val="0.93990451830266619"/>
        </c:manualLayout>
      </c:layout>
      <c:barChart>
        <c:barDir val="col"/>
        <c:grouping val="stacked"/>
        <c:varyColors val="0"/>
        <c:ser>
          <c:idx val="0"/>
          <c:order val="0"/>
          <c:spPr>
            <a:solidFill>
              <a:srgbClr val="A6A6A6"/>
            </a:solidFill>
            <a:ln>
              <a:noFill/>
            </a:ln>
            <a:effectLst/>
          </c:spPr>
          <c:invertIfNegative val="0"/>
          <c:val>
            <c:numRef>
              <c:f>Sheet1!$B$2:$B$3</c:f>
              <c:numCache>
                <c:formatCode>General</c:formatCode>
                <c:ptCount val="2"/>
                <c:pt idx="0">
                  <c:v>25.1</c:v>
                </c:pt>
                <c:pt idx="1">
                  <c:v>29.1</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系列 1</c:v>
                      </c:pt>
                    </c:strCache>
                  </c:strRef>
                </c15:tx>
              </c15:filteredSeriesTitle>
            </c:ext>
            <c:ext xmlns:c15="http://schemas.microsoft.com/office/drawing/2012/chart" uri="{02D57815-91ED-43cb-92C2-25804820EDAC}">
              <c15:filteredCategoryTitle>
                <c15:cat>
                  <c:numRef>
                    <c:extLst>
                      <c:ext uri="{02D57815-91ED-43cb-92C2-25804820EDAC}">
                        <c15:formulaRef>
                          <c15:sqref>Sheet1!$A$2:$A$3</c15:sqref>
                        </c15:formulaRef>
                      </c:ext>
                    </c:extLst>
                    <c:numCache>
                      <c:formatCode>General</c:formatCode>
                      <c:ptCount val="2"/>
                      <c:pt idx="0">
                        <c:v>1990</c:v>
                      </c:pt>
                      <c:pt idx="1">
                        <c:v>2023</c:v>
                      </c:pt>
                    </c:numCache>
                  </c:numRef>
                </c15:cat>
              </c15:filteredCategoryTitle>
            </c:ext>
            <c:ext xmlns:c16="http://schemas.microsoft.com/office/drawing/2014/chart" uri="{C3380CC4-5D6E-409C-BE32-E72D297353CC}">
              <c16:uniqueId val="{00000000-A3B9-46A4-A811-51CB1163067E}"/>
            </c:ext>
          </c:extLst>
        </c:ser>
        <c:ser>
          <c:idx val="1"/>
          <c:order val="1"/>
          <c:spPr>
            <a:solidFill>
              <a:srgbClr val="EAEAEA"/>
            </a:solidFill>
            <a:ln>
              <a:noFill/>
            </a:ln>
            <a:effectLst/>
          </c:spPr>
          <c:invertIfNegative val="0"/>
          <c:val>
            <c:numRef>
              <c:f>Sheet1!$C$2:$C$3</c:f>
              <c:numCache>
                <c:formatCode>General</c:formatCode>
                <c:ptCount val="2"/>
                <c:pt idx="0">
                  <c:v>0</c:v>
                </c:pt>
                <c:pt idx="1">
                  <c:v>1</c:v>
                </c:pt>
              </c:numCache>
            </c:numRef>
          </c:val>
          <c:extLst>
            <c:ext xmlns:c15="http://schemas.microsoft.com/office/drawing/2012/chart" uri="{02D57815-91ED-43cb-92C2-25804820EDAC}">
              <c15:filteredSeriesTitle>
                <c15:tx>
                  <c:strRef>
                    <c:extLst>
                      <c:ext uri="{02D57815-91ED-43cb-92C2-25804820EDAC}">
                        <c15:formulaRef>
                          <c15:sqref>Sheet1!$C$1</c15:sqref>
                        </c15:formulaRef>
                      </c:ext>
                    </c:extLst>
                    <c:strCache>
                      <c:ptCount val="1"/>
                      <c:pt idx="0">
                        <c:v>系列 2</c:v>
                      </c:pt>
                    </c:strCache>
                  </c:strRef>
                </c15:tx>
              </c15:filteredSeriesTitle>
            </c:ext>
            <c:ext xmlns:c15="http://schemas.microsoft.com/office/drawing/2012/chart" uri="{02D57815-91ED-43cb-92C2-25804820EDAC}">
              <c15:filteredCategoryTitle>
                <c15:cat>
                  <c:numRef>
                    <c:extLst>
                      <c:ext uri="{02D57815-91ED-43cb-92C2-25804820EDAC}">
                        <c15:formulaRef>
                          <c15:sqref>Sheet1!$A$2:$A$3</c15:sqref>
                        </c15:formulaRef>
                      </c:ext>
                    </c:extLst>
                    <c:numCache>
                      <c:formatCode>General</c:formatCode>
                      <c:ptCount val="2"/>
                      <c:pt idx="0">
                        <c:v>1990</c:v>
                      </c:pt>
                      <c:pt idx="1">
                        <c:v>2023</c:v>
                      </c:pt>
                    </c:numCache>
                  </c:numRef>
                </c15:cat>
              </c15:filteredCategoryTitle>
            </c:ext>
            <c:ext xmlns:c16="http://schemas.microsoft.com/office/drawing/2014/chart" uri="{C3380CC4-5D6E-409C-BE32-E72D297353CC}">
              <c16:uniqueId val="{00000003-A3B9-46A4-A811-51CB1163067E}"/>
            </c:ext>
          </c:extLst>
        </c:ser>
        <c:ser>
          <c:idx val="2"/>
          <c:order val="2"/>
          <c:spPr>
            <a:solidFill>
              <a:srgbClr val="009E47"/>
            </a:solidFill>
            <a:ln>
              <a:noFill/>
            </a:ln>
            <a:effectLst/>
          </c:spPr>
          <c:invertIfNegative val="0"/>
          <c:val>
            <c:numRef>
              <c:f>Sheet1!$D$2:$D$3</c:f>
              <c:numCache>
                <c:formatCode>General</c:formatCode>
                <c:ptCount val="2"/>
                <c:pt idx="0">
                  <c:v>11.6</c:v>
                </c:pt>
                <c:pt idx="1">
                  <c:v>37.700000000000003</c:v>
                </c:pt>
              </c:numCache>
            </c:numRef>
          </c:val>
          <c:extLst>
            <c:ext xmlns:c15="http://schemas.microsoft.com/office/drawing/2012/chart" uri="{02D57815-91ED-43cb-92C2-25804820EDAC}">
              <c15:filteredSeriesTitle>
                <c15:tx>
                  <c:strRef>
                    <c:extLst>
                      <c:ext uri="{02D57815-91ED-43cb-92C2-25804820EDAC}">
                        <c15:formulaRef>
                          <c15:sqref>Sheet1!$D$1</c15:sqref>
                        </c15:formulaRef>
                      </c:ext>
                    </c:extLst>
                    <c:strCache>
                      <c:ptCount val="1"/>
                      <c:pt idx="0">
                        <c:v>系列 3</c:v>
                      </c:pt>
                    </c:strCache>
                  </c:strRef>
                </c15:tx>
              </c15:filteredSeriesTitle>
            </c:ext>
            <c:ext xmlns:c15="http://schemas.microsoft.com/office/drawing/2012/chart" uri="{02D57815-91ED-43cb-92C2-25804820EDAC}">
              <c15:filteredCategoryTitle>
                <c15:cat>
                  <c:numRef>
                    <c:extLst>
                      <c:ext uri="{02D57815-91ED-43cb-92C2-25804820EDAC}">
                        <c15:formulaRef>
                          <c15:sqref>Sheet1!$A$2:$A$3</c15:sqref>
                        </c15:formulaRef>
                      </c:ext>
                    </c:extLst>
                    <c:numCache>
                      <c:formatCode>General</c:formatCode>
                      <c:ptCount val="2"/>
                      <c:pt idx="0">
                        <c:v>1990</c:v>
                      </c:pt>
                      <c:pt idx="1">
                        <c:v>2023</c:v>
                      </c:pt>
                    </c:numCache>
                  </c:numRef>
                </c15:cat>
              </c15:filteredCategoryTitle>
            </c:ext>
            <c:ext xmlns:c16="http://schemas.microsoft.com/office/drawing/2014/chart" uri="{C3380CC4-5D6E-409C-BE32-E72D297353CC}">
              <c16:uniqueId val="{00000004-A3B9-46A4-A811-51CB1163067E}"/>
            </c:ext>
          </c:extLst>
        </c:ser>
        <c:ser>
          <c:idx val="3"/>
          <c:order val="3"/>
          <c:spPr>
            <a:solidFill>
              <a:srgbClr val="EEC92E"/>
            </a:solidFill>
            <a:ln>
              <a:noFill/>
            </a:ln>
            <a:effectLst/>
          </c:spPr>
          <c:invertIfNegative val="0"/>
          <c:val>
            <c:numRef>
              <c:f>Sheet1!$E$2:$E$3</c:f>
              <c:numCache>
                <c:formatCode>General</c:formatCode>
                <c:ptCount val="2"/>
                <c:pt idx="0">
                  <c:v>15.3</c:v>
                </c:pt>
                <c:pt idx="1">
                  <c:v>17.8</c:v>
                </c:pt>
              </c:numCache>
            </c:numRef>
          </c:val>
          <c:extLst>
            <c:ext xmlns:c15="http://schemas.microsoft.com/office/drawing/2012/chart" uri="{02D57815-91ED-43cb-92C2-25804820EDAC}">
              <c15:filteredSeriesTitle>
                <c15:tx>
                  <c:strRef>
                    <c:extLst>
                      <c:ext uri="{02D57815-91ED-43cb-92C2-25804820EDAC}">
                        <c15:formulaRef>
                          <c15:sqref>Sheet1!$E$1</c15:sqref>
                        </c15:formulaRef>
                      </c:ext>
                    </c:extLst>
                    <c:strCache>
                      <c:ptCount val="1"/>
                      <c:pt idx="0">
                        <c:v>系列 4</c:v>
                      </c:pt>
                    </c:strCache>
                  </c:strRef>
                </c15:tx>
              </c15:filteredSeriesTitle>
            </c:ext>
            <c:ext xmlns:c15="http://schemas.microsoft.com/office/drawing/2012/chart" uri="{02D57815-91ED-43cb-92C2-25804820EDAC}">
              <c15:filteredCategoryTitle>
                <c15:cat>
                  <c:numRef>
                    <c:extLst>
                      <c:ext uri="{02D57815-91ED-43cb-92C2-25804820EDAC}">
                        <c15:formulaRef>
                          <c15:sqref>Sheet1!$A$2:$A$3</c15:sqref>
                        </c15:formulaRef>
                      </c:ext>
                    </c:extLst>
                    <c:numCache>
                      <c:formatCode>General</c:formatCode>
                      <c:ptCount val="2"/>
                      <c:pt idx="0">
                        <c:v>1990</c:v>
                      </c:pt>
                      <c:pt idx="1">
                        <c:v>2023</c:v>
                      </c:pt>
                    </c:numCache>
                  </c:numRef>
                </c15:cat>
              </c15:filteredCategoryTitle>
            </c:ext>
            <c:ext xmlns:c16="http://schemas.microsoft.com/office/drawing/2014/chart" uri="{C3380CC4-5D6E-409C-BE32-E72D297353CC}">
              <c16:uniqueId val="{00000005-A3B9-46A4-A811-51CB1163067E}"/>
            </c:ext>
          </c:extLst>
        </c:ser>
        <c:ser>
          <c:idx val="4"/>
          <c:order val="4"/>
          <c:spPr>
            <a:solidFill>
              <a:srgbClr val="EE6E6E"/>
            </a:solidFill>
            <a:ln>
              <a:noFill/>
            </a:ln>
            <a:effectLst/>
          </c:spPr>
          <c:invertIfNegative val="0"/>
          <c:val>
            <c:numRef>
              <c:f>Sheet1!$F$2:$F$3</c:f>
              <c:numCache>
                <c:formatCode>General</c:formatCode>
                <c:ptCount val="2"/>
                <c:pt idx="0">
                  <c:v>14.3</c:v>
                </c:pt>
                <c:pt idx="1">
                  <c:v>27</c:v>
                </c:pt>
              </c:numCache>
            </c:numRef>
          </c:val>
          <c:extLst>
            <c:ext xmlns:c15="http://schemas.microsoft.com/office/drawing/2012/chart" uri="{02D57815-91ED-43cb-92C2-25804820EDAC}">
              <c15:filteredSeriesTitle>
                <c15:tx>
                  <c:strRef>
                    <c:extLst>
                      <c:ext uri="{02D57815-91ED-43cb-92C2-25804820EDAC}">
                        <c15:formulaRef>
                          <c15:sqref>Sheet1!$F$1</c15:sqref>
                        </c15:formulaRef>
                      </c:ext>
                    </c:extLst>
                    <c:strCache>
                      <c:ptCount val="1"/>
                      <c:pt idx="0">
                        <c:v>系列 5</c:v>
                      </c:pt>
                    </c:strCache>
                  </c:strRef>
                </c15:tx>
              </c15:filteredSeriesTitle>
            </c:ext>
            <c:ext xmlns:c15="http://schemas.microsoft.com/office/drawing/2012/chart" uri="{02D57815-91ED-43cb-92C2-25804820EDAC}">
              <c15:filteredCategoryTitle>
                <c15:cat>
                  <c:numRef>
                    <c:extLst>
                      <c:ext uri="{02D57815-91ED-43cb-92C2-25804820EDAC}">
                        <c15:formulaRef>
                          <c15:sqref>Sheet1!$A$2:$A$3</c15:sqref>
                        </c15:formulaRef>
                      </c:ext>
                    </c:extLst>
                    <c:numCache>
                      <c:formatCode>General</c:formatCode>
                      <c:ptCount val="2"/>
                      <c:pt idx="0">
                        <c:v>1990</c:v>
                      </c:pt>
                      <c:pt idx="1">
                        <c:v>2023</c:v>
                      </c:pt>
                    </c:numCache>
                  </c:numRef>
                </c15:cat>
              </c15:filteredCategoryTitle>
            </c:ext>
            <c:ext xmlns:c16="http://schemas.microsoft.com/office/drawing/2014/chart" uri="{C3380CC4-5D6E-409C-BE32-E72D297353CC}">
              <c16:uniqueId val="{00000006-A3B9-46A4-A811-51CB1163067E}"/>
            </c:ext>
          </c:extLst>
        </c:ser>
        <c:dLbls>
          <c:showLegendKey val="0"/>
          <c:showVal val="0"/>
          <c:showCatName val="0"/>
          <c:showSerName val="0"/>
          <c:showPercent val="0"/>
          <c:showBubbleSize val="0"/>
        </c:dLbls>
        <c:gapWidth val="60"/>
        <c:overlap val="100"/>
        <c:serLines>
          <c:spPr>
            <a:ln w="9525" cap="flat" cmpd="sng" algn="ctr">
              <a:solidFill>
                <a:schemeClr val="tx1">
                  <a:lumMod val="35000"/>
                  <a:lumOff val="65000"/>
                </a:schemeClr>
              </a:solidFill>
              <a:prstDash val="dash"/>
              <a:round/>
            </a:ln>
            <a:effectLst/>
          </c:spPr>
        </c:serLines>
        <c:axId val="834051624"/>
        <c:axId val="834042624"/>
      </c:barChart>
      <c:catAx>
        <c:axId val="834051624"/>
        <c:scaling>
          <c:orientation val="minMax"/>
        </c:scaling>
        <c:delete val="1"/>
        <c:axPos val="b"/>
        <c:numFmt formatCode="General" sourceLinked="1"/>
        <c:majorTickMark val="none"/>
        <c:minorTickMark val="none"/>
        <c:tickLblPos val="nextTo"/>
        <c:crossAx val="834042624"/>
        <c:crosses val="autoZero"/>
        <c:auto val="1"/>
        <c:lblAlgn val="ctr"/>
        <c:lblOffset val="100"/>
        <c:noMultiLvlLbl val="0"/>
      </c:catAx>
      <c:valAx>
        <c:axId val="834042624"/>
        <c:scaling>
          <c:orientation val="minMax"/>
        </c:scaling>
        <c:delete val="1"/>
        <c:axPos val="l"/>
        <c:numFmt formatCode="General" sourceLinked="1"/>
        <c:majorTickMark val="out"/>
        <c:minorTickMark val="none"/>
        <c:tickLblPos val="nextTo"/>
        <c:crossAx val="8340516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8625366982760967E-2"/>
          <c:y val="6.4945177808925433E-2"/>
          <c:w val="0.88054353310429279"/>
          <c:h val="0.83406244976279487"/>
        </c:manualLayout>
      </c:layout>
      <c:lineChart>
        <c:grouping val="standard"/>
        <c:varyColors val="0"/>
        <c:ser>
          <c:idx val="0"/>
          <c:order val="0"/>
          <c:spPr>
            <a:ln w="22225" cap="rnd">
              <a:solidFill>
                <a:srgbClr val="EB4F4F"/>
              </a:solidFill>
              <a:round/>
            </a:ln>
            <a:effectLst/>
          </c:spPr>
          <c:marker>
            <c:symbol val="circle"/>
            <c:size val="5"/>
            <c:spPr>
              <a:solidFill>
                <a:srgbClr val="EB4F4F"/>
              </a:solidFill>
              <a:ln w="9525">
                <a:solidFill>
                  <a:srgbClr val="EB4F4F"/>
                </a:solidFill>
              </a:ln>
              <a:effectLst/>
            </c:spPr>
          </c:marker>
          <c:val>
            <c:numRef>
              <c:f>'[230728_デンマーク・スイス入り_【BD】8.【R5.4】02 高齢化率の国際比較（R4人口推計・UN2022）.xlsx]高齢化データ（R5.5）'!$C$67:$C$79</c:f>
              <c:numCache>
                <c:formatCode>0.0_ </c:formatCode>
                <c:ptCount val="13"/>
                <c:pt idx="0">
                  <c:v>12.076595125029325</c:v>
                </c:pt>
                <c:pt idx="1">
                  <c:v>14.555228159592259</c:v>
                </c:pt>
                <c:pt idx="2">
                  <c:v>17.365236436979028</c:v>
                </c:pt>
                <c:pt idx="3">
                  <c:v>20.162325464905141</c:v>
                </c:pt>
                <c:pt idx="4">
                  <c:v>23.024122070640416</c:v>
                </c:pt>
                <c:pt idx="5">
                  <c:v>26.647783154333371</c:v>
                </c:pt>
                <c:pt idx="6">
                  <c:v>28.559764082888083</c:v>
                </c:pt>
                <c:pt idx="7">
                  <c:v>29.635060468700086</c:v>
                </c:pt>
                <c:pt idx="8">
                  <c:v>30.771931881056759</c:v>
                </c:pt>
                <c:pt idx="9">
                  <c:v>32.349547217535132</c:v>
                </c:pt>
                <c:pt idx="10">
                  <c:v>34.815569358405575</c:v>
                </c:pt>
                <c:pt idx="11">
                  <c:v>36.260116247282582</c:v>
                </c:pt>
                <c:pt idx="12">
                  <c:v>37.137804254828445</c:v>
                </c:pt>
              </c:numCache>
            </c:numRef>
          </c:val>
          <c:smooth val="0"/>
          <c:extLst>
            <c:ext xmlns:c15="http://schemas.microsoft.com/office/drawing/2012/chart" uri="{02D57815-91ED-43cb-92C2-25804820EDAC}">
              <c15:filteredSeriesTitle>
                <c15:tx>
                  <c:strRef>
                    <c:extLst>
                      <c:ext uri="{02D57815-91ED-43cb-92C2-25804820EDAC}">
                        <c15:formulaRef>
                          <c15:sqref>'[230728_デンマーク・スイス入り_【BD】8.【R5.4】02 高齢化率の国際比較（R4人口推計・UN2022）.xlsx]高齢化データ（R5.5）'!$C$66</c15:sqref>
                        </c15:formulaRef>
                      </c:ext>
                    </c:extLst>
                    <c:strCache>
                      <c:ptCount val="1"/>
                      <c:pt idx="0">
                        <c:v>日本</c:v>
                      </c:pt>
                    </c:strCache>
                  </c:strRef>
                </c15:tx>
              </c15:filteredSeriesTitle>
            </c:ext>
            <c:ext xmlns:c15="http://schemas.microsoft.com/office/drawing/2012/chart" uri="{02D57815-91ED-43cb-92C2-25804820EDAC}">
              <c15:filteredCategoryTitle>
                <c15:cat>
                  <c:numRef>
                    <c:extLst>
                      <c:ext uri="{02D57815-91ED-43cb-92C2-25804820EDAC}">
                        <c15:formulaRef>
                          <c15:sqref>'[230728_デンマーク・スイス入り_【BD】8.【R5.4】02 高齢化率の国際比較（R4人口推計・UN2022）.xlsx]高齢化データ（R5.5）'!$B$67:$B$79</c15:sqref>
                        </c15:formulaRef>
                      </c:ext>
                    </c:extLst>
                    <c:numCache>
                      <c:formatCode>0_ </c:formatCode>
                      <c:ptCount val="13"/>
                      <c:pt idx="0">
                        <c:v>1990</c:v>
                      </c:pt>
                      <c:pt idx="1">
                        <c:v>1995</c:v>
                      </c:pt>
                      <c:pt idx="2">
                        <c:v>2000</c:v>
                      </c:pt>
                      <c:pt idx="3">
                        <c:v>2005</c:v>
                      </c:pt>
                      <c:pt idx="4">
                        <c:v>2010</c:v>
                      </c:pt>
                      <c:pt idx="5">
                        <c:v>2015</c:v>
                      </c:pt>
                      <c:pt idx="6">
                        <c:v>2020</c:v>
                      </c:pt>
                      <c:pt idx="7">
                        <c:v>2025</c:v>
                      </c:pt>
                      <c:pt idx="8">
                        <c:v>2030</c:v>
                      </c:pt>
                      <c:pt idx="9">
                        <c:v>2035</c:v>
                      </c:pt>
                      <c:pt idx="10">
                        <c:v>2040</c:v>
                      </c:pt>
                      <c:pt idx="11">
                        <c:v>2045</c:v>
                      </c:pt>
                      <c:pt idx="12">
                        <c:v>2050</c:v>
                      </c:pt>
                    </c:numCache>
                  </c:numRef>
                </c15:cat>
              </c15:filteredCategoryTitle>
            </c:ext>
            <c:ext xmlns:c16="http://schemas.microsoft.com/office/drawing/2014/chart" uri="{C3380CC4-5D6E-409C-BE32-E72D297353CC}">
              <c16:uniqueId val="{00000000-0837-4795-93FC-9E2AC958FC1F}"/>
            </c:ext>
          </c:extLst>
        </c:ser>
        <c:ser>
          <c:idx val="1"/>
          <c:order val="1"/>
          <c:spPr>
            <a:ln w="15875" cap="rnd">
              <a:solidFill>
                <a:srgbClr val="EEC92E"/>
              </a:solidFill>
              <a:round/>
            </a:ln>
            <a:effectLst/>
          </c:spPr>
          <c:marker>
            <c:symbol val="star"/>
            <c:size val="5"/>
            <c:spPr>
              <a:noFill/>
              <a:ln w="9525">
                <a:solidFill>
                  <a:srgbClr val="EEC92E"/>
                </a:solidFill>
              </a:ln>
              <a:effectLst/>
            </c:spPr>
          </c:marker>
          <c:val>
            <c:numRef>
              <c:f>'[230728_デンマーク・スイス入り_【BD】8.【R5.4】02 高齢化率の国際比較（R4人口推計・UN2022）.xlsx]高齢化データ（R5.5）'!$D$67:$D$79</c:f>
              <c:numCache>
                <c:formatCode>0.0_ </c:formatCode>
                <c:ptCount val="13"/>
                <c:pt idx="0">
                  <c:v>14.899410100990556</c:v>
                </c:pt>
                <c:pt idx="1">
                  <c:v>15.479100708012075</c:v>
                </c:pt>
                <c:pt idx="2">
                  <c:v>16.432277045633285</c:v>
                </c:pt>
                <c:pt idx="3">
                  <c:v>18.993049169676151</c:v>
                </c:pt>
                <c:pt idx="4">
                  <c:v>20.454498728498177</c:v>
                </c:pt>
                <c:pt idx="5">
                  <c:v>20.950472934986131</c:v>
                </c:pt>
                <c:pt idx="6">
                  <c:v>21.963734408749414</c:v>
                </c:pt>
                <c:pt idx="7">
                  <c:v>23.618258134485515</c:v>
                </c:pt>
                <c:pt idx="8">
                  <c:v>26.388684715732762</c:v>
                </c:pt>
                <c:pt idx="9">
                  <c:v>28.767671958016862</c:v>
                </c:pt>
                <c:pt idx="10">
                  <c:v>29.452510457570312</c:v>
                </c:pt>
                <c:pt idx="11">
                  <c:v>29.868322444475005</c:v>
                </c:pt>
                <c:pt idx="12">
                  <c:v>30.479655280983582</c:v>
                </c:pt>
              </c:numCache>
            </c:numRef>
          </c:val>
          <c:smooth val="0"/>
          <c:extLst>
            <c:ext xmlns:c15="http://schemas.microsoft.com/office/drawing/2012/chart" uri="{02D57815-91ED-43cb-92C2-25804820EDAC}">
              <c15:filteredSeriesTitle>
                <c15:tx>
                  <c:strRef>
                    <c:extLst>
                      <c:ext uri="{02D57815-91ED-43cb-92C2-25804820EDAC}">
                        <c15:formulaRef>
                          <c15:sqref>'[230728_デンマーク・スイス入り_【BD】8.【R5.4】02 高齢化率の国際比較（R4人口推計・UN2022）.xlsx]高齢化データ（R5.5）'!$D$66</c15:sqref>
                        </c15:formulaRef>
                      </c:ext>
                    </c:extLst>
                    <c:strCache>
                      <c:ptCount val="1"/>
                      <c:pt idx="0">
                        <c:v>ドイツ</c:v>
                      </c:pt>
                    </c:strCache>
                  </c:strRef>
                </c15:tx>
              </c15:filteredSeriesTitle>
            </c:ext>
            <c:ext xmlns:c15="http://schemas.microsoft.com/office/drawing/2012/chart" uri="{02D57815-91ED-43cb-92C2-25804820EDAC}">
              <c15:filteredCategoryTitle>
                <c15:cat>
                  <c:numRef>
                    <c:extLst>
                      <c:ext uri="{02D57815-91ED-43cb-92C2-25804820EDAC}">
                        <c15:formulaRef>
                          <c15:sqref>'[230728_デンマーク・スイス入り_【BD】8.【R5.4】02 高齢化率の国際比較（R4人口推計・UN2022）.xlsx]高齢化データ（R5.5）'!$B$67:$B$79</c15:sqref>
                        </c15:formulaRef>
                      </c:ext>
                    </c:extLst>
                    <c:numCache>
                      <c:formatCode>0_ </c:formatCode>
                      <c:ptCount val="13"/>
                      <c:pt idx="0">
                        <c:v>1990</c:v>
                      </c:pt>
                      <c:pt idx="1">
                        <c:v>1995</c:v>
                      </c:pt>
                      <c:pt idx="2">
                        <c:v>2000</c:v>
                      </c:pt>
                      <c:pt idx="3">
                        <c:v>2005</c:v>
                      </c:pt>
                      <c:pt idx="4">
                        <c:v>2010</c:v>
                      </c:pt>
                      <c:pt idx="5">
                        <c:v>2015</c:v>
                      </c:pt>
                      <c:pt idx="6">
                        <c:v>2020</c:v>
                      </c:pt>
                      <c:pt idx="7">
                        <c:v>2025</c:v>
                      </c:pt>
                      <c:pt idx="8">
                        <c:v>2030</c:v>
                      </c:pt>
                      <c:pt idx="9">
                        <c:v>2035</c:v>
                      </c:pt>
                      <c:pt idx="10">
                        <c:v>2040</c:v>
                      </c:pt>
                      <c:pt idx="11">
                        <c:v>2045</c:v>
                      </c:pt>
                      <c:pt idx="12">
                        <c:v>2050</c:v>
                      </c:pt>
                    </c:numCache>
                  </c:numRef>
                </c15:cat>
              </c15:filteredCategoryTitle>
            </c:ext>
            <c:ext xmlns:c16="http://schemas.microsoft.com/office/drawing/2014/chart" uri="{C3380CC4-5D6E-409C-BE32-E72D297353CC}">
              <c16:uniqueId val="{00000001-0837-4795-93FC-9E2AC958FC1F}"/>
            </c:ext>
          </c:extLst>
        </c:ser>
        <c:ser>
          <c:idx val="2"/>
          <c:order val="2"/>
          <c:spPr>
            <a:ln w="15875" cap="rnd">
              <a:solidFill>
                <a:srgbClr val="FF66CC"/>
              </a:solidFill>
              <a:round/>
            </a:ln>
            <a:effectLst/>
          </c:spPr>
          <c:marker>
            <c:symbol val="diamond"/>
            <c:size val="5"/>
            <c:spPr>
              <a:solidFill>
                <a:srgbClr val="FF66CC"/>
              </a:solidFill>
              <a:ln w="9525">
                <a:solidFill>
                  <a:srgbClr val="FF66CC"/>
                </a:solidFill>
              </a:ln>
              <a:effectLst/>
            </c:spPr>
          </c:marker>
          <c:val>
            <c:numRef>
              <c:f>'[230728_デンマーク・スイス入り_【BD】8.【R5.4】02 高齢化率の国際比較（R4人口推計・UN2022）.xlsx]高齢化データ（R5.5）'!$E$67:$E$79</c:f>
              <c:numCache>
                <c:formatCode>0.0_ </c:formatCode>
                <c:ptCount val="13"/>
                <c:pt idx="0">
                  <c:v>14.096354597779298</c:v>
                </c:pt>
                <c:pt idx="1">
                  <c:v>15.25436259065906</c:v>
                </c:pt>
                <c:pt idx="2">
                  <c:v>16.155123697757862</c:v>
                </c:pt>
                <c:pt idx="3">
                  <c:v>16.575830973747106</c:v>
                </c:pt>
                <c:pt idx="4">
                  <c:v>16.98227885862352</c:v>
                </c:pt>
                <c:pt idx="5">
                  <c:v>19.105064461211263</c:v>
                </c:pt>
                <c:pt idx="6">
                  <c:v>21.009547712375479</c:v>
                </c:pt>
                <c:pt idx="7">
                  <c:v>22.685935263662092</c:v>
                </c:pt>
                <c:pt idx="8">
                  <c:v>24.420639880085655</c:v>
                </c:pt>
                <c:pt idx="9">
                  <c:v>25.922711735642579</c:v>
                </c:pt>
                <c:pt idx="10">
                  <c:v>27.249654694840654</c:v>
                </c:pt>
                <c:pt idx="11">
                  <c:v>27.838621311323607</c:v>
                </c:pt>
                <c:pt idx="12">
                  <c:v>28.545646083119113</c:v>
                </c:pt>
              </c:numCache>
            </c:numRef>
          </c:val>
          <c:smooth val="0"/>
          <c:extLst>
            <c:ext xmlns:c15="http://schemas.microsoft.com/office/drawing/2012/chart" uri="{02D57815-91ED-43cb-92C2-25804820EDAC}">
              <c15:filteredSeriesTitle>
                <c15:tx>
                  <c:strRef>
                    <c:extLst>
                      <c:ext uri="{02D57815-91ED-43cb-92C2-25804820EDAC}">
                        <c15:formulaRef>
                          <c15:sqref>'[230728_デンマーク・スイス入り_【BD】8.【R5.4】02 高齢化率の国際比較（R4人口推計・UN2022）.xlsx]高齢化データ（R5.5）'!$E$66</c15:sqref>
                        </c15:formulaRef>
                      </c:ext>
                    </c:extLst>
                    <c:strCache>
                      <c:ptCount val="1"/>
                      <c:pt idx="0">
                        <c:v>フランス</c:v>
                      </c:pt>
                    </c:strCache>
                  </c:strRef>
                </c15:tx>
              </c15:filteredSeriesTitle>
            </c:ext>
            <c:ext xmlns:c15="http://schemas.microsoft.com/office/drawing/2012/chart" uri="{02D57815-91ED-43cb-92C2-25804820EDAC}">
              <c15:filteredCategoryTitle>
                <c15:cat>
                  <c:numRef>
                    <c:extLst>
                      <c:ext uri="{02D57815-91ED-43cb-92C2-25804820EDAC}">
                        <c15:formulaRef>
                          <c15:sqref>'[230728_デンマーク・スイス入り_【BD】8.【R5.4】02 高齢化率の国際比較（R4人口推計・UN2022）.xlsx]高齢化データ（R5.5）'!$B$67:$B$79</c15:sqref>
                        </c15:formulaRef>
                      </c:ext>
                    </c:extLst>
                    <c:numCache>
                      <c:formatCode>0_ </c:formatCode>
                      <c:ptCount val="13"/>
                      <c:pt idx="0">
                        <c:v>1990</c:v>
                      </c:pt>
                      <c:pt idx="1">
                        <c:v>1995</c:v>
                      </c:pt>
                      <c:pt idx="2">
                        <c:v>2000</c:v>
                      </c:pt>
                      <c:pt idx="3">
                        <c:v>2005</c:v>
                      </c:pt>
                      <c:pt idx="4">
                        <c:v>2010</c:v>
                      </c:pt>
                      <c:pt idx="5">
                        <c:v>2015</c:v>
                      </c:pt>
                      <c:pt idx="6">
                        <c:v>2020</c:v>
                      </c:pt>
                      <c:pt idx="7">
                        <c:v>2025</c:v>
                      </c:pt>
                      <c:pt idx="8">
                        <c:v>2030</c:v>
                      </c:pt>
                      <c:pt idx="9">
                        <c:v>2035</c:v>
                      </c:pt>
                      <c:pt idx="10">
                        <c:v>2040</c:v>
                      </c:pt>
                      <c:pt idx="11">
                        <c:v>2045</c:v>
                      </c:pt>
                      <c:pt idx="12">
                        <c:v>2050</c:v>
                      </c:pt>
                    </c:numCache>
                  </c:numRef>
                </c15:cat>
              </c15:filteredCategoryTitle>
            </c:ext>
            <c:ext xmlns:c16="http://schemas.microsoft.com/office/drawing/2014/chart" uri="{C3380CC4-5D6E-409C-BE32-E72D297353CC}">
              <c16:uniqueId val="{00000002-0837-4795-93FC-9E2AC958FC1F}"/>
            </c:ext>
          </c:extLst>
        </c:ser>
        <c:ser>
          <c:idx val="3"/>
          <c:order val="3"/>
          <c:spPr>
            <a:ln w="15875" cap="rnd">
              <a:solidFill>
                <a:srgbClr val="5394E3"/>
              </a:solidFill>
              <a:round/>
            </a:ln>
            <a:effectLst/>
          </c:spPr>
          <c:marker>
            <c:symbol val="triangle"/>
            <c:size val="5"/>
            <c:spPr>
              <a:solidFill>
                <a:srgbClr val="5394E3"/>
              </a:solidFill>
              <a:ln w="9525">
                <a:solidFill>
                  <a:srgbClr val="5394E3"/>
                </a:solidFill>
              </a:ln>
              <a:effectLst/>
            </c:spPr>
          </c:marker>
          <c:val>
            <c:numRef>
              <c:f>'[230728_デンマーク・スイス入り_【BD】8.【R5.4】02 高齢化率の国際比較（R4人口推計・UN2022）.xlsx]高齢化データ（R5.5）'!$F$67:$F$79</c:f>
              <c:numCache>
                <c:formatCode>0.0_ </c:formatCode>
                <c:ptCount val="13"/>
                <c:pt idx="0">
                  <c:v>15.715649289026217</c:v>
                </c:pt>
                <c:pt idx="1">
                  <c:v>15.805484149901078</c:v>
                </c:pt>
                <c:pt idx="2">
                  <c:v>15.718921261290147</c:v>
                </c:pt>
                <c:pt idx="3">
                  <c:v>15.83729454724166</c:v>
                </c:pt>
                <c:pt idx="4">
                  <c:v>16.342941695295483</c:v>
                </c:pt>
                <c:pt idx="5">
                  <c:v>17.798661095415206</c:v>
                </c:pt>
                <c:pt idx="6">
                  <c:v>18.722511900406495</c:v>
                </c:pt>
                <c:pt idx="7">
                  <c:v>20.0860983846792</c:v>
                </c:pt>
                <c:pt idx="8">
                  <c:v>22.024138654329398</c:v>
                </c:pt>
                <c:pt idx="9">
                  <c:v>23.758117689018718</c:v>
                </c:pt>
                <c:pt idx="10">
                  <c:v>24.756827485585173</c:v>
                </c:pt>
                <c:pt idx="11">
                  <c:v>25.290960279454271</c:v>
                </c:pt>
                <c:pt idx="12">
                  <c:v>26.145552793772346</c:v>
                </c:pt>
              </c:numCache>
            </c:numRef>
          </c:val>
          <c:smooth val="0"/>
          <c:extLst>
            <c:ext xmlns:c15="http://schemas.microsoft.com/office/drawing/2012/chart" uri="{02D57815-91ED-43cb-92C2-25804820EDAC}">
              <c15:filteredSeriesTitle>
                <c15:tx>
                  <c:strRef>
                    <c:extLst>
                      <c:ext uri="{02D57815-91ED-43cb-92C2-25804820EDAC}">
                        <c15:formulaRef>
                          <c15:sqref>'[230728_デンマーク・スイス入り_【BD】8.【R5.4】02 高齢化率の国際比較（R4人口推計・UN2022）.xlsx]高齢化データ（R5.5）'!$F$66</c15:sqref>
                        </c15:formulaRef>
                      </c:ext>
                    </c:extLst>
                    <c:strCache>
                      <c:ptCount val="1"/>
                      <c:pt idx="0">
                        <c:v>イギリス</c:v>
                      </c:pt>
                    </c:strCache>
                  </c:strRef>
                </c15:tx>
              </c15:filteredSeriesTitle>
            </c:ext>
            <c:ext xmlns:c15="http://schemas.microsoft.com/office/drawing/2012/chart" uri="{02D57815-91ED-43cb-92C2-25804820EDAC}">
              <c15:filteredCategoryTitle>
                <c15:cat>
                  <c:numRef>
                    <c:extLst>
                      <c:ext uri="{02D57815-91ED-43cb-92C2-25804820EDAC}">
                        <c15:formulaRef>
                          <c15:sqref>'[230728_デンマーク・スイス入り_【BD】8.【R5.4】02 高齢化率の国際比較（R4人口推計・UN2022）.xlsx]高齢化データ（R5.5）'!$B$67:$B$79</c15:sqref>
                        </c15:formulaRef>
                      </c:ext>
                    </c:extLst>
                    <c:numCache>
                      <c:formatCode>0_ </c:formatCode>
                      <c:ptCount val="13"/>
                      <c:pt idx="0">
                        <c:v>1990</c:v>
                      </c:pt>
                      <c:pt idx="1">
                        <c:v>1995</c:v>
                      </c:pt>
                      <c:pt idx="2">
                        <c:v>2000</c:v>
                      </c:pt>
                      <c:pt idx="3">
                        <c:v>2005</c:v>
                      </c:pt>
                      <c:pt idx="4">
                        <c:v>2010</c:v>
                      </c:pt>
                      <c:pt idx="5">
                        <c:v>2015</c:v>
                      </c:pt>
                      <c:pt idx="6">
                        <c:v>2020</c:v>
                      </c:pt>
                      <c:pt idx="7">
                        <c:v>2025</c:v>
                      </c:pt>
                      <c:pt idx="8">
                        <c:v>2030</c:v>
                      </c:pt>
                      <c:pt idx="9">
                        <c:v>2035</c:v>
                      </c:pt>
                      <c:pt idx="10">
                        <c:v>2040</c:v>
                      </c:pt>
                      <c:pt idx="11">
                        <c:v>2045</c:v>
                      </c:pt>
                      <c:pt idx="12">
                        <c:v>2050</c:v>
                      </c:pt>
                    </c:numCache>
                  </c:numRef>
                </c15:cat>
              </c15:filteredCategoryTitle>
            </c:ext>
            <c:ext xmlns:c16="http://schemas.microsoft.com/office/drawing/2014/chart" uri="{C3380CC4-5D6E-409C-BE32-E72D297353CC}">
              <c16:uniqueId val="{00000003-0837-4795-93FC-9E2AC958FC1F}"/>
            </c:ext>
          </c:extLst>
        </c:ser>
        <c:ser>
          <c:idx val="4"/>
          <c:order val="4"/>
          <c:spPr>
            <a:ln w="15875" cap="rnd">
              <a:solidFill>
                <a:srgbClr val="7030A0"/>
              </a:solidFill>
              <a:round/>
            </a:ln>
            <a:effectLst/>
          </c:spPr>
          <c:marker>
            <c:symbol val="square"/>
            <c:size val="4"/>
            <c:spPr>
              <a:solidFill>
                <a:srgbClr val="7030A0"/>
              </a:solidFill>
              <a:ln w="9525">
                <a:solidFill>
                  <a:srgbClr val="7030A0"/>
                </a:solidFill>
              </a:ln>
              <a:effectLst/>
            </c:spPr>
          </c:marker>
          <c:val>
            <c:numRef>
              <c:f>'[230728_デンマーク・スイス入り_【BD】8.【R5.4】02 高齢化率の国際比較（R4人口推計・UN2022）.xlsx]高齢化データ（R5.5）'!$G$67:$G$79</c:f>
              <c:numCache>
                <c:formatCode>0.0_ </c:formatCode>
                <c:ptCount val="13"/>
                <c:pt idx="0">
                  <c:v>12.284476194513232</c:v>
                </c:pt>
                <c:pt idx="1">
                  <c:v>12.543633524096883</c:v>
                </c:pt>
                <c:pt idx="2">
                  <c:v>12.317629643386912</c:v>
                </c:pt>
                <c:pt idx="3">
                  <c:v>12.360162876853249</c:v>
                </c:pt>
                <c:pt idx="4">
                  <c:v>13.02817849743613</c:v>
                </c:pt>
                <c:pt idx="5">
                  <c:v>14.32775409802913</c:v>
                </c:pt>
                <c:pt idx="6">
                  <c:v>16.22340015007978</c:v>
                </c:pt>
                <c:pt idx="7">
                  <c:v>18.543798271777007</c:v>
                </c:pt>
                <c:pt idx="8">
                  <c:v>20.529391787453136</c:v>
                </c:pt>
                <c:pt idx="9">
                  <c:v>21.734878925800103</c:v>
                </c:pt>
                <c:pt idx="10">
                  <c:v>22.425989261176735</c:v>
                </c:pt>
                <c:pt idx="11">
                  <c:v>22.927291659462451</c:v>
                </c:pt>
                <c:pt idx="12">
                  <c:v>23.628123630910192</c:v>
                </c:pt>
              </c:numCache>
            </c:numRef>
          </c:val>
          <c:smooth val="0"/>
          <c:extLst>
            <c:ext xmlns:c15="http://schemas.microsoft.com/office/drawing/2012/chart" uri="{02D57815-91ED-43cb-92C2-25804820EDAC}">
              <c15:filteredSeriesTitle>
                <c15:tx>
                  <c:strRef>
                    <c:extLst>
                      <c:ext uri="{02D57815-91ED-43cb-92C2-25804820EDAC}">
                        <c15:formulaRef>
                          <c15:sqref>'[230728_デンマーク・スイス入り_【BD】8.【R5.4】02 高齢化率の国際比較（R4人口推計・UN2022）.xlsx]高齢化データ（R5.5）'!$G$66</c15:sqref>
                        </c15:formulaRef>
                      </c:ext>
                    </c:extLst>
                    <c:strCache>
                      <c:ptCount val="1"/>
                      <c:pt idx="0">
                        <c:v>アメリカ</c:v>
                      </c:pt>
                    </c:strCache>
                  </c:strRef>
                </c15:tx>
              </c15:filteredSeriesTitle>
            </c:ext>
            <c:ext xmlns:c15="http://schemas.microsoft.com/office/drawing/2012/chart" uri="{02D57815-91ED-43cb-92C2-25804820EDAC}">
              <c15:filteredCategoryTitle>
                <c15:cat>
                  <c:numRef>
                    <c:extLst>
                      <c:ext uri="{02D57815-91ED-43cb-92C2-25804820EDAC}">
                        <c15:formulaRef>
                          <c15:sqref>'[230728_デンマーク・スイス入り_【BD】8.【R5.4】02 高齢化率の国際比較（R4人口推計・UN2022）.xlsx]高齢化データ（R5.5）'!$B$67:$B$79</c15:sqref>
                        </c15:formulaRef>
                      </c:ext>
                    </c:extLst>
                    <c:numCache>
                      <c:formatCode>0_ </c:formatCode>
                      <c:ptCount val="13"/>
                      <c:pt idx="0">
                        <c:v>1990</c:v>
                      </c:pt>
                      <c:pt idx="1">
                        <c:v>1995</c:v>
                      </c:pt>
                      <c:pt idx="2">
                        <c:v>2000</c:v>
                      </c:pt>
                      <c:pt idx="3">
                        <c:v>2005</c:v>
                      </c:pt>
                      <c:pt idx="4">
                        <c:v>2010</c:v>
                      </c:pt>
                      <c:pt idx="5">
                        <c:v>2015</c:v>
                      </c:pt>
                      <c:pt idx="6">
                        <c:v>2020</c:v>
                      </c:pt>
                      <c:pt idx="7">
                        <c:v>2025</c:v>
                      </c:pt>
                      <c:pt idx="8">
                        <c:v>2030</c:v>
                      </c:pt>
                      <c:pt idx="9">
                        <c:v>2035</c:v>
                      </c:pt>
                      <c:pt idx="10">
                        <c:v>2040</c:v>
                      </c:pt>
                      <c:pt idx="11">
                        <c:v>2045</c:v>
                      </c:pt>
                      <c:pt idx="12">
                        <c:v>2050</c:v>
                      </c:pt>
                    </c:numCache>
                  </c:numRef>
                </c15:cat>
              </c15:filteredCategoryTitle>
            </c:ext>
            <c:ext xmlns:c16="http://schemas.microsoft.com/office/drawing/2014/chart" uri="{C3380CC4-5D6E-409C-BE32-E72D297353CC}">
              <c16:uniqueId val="{00000004-0837-4795-93FC-9E2AC958FC1F}"/>
            </c:ext>
          </c:extLst>
        </c:ser>
        <c:dLbls>
          <c:showLegendKey val="0"/>
          <c:showVal val="0"/>
          <c:showCatName val="0"/>
          <c:showSerName val="0"/>
          <c:showPercent val="0"/>
          <c:showBubbleSize val="0"/>
        </c:dLbls>
        <c:marker val="1"/>
        <c:smooth val="0"/>
        <c:axId val="715847792"/>
        <c:axId val="671022976"/>
      </c:lineChart>
      <c:catAx>
        <c:axId val="715847792"/>
        <c:scaling>
          <c:orientation val="minMax"/>
        </c:scaling>
        <c:delete val="0"/>
        <c:axPos val="b"/>
        <c:numFmt formatCode="0_ " sourceLinked="1"/>
        <c:majorTickMark val="out"/>
        <c:minorTickMark val="none"/>
        <c:tickLblPos val="nextTo"/>
        <c:spPr>
          <a:noFill/>
          <a:ln w="9525" cap="flat" cmpd="sng" algn="ctr">
            <a:solidFill>
              <a:sysClr val="windowText" lastClr="000000"/>
            </a:solidFill>
            <a:round/>
          </a:ln>
          <a:effectLst/>
        </c:spPr>
        <c:txPr>
          <a:bodyPr rot="-60000000" spcFirstLastPara="1" vertOverflow="ellipsis" vert="horz" wrap="square" anchor="ctr" anchorCtr="1"/>
          <a:lstStyle/>
          <a:p>
            <a:pPr>
              <a:defRPr sz="900" b="1" i="0" u="none" strike="noStrike" kern="1200" baseline="0">
                <a:noFill/>
                <a:latin typeface="Arial" panose="020B0604020202020204" pitchFamily="34" charset="0"/>
                <a:ea typeface="Meiryo UI" panose="020B0604030504040204" pitchFamily="50" charset="-128"/>
                <a:cs typeface="Arial" panose="020B0604020202020204" pitchFamily="34" charset="0"/>
              </a:defRPr>
            </a:pPr>
            <a:endParaRPr lang="ja-JP"/>
          </a:p>
        </c:txPr>
        <c:crossAx val="671022976"/>
        <c:crosses val="autoZero"/>
        <c:auto val="1"/>
        <c:lblAlgn val="ctr"/>
        <c:lblOffset val="100"/>
        <c:noMultiLvlLbl val="0"/>
      </c:catAx>
      <c:valAx>
        <c:axId val="671022976"/>
        <c:scaling>
          <c:orientation val="minMax"/>
          <c:max val="40"/>
        </c:scaling>
        <c:delete val="0"/>
        <c:axPos val="l"/>
        <c:numFmt formatCode="@" sourceLinked="0"/>
        <c:majorTickMark val="in"/>
        <c:minorTickMark val="none"/>
        <c:tickLblPos val="nextTo"/>
        <c:spPr>
          <a:noFill/>
          <a:ln>
            <a:solidFill>
              <a:sysClr val="windowText" lastClr="000000"/>
            </a:solidFill>
          </a:ln>
          <a:effectLst/>
        </c:spPr>
        <c:txPr>
          <a:bodyPr rot="-60000000" spcFirstLastPara="1" vertOverflow="ellipsis" vert="horz" wrap="square" anchor="ctr" anchorCtr="1"/>
          <a:lstStyle/>
          <a:p>
            <a:pPr>
              <a:defRPr sz="1050" b="1" i="0" u="none" strike="noStrike" kern="1200" baseline="0">
                <a:solidFill>
                  <a:schemeClr val="tx1"/>
                </a:solidFill>
                <a:latin typeface="Arial" panose="020B0604020202020204" pitchFamily="34" charset="0"/>
                <a:ea typeface="Meiryo UI" panose="020B0604030504040204" pitchFamily="50" charset="-128"/>
                <a:cs typeface="Arial" panose="020B0604020202020204" pitchFamily="34" charset="0"/>
              </a:defRPr>
            </a:pPr>
            <a:endParaRPr lang="ja-JP"/>
          </a:p>
        </c:txPr>
        <c:crossAx val="715847792"/>
        <c:crosses val="autoZero"/>
        <c:crossBetween val="between"/>
      </c:valAx>
      <c:spPr>
        <a:solidFill>
          <a:schemeClr val="bg1"/>
        </a:solid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05681818181818"/>
          <c:y val="4.3109638625640906E-2"/>
          <c:w val="0.79082853535353537"/>
          <c:h val="0.90390519252868773"/>
        </c:manualLayout>
      </c:layout>
      <c:barChart>
        <c:barDir val="col"/>
        <c:grouping val="clustered"/>
        <c:varyColors val="0"/>
        <c:ser>
          <c:idx val="0"/>
          <c:order val="0"/>
          <c:tx>
            <c:strRef>
              <c:f>Sheet1!$B$1</c:f>
              <c:strCache>
                <c:ptCount val="1"/>
                <c:pt idx="0">
                  <c:v>年度末</c:v>
                </c:pt>
              </c:strCache>
            </c:strRef>
          </c:tx>
          <c:spPr>
            <a:solidFill>
              <a:srgbClr val="FF7C80"/>
            </a:solidFill>
            <a:ln>
              <a:noFill/>
            </a:ln>
            <a:effectLst/>
          </c:spPr>
          <c:invertIfNegative val="0"/>
          <c:dPt>
            <c:idx val="59"/>
            <c:invertIfNegative val="0"/>
            <c:bubble3D val="0"/>
            <c:spPr>
              <a:solidFill>
                <a:srgbClr val="FF0000"/>
              </a:solidFill>
              <a:ln>
                <a:noFill/>
              </a:ln>
              <a:effectLst/>
            </c:spPr>
            <c:extLst>
              <c:ext xmlns:c16="http://schemas.microsoft.com/office/drawing/2014/chart" uri="{C3380CC4-5D6E-409C-BE32-E72D297353CC}">
                <c16:uniqueId val="{00000000-2D90-472F-8E26-03B6E5E92B21}"/>
              </c:ext>
            </c:extLst>
          </c:dPt>
          <c:cat>
            <c:numRef>
              <c:f>Sheet1!$A$2:$A$61</c:f>
              <c:numCache>
                <c:formatCode>General</c:formatCode>
                <c:ptCount val="60"/>
                <c:pt idx="0">
                  <c:v>1965</c:v>
                </c:pt>
                <c:pt idx="1">
                  <c:v>1966</c:v>
                </c:pt>
                <c:pt idx="2">
                  <c:v>1967</c:v>
                </c:pt>
                <c:pt idx="3">
                  <c:v>1968</c:v>
                </c:pt>
                <c:pt idx="4">
                  <c:v>1969</c:v>
                </c:pt>
                <c:pt idx="5">
                  <c:v>1970</c:v>
                </c:pt>
                <c:pt idx="6">
                  <c:v>1971</c:v>
                </c:pt>
                <c:pt idx="7">
                  <c:v>1972</c:v>
                </c:pt>
                <c:pt idx="8">
                  <c:v>1973</c:v>
                </c:pt>
                <c:pt idx="9">
                  <c:v>1974</c:v>
                </c:pt>
                <c:pt idx="10">
                  <c:v>1975</c:v>
                </c:pt>
                <c:pt idx="11">
                  <c:v>1976</c:v>
                </c:pt>
                <c:pt idx="12">
                  <c:v>1977</c:v>
                </c:pt>
                <c:pt idx="13">
                  <c:v>1978</c:v>
                </c:pt>
                <c:pt idx="14">
                  <c:v>1979</c:v>
                </c:pt>
                <c:pt idx="15">
                  <c:v>1980</c:v>
                </c:pt>
                <c:pt idx="16">
                  <c:v>1981</c:v>
                </c:pt>
                <c:pt idx="17">
                  <c:v>1982</c:v>
                </c:pt>
                <c:pt idx="18">
                  <c:v>1983</c:v>
                </c:pt>
                <c:pt idx="19">
                  <c:v>1984</c:v>
                </c:pt>
                <c:pt idx="20">
                  <c:v>1985</c:v>
                </c:pt>
                <c:pt idx="21">
                  <c:v>1986</c:v>
                </c:pt>
                <c:pt idx="22">
                  <c:v>1987</c:v>
                </c:pt>
                <c:pt idx="23">
                  <c:v>1988</c:v>
                </c:pt>
                <c:pt idx="24">
                  <c:v>1989</c:v>
                </c:pt>
                <c:pt idx="25">
                  <c:v>1990</c:v>
                </c:pt>
                <c:pt idx="26">
                  <c:v>1991</c:v>
                </c:pt>
                <c:pt idx="27">
                  <c:v>1992</c:v>
                </c:pt>
                <c:pt idx="28">
                  <c:v>1993</c:v>
                </c:pt>
                <c:pt idx="29">
                  <c:v>1994</c:v>
                </c:pt>
                <c:pt idx="30">
                  <c:v>1995</c:v>
                </c:pt>
                <c:pt idx="31">
                  <c:v>1996</c:v>
                </c:pt>
                <c:pt idx="32">
                  <c:v>1997</c:v>
                </c:pt>
                <c:pt idx="33">
                  <c:v>1998</c:v>
                </c:pt>
                <c:pt idx="34">
                  <c:v>1999</c:v>
                </c:pt>
                <c:pt idx="35">
                  <c:v>2000</c:v>
                </c:pt>
                <c:pt idx="36">
                  <c:v>2001</c:v>
                </c:pt>
                <c:pt idx="37">
                  <c:v>2002</c:v>
                </c:pt>
                <c:pt idx="38">
                  <c:v>2003</c:v>
                </c:pt>
                <c:pt idx="39">
                  <c:v>2004</c:v>
                </c:pt>
                <c:pt idx="40">
                  <c:v>2005</c:v>
                </c:pt>
                <c:pt idx="41">
                  <c:v>2006</c:v>
                </c:pt>
                <c:pt idx="42">
                  <c:v>2007</c:v>
                </c:pt>
                <c:pt idx="43">
                  <c:v>2008</c:v>
                </c:pt>
                <c:pt idx="44">
                  <c:v>2009</c:v>
                </c:pt>
                <c:pt idx="45">
                  <c:v>2010</c:v>
                </c:pt>
                <c:pt idx="46">
                  <c:v>2011</c:v>
                </c:pt>
                <c:pt idx="47">
                  <c:v>2012</c:v>
                </c:pt>
                <c:pt idx="48">
                  <c:v>2013</c:v>
                </c:pt>
                <c:pt idx="49">
                  <c:v>2014</c:v>
                </c:pt>
                <c:pt idx="50">
                  <c:v>2015</c:v>
                </c:pt>
                <c:pt idx="51">
                  <c:v>2016</c:v>
                </c:pt>
                <c:pt idx="52">
                  <c:v>2017</c:v>
                </c:pt>
                <c:pt idx="53">
                  <c:v>2018</c:v>
                </c:pt>
                <c:pt idx="54">
                  <c:v>2019</c:v>
                </c:pt>
                <c:pt idx="55">
                  <c:v>2020</c:v>
                </c:pt>
                <c:pt idx="56">
                  <c:v>2021</c:v>
                </c:pt>
                <c:pt idx="57">
                  <c:v>2022</c:v>
                </c:pt>
                <c:pt idx="58">
                  <c:v>2023</c:v>
                </c:pt>
                <c:pt idx="59">
                  <c:v>2024</c:v>
                </c:pt>
              </c:numCache>
            </c:numRef>
          </c:cat>
          <c:val>
            <c:numRef>
              <c:f>Sheet1!$B$2:$B$61</c:f>
              <c:numCache>
                <c:formatCode>General</c:formatCode>
                <c:ptCount val="60"/>
                <c:pt idx="0">
                  <c:v>0</c:v>
                </c:pt>
                <c:pt idx="1">
                  <c:v>0</c:v>
                </c:pt>
                <c:pt idx="2">
                  <c:v>0</c:v>
                </c:pt>
                <c:pt idx="3">
                  <c:v>0</c:v>
                </c:pt>
                <c:pt idx="4">
                  <c:v>0</c:v>
                </c:pt>
                <c:pt idx="5">
                  <c:v>0</c:v>
                </c:pt>
                <c:pt idx="6">
                  <c:v>5</c:v>
                </c:pt>
                <c:pt idx="7">
                  <c:v>8</c:v>
                </c:pt>
                <c:pt idx="8">
                  <c:v>9</c:v>
                </c:pt>
                <c:pt idx="9">
                  <c:v>10</c:v>
                </c:pt>
                <c:pt idx="10">
                  <c:v>17</c:v>
                </c:pt>
                <c:pt idx="11">
                  <c:v>21</c:v>
                </c:pt>
                <c:pt idx="12">
                  <c:v>30</c:v>
                </c:pt>
                <c:pt idx="13">
                  <c:v>43</c:v>
                </c:pt>
                <c:pt idx="14">
                  <c:v>57</c:v>
                </c:pt>
                <c:pt idx="15">
                  <c:v>70</c:v>
                </c:pt>
                <c:pt idx="16">
                  <c:v>80</c:v>
                </c:pt>
                <c:pt idx="17">
                  <c:v>95</c:v>
                </c:pt>
                <c:pt idx="18">
                  <c:v>110</c:v>
                </c:pt>
                <c:pt idx="19">
                  <c:v>123</c:v>
                </c:pt>
                <c:pt idx="20">
                  <c:v>135</c:v>
                </c:pt>
                <c:pt idx="21">
                  <c:v>143</c:v>
                </c:pt>
                <c:pt idx="22">
                  <c:v>150</c:v>
                </c:pt>
                <c:pt idx="23">
                  <c:v>155</c:v>
                </c:pt>
                <c:pt idx="24">
                  <c:v>157</c:v>
                </c:pt>
                <c:pt idx="25">
                  <c:v>165</c:v>
                </c:pt>
                <c:pt idx="26">
                  <c:v>170</c:v>
                </c:pt>
                <c:pt idx="27">
                  <c:v>178</c:v>
                </c:pt>
                <c:pt idx="28">
                  <c:v>190</c:v>
                </c:pt>
                <c:pt idx="29">
                  <c:v>205</c:v>
                </c:pt>
                <c:pt idx="30">
                  <c:v>220</c:v>
                </c:pt>
                <c:pt idx="31">
                  <c:v>240</c:v>
                </c:pt>
                <c:pt idx="32">
                  <c:v>258</c:v>
                </c:pt>
                <c:pt idx="33">
                  <c:v>290</c:v>
                </c:pt>
                <c:pt idx="34">
                  <c:v>330</c:v>
                </c:pt>
                <c:pt idx="35">
                  <c:v>365</c:v>
                </c:pt>
                <c:pt idx="36">
                  <c:v>390</c:v>
                </c:pt>
                <c:pt idx="37">
                  <c:v>420</c:v>
                </c:pt>
                <c:pt idx="38">
                  <c:v>455</c:v>
                </c:pt>
                <c:pt idx="39">
                  <c:v>495</c:v>
                </c:pt>
                <c:pt idx="40">
                  <c:v>520</c:v>
                </c:pt>
                <c:pt idx="41">
                  <c:v>527</c:v>
                </c:pt>
                <c:pt idx="42">
                  <c:v>540</c:v>
                </c:pt>
                <c:pt idx="43">
                  <c:v>545</c:v>
                </c:pt>
                <c:pt idx="44">
                  <c:v>590</c:v>
                </c:pt>
                <c:pt idx="45">
                  <c:v>635</c:v>
                </c:pt>
                <c:pt idx="46">
                  <c:v>665</c:v>
                </c:pt>
                <c:pt idx="47">
                  <c:v>700</c:v>
                </c:pt>
                <c:pt idx="48">
                  <c:v>740</c:v>
                </c:pt>
                <c:pt idx="49">
                  <c:v>765</c:v>
                </c:pt>
                <c:pt idx="50">
                  <c:v>800</c:v>
                </c:pt>
                <c:pt idx="51">
                  <c:v>825</c:v>
                </c:pt>
                <c:pt idx="52">
                  <c:v>845</c:v>
                </c:pt>
                <c:pt idx="53">
                  <c:v>870</c:v>
                </c:pt>
                <c:pt idx="54">
                  <c:v>885</c:v>
                </c:pt>
                <c:pt idx="55">
                  <c:v>935</c:v>
                </c:pt>
                <c:pt idx="56">
                  <c:v>987</c:v>
                </c:pt>
                <c:pt idx="57">
                  <c:v>1020</c:v>
                </c:pt>
                <c:pt idx="58">
                  <c:v>1073</c:v>
                </c:pt>
                <c:pt idx="59">
                  <c:v>1105</c:v>
                </c:pt>
              </c:numCache>
            </c:numRef>
          </c:val>
          <c:extLst>
            <c:ext xmlns:c16="http://schemas.microsoft.com/office/drawing/2014/chart" uri="{C3380CC4-5D6E-409C-BE32-E72D297353CC}">
              <c16:uniqueId val="{00000000-A622-4FE4-8DA7-C2EFE1B7537E}"/>
            </c:ext>
          </c:extLst>
        </c:ser>
        <c:dLbls>
          <c:showLegendKey val="0"/>
          <c:showVal val="0"/>
          <c:showCatName val="0"/>
          <c:showSerName val="0"/>
          <c:showPercent val="0"/>
          <c:showBubbleSize val="0"/>
        </c:dLbls>
        <c:gapWidth val="0"/>
        <c:axId val="1163601176"/>
        <c:axId val="1163600816"/>
      </c:barChart>
      <c:catAx>
        <c:axId val="1163601176"/>
        <c:scaling>
          <c:orientation val="minMax"/>
        </c:scaling>
        <c:delete val="0"/>
        <c:axPos val="b"/>
        <c:numFmt formatCode="General" sourceLinked="0"/>
        <c:majorTickMark val="out"/>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600" b="1" i="0" u="none" strike="noStrike" kern="1200" baseline="0">
                <a:solidFill>
                  <a:schemeClr val="tx1"/>
                </a:solidFill>
                <a:latin typeface="+mn-lt"/>
                <a:ea typeface="+mn-ea"/>
                <a:cs typeface="+mn-cs"/>
              </a:defRPr>
            </a:pPr>
            <a:endParaRPr lang="ja-JP"/>
          </a:p>
        </c:txPr>
        <c:crossAx val="1163600816"/>
        <c:crosses val="autoZero"/>
        <c:auto val="1"/>
        <c:lblAlgn val="ctr"/>
        <c:lblOffset val="100"/>
        <c:tickLblSkip val="5"/>
        <c:tickMarkSkip val="1"/>
        <c:noMultiLvlLbl val="0"/>
      </c:catAx>
      <c:valAx>
        <c:axId val="1163600816"/>
        <c:scaling>
          <c:orientation val="minMax"/>
          <c:min val="0"/>
        </c:scaling>
        <c:delete val="0"/>
        <c:axPos val="l"/>
        <c:numFmt formatCode="#,##0_);[Red]\(#,##0\)" sourceLinked="0"/>
        <c:majorTickMark val="out"/>
        <c:minorTickMark val="none"/>
        <c:tickLblPos val="nextTo"/>
        <c:spPr>
          <a:noFill/>
          <a:ln>
            <a:solidFill>
              <a:schemeClr val="bg1">
                <a:lumMod val="50000"/>
              </a:schemeClr>
            </a:solidFill>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ja-JP"/>
          </a:p>
        </c:txPr>
        <c:crossAx val="1163601176"/>
        <c:crosses val="autoZero"/>
        <c:crossBetween val="between"/>
        <c:majorUnit val="100"/>
        <c:minorUnit val="1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472911365564038"/>
          <c:y val="3.2953056165972064E-2"/>
          <c:w val="0.79647751985989612"/>
          <c:h val="0.84618872076094431"/>
        </c:manualLayout>
      </c:layout>
      <c:lineChart>
        <c:grouping val="standard"/>
        <c:varyColors val="0"/>
        <c:ser>
          <c:idx val="0"/>
          <c:order val="0"/>
          <c:tx>
            <c:strRef>
              <c:f>Sheet1!$B$1</c:f>
              <c:strCache>
                <c:ptCount val="1"/>
                <c:pt idx="0">
                  <c:v>日本</c:v>
                </c:pt>
              </c:strCache>
            </c:strRef>
          </c:tx>
          <c:spPr>
            <a:ln w="28575" cap="rnd">
              <a:solidFill>
                <a:srgbClr val="E83030">
                  <a:alpha val="86000"/>
                </a:srgbClr>
              </a:solidFill>
              <a:round/>
            </a:ln>
            <a:effectLst/>
          </c:spPr>
          <c:marker>
            <c:symbol val="circle"/>
            <c:size val="5"/>
            <c:spPr>
              <a:solidFill>
                <a:srgbClr val="E83030"/>
              </a:solidFill>
              <a:ln w="9525">
                <a:solidFill>
                  <a:srgbClr val="E83030"/>
                </a:solidFill>
              </a:ln>
              <a:effectLst/>
            </c:spPr>
          </c:marker>
          <c:dLbls>
            <c:dLbl>
              <c:idx val="13"/>
              <c:layout>
                <c:manualLayout>
                  <c:x val="-6.2316846904156065E-2"/>
                  <c:y val="-3.174721491242556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326-4972-B662-9C3FA696F975}"/>
                </c:ext>
              </c:extLst>
            </c:dLbl>
            <c:dLbl>
              <c:idx val="14"/>
              <c:layout>
                <c:manualLayout>
                  <c:x val="-5.9104234762527422E-2"/>
                  <c:y val="-4.672587680604920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326-4972-B662-9C3FA696F975}"/>
                </c:ext>
              </c:extLst>
            </c:dLbl>
            <c:dLbl>
              <c:idx val="15"/>
              <c:layout>
                <c:manualLayout>
                  <c:x val="-5.221824639525021E-2"/>
                  <c:y val="-3.474294729115028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326-4972-B662-9C3FA696F975}"/>
                </c:ext>
              </c:extLst>
            </c:dLbl>
            <c:dLbl>
              <c:idx val="16"/>
              <c:layout>
                <c:manualLayout>
                  <c:x val="-4.2615012596548454E-3"/>
                  <c:y val="7.1973060109959616E-3"/>
                </c:manualLayout>
              </c:layout>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rgbClr val="E83030"/>
                      </a:solidFill>
                      <a:latin typeface="+mn-lt"/>
                      <a:ea typeface="+mn-ea"/>
                      <a:cs typeface="+mn-cs"/>
                    </a:defRPr>
                  </a:pPr>
                  <a:endParaRPr lang="ja-JP"/>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326-4972-B662-9C3FA696F975}"/>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rgbClr val="E83030"/>
                    </a:solidFill>
                    <a:latin typeface="+mn-lt"/>
                    <a:ea typeface="+mn-ea"/>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numCache>
            </c:numRef>
          </c:cat>
          <c:val>
            <c:numRef>
              <c:f>Sheet1!$B$2:$B$18</c:f>
              <c:numCache>
                <c:formatCode>General</c:formatCode>
                <c:ptCount val="17"/>
                <c:pt idx="0">
                  <c:v>180</c:v>
                </c:pt>
                <c:pt idx="1">
                  <c:v>199</c:v>
                </c:pt>
                <c:pt idx="2">
                  <c:v>207</c:v>
                </c:pt>
                <c:pt idx="3">
                  <c:v>220</c:v>
                </c:pt>
                <c:pt idx="4">
                  <c:v>225</c:v>
                </c:pt>
                <c:pt idx="5">
                  <c:v>230</c:v>
                </c:pt>
                <c:pt idx="6">
                  <c:v>234</c:v>
                </c:pt>
                <c:pt idx="7">
                  <c:v>228</c:v>
                </c:pt>
                <c:pt idx="8">
                  <c:v>233</c:v>
                </c:pt>
                <c:pt idx="9">
                  <c:v>233</c:v>
                </c:pt>
                <c:pt idx="10">
                  <c:v>234</c:v>
                </c:pt>
                <c:pt idx="11">
                  <c:v>236</c:v>
                </c:pt>
                <c:pt idx="12">
                  <c:v>258</c:v>
                </c:pt>
                <c:pt idx="13">
                  <c:v>255.1</c:v>
                </c:pt>
                <c:pt idx="14">
                  <c:v>260.10000000000002</c:v>
                </c:pt>
                <c:pt idx="15">
                  <c:v>255.2</c:v>
                </c:pt>
                <c:pt idx="16">
                  <c:v>251.9</c:v>
                </c:pt>
              </c:numCache>
            </c:numRef>
          </c:val>
          <c:smooth val="0"/>
          <c:extLst>
            <c:ext xmlns:c16="http://schemas.microsoft.com/office/drawing/2014/chart" uri="{C3380CC4-5D6E-409C-BE32-E72D297353CC}">
              <c16:uniqueId val="{00000000-83C6-4879-8DBF-85215AB243F7}"/>
            </c:ext>
          </c:extLst>
        </c:ser>
        <c:ser>
          <c:idx val="1"/>
          <c:order val="1"/>
          <c:tx>
            <c:strRef>
              <c:f>Sheet1!$C$1</c:f>
              <c:strCache>
                <c:ptCount val="1"/>
                <c:pt idx="0">
                  <c:v>イタリア</c:v>
                </c:pt>
              </c:strCache>
            </c:strRef>
          </c:tx>
          <c:spPr>
            <a:ln w="28575" cap="rnd">
              <a:solidFill>
                <a:srgbClr val="00B050">
                  <a:alpha val="97000"/>
                </a:srgbClr>
              </a:solidFill>
              <a:round/>
            </a:ln>
            <a:effectLst/>
          </c:spPr>
          <c:marker>
            <c:symbol val="circle"/>
            <c:size val="5"/>
            <c:spPr>
              <a:solidFill>
                <a:srgbClr val="00B050"/>
              </a:solidFill>
              <a:ln w="9525">
                <a:solidFill>
                  <a:srgbClr val="00B050"/>
                </a:solidFill>
              </a:ln>
              <a:effectLst/>
            </c:spPr>
          </c:marker>
          <c:dLbls>
            <c:dLbl>
              <c:idx val="16"/>
              <c:layout>
                <c:manualLayout>
                  <c:x val="-2.9789527979161498E-3"/>
                  <c:y val="-4.3813175749947949E-3"/>
                </c:manualLayout>
              </c:layout>
              <c:tx>
                <c:rich>
                  <a:bodyPr rot="0" spcFirstLastPara="1" vertOverflow="ellipsis" vert="horz"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fld id="{0114C03A-2706-4C00-823A-2681DC54D21F}" type="VALUE">
                      <a:rPr lang="en-US" altLang="ja-JP" sz="800">
                        <a:solidFill>
                          <a:srgbClr val="00B050"/>
                        </a:solidFill>
                      </a:rPr>
                      <a:pPr>
                        <a:defRPr sz="800" b="1"/>
                      </a:pPr>
                      <a:t>[値]</a:t>
                    </a:fld>
                    <a:endParaRPr lang="ja-JP" altLang="en-US"/>
                  </a:p>
                </c:rich>
              </c:tx>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ja-JP"/>
                </a:p>
              </c:txPr>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1326-4972-B662-9C3FA696F975}"/>
                </c:ext>
              </c:extLst>
            </c:dLbl>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mn-lt"/>
                    <a:ea typeface="+mn-ea"/>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Sheet1!$A$2:$A$18</c:f>
              <c:numCache>
                <c:formatCode>General</c:formatCode>
                <c:ptCount val="17"/>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numCache>
            </c:numRef>
          </c:cat>
          <c:val>
            <c:numRef>
              <c:f>Sheet1!$C$2:$C$18</c:f>
              <c:numCache>
                <c:formatCode>General</c:formatCode>
                <c:ptCount val="17"/>
                <c:pt idx="0">
                  <c:v>108</c:v>
                </c:pt>
                <c:pt idx="1">
                  <c:v>117</c:v>
                </c:pt>
                <c:pt idx="2">
                  <c:v>120</c:v>
                </c:pt>
                <c:pt idx="3">
                  <c:v>121</c:v>
                </c:pt>
                <c:pt idx="4">
                  <c:v>128</c:v>
                </c:pt>
                <c:pt idx="5">
                  <c:v>134</c:v>
                </c:pt>
                <c:pt idx="6">
                  <c:v>137</c:v>
                </c:pt>
                <c:pt idx="7">
                  <c:v>136</c:v>
                </c:pt>
                <c:pt idx="8">
                  <c:v>135</c:v>
                </c:pt>
                <c:pt idx="9">
                  <c:v>135</c:v>
                </c:pt>
                <c:pt idx="10">
                  <c:v>135</c:v>
                </c:pt>
                <c:pt idx="11">
                  <c:v>135</c:v>
                </c:pt>
                <c:pt idx="12">
                  <c:v>155</c:v>
                </c:pt>
                <c:pt idx="13">
                  <c:v>150</c:v>
                </c:pt>
                <c:pt idx="14">
                  <c:v>145</c:v>
                </c:pt>
                <c:pt idx="15">
                  <c:v>144</c:v>
                </c:pt>
                <c:pt idx="16">
                  <c:v>143.19999999999999</c:v>
                </c:pt>
              </c:numCache>
            </c:numRef>
          </c:val>
          <c:smooth val="0"/>
          <c:extLst>
            <c:ext xmlns:c16="http://schemas.microsoft.com/office/drawing/2014/chart" uri="{C3380CC4-5D6E-409C-BE32-E72D297353CC}">
              <c16:uniqueId val="{00000001-83C6-4879-8DBF-85215AB243F7}"/>
            </c:ext>
          </c:extLst>
        </c:ser>
        <c:ser>
          <c:idx val="2"/>
          <c:order val="2"/>
          <c:tx>
            <c:strRef>
              <c:f>Sheet1!$D$1</c:f>
              <c:strCache>
                <c:ptCount val="1"/>
                <c:pt idx="0">
                  <c:v>米国</c:v>
                </c:pt>
              </c:strCache>
            </c:strRef>
          </c:tx>
          <c:spPr>
            <a:ln w="28575" cap="rnd">
              <a:solidFill>
                <a:srgbClr val="7030A0"/>
              </a:solidFill>
              <a:round/>
            </a:ln>
            <a:effectLst/>
          </c:spPr>
          <c:marker>
            <c:symbol val="circle"/>
            <c:size val="5"/>
            <c:spPr>
              <a:solidFill>
                <a:srgbClr val="7030A0"/>
              </a:solidFill>
              <a:ln w="9525">
                <a:solidFill>
                  <a:srgbClr val="7030A0"/>
                </a:solidFill>
              </a:ln>
              <a:effectLst/>
            </c:spPr>
          </c:marker>
          <c:dLbls>
            <c:dLbl>
              <c:idx val="16"/>
              <c:layout>
                <c:manualLayout>
                  <c:x val="-3.2126953578069887E-3"/>
                  <c:y val="-7.3770499537195826E-3"/>
                </c:manualLayout>
              </c:layout>
              <c:tx>
                <c:rich>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fld id="{C4ADD3A2-DF78-4801-9D1F-7317EC8BA0CA}" type="VALUE">
                      <a:rPr lang="en-US" altLang="ja-JP" sz="800" b="1" i="0" u="none" strike="noStrike" kern="1200" baseline="0">
                        <a:solidFill>
                          <a:srgbClr val="7030A0"/>
                        </a:solidFill>
                        <a:latin typeface="+mn-lt"/>
                        <a:ea typeface="+mn-ea"/>
                        <a:cs typeface="+mn-cs"/>
                      </a:rPr>
                      <a:pPr>
                        <a:defRPr sz="800"/>
                      </a:pPr>
                      <a:t>[値]</a:t>
                    </a:fld>
                    <a:endParaRPr lang="ja-JP" altLang="en-US"/>
                  </a:p>
                </c:rich>
              </c:tx>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ja-JP"/>
                </a:p>
              </c:txPr>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1326-4972-B662-9C3FA696F97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Sheet1!$A$2:$A$18</c:f>
              <c:numCache>
                <c:formatCode>General</c:formatCode>
                <c:ptCount val="17"/>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numCache>
            </c:numRef>
          </c:cat>
          <c:val>
            <c:numRef>
              <c:f>Sheet1!$D$2:$D$18</c:f>
              <c:numCache>
                <c:formatCode>General</c:formatCode>
                <c:ptCount val="17"/>
                <c:pt idx="0">
                  <c:v>75</c:v>
                </c:pt>
                <c:pt idx="1">
                  <c:v>90</c:v>
                </c:pt>
                <c:pt idx="2">
                  <c:v>98</c:v>
                </c:pt>
                <c:pt idx="3">
                  <c:v>100</c:v>
                </c:pt>
                <c:pt idx="4">
                  <c:v>105</c:v>
                </c:pt>
                <c:pt idx="5">
                  <c:v>106</c:v>
                </c:pt>
                <c:pt idx="6">
                  <c:v>106</c:v>
                </c:pt>
                <c:pt idx="7">
                  <c:v>107</c:v>
                </c:pt>
                <c:pt idx="8">
                  <c:v>108</c:v>
                </c:pt>
                <c:pt idx="9">
                  <c:v>107</c:v>
                </c:pt>
                <c:pt idx="10">
                  <c:v>108</c:v>
                </c:pt>
                <c:pt idx="11">
                  <c:v>109</c:v>
                </c:pt>
                <c:pt idx="12">
                  <c:v>136</c:v>
                </c:pt>
                <c:pt idx="13">
                  <c:v>127</c:v>
                </c:pt>
                <c:pt idx="14">
                  <c:v>121</c:v>
                </c:pt>
                <c:pt idx="15">
                  <c:v>124</c:v>
                </c:pt>
                <c:pt idx="16">
                  <c:v>126.9</c:v>
                </c:pt>
              </c:numCache>
            </c:numRef>
          </c:val>
          <c:smooth val="0"/>
          <c:extLst>
            <c:ext xmlns:c16="http://schemas.microsoft.com/office/drawing/2014/chart" uri="{C3380CC4-5D6E-409C-BE32-E72D297353CC}">
              <c16:uniqueId val="{00000002-83C6-4879-8DBF-85215AB243F7}"/>
            </c:ext>
          </c:extLst>
        </c:ser>
        <c:ser>
          <c:idx val="3"/>
          <c:order val="3"/>
          <c:tx>
            <c:strRef>
              <c:f>Sheet1!$E$1</c:f>
              <c:strCache>
                <c:ptCount val="1"/>
                <c:pt idx="0">
                  <c:v>フランス</c:v>
                </c:pt>
              </c:strCache>
            </c:strRef>
          </c:tx>
          <c:spPr>
            <a:ln w="28575" cap="rnd">
              <a:solidFill>
                <a:srgbClr val="FF66CC"/>
              </a:solidFill>
              <a:round/>
            </a:ln>
            <a:effectLst/>
          </c:spPr>
          <c:marker>
            <c:symbol val="circle"/>
            <c:size val="5"/>
            <c:spPr>
              <a:solidFill>
                <a:srgbClr val="FF66CC"/>
              </a:solidFill>
              <a:ln w="9525">
                <a:solidFill>
                  <a:srgbClr val="FF66CC"/>
                </a:solidFill>
              </a:ln>
              <a:effectLst/>
            </c:spPr>
          </c:marker>
          <c:dPt>
            <c:idx val="16"/>
            <c:marker>
              <c:symbol val="circle"/>
              <c:size val="5"/>
              <c:spPr>
                <a:solidFill>
                  <a:srgbClr val="FF66CC"/>
                </a:solidFill>
                <a:ln w="9525">
                  <a:solidFill>
                    <a:srgbClr val="FF66CC"/>
                  </a:solidFill>
                </a:ln>
                <a:effectLst/>
              </c:spPr>
            </c:marker>
            <c:bubble3D val="0"/>
            <c:spPr>
              <a:ln w="28575" cap="rnd">
                <a:solidFill>
                  <a:srgbClr val="FF66CC"/>
                </a:solidFill>
                <a:round/>
              </a:ln>
              <a:effectLst/>
            </c:spPr>
            <c:extLst>
              <c:ext xmlns:c16="http://schemas.microsoft.com/office/drawing/2014/chart" uri="{C3380CC4-5D6E-409C-BE32-E72D297353CC}">
                <c16:uniqueId val="{00000007-83C6-4879-8DBF-85215AB243F7}"/>
              </c:ext>
            </c:extLst>
          </c:dPt>
          <c:dLbls>
            <c:dLbl>
              <c:idx val="16"/>
              <c:layout>
                <c:manualLayout>
                  <c:x val="-2.9789527979161498E-3"/>
                  <c:y val="-4.3813175749947393E-3"/>
                </c:manualLayout>
              </c:layout>
              <c:tx>
                <c:rich>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fld id="{CAA1C9DC-3E2F-4BEA-A247-757F7FE23787}" type="VALUE">
                      <a:rPr lang="en-US" altLang="ja-JP" sz="800" b="1" i="0" u="none" strike="noStrike" kern="1200" baseline="0">
                        <a:solidFill>
                          <a:srgbClr val="FF66CC"/>
                        </a:solidFill>
                        <a:latin typeface="+mn-lt"/>
                        <a:ea typeface="+mn-ea"/>
                        <a:cs typeface="+mn-cs"/>
                      </a:rPr>
                      <a:pPr>
                        <a:defRPr sz="800"/>
                      </a:pPr>
                      <a:t>[値]</a:t>
                    </a:fld>
                    <a:endParaRPr lang="ja-JP" altLang="en-US"/>
                  </a:p>
                </c:rich>
              </c:tx>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ja-JP"/>
                </a:p>
              </c:txPr>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83C6-4879-8DBF-85215AB243F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Sheet1!$A$2:$A$18</c:f>
              <c:numCache>
                <c:formatCode>General</c:formatCode>
                <c:ptCount val="17"/>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numCache>
            </c:numRef>
          </c:cat>
          <c:val>
            <c:numRef>
              <c:f>Sheet1!$E$2:$E$18</c:f>
              <c:numCache>
                <c:formatCode>General</c:formatCode>
                <c:ptCount val="17"/>
                <c:pt idx="0">
                  <c:v>70</c:v>
                </c:pt>
                <c:pt idx="1">
                  <c:v>83</c:v>
                </c:pt>
                <c:pt idx="2">
                  <c:v>84</c:v>
                </c:pt>
                <c:pt idx="3">
                  <c:v>87</c:v>
                </c:pt>
                <c:pt idx="4">
                  <c:v>90</c:v>
                </c:pt>
                <c:pt idx="5">
                  <c:v>93</c:v>
                </c:pt>
                <c:pt idx="6">
                  <c:v>94</c:v>
                </c:pt>
                <c:pt idx="7">
                  <c:v>96</c:v>
                </c:pt>
                <c:pt idx="8">
                  <c:v>98</c:v>
                </c:pt>
                <c:pt idx="9">
                  <c:v>98</c:v>
                </c:pt>
                <c:pt idx="10">
                  <c:v>97</c:v>
                </c:pt>
                <c:pt idx="11">
                  <c:v>97</c:v>
                </c:pt>
                <c:pt idx="12">
                  <c:v>115</c:v>
                </c:pt>
                <c:pt idx="13">
                  <c:v>113</c:v>
                </c:pt>
                <c:pt idx="14">
                  <c:v>112</c:v>
                </c:pt>
                <c:pt idx="15">
                  <c:v>111</c:v>
                </c:pt>
                <c:pt idx="16">
                  <c:v>110.5</c:v>
                </c:pt>
              </c:numCache>
            </c:numRef>
          </c:val>
          <c:smooth val="0"/>
          <c:extLst>
            <c:ext xmlns:c16="http://schemas.microsoft.com/office/drawing/2014/chart" uri="{C3380CC4-5D6E-409C-BE32-E72D297353CC}">
              <c16:uniqueId val="{00000003-83C6-4879-8DBF-85215AB243F7}"/>
            </c:ext>
          </c:extLst>
        </c:ser>
        <c:ser>
          <c:idx val="4"/>
          <c:order val="4"/>
          <c:tx>
            <c:strRef>
              <c:f>Sheet1!$F$1</c:f>
              <c:strCache>
                <c:ptCount val="1"/>
                <c:pt idx="0">
                  <c:v>英国</c:v>
                </c:pt>
              </c:strCache>
            </c:strRef>
          </c:tx>
          <c:spPr>
            <a:ln w="28575" cap="rnd">
              <a:solidFill>
                <a:srgbClr val="0070C0"/>
              </a:solidFill>
              <a:round/>
            </a:ln>
            <a:effectLst/>
          </c:spPr>
          <c:marker>
            <c:symbol val="circle"/>
            <c:size val="5"/>
            <c:spPr>
              <a:solidFill>
                <a:srgbClr val="0070C0"/>
              </a:solidFill>
              <a:ln w="9525">
                <a:solidFill>
                  <a:srgbClr val="0070C0"/>
                </a:solidFill>
              </a:ln>
              <a:effectLst/>
            </c:spPr>
          </c:marker>
          <c:dLbls>
            <c:dLbl>
              <c:idx val="16"/>
              <c:layout>
                <c:manualLayout>
                  <c:x val="-1.6465696129106843E-3"/>
                  <c:y val="3.1163165040793854E-2"/>
                </c:manualLayout>
              </c:layout>
              <c:tx>
                <c:rich>
                  <a:bodyPr/>
                  <a:lstStyle/>
                  <a:p>
                    <a:fld id="{A0737D50-27A7-DD44-8767-AF786913DBBC}" type="VALUE">
                      <a:rPr lang="en-US" altLang="ja-JP" b="1">
                        <a:solidFill>
                          <a:srgbClr val="0070C0"/>
                        </a:solidFill>
                      </a:rPr>
                      <a:pPr/>
                      <a:t>[値]</a:t>
                    </a:fld>
                    <a:endParaRPr lang="ja-JP" altLang="en-US"/>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1326-4972-B662-9C3FA696F975}"/>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Sheet1!$A$2:$A$18</c:f>
              <c:numCache>
                <c:formatCode>General</c:formatCode>
                <c:ptCount val="17"/>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numCache>
            </c:numRef>
          </c:cat>
          <c:val>
            <c:numRef>
              <c:f>Sheet1!$F$2:$F$18</c:f>
              <c:numCache>
                <c:formatCode>General</c:formatCode>
                <c:ptCount val="17"/>
                <c:pt idx="0">
                  <c:v>49</c:v>
                </c:pt>
                <c:pt idx="1">
                  <c:v>65</c:v>
                </c:pt>
                <c:pt idx="2">
                  <c:v>75</c:v>
                </c:pt>
                <c:pt idx="3">
                  <c:v>80</c:v>
                </c:pt>
                <c:pt idx="4">
                  <c:v>84</c:v>
                </c:pt>
                <c:pt idx="5">
                  <c:v>85</c:v>
                </c:pt>
                <c:pt idx="6">
                  <c:v>85</c:v>
                </c:pt>
                <c:pt idx="7">
                  <c:v>86</c:v>
                </c:pt>
                <c:pt idx="8">
                  <c:v>86</c:v>
                </c:pt>
                <c:pt idx="9">
                  <c:v>86</c:v>
                </c:pt>
                <c:pt idx="10">
                  <c:v>86</c:v>
                </c:pt>
                <c:pt idx="11">
                  <c:v>86</c:v>
                </c:pt>
                <c:pt idx="12">
                  <c:v>106</c:v>
                </c:pt>
                <c:pt idx="13">
                  <c:v>107</c:v>
                </c:pt>
                <c:pt idx="14">
                  <c:v>102</c:v>
                </c:pt>
                <c:pt idx="15">
                  <c:v>105</c:v>
                </c:pt>
                <c:pt idx="16">
                  <c:v>105.9</c:v>
                </c:pt>
              </c:numCache>
            </c:numRef>
          </c:val>
          <c:smooth val="0"/>
          <c:extLst>
            <c:ext xmlns:c16="http://schemas.microsoft.com/office/drawing/2014/chart" uri="{C3380CC4-5D6E-409C-BE32-E72D297353CC}">
              <c16:uniqueId val="{00000004-83C6-4879-8DBF-85215AB243F7}"/>
            </c:ext>
          </c:extLst>
        </c:ser>
        <c:ser>
          <c:idx val="5"/>
          <c:order val="5"/>
          <c:tx>
            <c:strRef>
              <c:f>Sheet1!$G$1</c:f>
              <c:strCache>
                <c:ptCount val="1"/>
                <c:pt idx="0">
                  <c:v>カナダ</c:v>
                </c:pt>
              </c:strCache>
            </c:strRef>
          </c:tx>
          <c:spPr>
            <a:ln w="28575" cap="rnd">
              <a:solidFill>
                <a:srgbClr val="9B4D0D"/>
              </a:solidFill>
              <a:round/>
            </a:ln>
            <a:effectLst/>
          </c:spPr>
          <c:marker>
            <c:symbol val="circle"/>
            <c:size val="5"/>
            <c:spPr>
              <a:solidFill>
                <a:srgbClr val="9B4D0D"/>
              </a:solidFill>
              <a:ln w="9525">
                <a:solidFill>
                  <a:srgbClr val="9B4D0D"/>
                </a:solidFill>
              </a:ln>
              <a:effectLst/>
            </c:spPr>
          </c:marker>
          <c:dLbls>
            <c:dLbl>
              <c:idx val="16"/>
              <c:layout>
                <c:manualLayout>
                  <c:x val="4.9860020080610826E-4"/>
                  <c:y val="6.6265600217391099E-2"/>
                </c:manualLayout>
              </c:layout>
              <c:tx>
                <c:rich>
                  <a:bodyPr/>
                  <a:lstStyle/>
                  <a:p>
                    <a:fld id="{DA0754AA-C518-4C2F-94F9-11AE9D9B6A76}" type="VALUE">
                      <a:rPr lang="en-US" altLang="ja-JP" sz="800" b="1" i="0" u="none" strike="noStrike" kern="1200" baseline="0">
                        <a:solidFill>
                          <a:srgbClr val="9B4D0D"/>
                        </a:solidFill>
                        <a:latin typeface="+mn-lt"/>
                        <a:ea typeface="+mn-ea"/>
                        <a:cs typeface="+mn-cs"/>
                      </a:rPr>
                      <a:pPr/>
                      <a:t>[値]</a:t>
                    </a:fld>
                    <a:endParaRPr lang="ja-JP" altLang="en-US"/>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1326-4972-B662-9C3FA696F97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Sheet1!$A$2:$A$18</c:f>
              <c:numCache>
                <c:formatCode>General</c:formatCode>
                <c:ptCount val="17"/>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numCache>
            </c:numRef>
          </c:cat>
          <c:val>
            <c:numRef>
              <c:f>Sheet1!$G$2:$G$18</c:f>
              <c:numCache>
                <c:formatCode>General</c:formatCode>
                <c:ptCount val="17"/>
                <c:pt idx="0">
                  <c:v>69</c:v>
                </c:pt>
                <c:pt idx="1">
                  <c:v>80</c:v>
                </c:pt>
                <c:pt idx="2">
                  <c:v>83</c:v>
                </c:pt>
                <c:pt idx="3">
                  <c:v>85</c:v>
                </c:pt>
                <c:pt idx="4">
                  <c:v>88</c:v>
                </c:pt>
                <c:pt idx="5">
                  <c:v>89</c:v>
                </c:pt>
                <c:pt idx="6">
                  <c:v>85</c:v>
                </c:pt>
                <c:pt idx="7">
                  <c:v>92</c:v>
                </c:pt>
                <c:pt idx="8">
                  <c:v>93</c:v>
                </c:pt>
                <c:pt idx="9">
                  <c:v>92</c:v>
                </c:pt>
                <c:pt idx="10">
                  <c:v>92</c:v>
                </c:pt>
                <c:pt idx="11">
                  <c:v>92</c:v>
                </c:pt>
                <c:pt idx="12">
                  <c:v>119</c:v>
                </c:pt>
                <c:pt idx="13">
                  <c:v>115</c:v>
                </c:pt>
                <c:pt idx="14">
                  <c:v>109</c:v>
                </c:pt>
                <c:pt idx="15">
                  <c:v>107</c:v>
                </c:pt>
                <c:pt idx="16">
                  <c:v>103.3</c:v>
                </c:pt>
              </c:numCache>
            </c:numRef>
          </c:val>
          <c:smooth val="0"/>
          <c:extLst>
            <c:ext xmlns:c16="http://schemas.microsoft.com/office/drawing/2014/chart" uri="{C3380CC4-5D6E-409C-BE32-E72D297353CC}">
              <c16:uniqueId val="{00000005-83C6-4879-8DBF-85215AB243F7}"/>
            </c:ext>
          </c:extLst>
        </c:ser>
        <c:ser>
          <c:idx val="6"/>
          <c:order val="6"/>
          <c:tx>
            <c:strRef>
              <c:f>Sheet1!$H$1</c:f>
              <c:strCache>
                <c:ptCount val="1"/>
                <c:pt idx="0">
                  <c:v>ドイツ</c:v>
                </c:pt>
              </c:strCache>
            </c:strRef>
          </c:tx>
          <c:spPr>
            <a:ln w="28575" cap="rnd">
              <a:solidFill>
                <a:srgbClr val="E4B212"/>
              </a:solidFill>
              <a:round/>
            </a:ln>
            <a:effectLst/>
          </c:spPr>
          <c:marker>
            <c:symbol val="circle"/>
            <c:size val="5"/>
            <c:spPr>
              <a:solidFill>
                <a:srgbClr val="E4B212"/>
              </a:solidFill>
              <a:ln w="9525">
                <a:solidFill>
                  <a:srgbClr val="E4B212"/>
                </a:solidFill>
              </a:ln>
              <a:effectLst/>
            </c:spPr>
          </c:marker>
          <c:dLbls>
            <c:dLbl>
              <c:idx val="16"/>
              <c:layout>
                <c:manualLayout>
                  <c:x val="8.8098683882665112E-3"/>
                  <c:y val="6.3509526428964349E-3"/>
                </c:manualLayout>
              </c:layout>
              <c:tx>
                <c:rich>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fld id="{D021BD91-89C6-4337-9E94-5CBFB37B6ED6}" type="VALUE">
                      <a:rPr lang="en-US" altLang="ja-JP" sz="800" b="1" i="0" u="none" strike="noStrike" kern="1200" baseline="0">
                        <a:solidFill>
                          <a:srgbClr val="E4B212"/>
                        </a:solidFill>
                        <a:latin typeface="+mn-lt"/>
                        <a:ea typeface="+mn-ea"/>
                        <a:cs typeface="+mn-cs"/>
                      </a:rPr>
                      <a:pPr>
                        <a:defRPr/>
                      </a:pPr>
                      <a:t>[値]</a:t>
                    </a:fld>
                    <a:endParaRPr lang="ja-JP" altLang="en-US"/>
                  </a:p>
                </c:rich>
              </c:tx>
              <c:numFmt formatCode="#,##0.0_);[Red]\(#,##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1326-4972-B662-9C3FA696F97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Sheet1!$A$2:$A$18</c:f>
              <c:numCache>
                <c:formatCode>General</c:formatCode>
                <c:ptCount val="17"/>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numCache>
            </c:numRef>
          </c:cat>
          <c:val>
            <c:numRef>
              <c:f>Sheet1!$H$2:$H$18</c:f>
              <c:numCache>
                <c:formatCode>General</c:formatCode>
                <c:ptCount val="17"/>
                <c:pt idx="0">
                  <c:v>66</c:v>
                </c:pt>
                <c:pt idx="1">
                  <c:v>73</c:v>
                </c:pt>
                <c:pt idx="2">
                  <c:v>81</c:v>
                </c:pt>
                <c:pt idx="3">
                  <c:v>82</c:v>
                </c:pt>
                <c:pt idx="4">
                  <c:v>80</c:v>
                </c:pt>
                <c:pt idx="5">
                  <c:v>78</c:v>
                </c:pt>
                <c:pt idx="6">
                  <c:v>76</c:v>
                </c:pt>
                <c:pt idx="7">
                  <c:v>73</c:v>
                </c:pt>
                <c:pt idx="8">
                  <c:v>70</c:v>
                </c:pt>
                <c:pt idx="9">
                  <c:v>66</c:v>
                </c:pt>
                <c:pt idx="10">
                  <c:v>62</c:v>
                </c:pt>
                <c:pt idx="11">
                  <c:v>59</c:v>
                </c:pt>
                <c:pt idx="12">
                  <c:v>69</c:v>
                </c:pt>
                <c:pt idx="13">
                  <c:v>69</c:v>
                </c:pt>
                <c:pt idx="14">
                  <c:v>67</c:v>
                </c:pt>
                <c:pt idx="15">
                  <c:v>66</c:v>
                </c:pt>
                <c:pt idx="16">
                  <c:v>64</c:v>
                </c:pt>
              </c:numCache>
            </c:numRef>
          </c:val>
          <c:smooth val="0"/>
          <c:extLst>
            <c:ext xmlns:c16="http://schemas.microsoft.com/office/drawing/2014/chart" uri="{C3380CC4-5D6E-409C-BE32-E72D297353CC}">
              <c16:uniqueId val="{00000006-83C6-4879-8DBF-85215AB243F7}"/>
            </c:ext>
          </c:extLst>
        </c:ser>
        <c:dLbls>
          <c:showLegendKey val="0"/>
          <c:showVal val="0"/>
          <c:showCatName val="0"/>
          <c:showSerName val="0"/>
          <c:showPercent val="0"/>
          <c:showBubbleSize val="0"/>
        </c:dLbls>
        <c:marker val="1"/>
        <c:smooth val="0"/>
        <c:axId val="704673200"/>
        <c:axId val="704673560"/>
      </c:lineChart>
      <c:catAx>
        <c:axId val="704673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1" i="0" u="none" strike="noStrike" kern="1200" baseline="0">
                <a:solidFill>
                  <a:schemeClr val="tx1"/>
                </a:solidFill>
                <a:latin typeface="+mn-lt"/>
                <a:ea typeface="+mn-ea"/>
                <a:cs typeface="+mn-cs"/>
              </a:defRPr>
            </a:pPr>
            <a:endParaRPr lang="ja-JP"/>
          </a:p>
        </c:txPr>
        <c:crossAx val="704673560"/>
        <c:crosses val="autoZero"/>
        <c:auto val="1"/>
        <c:lblAlgn val="ctr"/>
        <c:lblOffset val="100"/>
        <c:noMultiLvlLbl val="0"/>
      </c:catAx>
      <c:valAx>
        <c:axId val="7046735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ja-JP"/>
          </a:p>
        </c:txPr>
        <c:crossAx val="7046732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54494750656168"/>
          <c:y val="0.10685949803149607"/>
          <c:w val="0.5907678805774278"/>
          <c:h val="0.88615182086614175"/>
        </c:manualLayout>
      </c:layout>
      <c:pieChart>
        <c:varyColors val="1"/>
        <c:ser>
          <c:idx val="0"/>
          <c:order val="0"/>
          <c:tx>
            <c:strRef>
              <c:f>Sheet1!$B$1</c:f>
              <c:strCache>
                <c:ptCount val="1"/>
                <c:pt idx="0">
                  <c:v>列1</c:v>
                </c:pt>
              </c:strCache>
            </c:strRef>
          </c:tx>
          <c:spPr>
            <a:ln>
              <a:noFill/>
            </a:ln>
          </c:spPr>
          <c:dPt>
            <c:idx val="0"/>
            <c:bubble3D val="0"/>
            <c:spPr>
              <a:solidFill>
                <a:srgbClr val="4DC4FF"/>
              </a:solidFill>
              <a:ln w="19050">
                <a:noFill/>
              </a:ln>
              <a:effectLst/>
            </c:spPr>
            <c:extLst>
              <c:ext xmlns:c16="http://schemas.microsoft.com/office/drawing/2014/chart" uri="{C3380CC4-5D6E-409C-BE32-E72D297353CC}">
                <c16:uniqueId val="{00000001-FB2C-8149-99E0-F31720B50459}"/>
              </c:ext>
            </c:extLst>
          </c:dPt>
          <c:dPt>
            <c:idx val="1"/>
            <c:bubble3D val="0"/>
            <c:spPr>
              <a:solidFill>
                <a:srgbClr val="03AF7A"/>
              </a:solidFill>
              <a:ln w="19050">
                <a:noFill/>
              </a:ln>
              <a:effectLst/>
            </c:spPr>
            <c:extLst>
              <c:ext xmlns:c16="http://schemas.microsoft.com/office/drawing/2014/chart" uri="{C3380CC4-5D6E-409C-BE32-E72D297353CC}">
                <c16:uniqueId val="{00000003-FB2C-8149-99E0-F31720B50459}"/>
              </c:ext>
            </c:extLst>
          </c:dPt>
          <c:dPt>
            <c:idx val="2"/>
            <c:bubble3D val="0"/>
            <c:spPr>
              <a:solidFill>
                <a:srgbClr val="F6AA00"/>
              </a:solidFill>
              <a:ln w="19050">
                <a:noFill/>
              </a:ln>
              <a:effectLst/>
            </c:spPr>
            <c:extLst>
              <c:ext xmlns:c16="http://schemas.microsoft.com/office/drawing/2014/chart" uri="{C3380CC4-5D6E-409C-BE32-E72D297353CC}">
                <c16:uniqueId val="{00000005-FB2C-8149-99E0-F31720B50459}"/>
              </c:ext>
            </c:extLst>
          </c:dPt>
          <c:dPt>
            <c:idx val="3"/>
            <c:bubble3D val="0"/>
            <c:spPr>
              <a:solidFill>
                <a:srgbClr val="990099"/>
              </a:solidFill>
              <a:ln w="19050">
                <a:noFill/>
              </a:ln>
              <a:effectLst/>
            </c:spPr>
            <c:extLst>
              <c:ext xmlns:c16="http://schemas.microsoft.com/office/drawing/2014/chart" uri="{C3380CC4-5D6E-409C-BE32-E72D297353CC}">
                <c16:uniqueId val="{00000007-FB2C-8149-99E0-F31720B50459}"/>
              </c:ext>
            </c:extLst>
          </c:dPt>
          <c:dPt>
            <c:idx val="4"/>
            <c:bubble3D val="0"/>
            <c:spPr>
              <a:solidFill>
                <a:srgbClr val="BFE4FF"/>
              </a:solidFill>
              <a:ln w="19050">
                <a:noFill/>
              </a:ln>
              <a:effectLst/>
            </c:spPr>
            <c:extLst>
              <c:ext xmlns:c16="http://schemas.microsoft.com/office/drawing/2014/chart" uri="{C3380CC4-5D6E-409C-BE32-E72D297353CC}">
                <c16:uniqueId val="{00000009-FB2C-8149-99E0-F31720B50459}"/>
              </c:ext>
            </c:extLst>
          </c:dPt>
          <c:dPt>
            <c:idx val="5"/>
            <c:bubble3D val="0"/>
            <c:spPr>
              <a:solidFill>
                <a:srgbClr val="FF4B00"/>
              </a:solidFill>
              <a:ln w="19050">
                <a:noFill/>
              </a:ln>
              <a:effectLst/>
            </c:spPr>
            <c:extLst>
              <c:ext xmlns:c16="http://schemas.microsoft.com/office/drawing/2014/chart" uri="{C3380CC4-5D6E-409C-BE32-E72D297353CC}">
                <c16:uniqueId val="{0000000B-FB2C-8149-99E0-F31720B50459}"/>
              </c:ext>
            </c:extLst>
          </c:dPt>
          <c:dPt>
            <c:idx val="6"/>
            <c:bubble3D val="0"/>
            <c:spPr>
              <a:solidFill>
                <a:srgbClr val="FFFF80"/>
              </a:solidFill>
              <a:ln w="19050">
                <a:noFill/>
              </a:ln>
              <a:effectLst/>
            </c:spPr>
            <c:extLst>
              <c:ext xmlns:c16="http://schemas.microsoft.com/office/drawing/2014/chart" uri="{C3380CC4-5D6E-409C-BE32-E72D297353CC}">
                <c16:uniqueId val="{0000000D-FB2C-8149-99E0-F31720B50459}"/>
              </c:ext>
            </c:extLst>
          </c:dPt>
          <c:dPt>
            <c:idx val="7"/>
            <c:bubble3D val="0"/>
            <c:spPr>
              <a:solidFill>
                <a:srgbClr val="C8C8CB"/>
              </a:solidFill>
              <a:ln w="19050">
                <a:noFill/>
              </a:ln>
              <a:effectLst/>
            </c:spPr>
            <c:extLst>
              <c:ext xmlns:c16="http://schemas.microsoft.com/office/drawing/2014/chart" uri="{C3380CC4-5D6E-409C-BE32-E72D297353CC}">
                <c16:uniqueId val="{0000000F-FB2C-8149-99E0-F31720B50459}"/>
              </c:ext>
            </c:extLst>
          </c:dPt>
          <c:dPt>
            <c:idx val="8"/>
            <c:bubble3D val="0"/>
            <c:spPr>
              <a:solidFill>
                <a:srgbClr val="FFF100"/>
              </a:solidFill>
              <a:ln w="19050">
                <a:noFill/>
              </a:ln>
              <a:effectLst/>
            </c:spPr>
            <c:extLst>
              <c:ext xmlns:c16="http://schemas.microsoft.com/office/drawing/2014/chart" uri="{C3380CC4-5D6E-409C-BE32-E72D297353CC}">
                <c16:uniqueId val="{00000011-FB2C-8149-99E0-F31720B50459}"/>
              </c:ext>
            </c:extLst>
          </c:dPt>
          <c:dPt>
            <c:idx val="9"/>
            <c:bubble3D val="0"/>
            <c:spPr>
              <a:solidFill>
                <a:srgbClr val="C9ACE6"/>
              </a:solidFill>
              <a:ln w="19050">
                <a:noFill/>
              </a:ln>
              <a:effectLst/>
            </c:spPr>
            <c:extLst>
              <c:ext xmlns:c16="http://schemas.microsoft.com/office/drawing/2014/chart" uri="{C3380CC4-5D6E-409C-BE32-E72D297353CC}">
                <c16:uniqueId val="{00000013-FB2C-8149-99E0-F31720B50459}"/>
              </c:ext>
            </c:extLst>
          </c:dPt>
          <c:dPt>
            <c:idx val="10"/>
            <c:bubble3D val="0"/>
            <c:spPr>
              <a:solidFill>
                <a:srgbClr val="D8F255"/>
              </a:solidFill>
              <a:ln w="19050">
                <a:noFill/>
              </a:ln>
              <a:effectLst/>
            </c:spPr>
            <c:extLst>
              <c:ext xmlns:c16="http://schemas.microsoft.com/office/drawing/2014/chart" uri="{C3380CC4-5D6E-409C-BE32-E72D297353CC}">
                <c16:uniqueId val="{00000015-FB2C-8149-99E0-F31720B50459}"/>
              </c:ext>
            </c:extLst>
          </c:dPt>
          <c:dPt>
            <c:idx val="11"/>
            <c:bubble3D val="0"/>
            <c:spPr>
              <a:solidFill>
                <a:srgbClr val="C8C8CB"/>
              </a:solidFill>
              <a:ln w="19050">
                <a:noFill/>
              </a:ln>
              <a:effectLst/>
            </c:spPr>
            <c:extLst>
              <c:ext xmlns:c16="http://schemas.microsoft.com/office/drawing/2014/chart" uri="{C3380CC4-5D6E-409C-BE32-E72D297353CC}">
                <c16:uniqueId val="{00000017-FB2C-8149-99E0-F31720B50459}"/>
              </c:ext>
            </c:extLst>
          </c:dPt>
          <c:dPt>
            <c:idx val="12"/>
            <c:bubble3D val="0"/>
            <c:spPr>
              <a:solidFill>
                <a:srgbClr val="FFCA80"/>
              </a:solidFill>
              <a:ln w="19050">
                <a:noFill/>
              </a:ln>
              <a:effectLst/>
            </c:spPr>
            <c:extLst>
              <c:ext xmlns:c16="http://schemas.microsoft.com/office/drawing/2014/chart" uri="{C3380CC4-5D6E-409C-BE32-E72D297353CC}">
                <c16:uniqueId val="{00000019-FB2C-8149-99E0-F31720B50459}"/>
              </c:ext>
            </c:extLst>
          </c:dPt>
          <c:dPt>
            <c:idx val="13"/>
            <c:bubble3D val="0"/>
            <c:spPr>
              <a:solidFill>
                <a:srgbClr val="77D9A8"/>
              </a:solidFill>
              <a:ln w="19050">
                <a:noFill/>
              </a:ln>
              <a:effectLst/>
            </c:spPr>
            <c:extLst>
              <c:ext xmlns:c16="http://schemas.microsoft.com/office/drawing/2014/chart" uri="{C3380CC4-5D6E-409C-BE32-E72D297353CC}">
                <c16:uniqueId val="{0000001B-FB2C-8149-99E0-F31720B50459}"/>
              </c:ext>
            </c:extLst>
          </c:dPt>
          <c:dPt>
            <c:idx val="14"/>
            <c:bubble3D val="0"/>
            <c:spPr>
              <a:solidFill>
                <a:srgbClr val="FFCABF"/>
              </a:solidFill>
              <a:ln w="19050">
                <a:noFill/>
              </a:ln>
              <a:effectLst/>
            </c:spPr>
            <c:extLst>
              <c:ext xmlns:c16="http://schemas.microsoft.com/office/drawing/2014/chart" uri="{C3380CC4-5D6E-409C-BE32-E72D297353CC}">
                <c16:uniqueId val="{0000001D-FB2C-8149-99E0-F31720B50459}"/>
              </c:ext>
            </c:extLst>
          </c:dPt>
          <c:dPt>
            <c:idx val="15"/>
            <c:bubble3D val="0"/>
            <c:spPr>
              <a:solidFill>
                <a:srgbClr val="84949E"/>
              </a:solidFill>
              <a:ln w="19050">
                <a:noFill/>
              </a:ln>
              <a:effectLst/>
            </c:spPr>
            <c:extLst>
              <c:ext xmlns:c16="http://schemas.microsoft.com/office/drawing/2014/chart" uri="{C3380CC4-5D6E-409C-BE32-E72D297353CC}">
                <c16:uniqueId val="{0000001F-FB2C-8149-99E0-F31720B50459}"/>
              </c:ext>
            </c:extLst>
          </c:dPt>
          <c:dPt>
            <c:idx val="16"/>
            <c:bubble3D val="0"/>
            <c:spPr>
              <a:solidFill>
                <a:srgbClr val="C8C8CB"/>
              </a:solidFill>
              <a:ln w="19050">
                <a:noFill/>
              </a:ln>
              <a:effectLst/>
            </c:spPr>
            <c:extLst>
              <c:ext xmlns:c16="http://schemas.microsoft.com/office/drawing/2014/chart" uri="{C3380CC4-5D6E-409C-BE32-E72D297353CC}">
                <c16:uniqueId val="{00000021-FB2C-8149-99E0-F31720B50459}"/>
              </c:ext>
            </c:extLst>
          </c:dPt>
          <c:cat>
            <c:numRef>
              <c:f>Sheet1!$A$2:$A$18</c:f>
              <c:numCache>
                <c:formatCode>General</c:formatCode>
                <c:ptCount val="17"/>
              </c:numCache>
            </c:numRef>
          </c:cat>
          <c:val>
            <c:numRef>
              <c:f>Sheet1!$B$2:$B$18</c:f>
              <c:numCache>
                <c:formatCode>General</c:formatCode>
                <c:ptCount val="17"/>
                <c:pt idx="0">
                  <c:v>9</c:v>
                </c:pt>
                <c:pt idx="1">
                  <c:v>6.7</c:v>
                </c:pt>
                <c:pt idx="2">
                  <c:v>6.5</c:v>
                </c:pt>
                <c:pt idx="3">
                  <c:v>3.8</c:v>
                </c:pt>
                <c:pt idx="4">
                  <c:v>1.9</c:v>
                </c:pt>
                <c:pt idx="5">
                  <c:v>0.6</c:v>
                </c:pt>
                <c:pt idx="6">
                  <c:v>0.2</c:v>
                </c:pt>
                <c:pt idx="7">
                  <c:v>0.2</c:v>
                </c:pt>
                <c:pt idx="8">
                  <c:v>11.1</c:v>
                </c:pt>
                <c:pt idx="9">
                  <c:v>5.7</c:v>
                </c:pt>
                <c:pt idx="10">
                  <c:v>5.8</c:v>
                </c:pt>
                <c:pt idx="11">
                  <c:v>2.5</c:v>
                </c:pt>
                <c:pt idx="12">
                  <c:v>22</c:v>
                </c:pt>
                <c:pt idx="13">
                  <c:v>11</c:v>
                </c:pt>
                <c:pt idx="14">
                  <c:v>7.6</c:v>
                </c:pt>
                <c:pt idx="15">
                  <c:v>4.5999999999999996</c:v>
                </c:pt>
                <c:pt idx="16">
                  <c:v>0.8</c:v>
                </c:pt>
              </c:numCache>
            </c:numRef>
          </c:val>
          <c:extLst>
            <c:ext xmlns:c16="http://schemas.microsoft.com/office/drawing/2014/chart" uri="{C3380CC4-5D6E-409C-BE32-E72D297353CC}">
              <c16:uniqueId val="{00000022-FB2C-8149-99E0-F31720B5045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666666666666666"/>
          <c:y val="0.18437500000000001"/>
          <c:w val="0.44791666666666669"/>
          <c:h val="0.671875"/>
        </c:manualLayout>
      </c:layout>
      <c:pieChart>
        <c:varyColors val="1"/>
        <c:ser>
          <c:idx val="0"/>
          <c:order val="0"/>
          <c:tx>
            <c:strRef>
              <c:f>Sheet1!$B$1</c:f>
              <c:strCache>
                <c:ptCount val="1"/>
                <c:pt idx="0">
                  <c:v>列1</c:v>
                </c:pt>
              </c:strCache>
            </c:strRef>
          </c:tx>
          <c:spPr>
            <a:ln>
              <a:noFill/>
            </a:ln>
          </c:spPr>
          <c:dPt>
            <c:idx val="0"/>
            <c:bubble3D val="0"/>
            <c:spPr>
              <a:solidFill>
                <a:srgbClr val="804000"/>
              </a:solidFill>
              <a:ln w="19050">
                <a:noFill/>
              </a:ln>
              <a:effectLst/>
            </c:spPr>
            <c:extLst>
              <c:ext xmlns:c16="http://schemas.microsoft.com/office/drawing/2014/chart" uri="{C3380CC4-5D6E-409C-BE32-E72D297353CC}">
                <c16:uniqueId val="{00000001-0FD2-D640-B417-C3E56C98C708}"/>
              </c:ext>
            </c:extLst>
          </c:dPt>
          <c:dPt>
            <c:idx val="1"/>
            <c:bubble3D val="0"/>
            <c:spPr>
              <a:solidFill>
                <a:schemeClr val="bg1">
                  <a:alpha val="0"/>
                </a:schemeClr>
              </a:solidFill>
              <a:ln w="19050">
                <a:noFill/>
              </a:ln>
              <a:effectLst/>
            </c:spPr>
            <c:extLst>
              <c:ext xmlns:c16="http://schemas.microsoft.com/office/drawing/2014/chart" uri="{C3380CC4-5D6E-409C-BE32-E72D297353CC}">
                <c16:uniqueId val="{00000003-0FD2-D640-B417-C3E56C98C708}"/>
              </c:ext>
            </c:extLst>
          </c:dPt>
          <c:dPt>
            <c:idx val="2"/>
            <c:bubble3D val="0"/>
            <c:spPr>
              <a:solidFill>
                <a:schemeClr val="accent3"/>
              </a:solidFill>
              <a:ln w="19050">
                <a:noFill/>
              </a:ln>
              <a:effectLst/>
            </c:spPr>
            <c:extLst>
              <c:ext xmlns:c16="http://schemas.microsoft.com/office/drawing/2014/chart" uri="{C3380CC4-5D6E-409C-BE32-E72D297353CC}">
                <c16:uniqueId val="{00000005-0FD2-D640-B417-C3E56C98C708}"/>
              </c:ext>
            </c:extLst>
          </c:dPt>
          <c:dPt>
            <c:idx val="3"/>
            <c:bubble3D val="0"/>
            <c:spPr>
              <a:solidFill>
                <a:schemeClr val="accent4"/>
              </a:solidFill>
              <a:ln w="19050">
                <a:noFill/>
              </a:ln>
              <a:effectLst/>
            </c:spPr>
            <c:extLst>
              <c:ext xmlns:c16="http://schemas.microsoft.com/office/drawing/2014/chart" uri="{C3380CC4-5D6E-409C-BE32-E72D297353CC}">
                <c16:uniqueId val="{00000007-0FD2-D640-B417-C3E56C98C708}"/>
              </c:ext>
            </c:extLst>
          </c:dPt>
          <c:cat>
            <c:numRef>
              <c:f>Sheet1!$A$2:$A$5</c:f>
              <c:numCache>
                <c:formatCode>General</c:formatCode>
                <c:ptCount val="4"/>
              </c:numCache>
            </c:numRef>
          </c:cat>
          <c:val>
            <c:numRef>
              <c:f>Sheet1!$B$2:$B$5</c:f>
              <c:numCache>
                <c:formatCode>General</c:formatCode>
                <c:ptCount val="4"/>
                <c:pt idx="0">
                  <c:v>28.9</c:v>
                </c:pt>
                <c:pt idx="1">
                  <c:v>71.099999999999994</c:v>
                </c:pt>
              </c:numCache>
            </c:numRef>
          </c:val>
          <c:extLst>
            <c:ext xmlns:c16="http://schemas.microsoft.com/office/drawing/2014/chart" uri="{C3380CC4-5D6E-409C-BE32-E72D297353CC}">
              <c16:uniqueId val="{00000008-0FD2-D640-B417-C3E56C98C70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Reversed" id="26">
  <a:schemeClr val="accent6"/>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0.90386</cdr:x>
      <cdr:y>0.57807</cdr:y>
    </cdr:from>
    <cdr:to>
      <cdr:x>0.9242</cdr:x>
      <cdr:y>0.59758</cdr:y>
    </cdr:to>
    <cdr:cxnSp macro="">
      <cdr:nvCxnSpPr>
        <cdr:cNvPr id="3" name="直線コネクタ 2">
          <a:extLst xmlns:a="http://schemas.openxmlformats.org/drawingml/2006/main">
            <a:ext uri="{FF2B5EF4-FFF2-40B4-BE49-F238E27FC236}">
              <a16:creationId xmlns:a16="http://schemas.microsoft.com/office/drawing/2014/main" id="{448D15B4-D86B-856F-3C6B-CD1C4B73658F}"/>
            </a:ext>
          </a:extLst>
        </cdr:cNvPr>
        <cdr:cNvCxnSpPr/>
      </cdr:nvCxnSpPr>
      <cdr:spPr>
        <a:xfrm xmlns:a="http://schemas.openxmlformats.org/drawingml/2006/main">
          <a:off x="3573013" y="2450650"/>
          <a:ext cx="80408" cy="82707"/>
        </a:xfrm>
        <a:prstGeom xmlns:a="http://schemas.openxmlformats.org/drawingml/2006/main" prst="line">
          <a:avLst/>
        </a:prstGeom>
        <a:ln xmlns:a="http://schemas.openxmlformats.org/drawingml/2006/main" w="6350">
          <a:solidFill>
            <a:srgbClr val="0070C0"/>
          </a:solidFill>
          <a:prstDash val="sysDash"/>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0.89764</cdr:x>
      <cdr:y>0.58704</cdr:y>
    </cdr:from>
    <cdr:to>
      <cdr:x>0.92249</cdr:x>
      <cdr:y>0.6547</cdr:y>
    </cdr:to>
    <cdr:cxnSp macro="">
      <cdr:nvCxnSpPr>
        <cdr:cNvPr id="7" name="直線コネクタ 6">
          <a:extLst xmlns:a="http://schemas.openxmlformats.org/drawingml/2006/main">
            <a:ext uri="{FF2B5EF4-FFF2-40B4-BE49-F238E27FC236}">
              <a16:creationId xmlns:a16="http://schemas.microsoft.com/office/drawing/2014/main" id="{C92A16D0-2BF2-D5CF-7896-F22B9D7E139B}"/>
            </a:ext>
          </a:extLst>
        </cdr:cNvPr>
        <cdr:cNvCxnSpPr/>
      </cdr:nvCxnSpPr>
      <cdr:spPr>
        <a:xfrm xmlns:a="http://schemas.openxmlformats.org/drawingml/2006/main">
          <a:off x="3548434" y="2488668"/>
          <a:ext cx="98213" cy="286847"/>
        </a:xfrm>
        <a:prstGeom xmlns:a="http://schemas.openxmlformats.org/drawingml/2006/main" prst="line">
          <a:avLst/>
        </a:prstGeom>
        <a:ln xmlns:a="http://schemas.openxmlformats.org/drawingml/2006/main" w="6350">
          <a:solidFill>
            <a:srgbClr val="9B4D0D"/>
          </a:solidFill>
          <a:prstDash val="sysDash"/>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A755CBD-867A-8C17-1F84-A472A4E7FC5A}"/>
              </a:ext>
            </a:extLst>
          </p:cNvPr>
          <p:cNvSpPr>
            <a:spLocks noGrp="1"/>
          </p:cNvSpPr>
          <p:nvPr>
            <p:ph type="hdr" sz="quarter"/>
          </p:nvPr>
        </p:nvSpPr>
        <p:spPr>
          <a:xfrm>
            <a:off x="0" y="0"/>
            <a:ext cx="2945660" cy="498056"/>
          </a:xfrm>
          <a:prstGeom prst="rect">
            <a:avLst/>
          </a:prstGeom>
        </p:spPr>
        <p:txBody>
          <a:bodyPr vert="horz" lIns="92108" tIns="46054" rIns="92108" bIns="46054" rtlCol="0"/>
          <a:lstStyle>
            <a:lvl1pPr algn="l">
              <a:defRPr sz="1200"/>
            </a:lvl1pPr>
          </a:lstStyle>
          <a:p>
            <a:endParaRPr kumimoji="1" lang="ja-JP" altLang="en-US" dirty="0">
              <a:latin typeface="Arial" panose="020B0604020202020204" pitchFamily="34" charset="0"/>
              <a:cs typeface="Arial" panose="020B0604020202020204" pitchFamily="34" charset="0"/>
            </a:endParaRPr>
          </a:p>
        </p:txBody>
      </p:sp>
      <p:sp>
        <p:nvSpPr>
          <p:cNvPr id="3" name="日付プレースホルダー 2">
            <a:extLst>
              <a:ext uri="{FF2B5EF4-FFF2-40B4-BE49-F238E27FC236}">
                <a16:creationId xmlns:a16="http://schemas.microsoft.com/office/drawing/2014/main" id="{56B7BE75-7D93-B609-A6CF-5D09FBF07C0A}"/>
              </a:ext>
            </a:extLst>
          </p:cNvPr>
          <p:cNvSpPr>
            <a:spLocks noGrp="1"/>
          </p:cNvSpPr>
          <p:nvPr>
            <p:ph type="dt" sz="quarter" idx="1"/>
          </p:nvPr>
        </p:nvSpPr>
        <p:spPr>
          <a:xfrm>
            <a:off x="3850442" y="0"/>
            <a:ext cx="2945660" cy="498056"/>
          </a:xfrm>
          <a:prstGeom prst="rect">
            <a:avLst/>
          </a:prstGeom>
        </p:spPr>
        <p:txBody>
          <a:bodyPr vert="horz" lIns="92108" tIns="46054" rIns="92108" bIns="46054" rtlCol="0"/>
          <a:lstStyle>
            <a:lvl1pPr algn="r">
              <a:defRPr sz="1200"/>
            </a:lvl1pPr>
          </a:lstStyle>
          <a:p>
            <a:fld id="{277EEE18-1C25-4E7B-A9BB-6C403591A6E6}" type="datetimeFigureOut">
              <a:rPr kumimoji="1" lang="ja-JP" altLang="en-US" smtClean="0">
                <a:latin typeface="Arial" panose="020B0604020202020204" pitchFamily="34" charset="0"/>
                <a:cs typeface="Arial" panose="020B0604020202020204" pitchFamily="34" charset="0"/>
              </a:rPr>
              <a:t>2025/4/11</a:t>
            </a:fld>
            <a:endParaRPr kumimoji="1" lang="ja-JP" altLang="en-US" dirty="0">
              <a:latin typeface="Arial" panose="020B0604020202020204" pitchFamily="34" charset="0"/>
              <a:cs typeface="Arial" panose="020B0604020202020204" pitchFamily="34" charset="0"/>
            </a:endParaRPr>
          </a:p>
        </p:txBody>
      </p:sp>
      <p:sp>
        <p:nvSpPr>
          <p:cNvPr id="4" name="フッター プレースホルダー 3">
            <a:extLst>
              <a:ext uri="{FF2B5EF4-FFF2-40B4-BE49-F238E27FC236}">
                <a16:creationId xmlns:a16="http://schemas.microsoft.com/office/drawing/2014/main" id="{E0CAB21F-778E-206F-9C54-6E324A99C601}"/>
              </a:ext>
            </a:extLst>
          </p:cNvPr>
          <p:cNvSpPr>
            <a:spLocks noGrp="1"/>
          </p:cNvSpPr>
          <p:nvPr>
            <p:ph type="ftr" sz="quarter" idx="2"/>
          </p:nvPr>
        </p:nvSpPr>
        <p:spPr>
          <a:xfrm>
            <a:off x="0" y="9428584"/>
            <a:ext cx="2945660" cy="498055"/>
          </a:xfrm>
          <a:prstGeom prst="rect">
            <a:avLst/>
          </a:prstGeom>
        </p:spPr>
        <p:txBody>
          <a:bodyPr vert="horz" lIns="92108" tIns="46054" rIns="92108" bIns="46054" rtlCol="0" anchor="b"/>
          <a:lstStyle>
            <a:lvl1pPr algn="l">
              <a:defRPr sz="1200"/>
            </a:lvl1pPr>
          </a:lstStyle>
          <a:p>
            <a:endParaRPr kumimoji="1" lang="ja-JP" altLang="en-US">
              <a:latin typeface="Arial" panose="020B0604020202020204" pitchFamily="34" charset="0"/>
              <a:cs typeface="Arial" panose="020B0604020202020204" pitchFamily="34" charset="0"/>
            </a:endParaRPr>
          </a:p>
        </p:txBody>
      </p:sp>
      <p:sp>
        <p:nvSpPr>
          <p:cNvPr id="5" name="スライド番号プレースホルダー 4">
            <a:extLst>
              <a:ext uri="{FF2B5EF4-FFF2-40B4-BE49-F238E27FC236}">
                <a16:creationId xmlns:a16="http://schemas.microsoft.com/office/drawing/2014/main" id="{66B82D84-8246-56DD-B4D5-4C5E7364BC16}"/>
              </a:ext>
            </a:extLst>
          </p:cNvPr>
          <p:cNvSpPr>
            <a:spLocks noGrp="1"/>
          </p:cNvSpPr>
          <p:nvPr>
            <p:ph type="sldNum" sz="quarter" idx="3"/>
          </p:nvPr>
        </p:nvSpPr>
        <p:spPr>
          <a:xfrm>
            <a:off x="3850442" y="9428584"/>
            <a:ext cx="2945660" cy="498055"/>
          </a:xfrm>
          <a:prstGeom prst="rect">
            <a:avLst/>
          </a:prstGeom>
        </p:spPr>
        <p:txBody>
          <a:bodyPr vert="horz" lIns="92108" tIns="46054" rIns="92108" bIns="46054" rtlCol="0" anchor="b"/>
          <a:lstStyle>
            <a:lvl1pPr algn="r">
              <a:defRPr sz="1200"/>
            </a:lvl1pPr>
          </a:lstStyle>
          <a:p>
            <a:fld id="{94A59A06-C165-4EF6-BFFB-58789231A595}" type="slidenum">
              <a:rPr kumimoji="1" lang="ja-JP" altLang="en-US" smtClean="0">
                <a:latin typeface="Arial" panose="020B0604020202020204" pitchFamily="34" charset="0"/>
                <a:cs typeface="Arial" panose="020B0604020202020204" pitchFamily="34" charset="0"/>
              </a:rPr>
              <a:t>‹#›</a:t>
            </a:fld>
            <a:endParaRPr kumimoji="1"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06111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60" cy="498056"/>
          </a:xfrm>
          <a:prstGeom prst="rect">
            <a:avLst/>
          </a:prstGeom>
        </p:spPr>
        <p:txBody>
          <a:bodyPr vert="horz" lIns="92108" tIns="46054" rIns="92108" bIns="46054" rtlCol="0"/>
          <a:lstStyle>
            <a:lvl1pPr algn="l">
              <a:defRPr sz="1200">
                <a:latin typeface="HGPｺﾞｼｯｸE" panose="020B0900000000000000" pitchFamily="50" charset="-128"/>
                <a:ea typeface="HGPｺﾞｼｯｸE" panose="020B0900000000000000" pitchFamily="50" charset="-128"/>
              </a:defRPr>
            </a:lvl1pPr>
          </a:lstStyle>
          <a:p>
            <a:endParaRPr kumimoji="1" lang="ja-JP" altLang="en-US" dirty="0"/>
          </a:p>
        </p:txBody>
      </p:sp>
      <p:sp>
        <p:nvSpPr>
          <p:cNvPr id="3" name="日付プレースホルダー 2"/>
          <p:cNvSpPr>
            <a:spLocks noGrp="1"/>
          </p:cNvSpPr>
          <p:nvPr>
            <p:ph type="dt" idx="1"/>
          </p:nvPr>
        </p:nvSpPr>
        <p:spPr>
          <a:xfrm>
            <a:off x="3850442" y="0"/>
            <a:ext cx="2945660" cy="498056"/>
          </a:xfrm>
          <a:prstGeom prst="rect">
            <a:avLst/>
          </a:prstGeom>
        </p:spPr>
        <p:txBody>
          <a:bodyPr vert="horz" lIns="92108" tIns="46054" rIns="92108" bIns="46054" rtlCol="0"/>
          <a:lstStyle>
            <a:lvl1pPr algn="r">
              <a:defRPr sz="1200">
                <a:latin typeface="HGPｺﾞｼｯｸE" panose="020B0900000000000000" pitchFamily="50" charset="-128"/>
                <a:ea typeface="HGPｺﾞｼｯｸE" panose="020B0900000000000000" pitchFamily="50" charset="-128"/>
              </a:defRPr>
            </a:lvl1pPr>
          </a:lstStyle>
          <a:p>
            <a:fld id="{F206DF94-7F3B-4F0E-AE01-70F6763788F1}" type="datetimeFigureOut">
              <a:rPr kumimoji="1" lang="ja-JP" altLang="en-US" smtClean="0"/>
              <a:pPr/>
              <a:t>2025/4/11</a:t>
            </a:fld>
            <a:endParaRPr kumimoji="1" lang="ja-JP" altLang="en-US" dirty="0"/>
          </a:p>
        </p:txBody>
      </p:sp>
      <p:sp>
        <p:nvSpPr>
          <p:cNvPr id="4" name="スライド イメージ プレースホルダー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2108" tIns="46054" rIns="92108" bIns="46054" rtlCol="0" anchor="ctr"/>
          <a:lstStyle/>
          <a:p>
            <a:endParaRPr lang="ja-JP" altLang="en-US" dirty="0"/>
          </a:p>
        </p:txBody>
      </p:sp>
      <p:sp>
        <p:nvSpPr>
          <p:cNvPr id="5" name="ノート プレースホルダー 4"/>
          <p:cNvSpPr>
            <a:spLocks noGrp="1"/>
          </p:cNvSpPr>
          <p:nvPr>
            <p:ph type="body" sz="quarter" idx="3"/>
          </p:nvPr>
        </p:nvSpPr>
        <p:spPr>
          <a:xfrm>
            <a:off x="679768" y="4777195"/>
            <a:ext cx="5438140" cy="3908614"/>
          </a:xfrm>
          <a:prstGeom prst="rect">
            <a:avLst/>
          </a:prstGeom>
        </p:spPr>
        <p:txBody>
          <a:bodyPr vert="horz" lIns="92108" tIns="46054" rIns="92108" bIns="46054"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フッター プレースホルダー 5"/>
          <p:cNvSpPr>
            <a:spLocks noGrp="1"/>
          </p:cNvSpPr>
          <p:nvPr>
            <p:ph type="ftr" sz="quarter" idx="4"/>
          </p:nvPr>
        </p:nvSpPr>
        <p:spPr>
          <a:xfrm>
            <a:off x="0" y="9428584"/>
            <a:ext cx="2945660" cy="498055"/>
          </a:xfrm>
          <a:prstGeom prst="rect">
            <a:avLst/>
          </a:prstGeom>
        </p:spPr>
        <p:txBody>
          <a:bodyPr vert="horz" lIns="92108" tIns="46054" rIns="92108" bIns="46054" rtlCol="0" anchor="b"/>
          <a:lstStyle>
            <a:lvl1pPr algn="l">
              <a:defRPr sz="1200">
                <a:latin typeface="HGPｺﾞｼｯｸE" panose="020B0900000000000000" pitchFamily="50" charset="-128"/>
                <a:ea typeface="HGPｺﾞｼｯｸE" panose="020B0900000000000000" pitchFamily="50" charset="-128"/>
              </a:defRPr>
            </a:lvl1pPr>
          </a:lstStyle>
          <a:p>
            <a:endParaRPr kumimoji="1" lang="ja-JP" altLang="en-US" dirty="0"/>
          </a:p>
        </p:txBody>
      </p:sp>
      <p:sp>
        <p:nvSpPr>
          <p:cNvPr id="7" name="スライド番号プレースホルダー 6"/>
          <p:cNvSpPr>
            <a:spLocks noGrp="1"/>
          </p:cNvSpPr>
          <p:nvPr>
            <p:ph type="sldNum" sz="quarter" idx="5"/>
          </p:nvPr>
        </p:nvSpPr>
        <p:spPr>
          <a:xfrm>
            <a:off x="3850442" y="9428584"/>
            <a:ext cx="2945660" cy="498055"/>
          </a:xfrm>
          <a:prstGeom prst="rect">
            <a:avLst/>
          </a:prstGeom>
        </p:spPr>
        <p:txBody>
          <a:bodyPr vert="horz" lIns="92108" tIns="46054" rIns="92108" bIns="46054" rtlCol="0" anchor="b"/>
          <a:lstStyle>
            <a:lvl1pPr algn="r">
              <a:defRPr sz="1200">
                <a:latin typeface="HGPｺﾞｼｯｸE" panose="020B0900000000000000" pitchFamily="50" charset="-128"/>
                <a:ea typeface="HGPｺﾞｼｯｸE" panose="020B0900000000000000" pitchFamily="50" charset="-128"/>
              </a:defRPr>
            </a:lvl1pPr>
          </a:lstStyle>
          <a:p>
            <a:fld id="{FE82EA10-0265-43DC-8CCF-1CA193DC6686}" type="slidenum">
              <a:rPr kumimoji="1" lang="ja-JP" altLang="en-US" smtClean="0"/>
              <a:pPr/>
              <a:t>‹#›</a:t>
            </a:fld>
            <a:endParaRPr kumimoji="1" lang="ja-JP" altLang="en-US" dirty="0"/>
          </a:p>
        </p:txBody>
      </p:sp>
    </p:spTree>
    <p:extLst>
      <p:ext uri="{BB962C8B-B14F-4D97-AF65-F5344CB8AC3E}">
        <p14:creationId xmlns:p14="http://schemas.microsoft.com/office/powerpoint/2010/main" val="268171469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HGPｺﾞｼｯｸE" panose="020B0900000000000000" pitchFamily="50" charset="-128"/>
        <a:ea typeface="HGPｺﾞｼｯｸE" panose="020B0900000000000000" pitchFamily="50" charset="-128"/>
        <a:cs typeface="+mn-cs"/>
      </a:defRPr>
    </a:lvl1pPr>
    <a:lvl2pPr marL="457200" algn="l" defTabSz="914400" rtl="0" eaLnBrk="1" latinLnBrk="0" hangingPunct="1">
      <a:defRPr kumimoji="1" sz="1200" kern="1200">
        <a:solidFill>
          <a:schemeClr val="tx1"/>
        </a:solidFill>
        <a:latin typeface="HGPｺﾞｼｯｸE" panose="020B0900000000000000" pitchFamily="50" charset="-128"/>
        <a:ea typeface="HGPｺﾞｼｯｸE" panose="020B0900000000000000" pitchFamily="50" charset="-128"/>
        <a:cs typeface="+mn-cs"/>
      </a:defRPr>
    </a:lvl2pPr>
    <a:lvl3pPr marL="914400" algn="l" defTabSz="914400" rtl="0" eaLnBrk="1" latinLnBrk="0" hangingPunct="1">
      <a:defRPr kumimoji="1" sz="1200" kern="1200">
        <a:solidFill>
          <a:schemeClr val="tx1"/>
        </a:solidFill>
        <a:latin typeface="HGPｺﾞｼｯｸE" panose="020B0900000000000000" pitchFamily="50" charset="-128"/>
        <a:ea typeface="HGPｺﾞｼｯｸE" panose="020B0900000000000000" pitchFamily="50" charset="-128"/>
        <a:cs typeface="+mn-cs"/>
      </a:defRPr>
    </a:lvl3pPr>
    <a:lvl4pPr marL="1371600" algn="l" defTabSz="914400" rtl="0" eaLnBrk="1" latinLnBrk="0" hangingPunct="1">
      <a:defRPr kumimoji="1" sz="1200" kern="1200">
        <a:solidFill>
          <a:schemeClr val="tx1"/>
        </a:solidFill>
        <a:latin typeface="HGPｺﾞｼｯｸE" panose="020B0900000000000000" pitchFamily="50" charset="-128"/>
        <a:ea typeface="HGPｺﾞｼｯｸE" panose="020B0900000000000000" pitchFamily="50" charset="-128"/>
        <a:cs typeface="+mn-cs"/>
      </a:defRPr>
    </a:lvl4pPr>
    <a:lvl5pPr marL="1828800" algn="l" defTabSz="914400" rtl="0" eaLnBrk="1" latinLnBrk="0" hangingPunct="1">
      <a:defRPr kumimoji="1" sz="1200" kern="1200">
        <a:solidFill>
          <a:schemeClr val="tx1"/>
        </a:solidFill>
        <a:latin typeface="HGPｺﾞｼｯｸE" panose="020B0900000000000000" pitchFamily="50" charset="-128"/>
        <a:ea typeface="HGPｺﾞｼｯｸE" panose="020B0900000000000000"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FE82EA10-0265-43DC-8CCF-1CA193DC6686}" type="slidenum">
              <a:rPr kumimoji="1" lang="ja-JP" altLang="en-US" smtClean="0"/>
              <a:pPr/>
              <a:t>1</a:t>
            </a:fld>
            <a:endParaRPr kumimoji="1" lang="ja-JP" altLang="en-US" dirty="0"/>
          </a:p>
        </p:txBody>
      </p:sp>
    </p:spTree>
    <p:extLst>
      <p:ext uri="{BB962C8B-B14F-4D97-AF65-F5344CB8AC3E}">
        <p14:creationId xmlns:p14="http://schemas.microsoft.com/office/powerpoint/2010/main" val="18741707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p:cNvSpPr>
            <a:spLocks noGrp="1"/>
          </p:cNvSpPr>
          <p:nvPr>
            <p:ph type="sldNum" sz="quarter" idx="5"/>
          </p:nvPr>
        </p:nvSpPr>
        <p:spPr/>
        <p:txBody>
          <a:bodyPr/>
          <a:lstStyle/>
          <a:p>
            <a:fld id="{FE82EA10-0265-43DC-8CCF-1CA193DC6686}" type="slidenum">
              <a:rPr kumimoji="1" lang="ja-JP" altLang="en-US" smtClean="0"/>
              <a:pPr/>
              <a:t>10</a:t>
            </a:fld>
            <a:endParaRPr kumimoji="1" lang="ja-JP" altLang="en-US" dirty="0"/>
          </a:p>
        </p:txBody>
      </p:sp>
    </p:spTree>
    <p:extLst>
      <p:ext uri="{BB962C8B-B14F-4D97-AF65-F5344CB8AC3E}">
        <p14:creationId xmlns:p14="http://schemas.microsoft.com/office/powerpoint/2010/main" val="8206929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79768" y="4777195"/>
            <a:ext cx="5438140" cy="3908614"/>
          </a:xfrm>
        </p:spPr>
        <p:txBody>
          <a:bodyPr/>
          <a:lstStyle/>
          <a:p>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p:cNvSpPr>
            <a:spLocks noGrp="1"/>
          </p:cNvSpPr>
          <p:nvPr>
            <p:ph type="sldNum" sz="quarter" idx="5"/>
          </p:nvPr>
        </p:nvSpPr>
        <p:spPr/>
        <p:txBody>
          <a:bodyPr/>
          <a:lstStyle/>
          <a:p>
            <a:fld id="{FE82EA10-0265-43DC-8CCF-1CA193DC6686}" type="slidenum">
              <a:rPr kumimoji="1" lang="ja-JP" altLang="en-US" smtClean="0"/>
              <a:pPr/>
              <a:t>11</a:t>
            </a:fld>
            <a:endParaRPr kumimoji="1" lang="ja-JP" altLang="en-US" dirty="0"/>
          </a:p>
        </p:txBody>
      </p:sp>
    </p:spTree>
    <p:extLst>
      <p:ext uri="{BB962C8B-B14F-4D97-AF65-F5344CB8AC3E}">
        <p14:creationId xmlns:p14="http://schemas.microsoft.com/office/powerpoint/2010/main" val="42805616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p:cNvSpPr>
            <a:spLocks noGrp="1"/>
          </p:cNvSpPr>
          <p:nvPr>
            <p:ph type="sldNum" sz="quarter" idx="5"/>
          </p:nvPr>
        </p:nvSpPr>
        <p:spPr/>
        <p:txBody>
          <a:bodyPr/>
          <a:lstStyle/>
          <a:p>
            <a:pPr>
              <a:defRPr/>
            </a:pPr>
            <a:fld id="{DEFA9A01-71A4-435A-A68E-07DBF33220B8}" type="slidenum">
              <a:rPr lang="en-US" altLang="ja-JP" smtClean="0"/>
              <a:pPr>
                <a:defRPr/>
              </a:pPr>
              <a:t>12</a:t>
            </a:fld>
            <a:endParaRPr lang="en-US" altLang="ja-JP"/>
          </a:p>
        </p:txBody>
      </p:sp>
    </p:spTree>
    <p:extLst>
      <p:ext uri="{BB962C8B-B14F-4D97-AF65-F5344CB8AC3E}">
        <p14:creationId xmlns:p14="http://schemas.microsoft.com/office/powerpoint/2010/main" val="28249617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B34A9-B420-D6E3-78CA-88341DF8576D}"/>
            </a:ext>
          </a:extLst>
        </p:cNvPr>
        <p:cNvGrpSpPr/>
        <p:nvPr/>
      </p:nvGrpSpPr>
      <p:grpSpPr>
        <a:xfrm>
          <a:off x="0" y="0"/>
          <a:ext cx="0" cy="0"/>
          <a:chOff x="0" y="0"/>
          <a:chExt cx="0" cy="0"/>
        </a:xfrm>
      </p:grpSpPr>
      <p:sp>
        <p:nvSpPr>
          <p:cNvPr id="13315" name="ノート プレースホルダー 2">
            <a:extLst>
              <a:ext uri="{FF2B5EF4-FFF2-40B4-BE49-F238E27FC236}">
                <a16:creationId xmlns:a16="http://schemas.microsoft.com/office/drawing/2014/main" id="{C88CEF45-2EBA-095B-CB47-B0F16FC30967}"/>
              </a:ext>
            </a:extLst>
          </p:cNvPr>
          <p:cNvSpPr>
            <a:spLocks noGrp="1"/>
          </p:cNvSpPr>
          <p:nvPr>
            <p:ph type="body" idx="1"/>
          </p:nvPr>
        </p:nvSpPr>
        <p:spPr/>
        <p:txBody>
          <a:bodyPr/>
          <a:lstStyle/>
          <a:p>
            <a:endParaRPr lang="ja-JP" altLang="en-US" dirty="0">
              <a:latin typeface="ＭＳ 明朝" panose="02020609040205080304" pitchFamily="17" charset="-128"/>
              <a:ea typeface="ＭＳ 明朝" panose="02020609040205080304" pitchFamily="17" charset="-128"/>
            </a:endParaRPr>
          </a:p>
        </p:txBody>
      </p:sp>
      <p:sp>
        <p:nvSpPr>
          <p:cNvPr id="3" name="スライド イメージ プレースホルダー 2">
            <a:extLst>
              <a:ext uri="{FF2B5EF4-FFF2-40B4-BE49-F238E27FC236}">
                <a16:creationId xmlns:a16="http://schemas.microsoft.com/office/drawing/2014/main" id="{31BA0D3E-ED9C-1578-31DF-A483382F8BD8}"/>
              </a:ext>
            </a:extLst>
          </p:cNvPr>
          <p:cNvSpPr>
            <a:spLocks noGrp="1" noRot="1" noChangeAspect="1"/>
          </p:cNvSpPr>
          <p:nvPr>
            <p:ph type="sldImg"/>
          </p:nvPr>
        </p:nvSpPr>
        <p:spPr>
          <a:xfrm>
            <a:off x="750888" y="596900"/>
            <a:ext cx="5495925" cy="4121150"/>
          </a:xfrm>
        </p:spPr>
      </p:sp>
      <p:sp>
        <p:nvSpPr>
          <p:cNvPr id="7" name="スライド番号プレースホルダー 3">
            <a:extLst>
              <a:ext uri="{FF2B5EF4-FFF2-40B4-BE49-F238E27FC236}">
                <a16:creationId xmlns:a16="http://schemas.microsoft.com/office/drawing/2014/main" id="{BF5F7A29-7382-B2CE-7814-1F787ED7509F}"/>
              </a:ext>
            </a:extLst>
          </p:cNvPr>
          <p:cNvSpPr>
            <a:spLocks noGrp="1"/>
          </p:cNvSpPr>
          <p:nvPr>
            <p:ph type="sldNum" sz="quarter" idx="5"/>
          </p:nvPr>
        </p:nvSpPr>
        <p:spPr>
          <a:xfrm>
            <a:off x="3959422" y="10440468"/>
            <a:ext cx="3027208" cy="550057"/>
          </a:xfrm>
        </p:spPr>
        <p:txBody>
          <a:bodyPr/>
          <a:lstStyle/>
          <a:p>
            <a:pPr defTabSz="456496">
              <a:defRPr/>
            </a:pPr>
            <a:fld id="{4374078C-8597-4BCE-AD2D-AB8AAB46821F}" type="slidenum">
              <a:rPr lang="ja-JP" altLang="en-US" sz="1100">
                <a:solidFill>
                  <a:prstClr val="black"/>
                </a:solidFill>
              </a:rPr>
              <a:pPr defTabSz="456496">
                <a:defRPr/>
              </a:pPr>
              <a:t>13</a:t>
            </a:fld>
            <a:endParaRPr lang="en-US" altLang="ja-JP" sz="1100" dirty="0">
              <a:solidFill>
                <a:prstClr val="black"/>
              </a:solidFill>
            </a:endParaRPr>
          </a:p>
        </p:txBody>
      </p:sp>
    </p:spTree>
    <p:extLst>
      <p:ext uri="{BB962C8B-B14F-4D97-AF65-F5344CB8AC3E}">
        <p14:creationId xmlns:p14="http://schemas.microsoft.com/office/powerpoint/2010/main" val="7063268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p:cNvSpPr>
            <a:spLocks noGrp="1"/>
          </p:cNvSpPr>
          <p:nvPr>
            <p:ph type="sldNum" sz="quarter" idx="5"/>
          </p:nvPr>
        </p:nvSpPr>
        <p:spPr/>
        <p:txBody>
          <a:bodyPr/>
          <a:lstStyle/>
          <a:p>
            <a:pPr>
              <a:defRPr/>
            </a:pPr>
            <a:fld id="{DEFA9A01-71A4-435A-A68E-07DBF33220B8}" type="slidenum">
              <a:rPr lang="en-US" altLang="ja-JP" smtClean="0"/>
              <a:pPr>
                <a:defRPr/>
              </a:pPr>
              <a:t>14</a:t>
            </a:fld>
            <a:endParaRPr lang="en-US" altLang="ja-JP"/>
          </a:p>
        </p:txBody>
      </p:sp>
    </p:spTree>
    <p:extLst>
      <p:ext uri="{BB962C8B-B14F-4D97-AF65-F5344CB8AC3E}">
        <p14:creationId xmlns:p14="http://schemas.microsoft.com/office/powerpoint/2010/main" val="28996467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C4B2F-6438-F4C8-A9AF-5063F08421A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AF017A9-1C27-5631-B6DA-62ECEADB505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045E26F-F98C-E5AE-7DD8-AD1813EAE376}"/>
              </a:ext>
            </a:extLst>
          </p:cNvPr>
          <p:cNvSpPr>
            <a:spLocks noGrp="1"/>
          </p:cNvSpPr>
          <p:nvPr>
            <p:ph type="body" idx="1"/>
          </p:nvPr>
        </p:nvSpPr>
        <p:spPr/>
        <p:txBody>
          <a:bodyPr/>
          <a:lstStyle/>
          <a:p>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a:extLst>
              <a:ext uri="{FF2B5EF4-FFF2-40B4-BE49-F238E27FC236}">
                <a16:creationId xmlns:a16="http://schemas.microsoft.com/office/drawing/2014/main" id="{A8B3846E-F927-FC9E-B28F-20A0C1940402}"/>
              </a:ext>
            </a:extLst>
          </p:cNvPr>
          <p:cNvSpPr>
            <a:spLocks noGrp="1"/>
          </p:cNvSpPr>
          <p:nvPr>
            <p:ph type="sldNum" sz="quarter" idx="5"/>
          </p:nvPr>
        </p:nvSpPr>
        <p:spPr/>
        <p:txBody>
          <a:bodyPr/>
          <a:lstStyle/>
          <a:p>
            <a:pPr>
              <a:defRPr/>
            </a:pPr>
            <a:fld id="{DEFA9A01-71A4-435A-A68E-07DBF33220B8}" type="slidenum">
              <a:rPr lang="en-US" altLang="ja-JP" smtClean="0"/>
              <a:pPr>
                <a:defRPr/>
              </a:pPr>
              <a:t>15</a:t>
            </a:fld>
            <a:endParaRPr lang="en-US" altLang="ja-JP"/>
          </a:p>
        </p:txBody>
      </p:sp>
    </p:spTree>
    <p:extLst>
      <p:ext uri="{BB962C8B-B14F-4D97-AF65-F5344CB8AC3E}">
        <p14:creationId xmlns:p14="http://schemas.microsoft.com/office/powerpoint/2010/main" val="34504210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p:cNvSpPr>
            <a:spLocks noGrp="1"/>
          </p:cNvSpPr>
          <p:nvPr>
            <p:ph type="sldNum" sz="quarter" idx="5"/>
          </p:nvPr>
        </p:nvSpPr>
        <p:spPr/>
        <p:txBody>
          <a:bodyPr/>
          <a:lstStyle/>
          <a:p>
            <a:pPr>
              <a:defRPr/>
            </a:pPr>
            <a:fld id="{DEFA9A01-71A4-435A-A68E-07DBF33220B8}" type="slidenum">
              <a:rPr lang="en-US" altLang="ja-JP" smtClean="0"/>
              <a:pPr>
                <a:defRPr/>
              </a:pPr>
              <a:t>16</a:t>
            </a:fld>
            <a:endParaRPr lang="en-US" altLang="ja-JP"/>
          </a:p>
        </p:txBody>
      </p:sp>
    </p:spTree>
    <p:extLst>
      <p:ext uri="{BB962C8B-B14F-4D97-AF65-F5344CB8AC3E}">
        <p14:creationId xmlns:p14="http://schemas.microsoft.com/office/powerpoint/2010/main" val="41196509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7ED90-73B2-698E-A721-ABF6E231204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44340AA-D3ED-7A2A-69A7-2A23ED9CA48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5697904-C892-22E9-5574-0550B4770B66}"/>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E63CA74-AD9C-767E-6857-B8645E95641D}"/>
              </a:ext>
            </a:extLst>
          </p:cNvPr>
          <p:cNvSpPr>
            <a:spLocks noGrp="1"/>
          </p:cNvSpPr>
          <p:nvPr>
            <p:ph type="sldNum" sz="quarter" idx="5"/>
          </p:nvPr>
        </p:nvSpPr>
        <p:spPr/>
        <p:txBody>
          <a:bodyPr/>
          <a:lstStyle/>
          <a:p>
            <a:pPr>
              <a:defRPr/>
            </a:pPr>
            <a:fld id="{DEFA9A01-71A4-435A-A68E-07DBF33220B8}" type="slidenum">
              <a:rPr lang="en-US" altLang="ja-JP" smtClean="0"/>
              <a:pPr>
                <a:defRPr/>
              </a:pPr>
              <a:t>17</a:t>
            </a:fld>
            <a:endParaRPr lang="en-US" altLang="ja-JP"/>
          </a:p>
        </p:txBody>
      </p:sp>
    </p:spTree>
    <p:extLst>
      <p:ext uri="{BB962C8B-B14F-4D97-AF65-F5344CB8AC3E}">
        <p14:creationId xmlns:p14="http://schemas.microsoft.com/office/powerpoint/2010/main" val="25692202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p:cNvSpPr>
            <a:spLocks noGrp="1"/>
          </p:cNvSpPr>
          <p:nvPr>
            <p:ph type="sldNum" sz="quarter" idx="5"/>
          </p:nvPr>
        </p:nvSpPr>
        <p:spPr/>
        <p:txBody>
          <a:bodyPr/>
          <a:lstStyle/>
          <a:p>
            <a:pPr defTabSz="912910">
              <a:defRPr/>
            </a:pPr>
            <a:fld id="{A8676293-4F36-4916-A6F1-B94D1E49EEF1}" type="slidenum">
              <a:rPr lang="ja-JP" altLang="en-US">
                <a:solidFill>
                  <a:prstClr val="black"/>
                </a:solidFill>
                <a:ea typeface="ＭＳ Ｐゴシック" panose="020B0600070205080204" pitchFamily="50" charset="-128"/>
              </a:rPr>
              <a:pPr defTabSz="912910">
                <a:defRPr/>
              </a:pPr>
              <a:t>18</a:t>
            </a:fld>
            <a:endParaRPr lang="ja-JP" altLang="en-US" dirty="0">
              <a:solidFill>
                <a:prstClr val="black"/>
              </a:solidFill>
              <a:ea typeface="ＭＳ Ｐゴシック" panose="020B0600070205080204" pitchFamily="50" charset="-128"/>
            </a:endParaRPr>
          </a:p>
        </p:txBody>
      </p:sp>
    </p:spTree>
    <p:extLst>
      <p:ext uri="{BB962C8B-B14F-4D97-AF65-F5344CB8AC3E}">
        <p14:creationId xmlns:p14="http://schemas.microsoft.com/office/powerpoint/2010/main" val="37099585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9E140-B2C8-C5F8-8213-0B12B4C4DD0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E1398C6-DF53-3557-F0A4-F776C58FCCE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821C598-42A7-2026-39F1-2871D5C8EA38}"/>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376EAB0D-8E86-0159-4479-C1C8BD559465}"/>
              </a:ext>
            </a:extLst>
          </p:cNvPr>
          <p:cNvSpPr>
            <a:spLocks noGrp="1"/>
          </p:cNvSpPr>
          <p:nvPr>
            <p:ph type="sldNum" sz="quarter" idx="5"/>
          </p:nvPr>
        </p:nvSpPr>
        <p:spPr/>
        <p:txBody>
          <a:bodyPr/>
          <a:lstStyle/>
          <a:p>
            <a:pPr defTabSz="912910">
              <a:defRPr/>
            </a:pPr>
            <a:fld id="{A8676293-4F36-4916-A6F1-B94D1E49EEF1}" type="slidenum">
              <a:rPr lang="ja-JP" altLang="en-US">
                <a:solidFill>
                  <a:prstClr val="black"/>
                </a:solidFill>
                <a:ea typeface="ＭＳ Ｐゴシック" panose="020B0600070205080204" pitchFamily="50" charset="-128"/>
              </a:rPr>
              <a:pPr defTabSz="912910">
                <a:defRPr/>
              </a:pPr>
              <a:t>19</a:t>
            </a:fld>
            <a:endParaRPr lang="ja-JP" altLang="en-US" dirty="0">
              <a:solidFill>
                <a:prstClr val="black"/>
              </a:solidFill>
              <a:ea typeface="ＭＳ Ｐゴシック" panose="020B0600070205080204" pitchFamily="50" charset="-128"/>
            </a:endParaRPr>
          </a:p>
        </p:txBody>
      </p:sp>
    </p:spTree>
    <p:extLst>
      <p:ext uri="{BB962C8B-B14F-4D97-AF65-F5344CB8AC3E}">
        <p14:creationId xmlns:p14="http://schemas.microsoft.com/office/powerpoint/2010/main" val="1707360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p:cNvSpPr>
            <a:spLocks noGrp="1"/>
          </p:cNvSpPr>
          <p:nvPr>
            <p:ph type="sldNum" sz="quarter" idx="5"/>
          </p:nvPr>
        </p:nvSpPr>
        <p:spPr/>
        <p:txBody>
          <a:bodyPr/>
          <a:lstStyle/>
          <a:p>
            <a:pPr>
              <a:defRPr/>
            </a:pPr>
            <a:fld id="{DEFA9A01-71A4-435A-A68E-07DBF33220B8}" type="slidenum">
              <a:rPr lang="en-US" altLang="ja-JP" smtClean="0"/>
              <a:pPr>
                <a:defRPr/>
              </a:pPr>
              <a:t>2</a:t>
            </a:fld>
            <a:endParaRPr lang="en-US" altLang="ja-JP"/>
          </a:p>
        </p:txBody>
      </p:sp>
    </p:spTree>
    <p:extLst>
      <p:ext uri="{BB962C8B-B14F-4D97-AF65-F5344CB8AC3E}">
        <p14:creationId xmlns:p14="http://schemas.microsoft.com/office/powerpoint/2010/main" val="17513564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p:cNvSpPr>
            <a:spLocks noGrp="1"/>
          </p:cNvSpPr>
          <p:nvPr>
            <p:ph type="sldNum" sz="quarter" idx="5"/>
          </p:nvPr>
        </p:nvSpPr>
        <p:spPr/>
        <p:txBody>
          <a:bodyPr/>
          <a:lstStyle/>
          <a:p>
            <a:pPr defTabSz="912910">
              <a:defRPr/>
            </a:pPr>
            <a:fld id="{A8676293-4F36-4916-A6F1-B94D1E49EEF1}" type="slidenum">
              <a:rPr lang="ja-JP" altLang="en-US">
                <a:solidFill>
                  <a:prstClr val="black"/>
                </a:solidFill>
                <a:ea typeface="ＭＳ Ｐゴシック" panose="020B0600070205080204" pitchFamily="50" charset="-128"/>
              </a:rPr>
              <a:pPr defTabSz="912910">
                <a:defRPr/>
              </a:pPr>
              <a:t>20</a:t>
            </a:fld>
            <a:endParaRPr lang="ja-JP" altLang="en-US" dirty="0">
              <a:solidFill>
                <a:prstClr val="black"/>
              </a:solidFill>
              <a:ea typeface="ＭＳ Ｐゴシック" panose="020B0600070205080204" pitchFamily="50" charset="-128"/>
            </a:endParaRPr>
          </a:p>
        </p:txBody>
      </p:sp>
    </p:spTree>
    <p:extLst>
      <p:ext uri="{BB962C8B-B14F-4D97-AF65-F5344CB8AC3E}">
        <p14:creationId xmlns:p14="http://schemas.microsoft.com/office/powerpoint/2010/main" val="31522969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1ED4B-F46D-6327-B59C-B140EB07820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C8FF32C-EB6E-85E3-8E7F-38A5A9FC20D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98620B8-EC3B-184E-00BF-1D5D5FBC291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FC171AF3-E9FE-86CF-A533-CE8BA0151BC8}"/>
              </a:ext>
            </a:extLst>
          </p:cNvPr>
          <p:cNvSpPr>
            <a:spLocks noGrp="1"/>
          </p:cNvSpPr>
          <p:nvPr>
            <p:ph type="sldNum" sz="quarter" idx="5"/>
          </p:nvPr>
        </p:nvSpPr>
        <p:spPr/>
        <p:txBody>
          <a:bodyPr/>
          <a:lstStyle/>
          <a:p>
            <a:pPr defTabSz="912910">
              <a:defRPr/>
            </a:pPr>
            <a:fld id="{A8676293-4F36-4916-A6F1-B94D1E49EEF1}" type="slidenum">
              <a:rPr lang="ja-JP" altLang="en-US">
                <a:solidFill>
                  <a:prstClr val="black"/>
                </a:solidFill>
                <a:ea typeface="ＭＳ Ｐゴシック" panose="020B0600070205080204" pitchFamily="50" charset="-128"/>
              </a:rPr>
              <a:pPr defTabSz="912910">
                <a:defRPr/>
              </a:pPr>
              <a:t>21</a:t>
            </a:fld>
            <a:endParaRPr lang="ja-JP" altLang="en-US" dirty="0">
              <a:solidFill>
                <a:prstClr val="black"/>
              </a:solidFill>
              <a:ea typeface="ＭＳ Ｐゴシック" panose="020B0600070205080204" pitchFamily="50" charset="-128"/>
            </a:endParaRPr>
          </a:p>
        </p:txBody>
      </p:sp>
    </p:spTree>
    <p:extLst>
      <p:ext uri="{BB962C8B-B14F-4D97-AF65-F5344CB8AC3E}">
        <p14:creationId xmlns:p14="http://schemas.microsoft.com/office/powerpoint/2010/main" val="29755639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E5A97-536A-2C8E-889D-9F9B1A24FFA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783E83D-9B02-5819-1F1C-2955DCD8222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8A0284C-1E47-3250-909F-19CFE33B23C5}"/>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87A9AE2-BF48-3F19-0D50-5E01247D84A1}"/>
              </a:ext>
            </a:extLst>
          </p:cNvPr>
          <p:cNvSpPr>
            <a:spLocks noGrp="1"/>
          </p:cNvSpPr>
          <p:nvPr>
            <p:ph type="sldNum" sz="quarter" idx="5"/>
          </p:nvPr>
        </p:nvSpPr>
        <p:spPr/>
        <p:txBody>
          <a:bodyPr/>
          <a:lstStyle/>
          <a:p>
            <a:fld id="{FE82EA10-0265-43DC-8CCF-1CA193DC6686}" type="slidenum">
              <a:rPr kumimoji="1" lang="ja-JP" altLang="en-US" smtClean="0"/>
              <a:pPr/>
              <a:t>22</a:t>
            </a:fld>
            <a:endParaRPr kumimoji="1" lang="ja-JP" altLang="en-US" dirty="0"/>
          </a:p>
        </p:txBody>
      </p:sp>
    </p:spTree>
    <p:extLst>
      <p:ext uri="{BB962C8B-B14F-4D97-AF65-F5344CB8AC3E}">
        <p14:creationId xmlns:p14="http://schemas.microsoft.com/office/powerpoint/2010/main" val="28816194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DEFA9A01-71A4-435A-A68E-07DBF33220B8}" type="slidenum">
              <a:rPr lang="en-US" altLang="ja-JP" smtClean="0"/>
              <a:pPr>
                <a:defRPr/>
              </a:pPr>
              <a:t>23</a:t>
            </a:fld>
            <a:endParaRPr lang="en-US" altLang="ja-JP"/>
          </a:p>
        </p:txBody>
      </p:sp>
    </p:spTree>
    <p:extLst>
      <p:ext uri="{BB962C8B-B14F-4D97-AF65-F5344CB8AC3E}">
        <p14:creationId xmlns:p14="http://schemas.microsoft.com/office/powerpoint/2010/main" val="38378867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1E680-0033-65F8-C405-A99FA2FDF54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99E4DDB-6851-49DB-5F70-849E2652A73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00AF1F9-B60B-847D-A260-7A425D37D9B2}"/>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6EB12B3-5BEA-DD74-FEE8-6699D8CDECB2}"/>
              </a:ext>
            </a:extLst>
          </p:cNvPr>
          <p:cNvSpPr>
            <a:spLocks noGrp="1"/>
          </p:cNvSpPr>
          <p:nvPr>
            <p:ph type="sldNum" sz="quarter" idx="5"/>
          </p:nvPr>
        </p:nvSpPr>
        <p:spPr/>
        <p:txBody>
          <a:bodyPr/>
          <a:lstStyle/>
          <a:p>
            <a:fld id="{FE82EA10-0265-43DC-8CCF-1CA193DC6686}" type="slidenum">
              <a:rPr kumimoji="1" lang="ja-JP" altLang="en-US" smtClean="0"/>
              <a:pPr/>
              <a:t>24</a:t>
            </a:fld>
            <a:endParaRPr kumimoji="1" lang="ja-JP" altLang="en-US" dirty="0"/>
          </a:p>
        </p:txBody>
      </p:sp>
    </p:spTree>
    <p:extLst>
      <p:ext uri="{BB962C8B-B14F-4D97-AF65-F5344CB8AC3E}">
        <p14:creationId xmlns:p14="http://schemas.microsoft.com/office/powerpoint/2010/main" val="24390214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FEC1C-BCB3-85F3-1D3B-FD7FAC2D4AB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7A98DE7-AA9F-A33F-8D91-5FB322303B1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B72BE65-F5D2-D362-12FA-FC51FB76AF09}"/>
              </a:ext>
            </a:extLst>
          </p:cNvPr>
          <p:cNvSpPr>
            <a:spLocks noGrp="1"/>
          </p:cNvSpPr>
          <p:nvPr>
            <p:ph type="body" idx="1"/>
          </p:nvPr>
        </p:nvSpPr>
        <p:spPr/>
        <p:txBody>
          <a:bodyPr/>
          <a:lstStyle/>
          <a:p>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a:extLst>
              <a:ext uri="{FF2B5EF4-FFF2-40B4-BE49-F238E27FC236}">
                <a16:creationId xmlns:a16="http://schemas.microsoft.com/office/drawing/2014/main" id="{650D7A28-4641-81C6-ADCF-B7DDA3CE4A17}"/>
              </a:ext>
            </a:extLst>
          </p:cNvPr>
          <p:cNvSpPr>
            <a:spLocks noGrp="1"/>
          </p:cNvSpPr>
          <p:nvPr>
            <p:ph type="sldNum" sz="quarter" idx="5"/>
          </p:nvPr>
        </p:nvSpPr>
        <p:spPr/>
        <p:txBody>
          <a:bodyPr/>
          <a:lstStyle/>
          <a:p>
            <a:fld id="{FE82EA10-0265-43DC-8CCF-1CA193DC6686}" type="slidenum">
              <a:rPr kumimoji="1" lang="ja-JP" altLang="en-US" smtClean="0"/>
              <a:pPr/>
              <a:t>25</a:t>
            </a:fld>
            <a:endParaRPr kumimoji="1" lang="ja-JP" altLang="en-US" dirty="0"/>
          </a:p>
        </p:txBody>
      </p:sp>
    </p:spTree>
    <p:extLst>
      <p:ext uri="{BB962C8B-B14F-4D97-AF65-F5344CB8AC3E}">
        <p14:creationId xmlns:p14="http://schemas.microsoft.com/office/powerpoint/2010/main" val="25739726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5" name="ノート プレースホルダー 4"/>
          <p:cNvSpPr>
            <a:spLocks noGrp="1"/>
          </p:cNvSpPr>
          <p:nvPr>
            <p:ph type="body" sz="quarter" idx="11"/>
          </p:nvPr>
        </p:nvSpPr>
        <p:spPr/>
        <p:txBody>
          <a:bodyPr/>
          <a:lstStyle/>
          <a:p>
            <a:endParaRPr kumimoji="1" lang="ja-JP" altLang="en-US"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18307157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5" name="ノート プレースホルダー 4"/>
          <p:cNvSpPr>
            <a:spLocks noGrp="1"/>
          </p:cNvSpPr>
          <p:nvPr>
            <p:ph type="body" sz="quarter" idx="11"/>
          </p:nvPr>
        </p:nvSpPr>
        <p:spPr/>
        <p:txBody>
          <a:bodyPr/>
          <a:lstStyle/>
          <a:p>
            <a:endParaRPr lang="ja-JP" altLang="ja-JP"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34374046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53F41-0428-1FAA-4CBE-AA298D01168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BC55BE5-3C39-FF53-B3FC-C7CFBD4C9BD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3484F0B-3547-310A-7AC9-412F37336674}"/>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967720B1-353F-B1DF-348A-6D80E9CAA99B}"/>
              </a:ext>
            </a:extLst>
          </p:cNvPr>
          <p:cNvSpPr>
            <a:spLocks noGrp="1"/>
          </p:cNvSpPr>
          <p:nvPr>
            <p:ph type="sldNum" sz="quarter" idx="5"/>
          </p:nvPr>
        </p:nvSpPr>
        <p:spPr/>
        <p:txBody>
          <a:bodyPr/>
          <a:lstStyle/>
          <a:p>
            <a:fld id="{FE82EA10-0265-43DC-8CCF-1CA193DC6686}" type="slidenum">
              <a:rPr kumimoji="1" lang="ja-JP" altLang="en-US" smtClean="0"/>
              <a:pPr/>
              <a:t>28</a:t>
            </a:fld>
            <a:endParaRPr kumimoji="1" lang="ja-JP" altLang="en-US" dirty="0"/>
          </a:p>
        </p:txBody>
      </p:sp>
    </p:spTree>
    <p:extLst>
      <p:ext uri="{BB962C8B-B14F-4D97-AF65-F5344CB8AC3E}">
        <p14:creationId xmlns:p14="http://schemas.microsoft.com/office/powerpoint/2010/main" val="819827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p:cNvSpPr>
            <a:spLocks noGrp="1"/>
          </p:cNvSpPr>
          <p:nvPr>
            <p:ph type="sldNum" sz="quarter" idx="5"/>
          </p:nvPr>
        </p:nvSpPr>
        <p:spPr/>
        <p:txBody>
          <a:bodyPr/>
          <a:lstStyle/>
          <a:p>
            <a:fld id="{FE82EA10-0265-43DC-8CCF-1CA193DC6686}" type="slidenum">
              <a:rPr kumimoji="1" lang="ja-JP" altLang="en-US" smtClean="0"/>
              <a:pPr/>
              <a:t>3</a:t>
            </a:fld>
            <a:endParaRPr kumimoji="1" lang="ja-JP" altLang="en-US" dirty="0"/>
          </a:p>
        </p:txBody>
      </p:sp>
    </p:spTree>
    <p:extLst>
      <p:ext uri="{BB962C8B-B14F-4D97-AF65-F5344CB8AC3E}">
        <p14:creationId xmlns:p14="http://schemas.microsoft.com/office/powerpoint/2010/main" val="1409914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p:cNvSpPr>
            <a:spLocks noGrp="1"/>
          </p:cNvSpPr>
          <p:nvPr>
            <p:ph type="sldNum" sz="quarter" idx="5"/>
          </p:nvPr>
        </p:nvSpPr>
        <p:spPr/>
        <p:txBody>
          <a:bodyPr/>
          <a:lstStyle/>
          <a:p>
            <a:pPr>
              <a:defRPr/>
            </a:pPr>
            <a:fld id="{DEFA9A01-71A4-435A-A68E-07DBF33220B8}" type="slidenum">
              <a:rPr lang="en-US" altLang="ja-JP" smtClean="0"/>
              <a:pPr>
                <a:defRPr/>
              </a:pPr>
              <a:t>4</a:t>
            </a:fld>
            <a:endParaRPr lang="en-US" altLang="ja-JP"/>
          </a:p>
        </p:txBody>
      </p:sp>
    </p:spTree>
    <p:extLst>
      <p:ext uri="{BB962C8B-B14F-4D97-AF65-F5344CB8AC3E}">
        <p14:creationId xmlns:p14="http://schemas.microsoft.com/office/powerpoint/2010/main" val="2353397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p:cNvSpPr>
            <a:spLocks noGrp="1"/>
          </p:cNvSpPr>
          <p:nvPr>
            <p:ph type="sldNum" sz="quarter" idx="5"/>
          </p:nvPr>
        </p:nvSpPr>
        <p:spPr/>
        <p:txBody>
          <a:bodyPr/>
          <a:lstStyle/>
          <a:p>
            <a:fld id="{FE82EA10-0265-43DC-8CCF-1CA193DC6686}" type="slidenum">
              <a:rPr kumimoji="1" lang="ja-JP" altLang="en-US" smtClean="0"/>
              <a:pPr/>
              <a:t>5</a:t>
            </a:fld>
            <a:endParaRPr kumimoji="1" lang="ja-JP" altLang="en-US" dirty="0"/>
          </a:p>
        </p:txBody>
      </p:sp>
    </p:spTree>
    <p:extLst>
      <p:ext uri="{BB962C8B-B14F-4D97-AF65-F5344CB8AC3E}">
        <p14:creationId xmlns:p14="http://schemas.microsoft.com/office/powerpoint/2010/main" val="34166464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p:cNvSpPr>
            <a:spLocks noGrp="1"/>
          </p:cNvSpPr>
          <p:nvPr>
            <p:ph type="sldNum" sz="quarter" idx="5"/>
          </p:nvPr>
        </p:nvSpPr>
        <p:spPr/>
        <p:txBody>
          <a:bodyPr/>
          <a:lstStyle/>
          <a:p>
            <a:fld id="{FE82EA10-0265-43DC-8CCF-1CA193DC6686}" type="slidenum">
              <a:rPr kumimoji="1" lang="ja-JP" altLang="en-US" smtClean="0"/>
              <a:pPr/>
              <a:t>6</a:t>
            </a:fld>
            <a:endParaRPr kumimoji="1" lang="ja-JP" altLang="en-US" dirty="0"/>
          </a:p>
        </p:txBody>
      </p:sp>
    </p:spTree>
    <p:extLst>
      <p:ext uri="{BB962C8B-B14F-4D97-AF65-F5344CB8AC3E}">
        <p14:creationId xmlns:p14="http://schemas.microsoft.com/office/powerpoint/2010/main" val="26951917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p:cNvSpPr>
            <a:spLocks noGrp="1"/>
          </p:cNvSpPr>
          <p:nvPr>
            <p:ph type="sldNum" sz="quarter" idx="5"/>
          </p:nvPr>
        </p:nvSpPr>
        <p:spPr/>
        <p:txBody>
          <a:bodyPr/>
          <a:lstStyle/>
          <a:p>
            <a:fld id="{FE82EA10-0265-43DC-8CCF-1CA193DC6686}" type="slidenum">
              <a:rPr kumimoji="1" lang="ja-JP" altLang="en-US" smtClean="0"/>
              <a:pPr/>
              <a:t>7</a:t>
            </a:fld>
            <a:endParaRPr kumimoji="1" lang="ja-JP" altLang="en-US" dirty="0"/>
          </a:p>
        </p:txBody>
      </p:sp>
    </p:spTree>
    <p:extLst>
      <p:ext uri="{BB962C8B-B14F-4D97-AF65-F5344CB8AC3E}">
        <p14:creationId xmlns:p14="http://schemas.microsoft.com/office/powerpoint/2010/main" val="585881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p:cNvSpPr>
            <a:spLocks noGrp="1"/>
          </p:cNvSpPr>
          <p:nvPr>
            <p:ph type="sldNum" sz="quarter" idx="5"/>
          </p:nvPr>
        </p:nvSpPr>
        <p:spPr/>
        <p:txBody>
          <a:bodyPr/>
          <a:lstStyle/>
          <a:p>
            <a:fld id="{FE82EA10-0265-43DC-8CCF-1CA193DC6686}" type="slidenum">
              <a:rPr kumimoji="1" lang="ja-JP" altLang="en-US" smtClean="0"/>
              <a:pPr/>
              <a:t>8</a:t>
            </a:fld>
            <a:endParaRPr kumimoji="1" lang="ja-JP" altLang="en-US" dirty="0"/>
          </a:p>
        </p:txBody>
      </p:sp>
    </p:spTree>
    <p:extLst>
      <p:ext uri="{BB962C8B-B14F-4D97-AF65-F5344CB8AC3E}">
        <p14:creationId xmlns:p14="http://schemas.microsoft.com/office/powerpoint/2010/main" val="16101115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ノート プレースホルダー 2"/>
          <p:cNvSpPr>
            <a:spLocks noGrp="1"/>
          </p:cNvSpPr>
          <p:nvPr>
            <p:ph type="body" idx="1"/>
          </p:nvPr>
        </p:nvSpPr>
        <p:spPr/>
        <p:txBody>
          <a:bodyPr/>
          <a:lstStyle/>
          <a:p>
            <a:endParaRPr lang="ja-JP" altLang="en-US" dirty="0">
              <a:latin typeface="ＭＳ 明朝" panose="02020609040205080304" pitchFamily="17" charset="-128"/>
              <a:ea typeface="ＭＳ 明朝" panose="02020609040205080304" pitchFamily="17" charset="-128"/>
            </a:endParaRPr>
          </a:p>
        </p:txBody>
      </p:sp>
      <p:sp>
        <p:nvSpPr>
          <p:cNvPr id="3" name="スライド イメージ プレースホルダー 2">
            <a:extLst>
              <a:ext uri="{FF2B5EF4-FFF2-40B4-BE49-F238E27FC236}">
                <a16:creationId xmlns:a16="http://schemas.microsoft.com/office/drawing/2014/main" id="{E12CB9BC-DF21-4E69-B57F-9DBFAF380EE1}"/>
              </a:ext>
            </a:extLst>
          </p:cNvPr>
          <p:cNvSpPr>
            <a:spLocks noGrp="1" noRot="1" noChangeAspect="1"/>
          </p:cNvSpPr>
          <p:nvPr>
            <p:ph type="sldImg"/>
          </p:nvPr>
        </p:nvSpPr>
        <p:spPr>
          <a:xfrm>
            <a:off x="750888" y="596900"/>
            <a:ext cx="5495925" cy="4121150"/>
          </a:xfrm>
        </p:spPr>
      </p:sp>
      <p:sp>
        <p:nvSpPr>
          <p:cNvPr id="7" name="スライド番号プレースホルダー 3">
            <a:extLst>
              <a:ext uri="{FF2B5EF4-FFF2-40B4-BE49-F238E27FC236}">
                <a16:creationId xmlns:a16="http://schemas.microsoft.com/office/drawing/2014/main" id="{6A33C5A6-D996-4231-93BB-8C67575CC319}"/>
              </a:ext>
            </a:extLst>
          </p:cNvPr>
          <p:cNvSpPr>
            <a:spLocks noGrp="1"/>
          </p:cNvSpPr>
          <p:nvPr>
            <p:ph type="sldNum" sz="quarter" idx="5"/>
          </p:nvPr>
        </p:nvSpPr>
        <p:spPr>
          <a:xfrm>
            <a:off x="3959422" y="10440468"/>
            <a:ext cx="3027208" cy="550057"/>
          </a:xfrm>
        </p:spPr>
        <p:txBody>
          <a:bodyPr/>
          <a:lstStyle/>
          <a:p>
            <a:pPr defTabSz="456496">
              <a:defRPr/>
            </a:pPr>
            <a:fld id="{4374078C-8597-4BCE-AD2D-AB8AAB46821F}" type="slidenum">
              <a:rPr lang="ja-JP" altLang="en-US" sz="1100">
                <a:solidFill>
                  <a:prstClr val="black"/>
                </a:solidFill>
              </a:rPr>
              <a:pPr defTabSz="456496">
                <a:defRPr/>
              </a:pPr>
              <a:t>9</a:t>
            </a:fld>
            <a:endParaRPr lang="en-US" altLang="ja-JP" sz="1100" dirty="0">
              <a:solidFill>
                <a:prstClr val="black"/>
              </a:solidFill>
            </a:endParaRPr>
          </a:p>
        </p:txBody>
      </p:sp>
    </p:spTree>
    <p:extLst>
      <p:ext uri="{BB962C8B-B14F-4D97-AF65-F5344CB8AC3E}">
        <p14:creationId xmlns:p14="http://schemas.microsoft.com/office/powerpoint/2010/main" val="995792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3019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白紙">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4509166"/>
      </p:ext>
    </p:extLst>
  </p:cSld>
  <p:clrMapOvr>
    <a:masterClrMapping/>
  </p:clrMapOvr>
  <p:extLst>
    <p:ext uri="{DCECCB84-F9BA-43D5-87BE-67443E8EF086}">
      <p15:sldGuideLst xmlns:p15="http://schemas.microsoft.com/office/powerpoint/2012/main">
        <p15:guide id="1" orient="horz">
          <p15:clr>
            <a:srgbClr val="FBAE40"/>
          </p15:clr>
        </p15:guide>
        <p15:guide id="2" pos="576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E85256BC-6200-EBDC-5473-473F5F1DD958}"/>
              </a:ext>
            </a:extLst>
          </p:cNvPr>
          <p:cNvSpPr/>
          <p:nvPr userDrawn="1"/>
        </p:nvSpPr>
        <p:spPr bwMode="auto">
          <a:xfrm>
            <a:off x="-1" y="705417"/>
            <a:ext cx="9144001" cy="58673"/>
          </a:xfrm>
          <a:prstGeom prst="rect">
            <a:avLst/>
          </a:prstGeom>
          <a:solidFill>
            <a:srgbClr val="005BAD"/>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dirty="0">
              <a:ln>
                <a:noFill/>
              </a:ln>
              <a:solidFill>
                <a:srgbClr val="000000"/>
              </a:solidFill>
              <a:effectLst/>
              <a:uLnTx/>
              <a:uFillTx/>
              <a:latin typeface="+mn-ea"/>
              <a:ea typeface="+mn-ea"/>
              <a:cs typeface="+mn-cs"/>
            </a:endParaRPr>
          </a:p>
        </p:txBody>
      </p:sp>
      <p:sp>
        <p:nvSpPr>
          <p:cNvPr id="2" name="スライド番号プレースホルダー 3">
            <a:extLst>
              <a:ext uri="{FF2B5EF4-FFF2-40B4-BE49-F238E27FC236}">
                <a16:creationId xmlns:a16="http://schemas.microsoft.com/office/drawing/2014/main" id="{33F35834-ACC7-9001-35C2-173049029FB5}"/>
              </a:ext>
            </a:extLst>
          </p:cNvPr>
          <p:cNvSpPr>
            <a:spLocks noGrp="1"/>
          </p:cNvSpPr>
          <p:nvPr>
            <p:ph type="sldNum" sz="quarter" idx="12"/>
          </p:nvPr>
        </p:nvSpPr>
        <p:spPr>
          <a:xfrm>
            <a:off x="8769893" y="6443281"/>
            <a:ext cx="374107" cy="298426"/>
          </a:xfrm>
          <a:prstGeom prst="rect">
            <a:avLst/>
          </a:prstGeom>
        </p:spPr>
        <p:txBody>
          <a:bodyPr wrap="none" anchor="ctr" anchorCtr="0"/>
          <a:lstStyle>
            <a:lvl1pPr algn="ctr">
              <a:defRPr sz="1200" b="1">
                <a:latin typeface="Arial" panose="020B0604020202020204" pitchFamily="34" charset="0"/>
                <a:ea typeface="HGP創英角ｺﾞｼｯｸUB" panose="020B0900000000000000" pitchFamily="50" charset="-128"/>
                <a:cs typeface="Arial" panose="020B0604020202020204" pitchFamily="34" charset="0"/>
              </a:defRPr>
            </a:lvl1pPr>
          </a:lstStyle>
          <a:p>
            <a:pPr>
              <a:defRPr/>
            </a:pPr>
            <a:fld id="{40E3B949-1179-4387-B307-F356BE6486A4}" type="slidenum">
              <a:rPr lang="en-US" altLang="ja-JP" smtClean="0"/>
              <a:pPr>
                <a:defRPr/>
              </a:pPr>
              <a:t>‹#›</a:t>
            </a:fld>
            <a:endParaRPr lang="en-US" altLang="ja-JP" dirty="0"/>
          </a:p>
        </p:txBody>
      </p:sp>
    </p:spTree>
    <p:extLst>
      <p:ext uri="{BB962C8B-B14F-4D97-AF65-F5344CB8AC3E}">
        <p14:creationId xmlns:p14="http://schemas.microsoft.com/office/powerpoint/2010/main" val="2551871452"/>
      </p:ext>
    </p:extLst>
  </p:cSld>
  <p:clrMapOvr>
    <a:masterClrMapping/>
  </p:clrMapOvr>
  <p:extLst>
    <p:ext uri="{DCECCB84-F9BA-43D5-87BE-67443E8EF086}">
      <p15:sldGuideLst xmlns:p15="http://schemas.microsoft.com/office/powerpoint/2012/main">
        <p15:guide id="1" orient="horz">
          <p15:clr>
            <a:srgbClr val="FBAE40"/>
          </p15:clr>
        </p15:guide>
        <p15:guide id="2" pos="57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4_白紙">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E85256BC-6200-EBDC-5473-473F5F1DD958}"/>
              </a:ext>
            </a:extLst>
          </p:cNvPr>
          <p:cNvSpPr/>
          <p:nvPr userDrawn="1"/>
        </p:nvSpPr>
        <p:spPr bwMode="auto">
          <a:xfrm>
            <a:off x="-1" y="705417"/>
            <a:ext cx="9144001" cy="58673"/>
          </a:xfrm>
          <a:prstGeom prst="rect">
            <a:avLst/>
          </a:prstGeom>
          <a:solidFill>
            <a:srgbClr val="0088CC"/>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dirty="0">
              <a:ln>
                <a:noFill/>
              </a:ln>
              <a:solidFill>
                <a:srgbClr val="000000"/>
              </a:solidFill>
              <a:effectLst/>
              <a:uLnTx/>
              <a:uFillTx/>
              <a:latin typeface="+mn-ea"/>
              <a:ea typeface="+mn-ea"/>
              <a:cs typeface="+mn-cs"/>
            </a:endParaRPr>
          </a:p>
        </p:txBody>
      </p:sp>
      <p:sp>
        <p:nvSpPr>
          <p:cNvPr id="4" name="スライド番号プレースホルダー 3">
            <a:extLst>
              <a:ext uri="{FF2B5EF4-FFF2-40B4-BE49-F238E27FC236}">
                <a16:creationId xmlns:a16="http://schemas.microsoft.com/office/drawing/2014/main" id="{A1170B6F-62EF-45E6-90A2-A04CCA34EECB}"/>
              </a:ext>
            </a:extLst>
          </p:cNvPr>
          <p:cNvSpPr>
            <a:spLocks noGrp="1"/>
          </p:cNvSpPr>
          <p:nvPr>
            <p:ph type="sldNum" sz="quarter" idx="12"/>
          </p:nvPr>
        </p:nvSpPr>
        <p:spPr>
          <a:xfrm>
            <a:off x="8769893" y="6443281"/>
            <a:ext cx="374107" cy="298426"/>
          </a:xfrm>
          <a:prstGeom prst="rect">
            <a:avLst/>
          </a:prstGeom>
        </p:spPr>
        <p:txBody>
          <a:bodyPr wrap="none" anchor="ctr" anchorCtr="0"/>
          <a:lstStyle>
            <a:lvl1pPr algn="ctr">
              <a:defRPr sz="1200" b="1">
                <a:latin typeface="Arial" panose="020B0604020202020204" pitchFamily="34" charset="0"/>
                <a:ea typeface="HGP創英角ｺﾞｼｯｸUB" panose="020B0900000000000000" pitchFamily="50" charset="-128"/>
                <a:cs typeface="Arial" panose="020B0604020202020204" pitchFamily="34" charset="0"/>
              </a:defRPr>
            </a:lvl1pPr>
          </a:lstStyle>
          <a:p>
            <a:pPr>
              <a:defRPr/>
            </a:pPr>
            <a:fld id="{40E3B949-1179-4387-B307-F356BE6486A4}" type="slidenum">
              <a:rPr lang="en-US" altLang="ja-JP" smtClean="0"/>
              <a:pPr>
                <a:defRPr/>
              </a:pPr>
              <a:t>‹#›</a:t>
            </a:fld>
            <a:endParaRPr lang="en-US" altLang="ja-JP" dirty="0"/>
          </a:p>
        </p:txBody>
      </p:sp>
    </p:spTree>
    <p:extLst>
      <p:ext uri="{BB962C8B-B14F-4D97-AF65-F5344CB8AC3E}">
        <p14:creationId xmlns:p14="http://schemas.microsoft.com/office/powerpoint/2010/main" val="32032232"/>
      </p:ext>
    </p:extLst>
  </p:cSld>
  <p:clrMapOvr>
    <a:masterClrMapping/>
  </p:clrMapOvr>
  <p:extLst>
    <p:ext uri="{DCECCB84-F9BA-43D5-87BE-67443E8EF086}">
      <p15:sldGuideLst xmlns:p15="http://schemas.microsoft.com/office/powerpoint/2012/main">
        <p15:guide id="1" orient="horz">
          <p15:clr>
            <a:srgbClr val="FBAE40"/>
          </p15:clr>
        </p15:guide>
        <p15:guide id="2" pos="57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白紙">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CD411C34-C508-20E5-335D-D87BDB805E0C}"/>
              </a:ext>
            </a:extLst>
          </p:cNvPr>
          <p:cNvSpPr/>
          <p:nvPr userDrawn="1"/>
        </p:nvSpPr>
        <p:spPr bwMode="auto">
          <a:xfrm>
            <a:off x="5772274" y="1541748"/>
            <a:ext cx="3047876" cy="18776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91440" tIns="90000" rIns="91440" bIns="45720" numCol="1" rtlCol="0" anchor="t"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endParaRPr kumimoji="1" lang="ja-JP" altLang="en-US" sz="1100" kern="1200" dirty="0">
              <a:solidFill>
                <a:schemeClr val="tx1"/>
              </a:solidFill>
              <a:latin typeface="+mn-ea"/>
              <a:ea typeface="+mn-ea"/>
              <a:cs typeface="+mn-cs"/>
            </a:endParaRPr>
          </a:p>
        </p:txBody>
      </p:sp>
      <p:sp>
        <p:nvSpPr>
          <p:cNvPr id="6" name="正方形/長方形 5">
            <a:extLst>
              <a:ext uri="{FF2B5EF4-FFF2-40B4-BE49-F238E27FC236}">
                <a16:creationId xmlns:a16="http://schemas.microsoft.com/office/drawing/2014/main" id="{E85256BC-6200-EBDC-5473-473F5F1DD958}"/>
              </a:ext>
            </a:extLst>
          </p:cNvPr>
          <p:cNvSpPr/>
          <p:nvPr userDrawn="1"/>
        </p:nvSpPr>
        <p:spPr bwMode="auto">
          <a:xfrm>
            <a:off x="-1" y="705417"/>
            <a:ext cx="9144001" cy="58673"/>
          </a:xfrm>
          <a:prstGeom prst="rect">
            <a:avLst/>
          </a:prstGeom>
          <a:solidFill>
            <a:srgbClr val="005BAD"/>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dirty="0">
              <a:ln>
                <a:noFill/>
              </a:ln>
              <a:solidFill>
                <a:srgbClr val="000000"/>
              </a:solidFill>
              <a:effectLst/>
              <a:uLnTx/>
              <a:uFillTx/>
              <a:latin typeface="+mj-ea"/>
              <a:ea typeface="+mj-ea"/>
              <a:cs typeface="+mn-cs"/>
            </a:endParaRPr>
          </a:p>
        </p:txBody>
      </p:sp>
      <p:sp>
        <p:nvSpPr>
          <p:cNvPr id="4" name="スライド番号プレースホルダー 3">
            <a:extLst>
              <a:ext uri="{FF2B5EF4-FFF2-40B4-BE49-F238E27FC236}">
                <a16:creationId xmlns:a16="http://schemas.microsoft.com/office/drawing/2014/main" id="{A1170B6F-62EF-45E6-90A2-A04CCA34EECB}"/>
              </a:ext>
            </a:extLst>
          </p:cNvPr>
          <p:cNvSpPr>
            <a:spLocks noGrp="1"/>
          </p:cNvSpPr>
          <p:nvPr>
            <p:ph type="sldNum" sz="quarter" idx="12"/>
          </p:nvPr>
        </p:nvSpPr>
        <p:spPr>
          <a:xfrm>
            <a:off x="8769893" y="6443281"/>
            <a:ext cx="374107" cy="298426"/>
          </a:xfrm>
          <a:prstGeom prst="rect">
            <a:avLst/>
          </a:prstGeom>
        </p:spPr>
        <p:txBody>
          <a:bodyPr wrap="none" anchor="ctr" anchorCtr="0"/>
          <a:lstStyle>
            <a:lvl1pPr algn="ctr">
              <a:defRPr sz="1200" b="1">
                <a:latin typeface="Arial" panose="020B0604020202020204" pitchFamily="34" charset="0"/>
                <a:ea typeface="HGP創英角ｺﾞｼｯｸUB" panose="020B0900000000000000" pitchFamily="50" charset="-128"/>
                <a:cs typeface="Arial" panose="020B0604020202020204" pitchFamily="34" charset="0"/>
              </a:defRPr>
            </a:lvl1pPr>
          </a:lstStyle>
          <a:p>
            <a:pPr>
              <a:defRPr/>
            </a:pPr>
            <a:fld id="{40E3B949-1179-4387-B307-F356BE6486A4}" type="slidenum">
              <a:rPr lang="en-US" altLang="ja-JP" smtClean="0"/>
              <a:pPr>
                <a:defRPr/>
              </a:pPr>
              <a:t>‹#›</a:t>
            </a:fld>
            <a:endParaRPr lang="en-US" altLang="ja-JP" dirty="0"/>
          </a:p>
        </p:txBody>
      </p:sp>
      <p:sp>
        <p:nvSpPr>
          <p:cNvPr id="9" name="正方形/長方形 8">
            <a:extLst>
              <a:ext uri="{FF2B5EF4-FFF2-40B4-BE49-F238E27FC236}">
                <a16:creationId xmlns:a16="http://schemas.microsoft.com/office/drawing/2014/main" id="{1AF0A3EF-5E57-F941-0BFF-1E4FB21C4A0D}"/>
              </a:ext>
            </a:extLst>
          </p:cNvPr>
          <p:cNvSpPr/>
          <p:nvPr userDrawn="1"/>
        </p:nvSpPr>
        <p:spPr bwMode="auto">
          <a:xfrm>
            <a:off x="323851" y="1257115"/>
            <a:ext cx="831439" cy="226871"/>
          </a:xfrm>
          <a:prstGeom prst="rect">
            <a:avLst/>
          </a:prstGeom>
          <a:noFill/>
          <a:ln w="19050" cap="flat" cmpd="sng" algn="ctr">
            <a:solidFill>
              <a:schemeClr val="tx1">
                <a:lumMod val="85000"/>
                <a:lumOff val="15000"/>
              </a:schemeClr>
            </a:solidFill>
            <a:prstDash val="solid"/>
            <a:round/>
            <a:headEnd type="none" w="med" len="med"/>
            <a:tailEnd type="none" w="med" len="med"/>
          </a:ln>
          <a:effectLst/>
        </p:spPr>
        <p:txBody>
          <a:bodyPr vert="horz" wrap="square" lIns="72000" tIns="36000" rIns="7200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300" b="0" i="0" u="none" strike="noStrike" cap="none" normalizeH="0" baseline="0" dirty="0">
                <a:ln>
                  <a:noFill/>
                </a:ln>
                <a:effectLst/>
                <a:latin typeface="+mn-ea"/>
                <a:ea typeface="+mn-ea"/>
              </a:rPr>
              <a:t>前提条件</a:t>
            </a:r>
          </a:p>
        </p:txBody>
      </p:sp>
      <p:sp>
        <p:nvSpPr>
          <p:cNvPr id="10" name="正方形/長方形 9">
            <a:extLst>
              <a:ext uri="{FF2B5EF4-FFF2-40B4-BE49-F238E27FC236}">
                <a16:creationId xmlns:a16="http://schemas.microsoft.com/office/drawing/2014/main" id="{5FC5F758-8BE0-9B7E-6837-818F7F95F160}"/>
              </a:ext>
            </a:extLst>
          </p:cNvPr>
          <p:cNvSpPr/>
          <p:nvPr userDrawn="1"/>
        </p:nvSpPr>
        <p:spPr bwMode="auto">
          <a:xfrm>
            <a:off x="323851" y="3614858"/>
            <a:ext cx="1337309" cy="226800"/>
          </a:xfrm>
          <a:prstGeom prst="rect">
            <a:avLst/>
          </a:prstGeom>
          <a:noFill/>
          <a:ln w="19050" cap="flat" cmpd="sng" algn="ctr">
            <a:solidFill>
              <a:srgbClr val="005BAD"/>
            </a:solidFill>
            <a:prstDash val="solid"/>
            <a:round/>
            <a:headEnd type="none" w="med" len="med"/>
            <a:tailEnd type="none" w="med" len="med"/>
          </a:ln>
          <a:effectLst/>
        </p:spPr>
        <p:txBody>
          <a:bodyPr vert="horz" wrap="square" lIns="72000" tIns="36000" rIns="7200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300" b="0" i="0" u="none" strike="noStrike" cap="none" normalizeH="0" baseline="0" dirty="0">
                <a:ln>
                  <a:noFill/>
                </a:ln>
                <a:solidFill>
                  <a:srgbClr val="005BAD"/>
                </a:solidFill>
                <a:effectLst/>
                <a:latin typeface="+mn-ea"/>
                <a:ea typeface="+mn-ea"/>
              </a:rPr>
              <a:t>討議</a:t>
            </a:r>
            <a:r>
              <a:rPr kumimoji="1" lang="ja-JP" altLang="en-US" sz="1300" b="0" i="0" u="none" strike="noStrike" cap="none" normalizeH="0" baseline="0" dirty="0">
                <a:ln>
                  <a:noFill/>
                </a:ln>
                <a:effectLst/>
                <a:latin typeface="+mn-ea"/>
                <a:ea typeface="+mn-ea"/>
              </a:rPr>
              <a:t>　パターン２</a:t>
            </a:r>
          </a:p>
        </p:txBody>
      </p:sp>
      <p:sp>
        <p:nvSpPr>
          <p:cNvPr id="7" name="正方形/長方形 6">
            <a:extLst>
              <a:ext uri="{FF2B5EF4-FFF2-40B4-BE49-F238E27FC236}">
                <a16:creationId xmlns:a16="http://schemas.microsoft.com/office/drawing/2014/main" id="{66D8D3E2-48D8-A0F2-30BA-B99C1C3F5806}"/>
              </a:ext>
            </a:extLst>
          </p:cNvPr>
          <p:cNvSpPr/>
          <p:nvPr userDrawn="1"/>
        </p:nvSpPr>
        <p:spPr bwMode="auto">
          <a:xfrm>
            <a:off x="324417" y="1541748"/>
            <a:ext cx="3455491" cy="18776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みなさんはメタバタウンの住人です。</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メタバタウンには家が４軒あり、町の真ん中を町が管理する川が流れています。</a:t>
            </a: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行き来には渡し船を使っていますが、</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雨で増水すると運航できず不便でした。</a:t>
            </a: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今回、</a:t>
            </a:r>
            <a:r>
              <a:rPr kumimoji="1" lang="ja-JP" altLang="en-US" sz="1100" kern="1200" dirty="0">
                <a:solidFill>
                  <a:srgbClr val="C00000"/>
                </a:solidFill>
                <a:latin typeface="+mn-ea"/>
                <a:ea typeface="+mn-ea"/>
                <a:cs typeface="+mn-cs"/>
              </a:rPr>
              <a:t> メタバタウンの全ての住人の希望 </a:t>
            </a:r>
            <a:r>
              <a:rPr kumimoji="1" lang="ja-JP" altLang="en-US" sz="1100" kern="1200" dirty="0">
                <a:solidFill>
                  <a:schemeClr val="tx1"/>
                </a:solidFill>
                <a:latin typeface="+mn-ea"/>
                <a:ea typeface="+mn-ea"/>
                <a:cs typeface="+mn-cs"/>
              </a:rPr>
              <a:t>により</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橋を建設することになりました。</a:t>
            </a: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橋の建設費用は</a:t>
            </a:r>
            <a:r>
              <a:rPr kumimoji="1" lang="en-US" altLang="ja-JP" sz="1100" kern="1200" dirty="0">
                <a:solidFill>
                  <a:schemeClr val="tx1"/>
                </a:solidFill>
                <a:latin typeface="+mn-ea"/>
                <a:ea typeface="+mn-ea"/>
                <a:cs typeface="+mn-cs"/>
              </a:rPr>
              <a:t>400</a:t>
            </a:r>
            <a:r>
              <a:rPr kumimoji="1" lang="ja-JP" altLang="en-US" sz="1100" kern="1200" dirty="0">
                <a:solidFill>
                  <a:schemeClr val="tx1"/>
                </a:solidFill>
                <a:latin typeface="+mn-ea"/>
                <a:ea typeface="+mn-ea"/>
                <a:cs typeface="+mn-cs"/>
              </a:rPr>
              <a:t>万円です。</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どのように負担すればいいと思いますか。</a:t>
            </a:r>
          </a:p>
        </p:txBody>
      </p:sp>
      <p:sp>
        <p:nvSpPr>
          <p:cNvPr id="11" name="正方形/長方形 10">
            <a:extLst>
              <a:ext uri="{FF2B5EF4-FFF2-40B4-BE49-F238E27FC236}">
                <a16:creationId xmlns:a16="http://schemas.microsoft.com/office/drawing/2014/main" id="{28AF1350-8E12-4B20-8DDD-CC0234552D7B}"/>
              </a:ext>
            </a:extLst>
          </p:cNvPr>
          <p:cNvSpPr/>
          <p:nvPr userDrawn="1"/>
        </p:nvSpPr>
        <p:spPr bwMode="auto">
          <a:xfrm>
            <a:off x="811530" y="2583495"/>
            <a:ext cx="2000250" cy="177756"/>
          </a:xfrm>
          <a:prstGeom prst="rect">
            <a:avLst/>
          </a:prstGeom>
          <a:noFill/>
          <a:ln w="127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a typeface="+mn-ea"/>
            </a:endParaRPr>
          </a:p>
        </p:txBody>
      </p:sp>
      <p:sp>
        <p:nvSpPr>
          <p:cNvPr id="16" name="正方形/長方形 15">
            <a:extLst>
              <a:ext uri="{FF2B5EF4-FFF2-40B4-BE49-F238E27FC236}">
                <a16:creationId xmlns:a16="http://schemas.microsoft.com/office/drawing/2014/main" id="{FD842687-0D0E-A5AD-ACCD-D81186D29464}"/>
              </a:ext>
            </a:extLst>
          </p:cNvPr>
          <p:cNvSpPr/>
          <p:nvPr userDrawn="1"/>
        </p:nvSpPr>
        <p:spPr bwMode="auto">
          <a:xfrm>
            <a:off x="324417" y="3888724"/>
            <a:ext cx="2829091" cy="2831493"/>
          </a:xfrm>
          <a:prstGeom prst="rect">
            <a:avLst/>
          </a:prstGeom>
          <a:solidFill>
            <a:srgbClr val="EBFAFF"/>
          </a:solid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endParaRPr kumimoji="1" lang="ja-JP" altLang="en-US" sz="1100" kern="1200" dirty="0">
              <a:solidFill>
                <a:schemeClr val="tx1"/>
              </a:solidFill>
              <a:latin typeface="+mn-ea"/>
              <a:ea typeface="+mn-ea"/>
              <a:cs typeface="+mn-cs"/>
            </a:endParaRPr>
          </a:p>
        </p:txBody>
      </p:sp>
      <p:sp>
        <p:nvSpPr>
          <p:cNvPr id="19" name="正方形/長方形 18">
            <a:extLst>
              <a:ext uri="{FF2B5EF4-FFF2-40B4-BE49-F238E27FC236}">
                <a16:creationId xmlns:a16="http://schemas.microsoft.com/office/drawing/2014/main" id="{EEB2D6A2-4F48-66F8-0FD2-FA266D30EC64}"/>
              </a:ext>
            </a:extLst>
          </p:cNvPr>
          <p:cNvSpPr/>
          <p:nvPr userDrawn="1"/>
        </p:nvSpPr>
        <p:spPr bwMode="auto">
          <a:xfrm>
            <a:off x="3928374" y="1541748"/>
            <a:ext cx="1843900" cy="18776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91440" tIns="90000" rIns="91440" bIns="45720" numCol="1" rtlCol="0" anchor="t"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各家の家族構成・所得金額・使用回数が同じ場合</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endParaRPr kumimoji="1" lang="en-US" altLang="ja-JP" sz="1100" kern="1200" dirty="0">
              <a:solidFill>
                <a:schemeClr val="tx1"/>
              </a:solidFill>
              <a:latin typeface="+mn-ea"/>
              <a:ea typeface="+mn-ea"/>
              <a:cs typeface="+mn-cs"/>
            </a:endParaRPr>
          </a:p>
          <a:p>
            <a:pPr marL="171450" marR="0" indent="-171450" algn="l" defTabSz="914400" rtl="0" eaLnBrk="0" fontAlgn="base" latinLnBrk="0" hangingPunct="0">
              <a:lnSpc>
                <a:spcPct val="114000"/>
              </a:lnSpc>
              <a:spcBef>
                <a:spcPct val="0"/>
              </a:spcBef>
              <a:spcAft>
                <a:spcPct val="0"/>
              </a:spcAft>
              <a:buClrTx/>
              <a:buSzTx/>
              <a:buFont typeface="Wingdings" panose="05000000000000000000" pitchFamily="2" charset="2"/>
              <a:buChar char="l"/>
              <a:tabLst/>
            </a:pPr>
            <a:r>
              <a:rPr kumimoji="1" lang="ja-JP" altLang="en-US" sz="1100" b="1" kern="1200" dirty="0">
                <a:solidFill>
                  <a:schemeClr val="tx1"/>
                </a:solidFill>
                <a:latin typeface="+mn-ea"/>
                <a:ea typeface="+mn-ea"/>
                <a:cs typeface="+mn-cs"/>
              </a:rPr>
              <a:t>ヒント</a:t>
            </a:r>
            <a:endParaRPr kumimoji="1" lang="en-US" altLang="ja-JP" sz="1100" b="1"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ja-JP" altLang="en-US" sz="1100" kern="1200" dirty="0">
                <a:solidFill>
                  <a:schemeClr val="tx1"/>
                </a:solidFill>
                <a:latin typeface="+mn-ea"/>
                <a:ea typeface="+mn-ea"/>
                <a:cs typeface="+mn-cs"/>
              </a:rPr>
              <a:t>    ４軒とも同じ条件だから、</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en-US" altLang="ja-JP" sz="1100" kern="1200" dirty="0">
                <a:solidFill>
                  <a:schemeClr val="tx1"/>
                </a:solidFill>
                <a:latin typeface="+mn-ea"/>
                <a:ea typeface="+mn-ea"/>
                <a:cs typeface="+mn-cs"/>
              </a:rPr>
              <a:t>    </a:t>
            </a:r>
            <a:r>
              <a:rPr kumimoji="1" lang="ja-JP" altLang="en-US" sz="1100" kern="1200" dirty="0">
                <a:solidFill>
                  <a:schemeClr val="tx1"/>
                </a:solidFill>
                <a:latin typeface="+mn-ea"/>
                <a:ea typeface="+mn-ea"/>
                <a:cs typeface="+mn-cs"/>
              </a:rPr>
              <a:t>公平に負担すると</a:t>
            </a:r>
            <a:r>
              <a:rPr kumimoji="1" lang="en-US" altLang="ja-JP" sz="1100" kern="1200" dirty="0">
                <a:solidFill>
                  <a:schemeClr val="tx1"/>
                </a:solidFill>
                <a:latin typeface="+mn-ea"/>
                <a:ea typeface="+mn-ea"/>
                <a:cs typeface="+mn-cs"/>
              </a:rPr>
              <a:t>…</a:t>
            </a:r>
            <a:endParaRPr kumimoji="1" lang="ja-JP" altLang="en-US" sz="1100" kern="1200" dirty="0">
              <a:solidFill>
                <a:schemeClr val="tx1"/>
              </a:solidFill>
              <a:latin typeface="+mn-ea"/>
              <a:ea typeface="+mn-ea"/>
              <a:cs typeface="+mn-cs"/>
            </a:endParaRPr>
          </a:p>
        </p:txBody>
      </p:sp>
      <p:graphicFrame>
        <p:nvGraphicFramePr>
          <p:cNvPr id="13" name="表 12">
            <a:extLst>
              <a:ext uri="{FF2B5EF4-FFF2-40B4-BE49-F238E27FC236}">
                <a16:creationId xmlns:a16="http://schemas.microsoft.com/office/drawing/2014/main" id="{658EDF74-866D-FAC0-246F-6CEEBA622E9A}"/>
              </a:ext>
            </a:extLst>
          </p:cNvPr>
          <p:cNvGraphicFramePr>
            <a:graphicFrameLocks noGrp="1"/>
          </p:cNvGraphicFramePr>
          <p:nvPr userDrawn="1">
            <p:extLst>
              <p:ext uri="{D42A27DB-BD31-4B8C-83A1-F6EECF244321}">
                <p14:modId xmlns:p14="http://schemas.microsoft.com/office/powerpoint/2010/main" val="3223460442"/>
              </p:ext>
            </p:extLst>
          </p:nvPr>
        </p:nvGraphicFramePr>
        <p:xfrm>
          <a:off x="3153508" y="3900331"/>
          <a:ext cx="5666851" cy="2822410"/>
        </p:xfrm>
        <a:graphic>
          <a:graphicData uri="http://schemas.openxmlformats.org/drawingml/2006/table">
            <a:tbl>
              <a:tblPr firstRow="1" bandRow="1">
                <a:effectLst/>
                <a:tableStyleId>{775DCB02-9BB8-47FD-8907-85C794F793BA}</a:tableStyleId>
              </a:tblPr>
              <a:tblGrid>
                <a:gridCol w="942177">
                  <a:extLst>
                    <a:ext uri="{9D8B030D-6E8A-4147-A177-3AD203B41FA5}">
                      <a16:colId xmlns:a16="http://schemas.microsoft.com/office/drawing/2014/main" val="869972413"/>
                    </a:ext>
                  </a:extLst>
                </a:gridCol>
                <a:gridCol w="897396">
                  <a:extLst>
                    <a:ext uri="{9D8B030D-6E8A-4147-A177-3AD203B41FA5}">
                      <a16:colId xmlns:a16="http://schemas.microsoft.com/office/drawing/2014/main" val="817503841"/>
                    </a:ext>
                  </a:extLst>
                </a:gridCol>
                <a:gridCol w="1216347">
                  <a:extLst>
                    <a:ext uri="{9D8B030D-6E8A-4147-A177-3AD203B41FA5}">
                      <a16:colId xmlns:a16="http://schemas.microsoft.com/office/drawing/2014/main" val="1686783455"/>
                    </a:ext>
                  </a:extLst>
                </a:gridCol>
                <a:gridCol w="1277960">
                  <a:extLst>
                    <a:ext uri="{9D8B030D-6E8A-4147-A177-3AD203B41FA5}">
                      <a16:colId xmlns:a16="http://schemas.microsoft.com/office/drawing/2014/main" val="4080317083"/>
                    </a:ext>
                  </a:extLst>
                </a:gridCol>
                <a:gridCol w="1332971">
                  <a:extLst>
                    <a:ext uri="{9D8B030D-6E8A-4147-A177-3AD203B41FA5}">
                      <a16:colId xmlns:a16="http://schemas.microsoft.com/office/drawing/2014/main" val="659529276"/>
                    </a:ext>
                  </a:extLst>
                </a:gridCol>
              </a:tblGrid>
              <a:tr h="482220">
                <a:tc>
                  <a:txBody>
                    <a:bodyPr/>
                    <a:lstStyle/>
                    <a:p>
                      <a:pPr algn="ctr"/>
                      <a:endParaRPr kumimoji="1" lang="ja-JP" altLang="en-US" sz="1400" b="0" dirty="0">
                        <a:solidFill>
                          <a:schemeClr val="bg1"/>
                        </a:solidFill>
                        <a:effectLst/>
                      </a:endParaRPr>
                    </a:p>
                  </a:txBody>
                  <a:tcPr anchor="ctr">
                    <a:lnL w="12700" cap="flat" cmpd="sng" algn="ctr">
                      <a:solidFill>
                        <a:schemeClr val="bg1"/>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AFF"/>
                    </a:solidFill>
                  </a:tcPr>
                </a:tc>
                <a:tc>
                  <a:txBody>
                    <a:bodyPr/>
                    <a:lstStyle/>
                    <a:p>
                      <a:pPr algn="ctr"/>
                      <a:r>
                        <a:rPr kumimoji="1" lang="ja-JP" altLang="en-US" sz="1400" b="1" dirty="0">
                          <a:solidFill>
                            <a:schemeClr val="bg1"/>
                          </a:solidFill>
                          <a:effectLst/>
                        </a:rPr>
                        <a:t>家族</a:t>
                      </a:r>
                    </a:p>
                  </a:txBody>
                  <a:tcPr anchor="ctr">
                    <a:lnL w="12700" cap="flat" cmpd="sng" algn="ctr">
                      <a:solidFill>
                        <a:srgbClr val="005BA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005BAD"/>
                    </a:solidFill>
                  </a:tcPr>
                </a:tc>
                <a:tc>
                  <a:txBody>
                    <a:bodyPr/>
                    <a:lstStyle/>
                    <a:p>
                      <a:pPr algn="ctr"/>
                      <a:r>
                        <a:rPr kumimoji="1" lang="ja-JP" altLang="en-US" sz="1400" dirty="0">
                          <a:effectLst/>
                        </a:rPr>
                        <a:t>所得金額</a:t>
                      </a:r>
                      <a:endParaRPr kumimoji="1" lang="ja-JP" altLang="en-US" sz="1100" b="0" kern="1200" dirty="0">
                        <a:solidFill>
                          <a:schemeClr val="bg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005BAD"/>
                    </a:solidFill>
                  </a:tcPr>
                </a:tc>
                <a:tc>
                  <a:txBody>
                    <a:bodyPr/>
                    <a:lstStyle/>
                    <a:p>
                      <a:pPr algn="ctr"/>
                      <a:r>
                        <a:rPr kumimoji="1" lang="ja-JP" altLang="en-US" sz="1400" dirty="0">
                          <a:effectLst/>
                        </a:rPr>
                        <a:t>使用回数</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005BAD"/>
                    </a:solidFill>
                  </a:tcPr>
                </a:tc>
                <a:tc>
                  <a:txBody>
                    <a:bodyPr/>
                    <a:lstStyle/>
                    <a:p>
                      <a:pPr algn="ctr"/>
                      <a:r>
                        <a:rPr kumimoji="1" lang="ja-JP" altLang="en-US" sz="1400" dirty="0">
                          <a:effectLst/>
                        </a:rPr>
                        <a:t>負担金額</a:t>
                      </a:r>
                    </a:p>
                  </a:txBody>
                  <a:tcPr anchor="ctr">
                    <a:lnL w="12700" cap="flat" cmpd="sng" algn="ctr">
                      <a:solidFill>
                        <a:schemeClr val="bg1"/>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005BAD"/>
                    </a:solidFill>
                  </a:tcPr>
                </a:tc>
                <a:extLst>
                  <a:ext uri="{0D108BD9-81ED-4DB2-BD59-A6C34878D82A}">
                    <a16:rowId xmlns:a16="http://schemas.microsoft.com/office/drawing/2014/main" val="2135456254"/>
                  </a:ext>
                </a:extLst>
              </a:tr>
              <a:tr h="468038">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Ａ家</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４人</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en-US" altLang="ja-JP" sz="1200" b="1" dirty="0">
                          <a:effectLst/>
                          <a:latin typeface="HGPｺﾞｼｯｸM" panose="020B0600000000000000" pitchFamily="50" charset="-128"/>
                          <a:ea typeface="HGPｺﾞｼｯｸM" panose="020B0600000000000000" pitchFamily="50" charset="-128"/>
                        </a:rPr>
                        <a:t>1,000</a:t>
                      </a: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月１</a:t>
                      </a:r>
                      <a:r>
                        <a:rPr kumimoji="1" lang="en-US" altLang="ja-JP" sz="1200" b="1" dirty="0">
                          <a:effectLst/>
                          <a:latin typeface="HGPｺﾞｼｯｸM" panose="020B0600000000000000" pitchFamily="50" charset="-128"/>
                          <a:ea typeface="HGPｺﾞｼｯｸM" panose="020B0600000000000000" pitchFamily="50" charset="-128"/>
                        </a:rPr>
                        <a:t>0</a:t>
                      </a:r>
                      <a:r>
                        <a:rPr kumimoji="1" lang="ja-JP" altLang="en-US" sz="1200" b="1" dirty="0">
                          <a:effectLst/>
                          <a:latin typeface="HGPｺﾞｼｯｸM" panose="020B0600000000000000" pitchFamily="50" charset="-128"/>
                          <a:ea typeface="HGPｺﾞｼｯｸM" panose="020B0600000000000000" pitchFamily="50" charset="-128"/>
                        </a:rPr>
                        <a:t>回</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FFC"/>
                    </a:solidFill>
                  </a:tcPr>
                </a:tc>
                <a:extLst>
                  <a:ext uri="{0D108BD9-81ED-4DB2-BD59-A6C34878D82A}">
                    <a16:rowId xmlns:a16="http://schemas.microsoft.com/office/drawing/2014/main" val="240521073"/>
                  </a:ext>
                </a:extLst>
              </a:tr>
              <a:tr h="468038">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Ｂ家</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４人</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en-US" altLang="ja-JP" sz="1200" b="1" dirty="0">
                          <a:effectLst/>
                          <a:latin typeface="HGPｺﾞｼｯｸM" panose="020B0600000000000000" pitchFamily="50" charset="-128"/>
                          <a:ea typeface="HGPｺﾞｼｯｸM" panose="020B0600000000000000" pitchFamily="50" charset="-128"/>
                        </a:rPr>
                        <a:t>600</a:t>
                      </a: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月</a:t>
                      </a:r>
                      <a:r>
                        <a:rPr kumimoji="1" lang="en-US" altLang="ja-JP" sz="1200" b="1" dirty="0">
                          <a:effectLst/>
                          <a:latin typeface="HGPｺﾞｼｯｸM" panose="020B0600000000000000" pitchFamily="50" charset="-128"/>
                          <a:ea typeface="HGPｺﾞｼｯｸM" panose="020B0600000000000000" pitchFamily="50" charset="-128"/>
                        </a:rPr>
                        <a:t>10</a:t>
                      </a:r>
                      <a:r>
                        <a:rPr kumimoji="1" lang="ja-JP" altLang="en-US" sz="1200" b="1" dirty="0">
                          <a:effectLst/>
                          <a:latin typeface="HGPｺﾞｼｯｸM" panose="020B0600000000000000" pitchFamily="50" charset="-128"/>
                          <a:ea typeface="HGPｺﾞｼｯｸM" panose="020B0600000000000000" pitchFamily="50" charset="-128"/>
                        </a:rPr>
                        <a:t>回</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FFC"/>
                    </a:solidFill>
                  </a:tcPr>
                </a:tc>
                <a:extLst>
                  <a:ext uri="{0D108BD9-81ED-4DB2-BD59-A6C34878D82A}">
                    <a16:rowId xmlns:a16="http://schemas.microsoft.com/office/drawing/2014/main" val="1196817260"/>
                  </a:ext>
                </a:extLst>
              </a:tr>
              <a:tr h="468038">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Ｃ家</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４人</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en-US" altLang="ja-JP" sz="1200" b="1" dirty="0">
                          <a:effectLst/>
                          <a:latin typeface="HGPｺﾞｼｯｸM" panose="020B0600000000000000" pitchFamily="50" charset="-128"/>
                          <a:ea typeface="HGPｺﾞｼｯｸM" panose="020B0600000000000000" pitchFamily="50" charset="-128"/>
                        </a:rPr>
                        <a:t>300</a:t>
                      </a: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月</a:t>
                      </a:r>
                      <a:r>
                        <a:rPr kumimoji="1" lang="en-US" altLang="ja-JP" sz="1200" b="1" dirty="0">
                          <a:effectLst/>
                          <a:latin typeface="HGPｺﾞｼｯｸM" panose="020B0600000000000000" pitchFamily="50" charset="-128"/>
                          <a:ea typeface="HGPｺﾞｼｯｸM" panose="020B0600000000000000" pitchFamily="50" charset="-128"/>
                        </a:rPr>
                        <a:t>10</a:t>
                      </a:r>
                      <a:r>
                        <a:rPr kumimoji="1" lang="ja-JP" altLang="en-US" sz="1200" b="1" dirty="0">
                          <a:effectLst/>
                          <a:latin typeface="HGPｺﾞｼｯｸM" panose="020B0600000000000000" pitchFamily="50" charset="-128"/>
                          <a:ea typeface="HGPｺﾞｼｯｸM" panose="020B0600000000000000" pitchFamily="50" charset="-128"/>
                        </a:rPr>
                        <a:t>回</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FFC"/>
                    </a:solidFill>
                  </a:tcPr>
                </a:tc>
                <a:extLst>
                  <a:ext uri="{0D108BD9-81ED-4DB2-BD59-A6C34878D82A}">
                    <a16:rowId xmlns:a16="http://schemas.microsoft.com/office/drawing/2014/main" val="585846679"/>
                  </a:ext>
                </a:extLst>
              </a:tr>
              <a:tr h="468038">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Ｄ家</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４人</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en-US" altLang="ja-JP" sz="1200" b="1" dirty="0">
                          <a:effectLst/>
                          <a:latin typeface="HGPｺﾞｼｯｸM" panose="020B0600000000000000" pitchFamily="50" charset="-128"/>
                          <a:ea typeface="HGPｺﾞｼｯｸM" panose="020B0600000000000000" pitchFamily="50" charset="-128"/>
                        </a:rPr>
                        <a:t>100</a:t>
                      </a: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月１</a:t>
                      </a:r>
                      <a:r>
                        <a:rPr kumimoji="1" lang="en-US" altLang="ja-JP" sz="1200" b="1" dirty="0">
                          <a:effectLst/>
                          <a:latin typeface="HGPｺﾞｼｯｸM" panose="020B0600000000000000" pitchFamily="50" charset="-128"/>
                          <a:ea typeface="HGPｺﾞｼｯｸM" panose="020B0600000000000000" pitchFamily="50" charset="-128"/>
                        </a:rPr>
                        <a:t>0</a:t>
                      </a:r>
                      <a:r>
                        <a:rPr kumimoji="1" lang="ja-JP" altLang="en-US" sz="1200" b="1" dirty="0">
                          <a:effectLst/>
                          <a:latin typeface="HGPｺﾞｼｯｸM" panose="020B0600000000000000" pitchFamily="50" charset="-128"/>
                          <a:ea typeface="HGPｺﾞｼｯｸM" panose="020B0600000000000000" pitchFamily="50" charset="-128"/>
                        </a:rPr>
                        <a:t>回</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FFC"/>
                    </a:solidFill>
                  </a:tcPr>
                </a:tc>
                <a:extLst>
                  <a:ext uri="{0D108BD9-81ED-4DB2-BD59-A6C34878D82A}">
                    <a16:rowId xmlns:a16="http://schemas.microsoft.com/office/drawing/2014/main" val="4268042463"/>
                  </a:ext>
                </a:extLst>
              </a:tr>
              <a:tr h="468038">
                <a:tc gridSpan="4">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合計</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CEEEFE"/>
                    </a:solidFill>
                  </a:tcPr>
                </a:tc>
                <a:tc hMerge="1">
                  <a:txBody>
                    <a:bodyPr/>
                    <a:lstStyle/>
                    <a:p>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dirty="0"/>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1200" b="1" dirty="0">
                          <a:effectLst/>
                          <a:latin typeface="HGPｺﾞｼｯｸM" panose="020B0600000000000000" pitchFamily="50" charset="-128"/>
                          <a:ea typeface="HGPｺﾞｼｯｸM" panose="020B0600000000000000" pitchFamily="50" charset="-128"/>
                        </a:rPr>
                        <a:t>400</a:t>
                      </a: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CEEEFE"/>
                    </a:solidFill>
                  </a:tcPr>
                </a:tc>
                <a:extLst>
                  <a:ext uri="{0D108BD9-81ED-4DB2-BD59-A6C34878D82A}">
                    <a16:rowId xmlns:a16="http://schemas.microsoft.com/office/drawing/2014/main" val="3152522239"/>
                  </a:ext>
                </a:extLst>
              </a:tr>
            </a:tbl>
          </a:graphicData>
        </a:graphic>
      </p:graphicFrame>
      <p:sp>
        <p:nvSpPr>
          <p:cNvPr id="40" name="正方形/長方形 39">
            <a:extLst>
              <a:ext uri="{FF2B5EF4-FFF2-40B4-BE49-F238E27FC236}">
                <a16:creationId xmlns:a16="http://schemas.microsoft.com/office/drawing/2014/main" id="{B7A6DFF8-6BE9-7586-B646-8DCACE5DDAD3}"/>
              </a:ext>
            </a:extLst>
          </p:cNvPr>
          <p:cNvSpPr/>
          <p:nvPr userDrawn="1"/>
        </p:nvSpPr>
        <p:spPr bwMode="auto">
          <a:xfrm>
            <a:off x="323642" y="4528158"/>
            <a:ext cx="3455491" cy="621034"/>
          </a:xfrm>
          <a:prstGeom prst="rect">
            <a:avLst/>
          </a:prstGeom>
          <a:no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1450" marR="0" indent="-171450" algn="l" defTabSz="914400" rtl="0" eaLnBrk="0" fontAlgn="base" latinLnBrk="0" hangingPunct="0">
              <a:lnSpc>
                <a:spcPct val="114000"/>
              </a:lnSpc>
              <a:spcBef>
                <a:spcPct val="0"/>
              </a:spcBef>
              <a:spcAft>
                <a:spcPct val="0"/>
              </a:spcAft>
              <a:buClrTx/>
              <a:buSzTx/>
              <a:buFont typeface="Wingdings" panose="05000000000000000000" pitchFamily="2" charset="2"/>
              <a:buChar char="l"/>
              <a:tabLst/>
            </a:pPr>
            <a:r>
              <a:rPr kumimoji="1" lang="ja-JP" altLang="en-US" sz="1400" kern="1200" dirty="0">
                <a:solidFill>
                  <a:srgbClr val="005BAD"/>
                </a:solidFill>
                <a:latin typeface="+mn-ea"/>
                <a:ea typeface="+mn-ea"/>
                <a:cs typeface="+mn-cs"/>
              </a:rPr>
              <a:t>ヒント</a:t>
            </a: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ja-JP" altLang="en-US" sz="1200" kern="1200" dirty="0">
                <a:solidFill>
                  <a:schemeClr val="tx1"/>
                </a:solidFill>
                <a:latin typeface="+mn-ea"/>
                <a:ea typeface="+mn-ea"/>
                <a:cs typeface="+mn-cs"/>
              </a:rPr>
              <a:t>   所得金額によって</a:t>
            </a:r>
            <a:endParaRPr kumimoji="1" lang="en-US" altLang="ja-JP" sz="12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en-US" altLang="ja-JP" sz="1200" kern="1200" dirty="0">
                <a:solidFill>
                  <a:schemeClr val="tx1"/>
                </a:solidFill>
                <a:latin typeface="+mn-ea"/>
                <a:ea typeface="+mn-ea"/>
                <a:cs typeface="+mn-cs"/>
              </a:rPr>
              <a:t>   </a:t>
            </a:r>
            <a:r>
              <a:rPr kumimoji="1" lang="ja-JP" altLang="en-US" sz="1200" kern="1200" dirty="0">
                <a:solidFill>
                  <a:schemeClr val="tx1"/>
                </a:solidFill>
                <a:latin typeface="+mn-ea"/>
                <a:ea typeface="+mn-ea"/>
                <a:cs typeface="+mn-cs"/>
              </a:rPr>
              <a:t>負担する金額を変えてみよう</a:t>
            </a:r>
          </a:p>
        </p:txBody>
      </p:sp>
      <p:sp>
        <p:nvSpPr>
          <p:cNvPr id="36" name="テキスト プレースホルダー 17">
            <a:extLst>
              <a:ext uri="{FF2B5EF4-FFF2-40B4-BE49-F238E27FC236}">
                <a16:creationId xmlns:a16="http://schemas.microsoft.com/office/drawing/2014/main" id="{3B108D23-4885-8FD5-E963-138DEB863952}"/>
              </a:ext>
            </a:extLst>
          </p:cNvPr>
          <p:cNvSpPr>
            <a:spLocks noGrp="1"/>
          </p:cNvSpPr>
          <p:nvPr>
            <p:ph type="body" sz="quarter" idx="30" hasCustomPrompt="1"/>
          </p:nvPr>
        </p:nvSpPr>
        <p:spPr>
          <a:xfrm>
            <a:off x="7538605" y="4527951"/>
            <a:ext cx="866053" cy="184946"/>
          </a:xfrm>
          <a:prstGeom prst="rect">
            <a:avLst/>
          </a:prstGeom>
        </p:spPr>
        <p:txBody>
          <a:bodyPr lIns="36000" rIns="36000" anchor="ctr" anchorCtr="0"/>
          <a:lstStyle>
            <a:lvl1pPr marL="0" indent="0" algn="r">
              <a:buNone/>
              <a:defRPr sz="1200"/>
            </a:lvl1pPr>
            <a:lvl2pPr>
              <a:defRPr sz="1000"/>
            </a:lvl2pPr>
            <a:lvl3pPr>
              <a:defRPr sz="1000"/>
            </a:lvl3pPr>
            <a:lvl4pPr>
              <a:defRPr sz="1000"/>
            </a:lvl4pPr>
            <a:lvl5pPr>
              <a:defRPr sz="1000"/>
            </a:lvl5pPr>
          </a:lstStyle>
          <a:p>
            <a:pPr lvl="0"/>
            <a:r>
              <a:rPr kumimoji="1" lang="ja-JP" altLang="en-US" dirty="0"/>
              <a:t>答えを入力</a:t>
            </a:r>
          </a:p>
        </p:txBody>
      </p:sp>
      <p:sp>
        <p:nvSpPr>
          <p:cNvPr id="41" name="テキスト プレースホルダー 17">
            <a:extLst>
              <a:ext uri="{FF2B5EF4-FFF2-40B4-BE49-F238E27FC236}">
                <a16:creationId xmlns:a16="http://schemas.microsoft.com/office/drawing/2014/main" id="{9C344413-02E5-2378-0724-971D05FE6747}"/>
              </a:ext>
            </a:extLst>
          </p:cNvPr>
          <p:cNvSpPr>
            <a:spLocks noGrp="1"/>
          </p:cNvSpPr>
          <p:nvPr>
            <p:ph type="body" sz="quarter" idx="38" hasCustomPrompt="1"/>
          </p:nvPr>
        </p:nvSpPr>
        <p:spPr>
          <a:xfrm>
            <a:off x="7538605" y="5008902"/>
            <a:ext cx="866053" cy="184946"/>
          </a:xfrm>
          <a:prstGeom prst="rect">
            <a:avLst/>
          </a:prstGeom>
        </p:spPr>
        <p:txBody>
          <a:bodyPr lIns="36000" rIns="36000" anchor="ctr" anchorCtr="0"/>
          <a:lstStyle>
            <a:lvl1pPr marL="0" indent="0" algn="r">
              <a:buNone/>
              <a:defRPr sz="1200"/>
            </a:lvl1pPr>
            <a:lvl2pPr>
              <a:defRPr sz="1000"/>
            </a:lvl2pPr>
            <a:lvl3pPr>
              <a:defRPr sz="1000"/>
            </a:lvl3pPr>
            <a:lvl4pPr>
              <a:defRPr sz="1000"/>
            </a:lvl4pPr>
            <a:lvl5pPr>
              <a:defRPr sz="1000"/>
            </a:lvl5pPr>
          </a:lstStyle>
          <a:p>
            <a:pPr lvl="0"/>
            <a:r>
              <a:rPr kumimoji="1" lang="ja-JP" altLang="en-US" dirty="0"/>
              <a:t>答えを入力</a:t>
            </a:r>
          </a:p>
        </p:txBody>
      </p:sp>
      <p:sp>
        <p:nvSpPr>
          <p:cNvPr id="47" name="テキスト プレースホルダー 17">
            <a:extLst>
              <a:ext uri="{FF2B5EF4-FFF2-40B4-BE49-F238E27FC236}">
                <a16:creationId xmlns:a16="http://schemas.microsoft.com/office/drawing/2014/main" id="{7256BFC3-1325-7CC9-C6AC-1BAE444EA065}"/>
              </a:ext>
            </a:extLst>
          </p:cNvPr>
          <p:cNvSpPr>
            <a:spLocks noGrp="1"/>
          </p:cNvSpPr>
          <p:nvPr>
            <p:ph type="body" sz="quarter" idx="39" hasCustomPrompt="1"/>
          </p:nvPr>
        </p:nvSpPr>
        <p:spPr>
          <a:xfrm>
            <a:off x="7538605" y="5473678"/>
            <a:ext cx="866053" cy="184946"/>
          </a:xfrm>
          <a:prstGeom prst="rect">
            <a:avLst/>
          </a:prstGeom>
        </p:spPr>
        <p:txBody>
          <a:bodyPr lIns="36000" rIns="36000" anchor="ctr" anchorCtr="0"/>
          <a:lstStyle>
            <a:lvl1pPr marL="0" indent="0" algn="r">
              <a:buNone/>
              <a:defRPr sz="1200"/>
            </a:lvl1pPr>
            <a:lvl2pPr>
              <a:defRPr sz="1000"/>
            </a:lvl2pPr>
            <a:lvl3pPr>
              <a:defRPr sz="1000"/>
            </a:lvl3pPr>
            <a:lvl4pPr>
              <a:defRPr sz="1000"/>
            </a:lvl4pPr>
            <a:lvl5pPr>
              <a:defRPr sz="1000"/>
            </a:lvl5pPr>
          </a:lstStyle>
          <a:p>
            <a:pPr lvl="0"/>
            <a:r>
              <a:rPr kumimoji="1" lang="ja-JP" altLang="en-US" dirty="0"/>
              <a:t>答えを入力</a:t>
            </a:r>
          </a:p>
        </p:txBody>
      </p:sp>
      <p:sp>
        <p:nvSpPr>
          <p:cNvPr id="48" name="テキスト プレースホルダー 17">
            <a:extLst>
              <a:ext uri="{FF2B5EF4-FFF2-40B4-BE49-F238E27FC236}">
                <a16:creationId xmlns:a16="http://schemas.microsoft.com/office/drawing/2014/main" id="{CE7042D9-6040-3AA9-554F-7C053A4AD00E}"/>
              </a:ext>
            </a:extLst>
          </p:cNvPr>
          <p:cNvSpPr>
            <a:spLocks noGrp="1"/>
          </p:cNvSpPr>
          <p:nvPr>
            <p:ph type="body" sz="quarter" idx="40" hasCustomPrompt="1"/>
          </p:nvPr>
        </p:nvSpPr>
        <p:spPr>
          <a:xfrm>
            <a:off x="7538605" y="5943649"/>
            <a:ext cx="866053" cy="184946"/>
          </a:xfrm>
          <a:prstGeom prst="rect">
            <a:avLst/>
          </a:prstGeom>
        </p:spPr>
        <p:txBody>
          <a:bodyPr lIns="36000" rIns="36000" anchor="ctr" anchorCtr="0"/>
          <a:lstStyle>
            <a:lvl1pPr marL="0" indent="0" algn="r">
              <a:buNone/>
              <a:defRPr sz="1200"/>
            </a:lvl1pPr>
            <a:lvl2pPr>
              <a:defRPr sz="1000"/>
            </a:lvl2pPr>
            <a:lvl3pPr>
              <a:defRPr sz="1000"/>
            </a:lvl3pPr>
            <a:lvl4pPr>
              <a:defRPr sz="1000"/>
            </a:lvl4pPr>
            <a:lvl5pPr>
              <a:defRPr sz="1000"/>
            </a:lvl5pPr>
          </a:lstStyle>
          <a:p>
            <a:pPr lvl="0"/>
            <a:r>
              <a:rPr kumimoji="1" lang="ja-JP" altLang="en-US" dirty="0"/>
              <a:t>答えを入力</a:t>
            </a:r>
          </a:p>
        </p:txBody>
      </p:sp>
      <p:sp>
        <p:nvSpPr>
          <p:cNvPr id="17" name="正方形/長方形 16">
            <a:extLst>
              <a:ext uri="{FF2B5EF4-FFF2-40B4-BE49-F238E27FC236}">
                <a16:creationId xmlns:a16="http://schemas.microsoft.com/office/drawing/2014/main" id="{3270C151-A5BE-9BD5-F5A7-0FE8BFA14B05}"/>
              </a:ext>
            </a:extLst>
          </p:cNvPr>
          <p:cNvSpPr/>
          <p:nvPr userDrawn="1"/>
        </p:nvSpPr>
        <p:spPr bwMode="auto">
          <a:xfrm>
            <a:off x="323642" y="4007150"/>
            <a:ext cx="3667513" cy="267884"/>
          </a:xfrm>
          <a:prstGeom prst="rect">
            <a:avLst/>
          </a:prstGeom>
          <a:no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600" kern="1200" dirty="0">
                <a:solidFill>
                  <a:srgbClr val="005BAD"/>
                </a:solidFill>
                <a:latin typeface="+mn-ea"/>
                <a:ea typeface="+mn-ea"/>
                <a:cs typeface="+mn-cs"/>
              </a:rPr>
              <a:t>各家の所得金額</a:t>
            </a:r>
            <a:r>
              <a:rPr kumimoji="1" lang="ja-JP" altLang="en-US" sz="1400" kern="1200" dirty="0">
                <a:solidFill>
                  <a:srgbClr val="005BAD"/>
                </a:solidFill>
                <a:latin typeface="+mn-ea"/>
                <a:ea typeface="+mn-ea"/>
                <a:cs typeface="+mn-cs"/>
              </a:rPr>
              <a:t>（もうけ）</a:t>
            </a:r>
            <a:r>
              <a:rPr kumimoji="1" lang="ja-JP" altLang="en-US" sz="1600" kern="1200" dirty="0">
                <a:solidFill>
                  <a:srgbClr val="005BAD"/>
                </a:solidFill>
                <a:latin typeface="+mn-ea"/>
                <a:ea typeface="+mn-ea"/>
                <a:cs typeface="+mn-cs"/>
              </a:rPr>
              <a:t>が異なる場合</a:t>
            </a:r>
          </a:p>
        </p:txBody>
      </p:sp>
      <p:grpSp>
        <p:nvGrpSpPr>
          <p:cNvPr id="53" name="グループ化 52">
            <a:extLst>
              <a:ext uri="{FF2B5EF4-FFF2-40B4-BE49-F238E27FC236}">
                <a16:creationId xmlns:a16="http://schemas.microsoft.com/office/drawing/2014/main" id="{EBC346CD-F974-A886-B805-712D065C1AD7}"/>
              </a:ext>
            </a:extLst>
          </p:cNvPr>
          <p:cNvGrpSpPr/>
          <p:nvPr userDrawn="1"/>
        </p:nvGrpSpPr>
        <p:grpSpPr>
          <a:xfrm>
            <a:off x="727310" y="5444694"/>
            <a:ext cx="2220900" cy="1141426"/>
            <a:chOff x="608967" y="5456726"/>
            <a:chExt cx="2220900" cy="1141426"/>
          </a:xfrm>
        </p:grpSpPr>
        <p:pic>
          <p:nvPicPr>
            <p:cNvPr id="50" name="図 49">
              <a:extLst>
                <a:ext uri="{FF2B5EF4-FFF2-40B4-BE49-F238E27FC236}">
                  <a16:creationId xmlns:a16="http://schemas.microsoft.com/office/drawing/2014/main" id="{C6154DD8-4C81-1A7C-C051-97E2AC38F4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98"/>
            <a:stretch/>
          </p:blipFill>
          <p:spPr>
            <a:xfrm>
              <a:off x="608967" y="5456726"/>
              <a:ext cx="1797166" cy="1091837"/>
            </a:xfrm>
            <a:prstGeom prst="rect">
              <a:avLst/>
            </a:prstGeom>
            <a:ln w="15875">
              <a:solidFill>
                <a:srgbClr val="005BAD"/>
              </a:solidFill>
            </a:ln>
          </p:spPr>
        </p:pic>
        <p:sp>
          <p:nvSpPr>
            <p:cNvPr id="51" name="楕円 50">
              <a:extLst>
                <a:ext uri="{FF2B5EF4-FFF2-40B4-BE49-F238E27FC236}">
                  <a16:creationId xmlns:a16="http://schemas.microsoft.com/office/drawing/2014/main" id="{48839757-B02E-4715-046D-A42728E30655}"/>
                </a:ext>
              </a:extLst>
            </p:cNvPr>
            <p:cNvSpPr/>
            <p:nvPr userDrawn="1"/>
          </p:nvSpPr>
          <p:spPr bwMode="auto">
            <a:xfrm>
              <a:off x="2111222" y="5879507"/>
              <a:ext cx="718645" cy="718645"/>
            </a:xfrm>
            <a:prstGeom prst="ellipse">
              <a:avLst/>
            </a:prstGeom>
            <a:solidFill>
              <a:srgbClr val="005BAD"/>
            </a:solidFill>
            <a:ln w="22225" cap="flat" cmpd="sng" algn="ctr">
              <a:solidFill>
                <a:srgbClr val="EBFA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a typeface="+mn-ea"/>
              </a:endParaRPr>
            </a:p>
          </p:txBody>
        </p:sp>
        <p:sp>
          <p:nvSpPr>
            <p:cNvPr id="52" name="テキスト ボックス 51">
              <a:extLst>
                <a:ext uri="{FF2B5EF4-FFF2-40B4-BE49-F238E27FC236}">
                  <a16:creationId xmlns:a16="http://schemas.microsoft.com/office/drawing/2014/main" id="{4E886911-018A-F460-89F0-5D42C08B28CB}"/>
                </a:ext>
              </a:extLst>
            </p:cNvPr>
            <p:cNvSpPr txBox="1"/>
            <p:nvPr userDrawn="1"/>
          </p:nvSpPr>
          <p:spPr>
            <a:xfrm>
              <a:off x="2144173" y="5977219"/>
              <a:ext cx="652743" cy="523220"/>
            </a:xfrm>
            <a:prstGeom prst="rect">
              <a:avLst/>
            </a:prstGeom>
            <a:noFill/>
          </p:spPr>
          <p:txBody>
            <a:bodyPr wrap="none" rtlCol="0">
              <a:spAutoFit/>
            </a:bodyPr>
            <a:lstStyle/>
            <a:p>
              <a:r>
                <a:rPr kumimoji="1" lang="ja-JP" altLang="en-US" sz="1400" kern="1200" dirty="0">
                  <a:solidFill>
                    <a:srgbClr val="EBFFFC"/>
                  </a:solidFill>
                  <a:latin typeface="+mn-ea"/>
                  <a:ea typeface="+mn-ea"/>
                  <a:cs typeface="+mn-cs"/>
                </a:rPr>
                <a:t>メタバ</a:t>
              </a:r>
              <a:endParaRPr kumimoji="1" lang="en-US" altLang="ja-JP" sz="1400" kern="1200" dirty="0">
                <a:solidFill>
                  <a:srgbClr val="EBFFFC"/>
                </a:solidFill>
                <a:latin typeface="+mn-ea"/>
                <a:ea typeface="+mn-ea"/>
                <a:cs typeface="+mn-cs"/>
              </a:endParaRPr>
            </a:p>
            <a:p>
              <a:r>
                <a:rPr kumimoji="1" lang="ja-JP" altLang="en-US" sz="1400" kern="1200" dirty="0">
                  <a:solidFill>
                    <a:srgbClr val="EBFFFC"/>
                  </a:solidFill>
                  <a:latin typeface="+mn-ea"/>
                  <a:ea typeface="+mn-ea"/>
                  <a:cs typeface="+mn-cs"/>
                </a:rPr>
                <a:t>タウン</a:t>
              </a:r>
            </a:p>
          </p:txBody>
        </p:sp>
      </p:grpSp>
      <p:sp>
        <p:nvSpPr>
          <p:cNvPr id="54" name="正方形/長方形 53">
            <a:extLst>
              <a:ext uri="{FF2B5EF4-FFF2-40B4-BE49-F238E27FC236}">
                <a16:creationId xmlns:a16="http://schemas.microsoft.com/office/drawing/2014/main" id="{584D2F6C-09FA-2F5A-DE99-79F2ABF555EB}"/>
              </a:ext>
            </a:extLst>
          </p:cNvPr>
          <p:cNvSpPr/>
          <p:nvPr userDrawn="1"/>
        </p:nvSpPr>
        <p:spPr bwMode="auto">
          <a:xfrm>
            <a:off x="3928374" y="1257115"/>
            <a:ext cx="1332646" cy="226871"/>
          </a:xfrm>
          <a:prstGeom prst="rect">
            <a:avLst/>
          </a:prstGeom>
          <a:noFill/>
          <a:ln w="19050" cap="flat" cmpd="sng" algn="ctr">
            <a:solidFill>
              <a:schemeClr val="tx1">
                <a:lumMod val="85000"/>
                <a:lumOff val="15000"/>
              </a:schemeClr>
            </a:solidFill>
            <a:prstDash val="solid"/>
            <a:round/>
            <a:headEnd type="none" w="med" len="med"/>
            <a:tailEnd type="none" w="med" len="med"/>
          </a:ln>
          <a:effectLst/>
        </p:spPr>
        <p:txBody>
          <a:bodyPr vert="horz" wrap="square" lIns="72000" tIns="36000" rIns="7200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300" b="0" i="0" u="none" strike="noStrike" cap="none" normalizeH="0" baseline="0" dirty="0">
                <a:ln>
                  <a:noFill/>
                </a:ln>
                <a:effectLst/>
                <a:latin typeface="+mn-ea"/>
                <a:ea typeface="+mn-ea"/>
              </a:rPr>
              <a:t>パターン１</a:t>
            </a:r>
            <a:r>
              <a:rPr kumimoji="1" lang="ja-JP" altLang="en-US" sz="1200" b="0" i="0" u="none" strike="noStrike" cap="none" normalizeH="0" baseline="0" dirty="0">
                <a:ln>
                  <a:noFill/>
                </a:ln>
                <a:effectLst/>
                <a:latin typeface="+mn-ea"/>
                <a:ea typeface="+mn-ea"/>
              </a:rPr>
              <a:t>（参考）</a:t>
            </a:r>
            <a:endParaRPr kumimoji="1" lang="ja-JP" altLang="en-US" sz="1300" b="0" i="0" u="none" strike="noStrike" cap="none" normalizeH="0" baseline="0" dirty="0">
              <a:ln>
                <a:noFill/>
              </a:ln>
              <a:effectLst/>
              <a:latin typeface="+mn-ea"/>
              <a:ea typeface="+mn-ea"/>
            </a:endParaRPr>
          </a:p>
        </p:txBody>
      </p:sp>
      <p:graphicFrame>
        <p:nvGraphicFramePr>
          <p:cNvPr id="2" name="表 1">
            <a:extLst>
              <a:ext uri="{FF2B5EF4-FFF2-40B4-BE49-F238E27FC236}">
                <a16:creationId xmlns:a16="http://schemas.microsoft.com/office/drawing/2014/main" id="{151A3B7C-8F55-7733-585C-64BC50482133}"/>
              </a:ext>
            </a:extLst>
          </p:cNvPr>
          <p:cNvGraphicFramePr>
            <a:graphicFrameLocks noGrp="1"/>
          </p:cNvGraphicFramePr>
          <p:nvPr userDrawn="1">
            <p:extLst>
              <p:ext uri="{D42A27DB-BD31-4B8C-83A1-F6EECF244321}">
                <p14:modId xmlns:p14="http://schemas.microsoft.com/office/powerpoint/2010/main" val="716099249"/>
              </p:ext>
            </p:extLst>
          </p:nvPr>
        </p:nvGraphicFramePr>
        <p:xfrm>
          <a:off x="5772274" y="1541747"/>
          <a:ext cx="3048083" cy="1742332"/>
        </p:xfrm>
        <a:graphic>
          <a:graphicData uri="http://schemas.openxmlformats.org/drawingml/2006/table">
            <a:tbl>
              <a:tblPr firstRow="1" bandRow="1">
                <a:effectLst/>
                <a:tableStyleId>{775DCB02-9BB8-47FD-8907-85C794F793BA}</a:tableStyleId>
              </a:tblPr>
              <a:tblGrid>
                <a:gridCol w="506778">
                  <a:extLst>
                    <a:ext uri="{9D8B030D-6E8A-4147-A177-3AD203B41FA5}">
                      <a16:colId xmlns:a16="http://schemas.microsoft.com/office/drawing/2014/main" val="869972413"/>
                    </a:ext>
                  </a:extLst>
                </a:gridCol>
                <a:gridCol w="482691">
                  <a:extLst>
                    <a:ext uri="{9D8B030D-6E8A-4147-A177-3AD203B41FA5}">
                      <a16:colId xmlns:a16="http://schemas.microsoft.com/office/drawing/2014/main" val="817503841"/>
                    </a:ext>
                  </a:extLst>
                </a:gridCol>
                <a:gridCol w="654248">
                  <a:extLst>
                    <a:ext uri="{9D8B030D-6E8A-4147-A177-3AD203B41FA5}">
                      <a16:colId xmlns:a16="http://schemas.microsoft.com/office/drawing/2014/main" val="1686783455"/>
                    </a:ext>
                  </a:extLst>
                </a:gridCol>
                <a:gridCol w="687387">
                  <a:extLst>
                    <a:ext uri="{9D8B030D-6E8A-4147-A177-3AD203B41FA5}">
                      <a16:colId xmlns:a16="http://schemas.microsoft.com/office/drawing/2014/main" val="4080317083"/>
                    </a:ext>
                  </a:extLst>
                </a:gridCol>
                <a:gridCol w="716979">
                  <a:extLst>
                    <a:ext uri="{9D8B030D-6E8A-4147-A177-3AD203B41FA5}">
                      <a16:colId xmlns:a16="http://schemas.microsoft.com/office/drawing/2014/main" val="659529276"/>
                    </a:ext>
                  </a:extLst>
                </a:gridCol>
              </a:tblGrid>
              <a:tr h="361732">
                <a:tc>
                  <a:txBody>
                    <a:bodyPr/>
                    <a:lstStyle/>
                    <a:p>
                      <a:pPr algn="ctr"/>
                      <a:endParaRPr kumimoji="1" lang="ja-JP" altLang="en-US" sz="900" b="0" dirty="0">
                        <a:solidFill>
                          <a:schemeClr val="bg1"/>
                        </a:solidFill>
                        <a:effectLst/>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r>
                        <a:rPr kumimoji="1" lang="ja-JP" altLang="en-US" sz="900" b="1" dirty="0">
                          <a:solidFill>
                            <a:schemeClr val="bg1"/>
                          </a:solidFill>
                          <a:effectLst/>
                        </a:rPr>
                        <a:t>家族</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kumimoji="1" lang="ja-JP" altLang="en-US" sz="900" dirty="0">
                          <a:effectLst/>
                        </a:rPr>
                        <a:t>所得金額</a:t>
                      </a:r>
                      <a:endParaRPr kumimoji="1" lang="ja-JP" altLang="en-US" sz="700" b="0" kern="1200" dirty="0">
                        <a:solidFill>
                          <a:schemeClr val="bg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kumimoji="1" lang="ja-JP" altLang="en-US" sz="900" dirty="0">
                          <a:effectLst/>
                        </a:rPr>
                        <a:t>使用回数</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kumimoji="1" lang="ja-JP" altLang="en-US" sz="900" dirty="0">
                          <a:effectLst/>
                        </a:rPr>
                        <a:t>負担金額</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2135456254"/>
                  </a:ext>
                </a:extLst>
              </a:tr>
              <a:tr h="288000">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Ａ家</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４人</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500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月</a:t>
                      </a:r>
                      <a:r>
                        <a:rPr kumimoji="1" lang="en-US" altLang="ja-JP" sz="900" b="1" dirty="0">
                          <a:effectLst/>
                          <a:latin typeface="HGPｺﾞｼｯｸM" panose="020B0600000000000000" pitchFamily="50" charset="-128"/>
                          <a:ea typeface="HGPｺﾞｼｯｸM" panose="020B0600000000000000" pitchFamily="50" charset="-128"/>
                        </a:rPr>
                        <a:t>10</a:t>
                      </a:r>
                      <a:r>
                        <a:rPr kumimoji="1" lang="ja-JP" altLang="en-US" sz="900" b="1" dirty="0">
                          <a:effectLst/>
                          <a:latin typeface="HGPｺﾞｼｯｸM" panose="020B0600000000000000" pitchFamily="50" charset="-128"/>
                          <a:ea typeface="HGPｺﾞｼｯｸM" panose="020B0600000000000000" pitchFamily="50" charset="-128"/>
                        </a:rPr>
                        <a:t>回</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100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0521073"/>
                  </a:ext>
                </a:extLst>
              </a:tr>
              <a:tr h="288000">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Ｂ家</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４人</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500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月</a:t>
                      </a:r>
                      <a:r>
                        <a:rPr kumimoji="1" lang="en-US" altLang="ja-JP" sz="900" b="1" dirty="0">
                          <a:effectLst/>
                          <a:latin typeface="HGPｺﾞｼｯｸM" panose="020B0600000000000000" pitchFamily="50" charset="-128"/>
                          <a:ea typeface="HGPｺﾞｼｯｸM" panose="020B0600000000000000" pitchFamily="50" charset="-128"/>
                        </a:rPr>
                        <a:t>10</a:t>
                      </a:r>
                      <a:r>
                        <a:rPr kumimoji="1" lang="ja-JP" altLang="en-US" sz="900" b="1" dirty="0">
                          <a:effectLst/>
                          <a:latin typeface="HGPｺﾞｼｯｸM" panose="020B0600000000000000" pitchFamily="50" charset="-128"/>
                          <a:ea typeface="HGPｺﾞｼｯｸM" panose="020B0600000000000000" pitchFamily="50" charset="-128"/>
                        </a:rPr>
                        <a:t>回</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100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96817260"/>
                  </a:ext>
                </a:extLst>
              </a:tr>
              <a:tr h="288000">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Ｃ家</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４人</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500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月</a:t>
                      </a:r>
                      <a:r>
                        <a:rPr kumimoji="1" lang="en-US" altLang="ja-JP" sz="900" b="1" dirty="0">
                          <a:effectLst/>
                          <a:latin typeface="HGPｺﾞｼｯｸM" panose="020B0600000000000000" pitchFamily="50" charset="-128"/>
                          <a:ea typeface="HGPｺﾞｼｯｸM" panose="020B0600000000000000" pitchFamily="50" charset="-128"/>
                        </a:rPr>
                        <a:t>10</a:t>
                      </a:r>
                      <a:r>
                        <a:rPr kumimoji="1" lang="ja-JP" altLang="en-US" sz="900" b="1" dirty="0">
                          <a:effectLst/>
                          <a:latin typeface="HGPｺﾞｼｯｸM" panose="020B0600000000000000" pitchFamily="50" charset="-128"/>
                          <a:ea typeface="HGPｺﾞｼｯｸM" panose="020B0600000000000000" pitchFamily="50" charset="-128"/>
                        </a:rPr>
                        <a:t>回</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100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85846679"/>
                  </a:ext>
                </a:extLst>
              </a:tr>
              <a:tr h="288000">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Ｄ家</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４人</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500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月</a:t>
                      </a:r>
                      <a:r>
                        <a:rPr kumimoji="1" lang="en-US" altLang="ja-JP" sz="900" b="1" dirty="0">
                          <a:effectLst/>
                          <a:latin typeface="HGPｺﾞｼｯｸM" panose="020B0600000000000000" pitchFamily="50" charset="-128"/>
                          <a:ea typeface="HGPｺﾞｼｯｸM" panose="020B0600000000000000" pitchFamily="50" charset="-128"/>
                        </a:rPr>
                        <a:t>10</a:t>
                      </a:r>
                      <a:r>
                        <a:rPr kumimoji="1" lang="ja-JP" altLang="en-US" sz="900" b="1" dirty="0">
                          <a:effectLst/>
                          <a:latin typeface="HGPｺﾞｼｯｸM" panose="020B0600000000000000" pitchFamily="50" charset="-128"/>
                          <a:ea typeface="HGPｺﾞｼｯｸM" panose="020B0600000000000000" pitchFamily="50" charset="-128"/>
                        </a:rPr>
                        <a:t>回</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100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68042463"/>
                  </a:ext>
                </a:extLst>
              </a:tr>
              <a:tr h="0">
                <a:tc gridSpan="4">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合計</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dirty="0"/>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400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52522239"/>
                  </a:ext>
                </a:extLst>
              </a:tr>
            </a:tbl>
          </a:graphicData>
        </a:graphic>
      </p:graphicFrame>
    </p:spTree>
    <p:extLst>
      <p:ext uri="{BB962C8B-B14F-4D97-AF65-F5344CB8AC3E}">
        <p14:creationId xmlns:p14="http://schemas.microsoft.com/office/powerpoint/2010/main" val="2311587455"/>
      </p:ext>
    </p:extLst>
  </p:cSld>
  <p:clrMapOvr>
    <a:masterClrMapping/>
  </p:clrMapOvr>
  <p:extLst>
    <p:ext uri="{DCECCB84-F9BA-43D5-87BE-67443E8EF086}">
      <p15:sldGuideLst xmlns:p15="http://schemas.microsoft.com/office/powerpoint/2012/main">
        <p15:guide id="4" orient="horz" pos="4224">
          <p15:clr>
            <a:srgbClr val="FBAE40"/>
          </p15:clr>
        </p15:guide>
        <p15:guide id="5" pos="5760">
          <p15:clr>
            <a:srgbClr val="FBAE40"/>
          </p15:clr>
        </p15:guide>
        <p15:guide id="9" orient="horz">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白紙">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CD411C34-C508-20E5-335D-D87BDB805E0C}"/>
              </a:ext>
            </a:extLst>
          </p:cNvPr>
          <p:cNvSpPr/>
          <p:nvPr userDrawn="1"/>
        </p:nvSpPr>
        <p:spPr bwMode="auto">
          <a:xfrm>
            <a:off x="5772274" y="1541748"/>
            <a:ext cx="3047876" cy="18776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91440" tIns="90000" rIns="91440" bIns="45720" numCol="1" rtlCol="0" anchor="t"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endParaRPr kumimoji="1" lang="ja-JP" altLang="en-US" sz="1100" kern="1200" dirty="0">
              <a:solidFill>
                <a:schemeClr val="tx1"/>
              </a:solidFill>
              <a:latin typeface="+mn-ea"/>
              <a:ea typeface="+mn-ea"/>
              <a:cs typeface="+mn-cs"/>
            </a:endParaRPr>
          </a:p>
        </p:txBody>
      </p:sp>
      <p:sp>
        <p:nvSpPr>
          <p:cNvPr id="6" name="正方形/長方形 5">
            <a:extLst>
              <a:ext uri="{FF2B5EF4-FFF2-40B4-BE49-F238E27FC236}">
                <a16:creationId xmlns:a16="http://schemas.microsoft.com/office/drawing/2014/main" id="{E85256BC-6200-EBDC-5473-473F5F1DD958}"/>
              </a:ext>
            </a:extLst>
          </p:cNvPr>
          <p:cNvSpPr/>
          <p:nvPr userDrawn="1"/>
        </p:nvSpPr>
        <p:spPr bwMode="auto">
          <a:xfrm>
            <a:off x="-1" y="705417"/>
            <a:ext cx="9144001" cy="58673"/>
          </a:xfrm>
          <a:prstGeom prst="rect">
            <a:avLst/>
          </a:prstGeom>
          <a:solidFill>
            <a:srgbClr val="005BAD"/>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dirty="0">
              <a:ln>
                <a:noFill/>
              </a:ln>
              <a:solidFill>
                <a:srgbClr val="000000"/>
              </a:solidFill>
              <a:effectLst/>
              <a:uLnTx/>
              <a:uFillTx/>
              <a:latin typeface="+mn-ea"/>
              <a:ea typeface="+mn-ea"/>
              <a:cs typeface="+mn-cs"/>
            </a:endParaRPr>
          </a:p>
        </p:txBody>
      </p:sp>
      <p:sp>
        <p:nvSpPr>
          <p:cNvPr id="4" name="スライド番号プレースホルダー 3">
            <a:extLst>
              <a:ext uri="{FF2B5EF4-FFF2-40B4-BE49-F238E27FC236}">
                <a16:creationId xmlns:a16="http://schemas.microsoft.com/office/drawing/2014/main" id="{A1170B6F-62EF-45E6-90A2-A04CCA34EECB}"/>
              </a:ext>
            </a:extLst>
          </p:cNvPr>
          <p:cNvSpPr>
            <a:spLocks noGrp="1"/>
          </p:cNvSpPr>
          <p:nvPr>
            <p:ph type="sldNum" sz="quarter" idx="12"/>
          </p:nvPr>
        </p:nvSpPr>
        <p:spPr>
          <a:xfrm>
            <a:off x="8769893" y="6443281"/>
            <a:ext cx="374107" cy="298426"/>
          </a:xfrm>
          <a:prstGeom prst="rect">
            <a:avLst/>
          </a:prstGeom>
        </p:spPr>
        <p:txBody>
          <a:bodyPr wrap="none" anchor="ctr" anchorCtr="0"/>
          <a:lstStyle>
            <a:lvl1pPr algn="ctr">
              <a:defRPr sz="1200" b="1">
                <a:latin typeface="Arial" panose="020B0604020202020204" pitchFamily="34" charset="0"/>
                <a:ea typeface="HGP創英角ｺﾞｼｯｸUB" panose="020B0900000000000000" pitchFamily="50" charset="-128"/>
                <a:cs typeface="Arial" panose="020B0604020202020204" pitchFamily="34" charset="0"/>
              </a:defRPr>
            </a:lvl1pPr>
          </a:lstStyle>
          <a:p>
            <a:pPr>
              <a:defRPr/>
            </a:pPr>
            <a:fld id="{40E3B949-1179-4387-B307-F356BE6486A4}" type="slidenum">
              <a:rPr lang="en-US" altLang="ja-JP" smtClean="0"/>
              <a:pPr>
                <a:defRPr/>
              </a:pPr>
              <a:t>‹#›</a:t>
            </a:fld>
            <a:endParaRPr lang="en-US" altLang="ja-JP" dirty="0"/>
          </a:p>
        </p:txBody>
      </p:sp>
      <p:sp>
        <p:nvSpPr>
          <p:cNvPr id="9" name="正方形/長方形 8">
            <a:extLst>
              <a:ext uri="{FF2B5EF4-FFF2-40B4-BE49-F238E27FC236}">
                <a16:creationId xmlns:a16="http://schemas.microsoft.com/office/drawing/2014/main" id="{1AF0A3EF-5E57-F941-0BFF-1E4FB21C4A0D}"/>
              </a:ext>
            </a:extLst>
          </p:cNvPr>
          <p:cNvSpPr/>
          <p:nvPr userDrawn="1"/>
        </p:nvSpPr>
        <p:spPr bwMode="auto">
          <a:xfrm>
            <a:off x="323851" y="1257115"/>
            <a:ext cx="831439" cy="226871"/>
          </a:xfrm>
          <a:prstGeom prst="rect">
            <a:avLst/>
          </a:prstGeom>
          <a:noFill/>
          <a:ln w="19050" cap="flat" cmpd="sng" algn="ctr">
            <a:solidFill>
              <a:schemeClr val="tx1">
                <a:lumMod val="85000"/>
                <a:lumOff val="15000"/>
              </a:schemeClr>
            </a:solidFill>
            <a:prstDash val="solid"/>
            <a:round/>
            <a:headEnd type="none" w="med" len="med"/>
            <a:tailEnd type="none" w="med" len="med"/>
          </a:ln>
          <a:effectLst/>
        </p:spPr>
        <p:txBody>
          <a:bodyPr vert="horz" wrap="square" lIns="72000" tIns="36000" rIns="7200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300" b="0" i="0" u="none" strike="noStrike" cap="none" normalizeH="0" baseline="0" dirty="0">
                <a:ln>
                  <a:noFill/>
                </a:ln>
                <a:effectLst/>
                <a:latin typeface="+mn-ea"/>
                <a:ea typeface="+mn-ea"/>
              </a:rPr>
              <a:t>前提条件</a:t>
            </a:r>
          </a:p>
        </p:txBody>
      </p:sp>
      <p:sp>
        <p:nvSpPr>
          <p:cNvPr id="10" name="正方形/長方形 9">
            <a:extLst>
              <a:ext uri="{FF2B5EF4-FFF2-40B4-BE49-F238E27FC236}">
                <a16:creationId xmlns:a16="http://schemas.microsoft.com/office/drawing/2014/main" id="{5FC5F758-8BE0-9B7E-6837-818F7F95F160}"/>
              </a:ext>
            </a:extLst>
          </p:cNvPr>
          <p:cNvSpPr/>
          <p:nvPr userDrawn="1"/>
        </p:nvSpPr>
        <p:spPr bwMode="auto">
          <a:xfrm>
            <a:off x="323852" y="3614858"/>
            <a:ext cx="2829658" cy="226800"/>
          </a:xfrm>
          <a:prstGeom prst="rect">
            <a:avLst/>
          </a:prstGeom>
          <a:noFill/>
          <a:ln w="19050" cap="flat" cmpd="sng" algn="ctr">
            <a:solidFill>
              <a:srgbClr val="005BAD"/>
            </a:solidFill>
            <a:prstDash val="solid"/>
            <a:round/>
            <a:headEnd type="none" w="med" len="med"/>
            <a:tailEnd type="none" w="med" len="med"/>
          </a:ln>
          <a:effectLst/>
        </p:spPr>
        <p:txBody>
          <a:bodyPr vert="horz" wrap="square" lIns="72000" tIns="36000" rIns="7200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300" b="0" i="0" u="none" strike="noStrike" cap="none" normalizeH="0" baseline="0" dirty="0">
                <a:ln>
                  <a:noFill/>
                </a:ln>
                <a:solidFill>
                  <a:srgbClr val="005BAD"/>
                </a:solidFill>
                <a:effectLst/>
                <a:latin typeface="+mn-ea"/>
                <a:ea typeface="+mn-ea"/>
              </a:rPr>
              <a:t>討議</a:t>
            </a:r>
            <a:r>
              <a:rPr kumimoji="1" lang="ja-JP" altLang="en-US" sz="1300" b="0" i="0" u="none" strike="noStrike" cap="none" normalizeH="0" baseline="0" dirty="0">
                <a:ln>
                  <a:noFill/>
                </a:ln>
                <a:effectLst/>
                <a:latin typeface="+mn-ea"/>
                <a:ea typeface="+mn-ea"/>
              </a:rPr>
              <a:t>　パターン３　</a:t>
            </a:r>
            <a:r>
              <a:rPr kumimoji="1" lang="en-US" altLang="ja-JP" sz="1300" b="0" i="0" u="none" strike="noStrike" cap="none" normalizeH="0" baseline="0" dirty="0">
                <a:ln>
                  <a:noFill/>
                </a:ln>
                <a:effectLst/>
                <a:latin typeface="+mn-ea"/>
                <a:ea typeface="+mn-ea"/>
              </a:rPr>
              <a:t>※</a:t>
            </a:r>
            <a:r>
              <a:rPr kumimoji="1" lang="ja-JP" altLang="en-US" sz="1300" b="0" i="0" u="none" strike="noStrike" cap="none" normalizeH="0" baseline="0" dirty="0">
                <a:ln>
                  <a:noFill/>
                </a:ln>
                <a:effectLst/>
                <a:latin typeface="+mn-ea"/>
                <a:ea typeface="+mn-ea"/>
              </a:rPr>
              <a:t>グループ発表あり</a:t>
            </a:r>
          </a:p>
        </p:txBody>
      </p:sp>
      <p:sp>
        <p:nvSpPr>
          <p:cNvPr id="7" name="正方形/長方形 6">
            <a:extLst>
              <a:ext uri="{FF2B5EF4-FFF2-40B4-BE49-F238E27FC236}">
                <a16:creationId xmlns:a16="http://schemas.microsoft.com/office/drawing/2014/main" id="{66D8D3E2-48D8-A0F2-30BA-B99C1C3F5806}"/>
              </a:ext>
            </a:extLst>
          </p:cNvPr>
          <p:cNvSpPr/>
          <p:nvPr userDrawn="1"/>
        </p:nvSpPr>
        <p:spPr bwMode="auto">
          <a:xfrm>
            <a:off x="324417" y="1541748"/>
            <a:ext cx="3455491" cy="18776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みなさんはメタバタウンの住人です。</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メタバタウンには家が４軒あり、町の真ん中を町が管理する川が流れています。</a:t>
            </a: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行き来には渡し船を使っていますが、</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雨で増水すると運航できず不便でした。</a:t>
            </a: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今回、</a:t>
            </a:r>
            <a:r>
              <a:rPr kumimoji="1" lang="ja-JP" altLang="en-US" sz="1100" kern="1200" dirty="0">
                <a:solidFill>
                  <a:srgbClr val="C00000"/>
                </a:solidFill>
                <a:latin typeface="+mn-ea"/>
                <a:ea typeface="+mn-ea"/>
                <a:cs typeface="+mn-cs"/>
              </a:rPr>
              <a:t> メタバタウンの全ての住人の希望 </a:t>
            </a:r>
            <a:r>
              <a:rPr kumimoji="1" lang="ja-JP" altLang="en-US" sz="1100" kern="1200" dirty="0">
                <a:solidFill>
                  <a:schemeClr val="tx1"/>
                </a:solidFill>
                <a:latin typeface="+mn-ea"/>
                <a:ea typeface="+mn-ea"/>
                <a:cs typeface="+mn-cs"/>
              </a:rPr>
              <a:t>により</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橋を建設することになりました。</a:t>
            </a: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橋の建設費用は</a:t>
            </a:r>
            <a:r>
              <a:rPr kumimoji="1" lang="en-US" altLang="ja-JP" sz="1100" kern="1200" dirty="0">
                <a:solidFill>
                  <a:schemeClr val="tx1"/>
                </a:solidFill>
                <a:latin typeface="+mn-ea"/>
                <a:ea typeface="+mn-ea"/>
                <a:cs typeface="+mn-cs"/>
              </a:rPr>
              <a:t>400</a:t>
            </a:r>
            <a:r>
              <a:rPr kumimoji="1" lang="ja-JP" altLang="en-US" sz="1100" kern="1200" dirty="0">
                <a:solidFill>
                  <a:schemeClr val="tx1"/>
                </a:solidFill>
                <a:latin typeface="+mn-ea"/>
                <a:ea typeface="+mn-ea"/>
                <a:cs typeface="+mn-cs"/>
              </a:rPr>
              <a:t>万円です。</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どのように負担すればいいと思いますか。</a:t>
            </a:r>
          </a:p>
        </p:txBody>
      </p:sp>
      <p:sp>
        <p:nvSpPr>
          <p:cNvPr id="11" name="正方形/長方形 10">
            <a:extLst>
              <a:ext uri="{FF2B5EF4-FFF2-40B4-BE49-F238E27FC236}">
                <a16:creationId xmlns:a16="http://schemas.microsoft.com/office/drawing/2014/main" id="{28AF1350-8E12-4B20-8DDD-CC0234552D7B}"/>
              </a:ext>
            </a:extLst>
          </p:cNvPr>
          <p:cNvSpPr/>
          <p:nvPr userDrawn="1"/>
        </p:nvSpPr>
        <p:spPr bwMode="auto">
          <a:xfrm>
            <a:off x="811530" y="2583495"/>
            <a:ext cx="2000250" cy="177756"/>
          </a:xfrm>
          <a:prstGeom prst="rect">
            <a:avLst/>
          </a:prstGeom>
          <a:noFill/>
          <a:ln w="127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a typeface="+mn-ea"/>
            </a:endParaRPr>
          </a:p>
        </p:txBody>
      </p:sp>
      <p:sp>
        <p:nvSpPr>
          <p:cNvPr id="16" name="正方形/長方形 15">
            <a:extLst>
              <a:ext uri="{FF2B5EF4-FFF2-40B4-BE49-F238E27FC236}">
                <a16:creationId xmlns:a16="http://schemas.microsoft.com/office/drawing/2014/main" id="{FD842687-0D0E-A5AD-ACCD-D81186D29464}"/>
              </a:ext>
            </a:extLst>
          </p:cNvPr>
          <p:cNvSpPr>
            <a:spLocks noGrp="1" noRot="1" noMove="1" noResize="1" noEditPoints="1" noAdjustHandles="1" noChangeArrowheads="1" noChangeShapeType="1"/>
          </p:cNvSpPr>
          <p:nvPr userDrawn="1"/>
        </p:nvSpPr>
        <p:spPr bwMode="auto">
          <a:xfrm>
            <a:off x="324417" y="3888724"/>
            <a:ext cx="8495733" cy="2831493"/>
          </a:xfrm>
          <a:prstGeom prst="rect">
            <a:avLst/>
          </a:prstGeom>
          <a:solidFill>
            <a:srgbClr val="EBFAFF"/>
          </a:solid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endParaRPr kumimoji="1" lang="ja-JP" altLang="en-US" sz="1100" kern="1200" dirty="0">
              <a:solidFill>
                <a:schemeClr val="tx1"/>
              </a:solidFill>
              <a:latin typeface="+mn-ea"/>
              <a:ea typeface="+mn-ea"/>
              <a:cs typeface="+mn-cs"/>
            </a:endParaRPr>
          </a:p>
        </p:txBody>
      </p:sp>
      <p:sp>
        <p:nvSpPr>
          <p:cNvPr id="19" name="正方形/長方形 18">
            <a:extLst>
              <a:ext uri="{FF2B5EF4-FFF2-40B4-BE49-F238E27FC236}">
                <a16:creationId xmlns:a16="http://schemas.microsoft.com/office/drawing/2014/main" id="{EEB2D6A2-4F48-66F8-0FD2-FA266D30EC64}"/>
              </a:ext>
            </a:extLst>
          </p:cNvPr>
          <p:cNvSpPr/>
          <p:nvPr userDrawn="1"/>
        </p:nvSpPr>
        <p:spPr bwMode="auto">
          <a:xfrm>
            <a:off x="3928374" y="1541748"/>
            <a:ext cx="1843900" cy="18776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91440" tIns="90000" rIns="91440" bIns="45720" numCol="1" rtlCol="0" anchor="t"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各家の家族構成・所得金額・使用回数が同じ場合</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endParaRPr kumimoji="1" lang="en-US" altLang="ja-JP" sz="1100" kern="1200" dirty="0">
              <a:solidFill>
                <a:schemeClr val="tx1"/>
              </a:solidFill>
              <a:latin typeface="+mn-ea"/>
              <a:ea typeface="+mn-ea"/>
              <a:cs typeface="+mn-cs"/>
            </a:endParaRPr>
          </a:p>
          <a:p>
            <a:pPr marL="171450" marR="0" indent="-171450" algn="l" defTabSz="914400" rtl="0" eaLnBrk="0" fontAlgn="base" latinLnBrk="0" hangingPunct="0">
              <a:lnSpc>
                <a:spcPct val="114000"/>
              </a:lnSpc>
              <a:spcBef>
                <a:spcPct val="0"/>
              </a:spcBef>
              <a:spcAft>
                <a:spcPct val="0"/>
              </a:spcAft>
              <a:buClrTx/>
              <a:buSzTx/>
              <a:buFont typeface="Wingdings" panose="05000000000000000000" pitchFamily="2" charset="2"/>
              <a:buChar char="l"/>
              <a:tabLst/>
            </a:pPr>
            <a:r>
              <a:rPr kumimoji="1" lang="ja-JP" altLang="en-US" sz="1100" b="1" kern="1200" dirty="0">
                <a:solidFill>
                  <a:schemeClr val="tx1"/>
                </a:solidFill>
                <a:latin typeface="+mn-ea"/>
                <a:ea typeface="+mn-ea"/>
                <a:cs typeface="+mn-cs"/>
              </a:rPr>
              <a:t>ヒント</a:t>
            </a:r>
            <a:endParaRPr kumimoji="1" lang="en-US" altLang="ja-JP" sz="1100" b="1"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ja-JP" altLang="en-US" sz="1100" kern="1200" dirty="0">
                <a:solidFill>
                  <a:schemeClr val="tx1"/>
                </a:solidFill>
                <a:latin typeface="+mn-ea"/>
                <a:ea typeface="+mn-ea"/>
                <a:cs typeface="+mn-cs"/>
              </a:rPr>
              <a:t>    ４軒とも同じ条件だから、</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en-US" altLang="ja-JP" sz="1100" kern="1200" dirty="0">
                <a:solidFill>
                  <a:schemeClr val="tx1"/>
                </a:solidFill>
                <a:latin typeface="+mn-ea"/>
                <a:ea typeface="+mn-ea"/>
                <a:cs typeface="+mn-cs"/>
              </a:rPr>
              <a:t>    </a:t>
            </a:r>
            <a:r>
              <a:rPr kumimoji="1" lang="ja-JP" altLang="en-US" sz="1100" kern="1200" dirty="0">
                <a:solidFill>
                  <a:schemeClr val="tx1"/>
                </a:solidFill>
                <a:latin typeface="+mn-ea"/>
                <a:ea typeface="+mn-ea"/>
                <a:cs typeface="+mn-cs"/>
              </a:rPr>
              <a:t>公平に負担すると</a:t>
            </a:r>
            <a:r>
              <a:rPr kumimoji="1" lang="en-US" altLang="ja-JP" sz="1100" kern="1200" dirty="0">
                <a:solidFill>
                  <a:schemeClr val="tx1"/>
                </a:solidFill>
                <a:latin typeface="+mn-ea"/>
                <a:ea typeface="+mn-ea"/>
                <a:cs typeface="+mn-cs"/>
              </a:rPr>
              <a:t>…</a:t>
            </a:r>
            <a:endParaRPr kumimoji="1" lang="ja-JP" altLang="en-US" sz="1100" kern="1200" dirty="0">
              <a:solidFill>
                <a:schemeClr val="tx1"/>
              </a:solidFill>
              <a:latin typeface="+mn-ea"/>
              <a:ea typeface="+mn-ea"/>
              <a:cs typeface="+mn-cs"/>
            </a:endParaRPr>
          </a:p>
        </p:txBody>
      </p:sp>
      <p:graphicFrame>
        <p:nvGraphicFramePr>
          <p:cNvPr id="13" name="表 12">
            <a:extLst>
              <a:ext uri="{FF2B5EF4-FFF2-40B4-BE49-F238E27FC236}">
                <a16:creationId xmlns:a16="http://schemas.microsoft.com/office/drawing/2014/main" id="{658EDF74-866D-FAC0-246F-6CEEBA622E9A}"/>
              </a:ext>
            </a:extLst>
          </p:cNvPr>
          <p:cNvGraphicFramePr>
            <a:graphicFrameLocks noGrp="1"/>
          </p:cNvGraphicFramePr>
          <p:nvPr userDrawn="1">
            <p:extLst>
              <p:ext uri="{D42A27DB-BD31-4B8C-83A1-F6EECF244321}">
                <p14:modId xmlns:p14="http://schemas.microsoft.com/office/powerpoint/2010/main" val="2624550714"/>
              </p:ext>
            </p:extLst>
          </p:nvPr>
        </p:nvGraphicFramePr>
        <p:xfrm>
          <a:off x="3009451" y="3900331"/>
          <a:ext cx="3877259" cy="2822410"/>
        </p:xfrm>
        <a:graphic>
          <a:graphicData uri="http://schemas.openxmlformats.org/drawingml/2006/table">
            <a:tbl>
              <a:tblPr firstRow="1" bandRow="1">
                <a:effectLst/>
                <a:tableStyleId>{775DCB02-9BB8-47FD-8907-85C794F793BA}</a:tableStyleId>
              </a:tblPr>
              <a:tblGrid>
                <a:gridCol w="487756">
                  <a:extLst>
                    <a:ext uri="{9D8B030D-6E8A-4147-A177-3AD203B41FA5}">
                      <a16:colId xmlns:a16="http://schemas.microsoft.com/office/drawing/2014/main" val="869972413"/>
                    </a:ext>
                  </a:extLst>
                </a:gridCol>
                <a:gridCol w="487756">
                  <a:extLst>
                    <a:ext uri="{9D8B030D-6E8A-4147-A177-3AD203B41FA5}">
                      <a16:colId xmlns:a16="http://schemas.microsoft.com/office/drawing/2014/main" val="817503841"/>
                    </a:ext>
                  </a:extLst>
                </a:gridCol>
                <a:gridCol w="826634">
                  <a:extLst>
                    <a:ext uri="{9D8B030D-6E8A-4147-A177-3AD203B41FA5}">
                      <a16:colId xmlns:a16="http://schemas.microsoft.com/office/drawing/2014/main" val="1686783455"/>
                    </a:ext>
                  </a:extLst>
                </a:gridCol>
                <a:gridCol w="826634">
                  <a:extLst>
                    <a:ext uri="{9D8B030D-6E8A-4147-A177-3AD203B41FA5}">
                      <a16:colId xmlns:a16="http://schemas.microsoft.com/office/drawing/2014/main" val="4080317083"/>
                    </a:ext>
                  </a:extLst>
                </a:gridCol>
                <a:gridCol w="1248479">
                  <a:extLst>
                    <a:ext uri="{9D8B030D-6E8A-4147-A177-3AD203B41FA5}">
                      <a16:colId xmlns:a16="http://schemas.microsoft.com/office/drawing/2014/main" val="659529276"/>
                    </a:ext>
                  </a:extLst>
                </a:gridCol>
              </a:tblGrid>
              <a:tr h="482220">
                <a:tc>
                  <a:txBody>
                    <a:bodyPr/>
                    <a:lstStyle/>
                    <a:p>
                      <a:pPr algn="ctr"/>
                      <a:endParaRPr kumimoji="1" lang="ja-JP" altLang="en-US" sz="1050" b="0" dirty="0">
                        <a:solidFill>
                          <a:schemeClr val="bg1"/>
                        </a:solidFill>
                        <a:effectLst/>
                      </a:endParaRPr>
                    </a:p>
                  </a:txBody>
                  <a:tcPr anchor="ctr">
                    <a:lnL w="12700" cap="flat" cmpd="sng" algn="ctr">
                      <a:solidFill>
                        <a:schemeClr val="bg1"/>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AFF"/>
                    </a:solidFill>
                  </a:tcPr>
                </a:tc>
                <a:tc>
                  <a:txBody>
                    <a:bodyPr/>
                    <a:lstStyle/>
                    <a:p>
                      <a:pPr algn="ctr"/>
                      <a:r>
                        <a:rPr kumimoji="1" lang="ja-JP" altLang="en-US" sz="1050" b="1" dirty="0">
                          <a:solidFill>
                            <a:schemeClr val="bg1"/>
                          </a:solidFill>
                          <a:effectLst/>
                        </a:rPr>
                        <a:t>家族</a:t>
                      </a:r>
                    </a:p>
                  </a:txBody>
                  <a:tcPr anchor="ctr">
                    <a:lnL w="12700" cap="flat" cmpd="sng" algn="ctr">
                      <a:solidFill>
                        <a:srgbClr val="005BA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005BAD"/>
                    </a:solidFill>
                  </a:tcPr>
                </a:tc>
                <a:tc>
                  <a:txBody>
                    <a:bodyPr/>
                    <a:lstStyle/>
                    <a:p>
                      <a:pPr algn="ctr"/>
                      <a:r>
                        <a:rPr kumimoji="1" lang="ja-JP" altLang="en-US" sz="1050" b="1" dirty="0">
                          <a:effectLst/>
                        </a:rPr>
                        <a:t>所得金額</a:t>
                      </a:r>
                      <a:endParaRPr kumimoji="1" lang="ja-JP" altLang="en-US" sz="900" b="1" kern="1200" dirty="0">
                        <a:solidFill>
                          <a:schemeClr val="bg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005BAD"/>
                    </a:solidFill>
                  </a:tcPr>
                </a:tc>
                <a:tc>
                  <a:txBody>
                    <a:bodyPr/>
                    <a:lstStyle/>
                    <a:p>
                      <a:pPr algn="ctr"/>
                      <a:r>
                        <a:rPr kumimoji="1" lang="ja-JP" altLang="en-US" sz="1050" b="1" dirty="0">
                          <a:effectLst/>
                        </a:rPr>
                        <a:t>使用回数</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005BAD"/>
                    </a:solidFill>
                  </a:tcPr>
                </a:tc>
                <a:tc>
                  <a:txBody>
                    <a:bodyPr/>
                    <a:lstStyle/>
                    <a:p>
                      <a:pPr algn="ctr"/>
                      <a:r>
                        <a:rPr kumimoji="1" lang="ja-JP" altLang="en-US" sz="1050" b="1" dirty="0">
                          <a:effectLst/>
                        </a:rPr>
                        <a:t>負担金額</a:t>
                      </a:r>
                    </a:p>
                  </a:txBody>
                  <a:tcPr anchor="ctr">
                    <a:lnL w="12700" cap="flat" cmpd="sng" algn="ctr">
                      <a:solidFill>
                        <a:schemeClr val="bg1"/>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005BAD"/>
                    </a:solidFill>
                  </a:tcPr>
                </a:tc>
                <a:extLst>
                  <a:ext uri="{0D108BD9-81ED-4DB2-BD59-A6C34878D82A}">
                    <a16:rowId xmlns:a16="http://schemas.microsoft.com/office/drawing/2014/main" val="2135456254"/>
                  </a:ext>
                </a:extLst>
              </a:tr>
              <a:tr h="468038">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Ａ家</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４人</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en-US" altLang="ja-JP" sz="1000" b="1" dirty="0">
                          <a:effectLst/>
                          <a:latin typeface="HGPｺﾞｼｯｸM" panose="020B0600000000000000" pitchFamily="50" charset="-128"/>
                          <a:ea typeface="HGPｺﾞｼｯｸM" panose="020B0600000000000000" pitchFamily="50" charset="-128"/>
                        </a:rPr>
                        <a:t>1,000</a:t>
                      </a: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月</a:t>
                      </a:r>
                      <a:r>
                        <a:rPr kumimoji="1" lang="en-US" altLang="ja-JP" sz="1000" b="1" dirty="0">
                          <a:effectLst/>
                          <a:latin typeface="HGPｺﾞｼｯｸM" panose="020B0600000000000000" pitchFamily="50" charset="-128"/>
                          <a:ea typeface="HGPｺﾞｼｯｸM" panose="020B0600000000000000" pitchFamily="50" charset="-128"/>
                        </a:rPr>
                        <a:t>0</a:t>
                      </a:r>
                      <a:r>
                        <a:rPr kumimoji="1" lang="ja-JP" altLang="en-US" sz="1000" b="1" dirty="0">
                          <a:effectLst/>
                          <a:latin typeface="HGPｺﾞｼｯｸM" panose="020B0600000000000000" pitchFamily="50" charset="-128"/>
                          <a:ea typeface="HGPｺﾞｼｯｸM" panose="020B0600000000000000" pitchFamily="50" charset="-128"/>
                        </a:rPr>
                        <a:t>回</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FFC"/>
                    </a:solidFill>
                  </a:tcPr>
                </a:tc>
                <a:extLst>
                  <a:ext uri="{0D108BD9-81ED-4DB2-BD59-A6C34878D82A}">
                    <a16:rowId xmlns:a16="http://schemas.microsoft.com/office/drawing/2014/main" val="240521073"/>
                  </a:ext>
                </a:extLst>
              </a:tr>
              <a:tr h="468038">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Ｂ家</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４人</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en-US" altLang="ja-JP" sz="1000" b="1" dirty="0">
                          <a:effectLst/>
                          <a:latin typeface="HGPｺﾞｼｯｸM" panose="020B0600000000000000" pitchFamily="50" charset="-128"/>
                          <a:ea typeface="HGPｺﾞｼｯｸM" panose="020B0600000000000000" pitchFamily="50" charset="-128"/>
                        </a:rPr>
                        <a:t>600</a:t>
                      </a: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月</a:t>
                      </a:r>
                      <a:r>
                        <a:rPr kumimoji="1" lang="en-US" altLang="ja-JP" sz="1000" b="1" dirty="0">
                          <a:effectLst/>
                          <a:latin typeface="HGPｺﾞｼｯｸM" panose="020B0600000000000000" pitchFamily="50" charset="-128"/>
                          <a:ea typeface="HGPｺﾞｼｯｸM" panose="020B0600000000000000" pitchFamily="50" charset="-128"/>
                        </a:rPr>
                        <a:t>10</a:t>
                      </a:r>
                      <a:r>
                        <a:rPr kumimoji="1" lang="ja-JP" altLang="en-US" sz="1000" b="1" dirty="0">
                          <a:effectLst/>
                          <a:latin typeface="HGPｺﾞｼｯｸM" panose="020B0600000000000000" pitchFamily="50" charset="-128"/>
                          <a:ea typeface="HGPｺﾞｼｯｸM" panose="020B0600000000000000" pitchFamily="50" charset="-128"/>
                        </a:rPr>
                        <a:t>回</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FFC"/>
                    </a:solidFill>
                  </a:tcPr>
                </a:tc>
                <a:extLst>
                  <a:ext uri="{0D108BD9-81ED-4DB2-BD59-A6C34878D82A}">
                    <a16:rowId xmlns:a16="http://schemas.microsoft.com/office/drawing/2014/main" val="1196817260"/>
                  </a:ext>
                </a:extLst>
              </a:tr>
              <a:tr h="468038">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Ｃ家</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４人</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en-US" altLang="ja-JP" sz="1000" b="1" dirty="0">
                          <a:effectLst/>
                          <a:latin typeface="HGPｺﾞｼｯｸM" panose="020B0600000000000000" pitchFamily="50" charset="-128"/>
                          <a:ea typeface="HGPｺﾞｼｯｸM" panose="020B0600000000000000" pitchFamily="50" charset="-128"/>
                        </a:rPr>
                        <a:t>300</a:t>
                      </a: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月</a:t>
                      </a:r>
                      <a:r>
                        <a:rPr kumimoji="1" lang="en-US" altLang="ja-JP" sz="1000" b="1" dirty="0">
                          <a:effectLst/>
                          <a:latin typeface="HGPｺﾞｼｯｸM" panose="020B0600000000000000" pitchFamily="50" charset="-128"/>
                          <a:ea typeface="HGPｺﾞｼｯｸM" panose="020B0600000000000000" pitchFamily="50" charset="-128"/>
                        </a:rPr>
                        <a:t>10</a:t>
                      </a:r>
                      <a:r>
                        <a:rPr kumimoji="1" lang="ja-JP" altLang="en-US" sz="1000" b="1" dirty="0">
                          <a:effectLst/>
                          <a:latin typeface="HGPｺﾞｼｯｸM" panose="020B0600000000000000" pitchFamily="50" charset="-128"/>
                          <a:ea typeface="HGPｺﾞｼｯｸM" panose="020B0600000000000000" pitchFamily="50" charset="-128"/>
                        </a:rPr>
                        <a:t>回</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FFC"/>
                    </a:solidFill>
                  </a:tcPr>
                </a:tc>
                <a:extLst>
                  <a:ext uri="{0D108BD9-81ED-4DB2-BD59-A6C34878D82A}">
                    <a16:rowId xmlns:a16="http://schemas.microsoft.com/office/drawing/2014/main" val="585846679"/>
                  </a:ext>
                </a:extLst>
              </a:tr>
              <a:tr h="468038">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Ｄ家</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４人</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en-US" altLang="ja-JP" sz="1000" b="1" dirty="0">
                          <a:effectLst/>
                          <a:latin typeface="HGPｺﾞｼｯｸM" panose="020B0600000000000000" pitchFamily="50" charset="-128"/>
                          <a:ea typeface="HGPｺﾞｼｯｸM" panose="020B0600000000000000" pitchFamily="50" charset="-128"/>
                        </a:rPr>
                        <a:t>100</a:t>
                      </a: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月</a:t>
                      </a:r>
                      <a:r>
                        <a:rPr kumimoji="1" lang="en-US" altLang="ja-JP" sz="1000" b="1" dirty="0">
                          <a:effectLst/>
                          <a:latin typeface="HGPｺﾞｼｯｸM" panose="020B0600000000000000" pitchFamily="50" charset="-128"/>
                          <a:ea typeface="HGPｺﾞｼｯｸM" panose="020B0600000000000000" pitchFamily="50" charset="-128"/>
                        </a:rPr>
                        <a:t>20</a:t>
                      </a:r>
                      <a:r>
                        <a:rPr kumimoji="1" lang="ja-JP" altLang="en-US" sz="1000" b="1" dirty="0">
                          <a:effectLst/>
                          <a:latin typeface="HGPｺﾞｼｯｸM" panose="020B0600000000000000" pitchFamily="50" charset="-128"/>
                          <a:ea typeface="HGPｺﾞｼｯｸM" panose="020B0600000000000000" pitchFamily="50" charset="-128"/>
                        </a:rPr>
                        <a:t>回</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FFC"/>
                    </a:solidFill>
                  </a:tcPr>
                </a:tc>
                <a:extLst>
                  <a:ext uri="{0D108BD9-81ED-4DB2-BD59-A6C34878D82A}">
                    <a16:rowId xmlns:a16="http://schemas.microsoft.com/office/drawing/2014/main" val="4268042463"/>
                  </a:ext>
                </a:extLst>
              </a:tr>
              <a:tr h="468038">
                <a:tc gridSpan="4">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合計</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CEEEFE"/>
                    </a:solidFill>
                  </a:tcPr>
                </a:tc>
                <a:tc hMerge="1">
                  <a:txBody>
                    <a:bodyPr/>
                    <a:lstStyle/>
                    <a:p>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dirty="0"/>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1000" b="1" dirty="0">
                          <a:effectLst/>
                          <a:latin typeface="HGPｺﾞｼｯｸM" panose="020B0600000000000000" pitchFamily="50" charset="-128"/>
                          <a:ea typeface="HGPｺﾞｼｯｸM" panose="020B0600000000000000" pitchFamily="50" charset="-128"/>
                        </a:rPr>
                        <a:t>400</a:t>
                      </a: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CEEEFE"/>
                    </a:solidFill>
                  </a:tcPr>
                </a:tc>
                <a:extLst>
                  <a:ext uri="{0D108BD9-81ED-4DB2-BD59-A6C34878D82A}">
                    <a16:rowId xmlns:a16="http://schemas.microsoft.com/office/drawing/2014/main" val="3152522239"/>
                  </a:ext>
                </a:extLst>
              </a:tr>
            </a:tbl>
          </a:graphicData>
        </a:graphic>
      </p:graphicFrame>
      <p:sp>
        <p:nvSpPr>
          <p:cNvPr id="40" name="正方形/長方形 39">
            <a:extLst>
              <a:ext uri="{FF2B5EF4-FFF2-40B4-BE49-F238E27FC236}">
                <a16:creationId xmlns:a16="http://schemas.microsoft.com/office/drawing/2014/main" id="{B7A6DFF8-6BE9-7586-B646-8DCACE5DDAD3}"/>
              </a:ext>
            </a:extLst>
          </p:cNvPr>
          <p:cNvSpPr/>
          <p:nvPr userDrawn="1"/>
        </p:nvSpPr>
        <p:spPr bwMode="auto">
          <a:xfrm>
            <a:off x="323642" y="5376928"/>
            <a:ext cx="3455491" cy="621034"/>
          </a:xfrm>
          <a:prstGeom prst="rect">
            <a:avLst/>
          </a:prstGeom>
          <a:no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1450" marR="0" indent="-171450" algn="l" defTabSz="914400" rtl="0" eaLnBrk="0" fontAlgn="base" latinLnBrk="0" hangingPunct="0">
              <a:lnSpc>
                <a:spcPct val="114000"/>
              </a:lnSpc>
              <a:spcBef>
                <a:spcPct val="0"/>
              </a:spcBef>
              <a:spcAft>
                <a:spcPct val="0"/>
              </a:spcAft>
              <a:buClrTx/>
              <a:buSzTx/>
              <a:buFont typeface="Wingdings" panose="05000000000000000000" pitchFamily="2" charset="2"/>
              <a:buChar char="l"/>
              <a:tabLst/>
            </a:pPr>
            <a:r>
              <a:rPr kumimoji="1" lang="ja-JP" altLang="en-US" sz="1400" kern="1200" dirty="0">
                <a:solidFill>
                  <a:srgbClr val="005BAD"/>
                </a:solidFill>
                <a:latin typeface="+mn-ea"/>
                <a:ea typeface="+mn-ea"/>
                <a:cs typeface="+mn-cs"/>
              </a:rPr>
              <a:t>ヒント</a:t>
            </a: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ja-JP" altLang="en-US" sz="1200" kern="1200" dirty="0">
                <a:solidFill>
                  <a:schemeClr val="tx1"/>
                </a:solidFill>
                <a:latin typeface="+mn-ea"/>
                <a:ea typeface="+mn-ea"/>
                <a:cs typeface="+mn-cs"/>
              </a:rPr>
              <a:t>  </a:t>
            </a:r>
            <a:r>
              <a:rPr kumimoji="1" lang="ja-JP" altLang="en-US" sz="1200" kern="0" spc="100" baseline="0" dirty="0">
                <a:solidFill>
                  <a:schemeClr val="tx1"/>
                </a:solidFill>
                <a:latin typeface="+mn-ea"/>
                <a:ea typeface="+mn-ea"/>
                <a:cs typeface="+mn-cs"/>
              </a:rPr>
              <a:t> </a:t>
            </a:r>
            <a:r>
              <a:rPr kumimoji="1" lang="ja-JP" altLang="en-US" sz="1200" kern="1200" dirty="0">
                <a:solidFill>
                  <a:schemeClr val="tx1"/>
                </a:solidFill>
                <a:latin typeface="+mn-ea"/>
                <a:ea typeface="+mn-ea"/>
                <a:cs typeface="+mn-cs"/>
              </a:rPr>
              <a:t>いくつかの負担方法を組み合わせる</a:t>
            </a:r>
            <a:endParaRPr kumimoji="1" lang="en-US" altLang="ja-JP" sz="12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en-US" altLang="ja-JP" sz="1200" kern="1200" dirty="0">
                <a:solidFill>
                  <a:schemeClr val="tx1"/>
                </a:solidFill>
                <a:latin typeface="+mn-ea"/>
                <a:ea typeface="+mn-ea"/>
                <a:cs typeface="+mn-cs"/>
              </a:rPr>
              <a:t>   </a:t>
            </a:r>
            <a:r>
              <a:rPr kumimoji="1" lang="ja-JP" altLang="en-US" sz="1200" kern="1200" dirty="0">
                <a:solidFill>
                  <a:schemeClr val="tx1"/>
                </a:solidFill>
                <a:latin typeface="+mn-ea"/>
                <a:ea typeface="+mn-ea"/>
                <a:cs typeface="+mn-cs"/>
              </a:rPr>
              <a:t>方法も考えてみよう！</a:t>
            </a:r>
          </a:p>
        </p:txBody>
      </p:sp>
      <p:sp>
        <p:nvSpPr>
          <p:cNvPr id="36" name="テキスト プレースホルダー 17">
            <a:extLst>
              <a:ext uri="{FF2B5EF4-FFF2-40B4-BE49-F238E27FC236}">
                <a16:creationId xmlns:a16="http://schemas.microsoft.com/office/drawing/2014/main" id="{3B108D23-4885-8FD5-E963-138DEB863952}"/>
              </a:ext>
            </a:extLst>
          </p:cNvPr>
          <p:cNvSpPr>
            <a:spLocks noGrp="1"/>
          </p:cNvSpPr>
          <p:nvPr>
            <p:ph type="body" sz="quarter" idx="30" hasCustomPrompt="1"/>
          </p:nvPr>
        </p:nvSpPr>
        <p:spPr>
          <a:xfrm>
            <a:off x="5660000" y="4520800"/>
            <a:ext cx="866053" cy="184946"/>
          </a:xfrm>
          <a:prstGeom prst="rect">
            <a:avLst/>
          </a:prstGeom>
        </p:spPr>
        <p:txBody>
          <a:bodyPr lIns="36000" rIns="36000" anchor="ctr" anchorCtr="0"/>
          <a:lstStyle>
            <a:lvl1pPr marL="0" indent="0" algn="r">
              <a:buNone/>
              <a:defRPr sz="1200"/>
            </a:lvl1pPr>
            <a:lvl2pPr>
              <a:defRPr sz="1000"/>
            </a:lvl2pPr>
            <a:lvl3pPr>
              <a:defRPr sz="1000"/>
            </a:lvl3pPr>
            <a:lvl4pPr>
              <a:defRPr sz="1000"/>
            </a:lvl4pPr>
            <a:lvl5pPr>
              <a:defRPr sz="1000"/>
            </a:lvl5pPr>
          </a:lstStyle>
          <a:p>
            <a:pPr lvl="0"/>
            <a:r>
              <a:rPr kumimoji="1" lang="ja-JP" altLang="en-US" dirty="0"/>
              <a:t>答えを入力</a:t>
            </a:r>
          </a:p>
        </p:txBody>
      </p:sp>
      <p:sp>
        <p:nvSpPr>
          <p:cNvPr id="41" name="テキスト プレースホルダー 17">
            <a:extLst>
              <a:ext uri="{FF2B5EF4-FFF2-40B4-BE49-F238E27FC236}">
                <a16:creationId xmlns:a16="http://schemas.microsoft.com/office/drawing/2014/main" id="{9C344413-02E5-2378-0724-971D05FE6747}"/>
              </a:ext>
            </a:extLst>
          </p:cNvPr>
          <p:cNvSpPr>
            <a:spLocks noGrp="1"/>
          </p:cNvSpPr>
          <p:nvPr>
            <p:ph type="body" sz="quarter" idx="38" hasCustomPrompt="1"/>
          </p:nvPr>
        </p:nvSpPr>
        <p:spPr>
          <a:xfrm>
            <a:off x="5660000" y="5001751"/>
            <a:ext cx="866053" cy="184946"/>
          </a:xfrm>
          <a:prstGeom prst="rect">
            <a:avLst/>
          </a:prstGeom>
        </p:spPr>
        <p:txBody>
          <a:bodyPr lIns="36000" rIns="36000" anchor="ctr" anchorCtr="0"/>
          <a:lstStyle>
            <a:lvl1pPr marL="0" indent="0" algn="r">
              <a:buNone/>
              <a:defRPr sz="1200"/>
            </a:lvl1pPr>
            <a:lvl2pPr>
              <a:defRPr sz="1000"/>
            </a:lvl2pPr>
            <a:lvl3pPr>
              <a:defRPr sz="1000"/>
            </a:lvl3pPr>
            <a:lvl4pPr>
              <a:defRPr sz="1000"/>
            </a:lvl4pPr>
            <a:lvl5pPr>
              <a:defRPr sz="1000"/>
            </a:lvl5pPr>
          </a:lstStyle>
          <a:p>
            <a:pPr lvl="0"/>
            <a:r>
              <a:rPr kumimoji="1" lang="ja-JP" altLang="en-US" dirty="0"/>
              <a:t>答えを入力</a:t>
            </a:r>
          </a:p>
        </p:txBody>
      </p:sp>
      <p:sp>
        <p:nvSpPr>
          <p:cNvPr id="47" name="テキスト プレースホルダー 17">
            <a:extLst>
              <a:ext uri="{FF2B5EF4-FFF2-40B4-BE49-F238E27FC236}">
                <a16:creationId xmlns:a16="http://schemas.microsoft.com/office/drawing/2014/main" id="{7256BFC3-1325-7CC9-C6AC-1BAE444EA065}"/>
              </a:ext>
            </a:extLst>
          </p:cNvPr>
          <p:cNvSpPr>
            <a:spLocks noGrp="1"/>
          </p:cNvSpPr>
          <p:nvPr>
            <p:ph type="body" sz="quarter" idx="39" hasCustomPrompt="1"/>
          </p:nvPr>
        </p:nvSpPr>
        <p:spPr>
          <a:xfrm>
            <a:off x="5660000" y="5466527"/>
            <a:ext cx="866053" cy="184946"/>
          </a:xfrm>
          <a:prstGeom prst="rect">
            <a:avLst/>
          </a:prstGeom>
        </p:spPr>
        <p:txBody>
          <a:bodyPr lIns="36000" rIns="36000" anchor="ctr" anchorCtr="0"/>
          <a:lstStyle>
            <a:lvl1pPr marL="0" indent="0" algn="r">
              <a:buNone/>
              <a:defRPr sz="1200"/>
            </a:lvl1pPr>
            <a:lvl2pPr>
              <a:defRPr sz="1000"/>
            </a:lvl2pPr>
            <a:lvl3pPr>
              <a:defRPr sz="1000"/>
            </a:lvl3pPr>
            <a:lvl4pPr>
              <a:defRPr sz="1000"/>
            </a:lvl4pPr>
            <a:lvl5pPr>
              <a:defRPr sz="1000"/>
            </a:lvl5pPr>
          </a:lstStyle>
          <a:p>
            <a:pPr lvl="0"/>
            <a:r>
              <a:rPr kumimoji="1" lang="ja-JP" altLang="en-US" dirty="0"/>
              <a:t>答えを入力</a:t>
            </a:r>
          </a:p>
        </p:txBody>
      </p:sp>
      <p:sp>
        <p:nvSpPr>
          <p:cNvPr id="48" name="テキスト プレースホルダー 17">
            <a:extLst>
              <a:ext uri="{FF2B5EF4-FFF2-40B4-BE49-F238E27FC236}">
                <a16:creationId xmlns:a16="http://schemas.microsoft.com/office/drawing/2014/main" id="{CE7042D9-6040-3AA9-554F-7C053A4AD00E}"/>
              </a:ext>
            </a:extLst>
          </p:cNvPr>
          <p:cNvSpPr>
            <a:spLocks noGrp="1"/>
          </p:cNvSpPr>
          <p:nvPr>
            <p:ph type="body" sz="quarter" idx="40" hasCustomPrompt="1"/>
          </p:nvPr>
        </p:nvSpPr>
        <p:spPr>
          <a:xfrm>
            <a:off x="5660000" y="5936498"/>
            <a:ext cx="866053" cy="184946"/>
          </a:xfrm>
          <a:prstGeom prst="rect">
            <a:avLst/>
          </a:prstGeom>
        </p:spPr>
        <p:txBody>
          <a:bodyPr lIns="36000" rIns="36000" anchor="ctr" anchorCtr="0"/>
          <a:lstStyle>
            <a:lvl1pPr marL="0" indent="0" algn="r">
              <a:buNone/>
              <a:defRPr sz="1200"/>
            </a:lvl1pPr>
            <a:lvl2pPr>
              <a:defRPr sz="1000"/>
            </a:lvl2pPr>
            <a:lvl3pPr>
              <a:defRPr sz="1000"/>
            </a:lvl3pPr>
            <a:lvl4pPr>
              <a:defRPr sz="1000"/>
            </a:lvl4pPr>
            <a:lvl5pPr>
              <a:defRPr sz="1000"/>
            </a:lvl5pPr>
          </a:lstStyle>
          <a:p>
            <a:pPr lvl="0"/>
            <a:r>
              <a:rPr kumimoji="1" lang="ja-JP" altLang="en-US" dirty="0"/>
              <a:t>答えを入力</a:t>
            </a:r>
          </a:p>
        </p:txBody>
      </p:sp>
      <p:sp>
        <p:nvSpPr>
          <p:cNvPr id="17" name="正方形/長方形 16">
            <a:extLst>
              <a:ext uri="{FF2B5EF4-FFF2-40B4-BE49-F238E27FC236}">
                <a16:creationId xmlns:a16="http://schemas.microsoft.com/office/drawing/2014/main" id="{3270C151-A5BE-9BD5-F5A7-0FE8BFA14B05}"/>
              </a:ext>
            </a:extLst>
          </p:cNvPr>
          <p:cNvSpPr/>
          <p:nvPr userDrawn="1"/>
        </p:nvSpPr>
        <p:spPr bwMode="auto">
          <a:xfrm>
            <a:off x="323642" y="4022517"/>
            <a:ext cx="3667513" cy="518485"/>
          </a:xfrm>
          <a:prstGeom prst="rect">
            <a:avLst/>
          </a:prstGeom>
          <a:no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600" kern="1200" dirty="0">
                <a:solidFill>
                  <a:srgbClr val="005BAD"/>
                </a:solidFill>
                <a:latin typeface="+mn-ea"/>
                <a:ea typeface="+mn-ea"/>
                <a:cs typeface="+mn-cs"/>
              </a:rPr>
              <a:t>各家の所得金額</a:t>
            </a:r>
            <a:r>
              <a:rPr kumimoji="1" lang="ja-JP" altLang="en-US" sz="1400" kern="1200" dirty="0">
                <a:solidFill>
                  <a:srgbClr val="005BAD"/>
                </a:solidFill>
                <a:latin typeface="+mn-ea"/>
                <a:ea typeface="+mn-ea"/>
                <a:cs typeface="+mn-cs"/>
              </a:rPr>
              <a:t>（もうけ）</a:t>
            </a:r>
            <a:r>
              <a:rPr kumimoji="1" lang="ja-JP" altLang="en-US" sz="1600" kern="1200" dirty="0">
                <a:solidFill>
                  <a:srgbClr val="005BAD"/>
                </a:solidFill>
                <a:latin typeface="+mn-ea"/>
                <a:ea typeface="+mn-ea"/>
                <a:cs typeface="+mn-cs"/>
              </a:rPr>
              <a:t>と</a:t>
            </a:r>
            <a:endParaRPr kumimoji="1" lang="en-US" altLang="ja-JP" sz="1600" kern="1200" dirty="0">
              <a:solidFill>
                <a:srgbClr val="005BAD"/>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600" kern="1200" dirty="0">
                <a:solidFill>
                  <a:srgbClr val="005BAD"/>
                </a:solidFill>
                <a:latin typeface="+mn-ea"/>
                <a:ea typeface="+mn-ea"/>
                <a:cs typeface="+mn-cs"/>
              </a:rPr>
              <a:t>橋の使用回数が異なる場合</a:t>
            </a:r>
          </a:p>
        </p:txBody>
      </p:sp>
      <p:sp>
        <p:nvSpPr>
          <p:cNvPr id="54" name="正方形/長方形 53">
            <a:extLst>
              <a:ext uri="{FF2B5EF4-FFF2-40B4-BE49-F238E27FC236}">
                <a16:creationId xmlns:a16="http://schemas.microsoft.com/office/drawing/2014/main" id="{584D2F6C-09FA-2F5A-DE99-79F2ABF555EB}"/>
              </a:ext>
            </a:extLst>
          </p:cNvPr>
          <p:cNvSpPr/>
          <p:nvPr userDrawn="1"/>
        </p:nvSpPr>
        <p:spPr bwMode="auto">
          <a:xfrm>
            <a:off x="3928374" y="1257115"/>
            <a:ext cx="1332646" cy="226871"/>
          </a:xfrm>
          <a:prstGeom prst="rect">
            <a:avLst/>
          </a:prstGeom>
          <a:noFill/>
          <a:ln w="19050" cap="flat" cmpd="sng" algn="ctr">
            <a:solidFill>
              <a:schemeClr val="tx1">
                <a:lumMod val="85000"/>
                <a:lumOff val="15000"/>
              </a:schemeClr>
            </a:solidFill>
            <a:prstDash val="solid"/>
            <a:round/>
            <a:headEnd type="none" w="med" len="med"/>
            <a:tailEnd type="none" w="med" len="med"/>
          </a:ln>
          <a:effectLst/>
        </p:spPr>
        <p:txBody>
          <a:bodyPr vert="horz" wrap="square" lIns="72000" tIns="36000" rIns="7200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300" b="0" i="0" u="none" strike="noStrike" cap="none" normalizeH="0" baseline="0" dirty="0">
                <a:ln>
                  <a:noFill/>
                </a:ln>
                <a:effectLst/>
                <a:latin typeface="+mn-ea"/>
                <a:ea typeface="+mn-ea"/>
              </a:rPr>
              <a:t>パターン１</a:t>
            </a:r>
            <a:r>
              <a:rPr kumimoji="1" lang="ja-JP" altLang="en-US" sz="1200" b="0" i="0" u="none" strike="noStrike" cap="none" normalizeH="0" baseline="0" dirty="0">
                <a:ln>
                  <a:noFill/>
                </a:ln>
                <a:effectLst/>
                <a:latin typeface="+mn-ea"/>
                <a:ea typeface="+mn-ea"/>
              </a:rPr>
              <a:t>（参考）</a:t>
            </a:r>
            <a:endParaRPr kumimoji="1" lang="ja-JP" altLang="en-US" sz="1300" b="0" i="0" u="none" strike="noStrike" cap="none" normalizeH="0" baseline="0" dirty="0">
              <a:ln>
                <a:noFill/>
              </a:ln>
              <a:effectLst/>
              <a:latin typeface="+mn-ea"/>
              <a:ea typeface="+mn-ea"/>
            </a:endParaRPr>
          </a:p>
        </p:txBody>
      </p:sp>
      <p:sp>
        <p:nvSpPr>
          <p:cNvPr id="3" name="正方形/長方形 2">
            <a:extLst>
              <a:ext uri="{FF2B5EF4-FFF2-40B4-BE49-F238E27FC236}">
                <a16:creationId xmlns:a16="http://schemas.microsoft.com/office/drawing/2014/main" id="{C2A7D9CD-3A65-F245-CFB7-0C7697457671}"/>
              </a:ext>
            </a:extLst>
          </p:cNvPr>
          <p:cNvSpPr/>
          <p:nvPr userDrawn="1"/>
        </p:nvSpPr>
        <p:spPr bwMode="auto">
          <a:xfrm>
            <a:off x="323642" y="4576465"/>
            <a:ext cx="3455491" cy="621034"/>
          </a:xfrm>
          <a:prstGeom prst="rect">
            <a:avLst/>
          </a:prstGeom>
          <a:no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en-US" altLang="ja-JP" sz="1050" kern="1200" dirty="0">
                <a:solidFill>
                  <a:srgbClr val="005BAD"/>
                </a:solidFill>
                <a:latin typeface="+mn-ea"/>
                <a:ea typeface="+mn-ea"/>
                <a:cs typeface="+mn-cs"/>
              </a:rPr>
              <a:t>※</a:t>
            </a:r>
            <a:r>
              <a:rPr kumimoji="1" lang="ja-JP" altLang="en-US" sz="1050" kern="1200" dirty="0">
                <a:solidFill>
                  <a:srgbClr val="005BAD"/>
                </a:solidFill>
                <a:latin typeface="+mn-ea"/>
                <a:ea typeface="+mn-ea"/>
                <a:cs typeface="+mn-cs"/>
              </a:rPr>
              <a:t>グループの意見を集約し、「負担金額」を</a:t>
            </a:r>
            <a:endParaRPr kumimoji="1" lang="en-US" altLang="ja-JP" sz="1050" kern="1200" dirty="0">
              <a:solidFill>
                <a:srgbClr val="005BAD"/>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en-US" altLang="ja-JP" sz="1050" kern="1200" dirty="0">
                <a:solidFill>
                  <a:srgbClr val="005BAD"/>
                </a:solidFill>
                <a:latin typeface="+mn-ea"/>
                <a:ea typeface="+mn-ea"/>
                <a:cs typeface="+mn-cs"/>
              </a:rPr>
              <a:t>   </a:t>
            </a:r>
            <a:r>
              <a:rPr kumimoji="1" lang="ja-JP" altLang="en-US" sz="1050" kern="1200" dirty="0">
                <a:solidFill>
                  <a:srgbClr val="005BAD"/>
                </a:solidFill>
                <a:latin typeface="+mn-ea"/>
                <a:ea typeface="+mn-ea"/>
                <a:cs typeface="+mn-cs"/>
              </a:rPr>
              <a:t>記入しましょう！</a:t>
            </a:r>
          </a:p>
        </p:txBody>
      </p:sp>
      <p:sp>
        <p:nvSpPr>
          <p:cNvPr id="5" name="正方形/長方形 4">
            <a:extLst>
              <a:ext uri="{FF2B5EF4-FFF2-40B4-BE49-F238E27FC236}">
                <a16:creationId xmlns:a16="http://schemas.microsoft.com/office/drawing/2014/main" id="{0F33369F-ADD8-7FAA-6349-4A359085C381}"/>
              </a:ext>
            </a:extLst>
          </p:cNvPr>
          <p:cNvSpPr/>
          <p:nvPr userDrawn="1"/>
        </p:nvSpPr>
        <p:spPr bwMode="auto">
          <a:xfrm>
            <a:off x="6940632" y="3944289"/>
            <a:ext cx="1879518" cy="621034"/>
          </a:xfrm>
          <a:prstGeom prst="rect">
            <a:avLst/>
          </a:prstGeom>
          <a:no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en-US" altLang="ja-JP" sz="900" kern="1200" dirty="0">
                <a:solidFill>
                  <a:srgbClr val="005BAD"/>
                </a:solidFill>
                <a:latin typeface="+mn-ea"/>
                <a:ea typeface="+mn-ea"/>
                <a:cs typeface="+mn-cs"/>
              </a:rPr>
              <a:t>※</a:t>
            </a:r>
            <a:r>
              <a:rPr kumimoji="1" lang="ja-JP" altLang="en-US" sz="900" kern="1200" dirty="0">
                <a:solidFill>
                  <a:srgbClr val="005BAD"/>
                </a:solidFill>
                <a:latin typeface="+mn-ea"/>
                <a:ea typeface="+mn-ea"/>
                <a:cs typeface="+mn-cs"/>
              </a:rPr>
              <a:t>グループでは、どの要素をどれくらい重要視しますか？下の図のどの辺りに位置するか★を動かしてみましょう！</a:t>
            </a:r>
          </a:p>
        </p:txBody>
      </p:sp>
      <p:grpSp>
        <p:nvGrpSpPr>
          <p:cNvPr id="15" name="グループ化 14">
            <a:extLst>
              <a:ext uri="{FF2B5EF4-FFF2-40B4-BE49-F238E27FC236}">
                <a16:creationId xmlns:a16="http://schemas.microsoft.com/office/drawing/2014/main" id="{E8BE1582-D7F3-9C43-2E1F-B930AAEF4268}"/>
              </a:ext>
            </a:extLst>
          </p:cNvPr>
          <p:cNvGrpSpPr/>
          <p:nvPr userDrawn="1"/>
        </p:nvGrpSpPr>
        <p:grpSpPr>
          <a:xfrm>
            <a:off x="7088512" y="4832765"/>
            <a:ext cx="1529836" cy="1529836"/>
            <a:chOff x="7088512" y="4886555"/>
            <a:chExt cx="1529836" cy="1529836"/>
          </a:xfrm>
        </p:grpSpPr>
        <p:sp>
          <p:nvSpPr>
            <p:cNvPr id="8" name="楕円 7">
              <a:extLst>
                <a:ext uri="{FF2B5EF4-FFF2-40B4-BE49-F238E27FC236}">
                  <a16:creationId xmlns:a16="http://schemas.microsoft.com/office/drawing/2014/main" id="{BADBE819-CC75-29C1-9E9D-CDF3CDC16F97}"/>
                </a:ext>
              </a:extLst>
            </p:cNvPr>
            <p:cNvSpPr/>
            <p:nvPr userDrawn="1"/>
          </p:nvSpPr>
          <p:spPr bwMode="auto">
            <a:xfrm>
              <a:off x="7660654" y="5458697"/>
              <a:ext cx="385552" cy="385552"/>
            </a:xfrm>
            <a:prstGeom prst="ellipse">
              <a:avLst/>
            </a:prstGeom>
            <a:noFill/>
            <a:ln w="6350" cap="flat" cmpd="sng" algn="ctr">
              <a:solidFill>
                <a:srgbClr val="005BAD"/>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a typeface="+mn-ea"/>
              </a:endParaRPr>
            </a:p>
          </p:txBody>
        </p:sp>
        <p:sp>
          <p:nvSpPr>
            <p:cNvPr id="12" name="楕円 11">
              <a:extLst>
                <a:ext uri="{FF2B5EF4-FFF2-40B4-BE49-F238E27FC236}">
                  <a16:creationId xmlns:a16="http://schemas.microsoft.com/office/drawing/2014/main" id="{52F01952-3351-FA15-A5F0-05EB5EAAF8CD}"/>
                </a:ext>
              </a:extLst>
            </p:cNvPr>
            <p:cNvSpPr/>
            <p:nvPr userDrawn="1"/>
          </p:nvSpPr>
          <p:spPr bwMode="auto">
            <a:xfrm>
              <a:off x="7355624" y="5153667"/>
              <a:ext cx="995613" cy="995613"/>
            </a:xfrm>
            <a:prstGeom prst="ellipse">
              <a:avLst/>
            </a:prstGeom>
            <a:noFill/>
            <a:ln w="6350" cap="flat" cmpd="sng" algn="ctr">
              <a:solidFill>
                <a:srgbClr val="005BAD"/>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a typeface="+mn-ea"/>
              </a:endParaRPr>
            </a:p>
          </p:txBody>
        </p:sp>
        <p:sp>
          <p:nvSpPr>
            <p:cNvPr id="14" name="楕円 13">
              <a:extLst>
                <a:ext uri="{FF2B5EF4-FFF2-40B4-BE49-F238E27FC236}">
                  <a16:creationId xmlns:a16="http://schemas.microsoft.com/office/drawing/2014/main" id="{3A94C8BF-60D0-E94B-DF5F-8E98CF5C37A3}"/>
                </a:ext>
              </a:extLst>
            </p:cNvPr>
            <p:cNvSpPr/>
            <p:nvPr userDrawn="1"/>
          </p:nvSpPr>
          <p:spPr bwMode="auto">
            <a:xfrm>
              <a:off x="7088512" y="4886555"/>
              <a:ext cx="1529836" cy="1529836"/>
            </a:xfrm>
            <a:prstGeom prst="ellipse">
              <a:avLst/>
            </a:prstGeom>
            <a:noFill/>
            <a:ln w="6350" cap="flat" cmpd="sng" algn="ctr">
              <a:solidFill>
                <a:srgbClr val="005BAD"/>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a typeface="+mn-ea"/>
              </a:endParaRPr>
            </a:p>
          </p:txBody>
        </p:sp>
      </p:grpSp>
      <p:sp>
        <p:nvSpPr>
          <p:cNvPr id="24" name="グラフィックス 20">
            <a:extLst>
              <a:ext uri="{FF2B5EF4-FFF2-40B4-BE49-F238E27FC236}">
                <a16:creationId xmlns:a16="http://schemas.microsoft.com/office/drawing/2014/main" id="{07D10A3D-6EAC-E7DD-B00C-DB3350866F70}"/>
              </a:ext>
            </a:extLst>
          </p:cNvPr>
          <p:cNvSpPr/>
          <p:nvPr userDrawn="1"/>
        </p:nvSpPr>
        <p:spPr>
          <a:xfrm rot="2623897" flipH="1">
            <a:off x="8041477" y="4872020"/>
            <a:ext cx="213421" cy="870789"/>
          </a:xfrm>
          <a:custGeom>
            <a:avLst/>
            <a:gdLst>
              <a:gd name="connsiteX0" fmla="*/ 477774 w 635031"/>
              <a:gd name="connsiteY0" fmla="*/ 549783 h 2826162"/>
              <a:gd name="connsiteX1" fmla="*/ 635032 w 635031"/>
              <a:gd name="connsiteY1" fmla="*/ 549783 h 2826162"/>
              <a:gd name="connsiteX2" fmla="*/ 317468 w 635031"/>
              <a:gd name="connsiteY2" fmla="*/ 0 h 2826162"/>
              <a:gd name="connsiteX3" fmla="*/ 0 w 635031"/>
              <a:gd name="connsiteY3" fmla="*/ 549783 h 2826162"/>
              <a:gd name="connsiteX4" fmla="*/ 157163 w 635031"/>
              <a:gd name="connsiteY4" fmla="*/ 549783 h 2826162"/>
              <a:gd name="connsiteX5" fmla="*/ 317468 w 635031"/>
              <a:gd name="connsiteY5" fmla="*/ 2826163 h 2826162"/>
              <a:gd name="connsiteX6" fmla="*/ 477774 w 635031"/>
              <a:gd name="connsiteY6" fmla="*/ 549783 h 2826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031" h="2826162">
                <a:moveTo>
                  <a:pt x="477774" y="549783"/>
                </a:moveTo>
                <a:lnTo>
                  <a:pt x="635032" y="549783"/>
                </a:lnTo>
                <a:lnTo>
                  <a:pt x="317468" y="0"/>
                </a:lnTo>
                <a:lnTo>
                  <a:pt x="0" y="549783"/>
                </a:lnTo>
                <a:lnTo>
                  <a:pt x="157163" y="549783"/>
                </a:lnTo>
                <a:lnTo>
                  <a:pt x="317468" y="2826163"/>
                </a:lnTo>
                <a:lnTo>
                  <a:pt x="477774" y="549783"/>
                </a:lnTo>
                <a:close/>
              </a:path>
            </a:pathLst>
          </a:custGeom>
          <a:gradFill>
            <a:gsLst>
              <a:gs pos="0">
                <a:srgbClr val="005BAD"/>
              </a:gs>
              <a:gs pos="100000">
                <a:srgbClr val="005BAD">
                  <a:alpha val="0"/>
                </a:srgbClr>
              </a:gs>
            </a:gsLst>
            <a:lin ang="5400000" scaled="1"/>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ja-JP" altLang="en-US" dirty="0">
              <a:latin typeface="HGPｺﾞｼｯｸE" panose="020B0900000000000000" pitchFamily="50" charset="-128"/>
            </a:endParaRPr>
          </a:p>
        </p:txBody>
      </p:sp>
      <p:sp>
        <p:nvSpPr>
          <p:cNvPr id="26" name="正方形/長方形 25">
            <a:extLst>
              <a:ext uri="{FF2B5EF4-FFF2-40B4-BE49-F238E27FC236}">
                <a16:creationId xmlns:a16="http://schemas.microsoft.com/office/drawing/2014/main" id="{FD90C96A-43DC-9E17-1EF8-84840B71E1D0}"/>
              </a:ext>
            </a:extLst>
          </p:cNvPr>
          <p:cNvSpPr/>
          <p:nvPr userDrawn="1"/>
        </p:nvSpPr>
        <p:spPr bwMode="auto">
          <a:xfrm>
            <a:off x="6932817" y="4690493"/>
            <a:ext cx="662892" cy="139748"/>
          </a:xfrm>
          <a:prstGeom prst="rect">
            <a:avLst/>
          </a:prstGeom>
          <a:noFill/>
          <a:ln w="6350" cap="flat" cmpd="sng" algn="ctr">
            <a:solidFill>
              <a:srgbClr val="005BAD"/>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ja-JP" altLang="en-US" sz="900" kern="1200" dirty="0">
                <a:solidFill>
                  <a:srgbClr val="005BAD"/>
                </a:solidFill>
                <a:latin typeface="+mn-ea"/>
                <a:ea typeface="+mn-ea"/>
                <a:cs typeface="+mn-cs"/>
              </a:rPr>
              <a:t>所得金額</a:t>
            </a:r>
          </a:p>
        </p:txBody>
      </p:sp>
      <p:sp>
        <p:nvSpPr>
          <p:cNvPr id="27" name="正方形/長方形 26">
            <a:extLst>
              <a:ext uri="{FF2B5EF4-FFF2-40B4-BE49-F238E27FC236}">
                <a16:creationId xmlns:a16="http://schemas.microsoft.com/office/drawing/2014/main" id="{6D7B25B4-297A-AE33-4F79-2A43C8DD36E5}"/>
              </a:ext>
            </a:extLst>
          </p:cNvPr>
          <p:cNvSpPr/>
          <p:nvPr userDrawn="1"/>
        </p:nvSpPr>
        <p:spPr bwMode="auto">
          <a:xfrm>
            <a:off x="8117381" y="4690493"/>
            <a:ext cx="662892" cy="139748"/>
          </a:xfrm>
          <a:prstGeom prst="rect">
            <a:avLst/>
          </a:prstGeom>
          <a:noFill/>
          <a:ln w="6350" cap="flat" cmpd="sng" algn="ctr">
            <a:solidFill>
              <a:srgbClr val="005BAD"/>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ja-JP" altLang="en-US" sz="900" kern="1200" dirty="0">
                <a:solidFill>
                  <a:srgbClr val="005BAD"/>
                </a:solidFill>
                <a:latin typeface="+mn-ea"/>
                <a:ea typeface="+mn-ea"/>
                <a:cs typeface="+mn-cs"/>
              </a:rPr>
              <a:t>使用回数</a:t>
            </a:r>
          </a:p>
        </p:txBody>
      </p:sp>
      <p:sp>
        <p:nvSpPr>
          <p:cNvPr id="28" name="正方形/長方形 27">
            <a:extLst>
              <a:ext uri="{FF2B5EF4-FFF2-40B4-BE49-F238E27FC236}">
                <a16:creationId xmlns:a16="http://schemas.microsoft.com/office/drawing/2014/main" id="{5A0567D8-B174-B567-2EC2-96C071DCDE13}"/>
              </a:ext>
            </a:extLst>
          </p:cNvPr>
          <p:cNvSpPr/>
          <p:nvPr userDrawn="1"/>
        </p:nvSpPr>
        <p:spPr bwMode="auto">
          <a:xfrm>
            <a:off x="7410353" y="6532801"/>
            <a:ext cx="886151" cy="139748"/>
          </a:xfrm>
          <a:prstGeom prst="rect">
            <a:avLst/>
          </a:prstGeom>
          <a:noFill/>
          <a:ln w="6350" cap="flat" cmpd="sng" algn="ctr">
            <a:solidFill>
              <a:srgbClr val="005BAD"/>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ja-JP" altLang="en-US" sz="900" kern="1200" dirty="0">
                <a:solidFill>
                  <a:srgbClr val="005BAD"/>
                </a:solidFill>
                <a:latin typeface="+mn-ea"/>
                <a:ea typeface="+mn-ea"/>
                <a:cs typeface="+mn-cs"/>
              </a:rPr>
              <a:t>その他の要素</a:t>
            </a:r>
          </a:p>
        </p:txBody>
      </p:sp>
      <p:sp>
        <p:nvSpPr>
          <p:cNvPr id="29" name="グラフィックス 20">
            <a:extLst>
              <a:ext uri="{FF2B5EF4-FFF2-40B4-BE49-F238E27FC236}">
                <a16:creationId xmlns:a16="http://schemas.microsoft.com/office/drawing/2014/main" id="{952EDD80-E7B5-776C-BAE4-689F7EDEDC0B}"/>
              </a:ext>
            </a:extLst>
          </p:cNvPr>
          <p:cNvSpPr/>
          <p:nvPr userDrawn="1"/>
        </p:nvSpPr>
        <p:spPr>
          <a:xfrm rot="18997644">
            <a:off x="7453042" y="4863784"/>
            <a:ext cx="213421" cy="870789"/>
          </a:xfrm>
          <a:custGeom>
            <a:avLst/>
            <a:gdLst>
              <a:gd name="connsiteX0" fmla="*/ 477774 w 635031"/>
              <a:gd name="connsiteY0" fmla="*/ 549783 h 2826162"/>
              <a:gd name="connsiteX1" fmla="*/ 635032 w 635031"/>
              <a:gd name="connsiteY1" fmla="*/ 549783 h 2826162"/>
              <a:gd name="connsiteX2" fmla="*/ 317468 w 635031"/>
              <a:gd name="connsiteY2" fmla="*/ 0 h 2826162"/>
              <a:gd name="connsiteX3" fmla="*/ 0 w 635031"/>
              <a:gd name="connsiteY3" fmla="*/ 549783 h 2826162"/>
              <a:gd name="connsiteX4" fmla="*/ 157163 w 635031"/>
              <a:gd name="connsiteY4" fmla="*/ 549783 h 2826162"/>
              <a:gd name="connsiteX5" fmla="*/ 317468 w 635031"/>
              <a:gd name="connsiteY5" fmla="*/ 2826163 h 2826162"/>
              <a:gd name="connsiteX6" fmla="*/ 477774 w 635031"/>
              <a:gd name="connsiteY6" fmla="*/ 549783 h 2826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031" h="2826162">
                <a:moveTo>
                  <a:pt x="477774" y="549783"/>
                </a:moveTo>
                <a:lnTo>
                  <a:pt x="635032" y="549783"/>
                </a:lnTo>
                <a:lnTo>
                  <a:pt x="317468" y="0"/>
                </a:lnTo>
                <a:lnTo>
                  <a:pt x="0" y="549783"/>
                </a:lnTo>
                <a:lnTo>
                  <a:pt x="157163" y="549783"/>
                </a:lnTo>
                <a:lnTo>
                  <a:pt x="317468" y="2826163"/>
                </a:lnTo>
                <a:lnTo>
                  <a:pt x="477774" y="549783"/>
                </a:lnTo>
                <a:close/>
              </a:path>
            </a:pathLst>
          </a:custGeom>
          <a:gradFill>
            <a:gsLst>
              <a:gs pos="0">
                <a:srgbClr val="005BAD"/>
              </a:gs>
              <a:gs pos="100000">
                <a:srgbClr val="005BAD">
                  <a:alpha val="0"/>
                </a:srgbClr>
              </a:gs>
            </a:gsLst>
            <a:lin ang="5400000" scaled="1"/>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ja-JP" altLang="en-US" dirty="0">
              <a:latin typeface="HGPｺﾞｼｯｸE" panose="020B0900000000000000" pitchFamily="50" charset="-128"/>
            </a:endParaRPr>
          </a:p>
        </p:txBody>
      </p:sp>
      <p:sp>
        <p:nvSpPr>
          <p:cNvPr id="30" name="グラフィックス 20">
            <a:extLst>
              <a:ext uri="{FF2B5EF4-FFF2-40B4-BE49-F238E27FC236}">
                <a16:creationId xmlns:a16="http://schemas.microsoft.com/office/drawing/2014/main" id="{390148F2-7619-8329-DF1B-DC018D456A52}"/>
              </a:ext>
            </a:extLst>
          </p:cNvPr>
          <p:cNvSpPr/>
          <p:nvPr userDrawn="1"/>
        </p:nvSpPr>
        <p:spPr>
          <a:xfrm rot="10800000">
            <a:off x="7746719" y="5568453"/>
            <a:ext cx="213421" cy="870789"/>
          </a:xfrm>
          <a:custGeom>
            <a:avLst/>
            <a:gdLst>
              <a:gd name="connsiteX0" fmla="*/ 477774 w 635031"/>
              <a:gd name="connsiteY0" fmla="*/ 549783 h 2826162"/>
              <a:gd name="connsiteX1" fmla="*/ 635032 w 635031"/>
              <a:gd name="connsiteY1" fmla="*/ 549783 h 2826162"/>
              <a:gd name="connsiteX2" fmla="*/ 317468 w 635031"/>
              <a:gd name="connsiteY2" fmla="*/ 0 h 2826162"/>
              <a:gd name="connsiteX3" fmla="*/ 0 w 635031"/>
              <a:gd name="connsiteY3" fmla="*/ 549783 h 2826162"/>
              <a:gd name="connsiteX4" fmla="*/ 157163 w 635031"/>
              <a:gd name="connsiteY4" fmla="*/ 549783 h 2826162"/>
              <a:gd name="connsiteX5" fmla="*/ 317468 w 635031"/>
              <a:gd name="connsiteY5" fmla="*/ 2826163 h 2826162"/>
              <a:gd name="connsiteX6" fmla="*/ 477774 w 635031"/>
              <a:gd name="connsiteY6" fmla="*/ 549783 h 2826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031" h="2826162">
                <a:moveTo>
                  <a:pt x="477774" y="549783"/>
                </a:moveTo>
                <a:lnTo>
                  <a:pt x="635032" y="549783"/>
                </a:lnTo>
                <a:lnTo>
                  <a:pt x="317468" y="0"/>
                </a:lnTo>
                <a:lnTo>
                  <a:pt x="0" y="549783"/>
                </a:lnTo>
                <a:lnTo>
                  <a:pt x="157163" y="549783"/>
                </a:lnTo>
                <a:lnTo>
                  <a:pt x="317468" y="2826163"/>
                </a:lnTo>
                <a:lnTo>
                  <a:pt x="477774" y="549783"/>
                </a:lnTo>
                <a:close/>
              </a:path>
            </a:pathLst>
          </a:custGeom>
          <a:gradFill>
            <a:gsLst>
              <a:gs pos="0">
                <a:srgbClr val="005BAD"/>
              </a:gs>
              <a:gs pos="100000">
                <a:srgbClr val="005BAD">
                  <a:alpha val="0"/>
                </a:srgbClr>
              </a:gs>
            </a:gsLst>
            <a:lin ang="5400000" scaled="1"/>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ja-JP" altLang="en-US" dirty="0">
              <a:latin typeface="HGPｺﾞｼｯｸE" panose="020B0900000000000000" pitchFamily="50" charset="-128"/>
            </a:endParaRPr>
          </a:p>
        </p:txBody>
      </p:sp>
      <p:sp>
        <p:nvSpPr>
          <p:cNvPr id="2" name="楕円 1">
            <a:extLst>
              <a:ext uri="{FF2B5EF4-FFF2-40B4-BE49-F238E27FC236}">
                <a16:creationId xmlns:a16="http://schemas.microsoft.com/office/drawing/2014/main" id="{0F55EEED-C642-16FF-5301-195D42F9BB01}"/>
              </a:ext>
            </a:extLst>
          </p:cNvPr>
          <p:cNvSpPr/>
          <p:nvPr userDrawn="1"/>
        </p:nvSpPr>
        <p:spPr bwMode="auto">
          <a:xfrm>
            <a:off x="7797217" y="5541470"/>
            <a:ext cx="112426" cy="112426"/>
          </a:xfrm>
          <a:prstGeom prst="ellipse">
            <a:avLst/>
          </a:prstGeom>
          <a:solidFill>
            <a:srgbClr val="005BAD">
              <a:alpha val="70000"/>
            </a:srgbClr>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rgbClr val="FFC000"/>
              </a:solidFill>
              <a:effectLst/>
              <a:latin typeface="+mn-ea"/>
              <a:ea typeface="+mn-ea"/>
            </a:endParaRPr>
          </a:p>
        </p:txBody>
      </p:sp>
      <p:graphicFrame>
        <p:nvGraphicFramePr>
          <p:cNvPr id="20" name="表 19">
            <a:extLst>
              <a:ext uri="{FF2B5EF4-FFF2-40B4-BE49-F238E27FC236}">
                <a16:creationId xmlns:a16="http://schemas.microsoft.com/office/drawing/2014/main" id="{0A8D534C-B688-82F6-74DE-DEA9D26162C6}"/>
              </a:ext>
            </a:extLst>
          </p:cNvPr>
          <p:cNvGraphicFramePr>
            <a:graphicFrameLocks noGrp="1"/>
          </p:cNvGraphicFramePr>
          <p:nvPr userDrawn="1">
            <p:extLst>
              <p:ext uri="{D42A27DB-BD31-4B8C-83A1-F6EECF244321}">
                <p14:modId xmlns:p14="http://schemas.microsoft.com/office/powerpoint/2010/main" val="3932754292"/>
              </p:ext>
            </p:extLst>
          </p:nvPr>
        </p:nvGraphicFramePr>
        <p:xfrm>
          <a:off x="5772274" y="1541747"/>
          <a:ext cx="3048083" cy="1742332"/>
        </p:xfrm>
        <a:graphic>
          <a:graphicData uri="http://schemas.openxmlformats.org/drawingml/2006/table">
            <a:tbl>
              <a:tblPr firstRow="1" bandRow="1">
                <a:effectLst/>
                <a:tableStyleId>{775DCB02-9BB8-47FD-8907-85C794F793BA}</a:tableStyleId>
              </a:tblPr>
              <a:tblGrid>
                <a:gridCol w="506778">
                  <a:extLst>
                    <a:ext uri="{9D8B030D-6E8A-4147-A177-3AD203B41FA5}">
                      <a16:colId xmlns:a16="http://schemas.microsoft.com/office/drawing/2014/main" val="869972413"/>
                    </a:ext>
                  </a:extLst>
                </a:gridCol>
                <a:gridCol w="482691">
                  <a:extLst>
                    <a:ext uri="{9D8B030D-6E8A-4147-A177-3AD203B41FA5}">
                      <a16:colId xmlns:a16="http://schemas.microsoft.com/office/drawing/2014/main" val="817503841"/>
                    </a:ext>
                  </a:extLst>
                </a:gridCol>
                <a:gridCol w="654248">
                  <a:extLst>
                    <a:ext uri="{9D8B030D-6E8A-4147-A177-3AD203B41FA5}">
                      <a16:colId xmlns:a16="http://schemas.microsoft.com/office/drawing/2014/main" val="1686783455"/>
                    </a:ext>
                  </a:extLst>
                </a:gridCol>
                <a:gridCol w="687387">
                  <a:extLst>
                    <a:ext uri="{9D8B030D-6E8A-4147-A177-3AD203B41FA5}">
                      <a16:colId xmlns:a16="http://schemas.microsoft.com/office/drawing/2014/main" val="4080317083"/>
                    </a:ext>
                  </a:extLst>
                </a:gridCol>
                <a:gridCol w="716979">
                  <a:extLst>
                    <a:ext uri="{9D8B030D-6E8A-4147-A177-3AD203B41FA5}">
                      <a16:colId xmlns:a16="http://schemas.microsoft.com/office/drawing/2014/main" val="659529276"/>
                    </a:ext>
                  </a:extLst>
                </a:gridCol>
              </a:tblGrid>
              <a:tr h="361732">
                <a:tc>
                  <a:txBody>
                    <a:bodyPr/>
                    <a:lstStyle/>
                    <a:p>
                      <a:pPr algn="ctr"/>
                      <a:endParaRPr kumimoji="1" lang="ja-JP" altLang="en-US" sz="900" b="0" dirty="0">
                        <a:solidFill>
                          <a:schemeClr val="bg1"/>
                        </a:solidFill>
                        <a:effectLst/>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r>
                        <a:rPr kumimoji="1" lang="ja-JP" altLang="en-US" sz="900" b="1" dirty="0">
                          <a:solidFill>
                            <a:schemeClr val="bg1"/>
                          </a:solidFill>
                          <a:effectLst/>
                        </a:rPr>
                        <a:t>家族</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kumimoji="1" lang="ja-JP" altLang="en-US" sz="900" dirty="0">
                          <a:effectLst/>
                        </a:rPr>
                        <a:t>所得金額</a:t>
                      </a:r>
                      <a:endParaRPr kumimoji="1" lang="ja-JP" altLang="en-US" sz="700" b="0" kern="1200" dirty="0">
                        <a:solidFill>
                          <a:schemeClr val="bg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kumimoji="1" lang="ja-JP" altLang="en-US" sz="900" dirty="0">
                          <a:effectLst/>
                        </a:rPr>
                        <a:t>使用回数</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kumimoji="1" lang="ja-JP" altLang="en-US" sz="900" dirty="0">
                          <a:effectLst/>
                        </a:rPr>
                        <a:t>負担金額</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2135456254"/>
                  </a:ext>
                </a:extLst>
              </a:tr>
              <a:tr h="288000">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Ａ家</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４人</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500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月</a:t>
                      </a:r>
                      <a:r>
                        <a:rPr kumimoji="1" lang="en-US" altLang="ja-JP" sz="900" b="1" dirty="0">
                          <a:effectLst/>
                          <a:latin typeface="HGPｺﾞｼｯｸM" panose="020B0600000000000000" pitchFamily="50" charset="-128"/>
                          <a:ea typeface="HGPｺﾞｼｯｸM" panose="020B0600000000000000" pitchFamily="50" charset="-128"/>
                        </a:rPr>
                        <a:t>10</a:t>
                      </a:r>
                      <a:r>
                        <a:rPr kumimoji="1" lang="ja-JP" altLang="en-US" sz="900" b="1" dirty="0">
                          <a:effectLst/>
                          <a:latin typeface="HGPｺﾞｼｯｸM" panose="020B0600000000000000" pitchFamily="50" charset="-128"/>
                          <a:ea typeface="HGPｺﾞｼｯｸM" panose="020B0600000000000000" pitchFamily="50" charset="-128"/>
                        </a:rPr>
                        <a:t>回</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100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0521073"/>
                  </a:ext>
                </a:extLst>
              </a:tr>
              <a:tr h="288000">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Ｂ家</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４人</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500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月</a:t>
                      </a:r>
                      <a:r>
                        <a:rPr kumimoji="1" lang="en-US" altLang="ja-JP" sz="900" b="1" dirty="0">
                          <a:effectLst/>
                          <a:latin typeface="HGPｺﾞｼｯｸM" panose="020B0600000000000000" pitchFamily="50" charset="-128"/>
                          <a:ea typeface="HGPｺﾞｼｯｸM" panose="020B0600000000000000" pitchFamily="50" charset="-128"/>
                        </a:rPr>
                        <a:t>10</a:t>
                      </a:r>
                      <a:r>
                        <a:rPr kumimoji="1" lang="ja-JP" altLang="en-US" sz="900" b="1" dirty="0">
                          <a:effectLst/>
                          <a:latin typeface="HGPｺﾞｼｯｸM" panose="020B0600000000000000" pitchFamily="50" charset="-128"/>
                          <a:ea typeface="HGPｺﾞｼｯｸM" panose="020B0600000000000000" pitchFamily="50" charset="-128"/>
                        </a:rPr>
                        <a:t>回</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100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96817260"/>
                  </a:ext>
                </a:extLst>
              </a:tr>
              <a:tr h="288000">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Ｃ家</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４人</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500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月</a:t>
                      </a:r>
                      <a:r>
                        <a:rPr kumimoji="1" lang="en-US" altLang="ja-JP" sz="900" b="1" dirty="0">
                          <a:effectLst/>
                          <a:latin typeface="HGPｺﾞｼｯｸM" panose="020B0600000000000000" pitchFamily="50" charset="-128"/>
                          <a:ea typeface="HGPｺﾞｼｯｸM" panose="020B0600000000000000" pitchFamily="50" charset="-128"/>
                        </a:rPr>
                        <a:t>10</a:t>
                      </a:r>
                      <a:r>
                        <a:rPr kumimoji="1" lang="ja-JP" altLang="en-US" sz="900" b="1" dirty="0">
                          <a:effectLst/>
                          <a:latin typeface="HGPｺﾞｼｯｸM" panose="020B0600000000000000" pitchFamily="50" charset="-128"/>
                          <a:ea typeface="HGPｺﾞｼｯｸM" panose="020B0600000000000000" pitchFamily="50" charset="-128"/>
                        </a:rPr>
                        <a:t>回</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100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85846679"/>
                  </a:ext>
                </a:extLst>
              </a:tr>
              <a:tr h="288000">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Ｄ家</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４人</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500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月</a:t>
                      </a:r>
                      <a:r>
                        <a:rPr kumimoji="1" lang="en-US" altLang="ja-JP" sz="900" b="1" dirty="0">
                          <a:effectLst/>
                          <a:latin typeface="HGPｺﾞｼｯｸM" panose="020B0600000000000000" pitchFamily="50" charset="-128"/>
                          <a:ea typeface="HGPｺﾞｼｯｸM" panose="020B0600000000000000" pitchFamily="50" charset="-128"/>
                        </a:rPr>
                        <a:t>10</a:t>
                      </a:r>
                      <a:r>
                        <a:rPr kumimoji="1" lang="ja-JP" altLang="en-US" sz="900" b="1" dirty="0">
                          <a:effectLst/>
                          <a:latin typeface="HGPｺﾞｼｯｸM" panose="020B0600000000000000" pitchFamily="50" charset="-128"/>
                          <a:ea typeface="HGPｺﾞｼｯｸM" panose="020B0600000000000000" pitchFamily="50" charset="-128"/>
                        </a:rPr>
                        <a:t>回</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100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68042463"/>
                  </a:ext>
                </a:extLst>
              </a:tr>
              <a:tr h="0">
                <a:tc gridSpan="4">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合計</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dirty="0"/>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400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52522239"/>
                  </a:ext>
                </a:extLst>
              </a:tr>
            </a:tbl>
          </a:graphicData>
        </a:graphic>
      </p:graphicFrame>
    </p:spTree>
    <p:extLst>
      <p:ext uri="{BB962C8B-B14F-4D97-AF65-F5344CB8AC3E}">
        <p14:creationId xmlns:p14="http://schemas.microsoft.com/office/powerpoint/2010/main" val="723582103"/>
      </p:ext>
    </p:extLst>
  </p:cSld>
  <p:clrMapOvr>
    <a:masterClrMapping/>
  </p:clrMapOvr>
  <p:extLst>
    <p:ext uri="{DCECCB84-F9BA-43D5-87BE-67443E8EF086}">
      <p15:sldGuideLst xmlns:p15="http://schemas.microsoft.com/office/powerpoint/2012/main">
        <p15:guide id="4" orient="horz">
          <p15:clr>
            <a:srgbClr val="FBAE40"/>
          </p15:clr>
        </p15:guide>
        <p15:guide id="5" pos="576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4513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&#65279;<?xml version="1.0" encoding="utf-8" standalone="yes"?>
<Relationships xmlns="http://schemas.openxmlformats.org/package/2006/relationships"><Relationship Id="rId3" Type="http://schemas.openxmlformats.org/officeDocument/2006/relationships/image" Target="../media/image47.png" /><Relationship Id="rId2" Type="http://schemas.openxmlformats.org/officeDocument/2006/relationships/notesSlide" Target="../notesSlides/notesSlide12.xml" /><Relationship Id="rId1" Type="http://schemas.openxmlformats.org/officeDocument/2006/relationships/slideLayout" Target="../slideLayouts/slideLayout3.xml" /><Relationship Id="rId4" Type="http://schemas.openxmlformats.org/officeDocument/2006/relationships/hyperlink" Target="#" TargetMode="External" /></Relationships>
</file>

<file path=ppt/slides/_rels/slide13.xml.rels>&#65279;<?xml version="1.0" encoding="utf-8" standalone="yes"?>
<Relationships xmlns="http://schemas.openxmlformats.org/package/2006/relationships"><Relationship Id="rId8" Type="http://schemas.openxmlformats.org/officeDocument/2006/relationships/image" Target="../media/image52.png" /><Relationship Id="rId3" Type="http://schemas.openxmlformats.org/officeDocument/2006/relationships/hyperlink" Target="#" TargetMode="External" /><Relationship Id="rId7" Type="http://schemas.openxmlformats.org/officeDocument/2006/relationships/image" Target="../media/image51.png" /><Relationship Id="rId2" Type="http://schemas.openxmlformats.org/officeDocument/2006/relationships/notesSlide" Target="../notesSlides/notesSlide13.xml" /><Relationship Id="rId1" Type="http://schemas.openxmlformats.org/officeDocument/2006/relationships/slideLayout" Target="../slideLayouts/slideLayout3.xml" /><Relationship Id="rId6" Type="http://schemas.openxmlformats.org/officeDocument/2006/relationships/image" Target="../media/image50.png" /><Relationship Id="rId5" Type="http://schemas.openxmlformats.org/officeDocument/2006/relationships/image" Target="../media/image49.png" /><Relationship Id="rId4" Type="http://schemas.openxmlformats.org/officeDocument/2006/relationships/image" Target="../media/image48.png" /></Relationships>
</file>

<file path=ppt/slides/_rels/slide1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chart" Target="../charts/chart2.xml"/></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chart" Target="../charts/chart4.xm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chart" Target="../charts/chart5.xml"/><Relationship Id="rId7" Type="http://schemas.openxmlformats.org/officeDocument/2006/relationships/image" Target="../media/image57.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xml.rels>&#65279;<?xml version="1.0" encoding="utf-8" standalone="yes"?>
<Relationships xmlns="http://schemas.openxmlformats.org/package/2006/relationships"><Relationship Id="rId8" Type="http://schemas.openxmlformats.org/officeDocument/2006/relationships/image" Target="../media/image6.png" /><Relationship Id="rId3" Type="http://schemas.openxmlformats.org/officeDocument/2006/relationships/notesSlide" Target="../notesSlides/notesSlide2.xml" /><Relationship Id="rId7" Type="http://schemas.openxmlformats.org/officeDocument/2006/relationships/image" Target="../media/image5.png" /><Relationship Id="rId2" Type="http://schemas.openxmlformats.org/officeDocument/2006/relationships/slideLayout" Target="../slideLayouts/slideLayout3.xml" /><Relationship Id="rId1" Type="http://schemas.openxmlformats.org/officeDocument/2006/relationships/tags" Target="../tags/tag1.xml" /><Relationship Id="rId6" Type="http://schemas.openxmlformats.org/officeDocument/2006/relationships/image" Target="../media/image4.png" /><Relationship Id="rId5" Type="http://schemas.openxmlformats.org/officeDocument/2006/relationships/hyperlink" Target="#" TargetMode="External" /><Relationship Id="rId4" Type="http://schemas.openxmlformats.org/officeDocument/2006/relationships/image" Target="../media/image3.png" /><Relationship Id="rId9" Type="http://schemas.openxmlformats.org/officeDocument/2006/relationships/image" Target="../media/image7.png" /></Relationships>
</file>

<file path=ppt/slides/_rels/slide20.xml.rels>&#65279;<?xml version="1.0" encoding="utf-8" standalone="yes"?>
<Relationships xmlns="http://schemas.openxmlformats.org/package/2006/relationships"><Relationship Id="rId3" Type="http://schemas.openxmlformats.org/officeDocument/2006/relationships/hyperlink" Target="#" TargetMode="External" /><Relationship Id="rId2" Type="http://schemas.openxmlformats.org/officeDocument/2006/relationships/notesSlide" Target="../notesSlides/notesSlide20.xml" /><Relationship Id="rId1" Type="http://schemas.openxmlformats.org/officeDocument/2006/relationships/slideLayout" Target="../slideLayouts/slideLayout3.xml" /><Relationship Id="rId4" Type="http://schemas.openxmlformats.org/officeDocument/2006/relationships/image" Target="../media/image53.png" /></Relationships>
</file>

<file path=ppt/slides/_rels/slide21.xml.rels>&#65279;<?xml version="1.0" encoding="utf-8" standalone="yes"?>
<Relationships xmlns="http://schemas.openxmlformats.org/package/2006/relationships"><Relationship Id="rId8" Type="http://schemas.openxmlformats.org/officeDocument/2006/relationships/image" Target="../media/image61.png" /><Relationship Id="rId3" Type="http://schemas.openxmlformats.org/officeDocument/2006/relationships/hyperlink" Target="#" TargetMode="External" /><Relationship Id="rId7" Type="http://schemas.openxmlformats.org/officeDocument/2006/relationships/image" Target="../media/image60.png" /><Relationship Id="rId12" Type="http://schemas.openxmlformats.org/officeDocument/2006/relationships/chart" Target="../charts/chart7.xml" /><Relationship Id="rId2" Type="http://schemas.openxmlformats.org/officeDocument/2006/relationships/notesSlide" Target="../notesSlides/notesSlide21.xml" /><Relationship Id="rId1" Type="http://schemas.openxmlformats.org/officeDocument/2006/relationships/slideLayout" Target="../slideLayouts/slideLayout3.xml" /><Relationship Id="rId6" Type="http://schemas.openxmlformats.org/officeDocument/2006/relationships/image" Target="../media/image54.png" /><Relationship Id="rId11" Type="http://schemas.openxmlformats.org/officeDocument/2006/relationships/image" Target="../media/image63.gif" /><Relationship Id="rId5" Type="http://schemas.openxmlformats.org/officeDocument/2006/relationships/image" Target="../media/image59.png" /><Relationship Id="rId10" Type="http://schemas.openxmlformats.org/officeDocument/2006/relationships/image" Target="../media/image56.png" /><Relationship Id="rId4" Type="http://schemas.openxmlformats.org/officeDocument/2006/relationships/chart" Target="../charts/chart6.xml" /><Relationship Id="rId9" Type="http://schemas.openxmlformats.org/officeDocument/2006/relationships/image" Target="../media/image62.png" /></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chart" Target="../charts/chart10.xml"/><Relationship Id="rId2" Type="http://schemas.openxmlformats.org/officeDocument/2006/relationships/slideLayout" Target="../slideLayouts/slideLayout4.xml"/><Relationship Id="rId1" Type="http://schemas.openxmlformats.org/officeDocument/2006/relationships/tags" Target="../tags/tag4.xml"/><Relationship Id="rId6" Type="http://schemas.openxmlformats.org/officeDocument/2006/relationships/chart" Target="../charts/chart9.xml"/><Relationship Id="rId5" Type="http://schemas.openxmlformats.org/officeDocument/2006/relationships/chart" Target="../charts/chart8.xml"/><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tags" Target="../tags/tag5.xml"/><Relationship Id="rId5" Type="http://schemas.openxmlformats.org/officeDocument/2006/relationships/chart" Target="../charts/chart11.xml"/><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 Id="rId9" Type="http://schemas.openxmlformats.org/officeDocument/2006/relationships/image" Target="../media/image70.png"/></Relationships>
</file>

<file path=ppt/slides/_rels/slide25.xml.rels><?xml version="1.0" encoding="UTF-8" standalone="yes"?>
<Relationships xmlns="http://schemas.openxmlformats.org/package/2006/relationships"><Relationship Id="rId8" Type="http://schemas.openxmlformats.org/officeDocument/2006/relationships/image" Target="../media/image75.svg"/><Relationship Id="rId13" Type="http://schemas.openxmlformats.org/officeDocument/2006/relationships/image" Target="../media/image80.png"/><Relationship Id="rId3" Type="http://schemas.openxmlformats.org/officeDocument/2006/relationships/notesSlide" Target="../notesSlides/notesSlide25.xml"/><Relationship Id="rId7" Type="http://schemas.openxmlformats.org/officeDocument/2006/relationships/image" Target="../media/image74.png"/><Relationship Id="rId12" Type="http://schemas.openxmlformats.org/officeDocument/2006/relationships/image" Target="../media/image79.png"/><Relationship Id="rId2" Type="http://schemas.openxmlformats.org/officeDocument/2006/relationships/slideLayout" Target="../slideLayouts/slideLayout4.xml"/><Relationship Id="rId1" Type="http://schemas.openxmlformats.org/officeDocument/2006/relationships/tags" Target="../tags/tag6.xml"/><Relationship Id="rId6" Type="http://schemas.openxmlformats.org/officeDocument/2006/relationships/image" Target="../media/image73.png"/><Relationship Id="rId11" Type="http://schemas.openxmlformats.org/officeDocument/2006/relationships/image" Target="../media/image78.png"/><Relationship Id="rId5" Type="http://schemas.openxmlformats.org/officeDocument/2006/relationships/image" Target="../media/image72.sv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png"/></Relationships>
</file>

<file path=ppt/slides/_rels/slide2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&#65279;<?xml version="1.0" encoding="utf-8" standalone="yes"?>
<Relationships xmlns="http://schemas.openxmlformats.org/package/2006/relationships"><Relationship Id="rId3" Type="http://schemas.openxmlformats.org/officeDocument/2006/relationships/image" Target="../media/image82.png" /><Relationship Id="rId2" Type="http://schemas.openxmlformats.org/officeDocument/2006/relationships/notesSlide" Target="../notesSlides/notesSlide27.xml" /><Relationship Id="rId1" Type="http://schemas.openxmlformats.org/officeDocument/2006/relationships/slideLayout" Target="../slideLayouts/slideLayout3.xml" /><Relationship Id="rId6" Type="http://schemas.openxmlformats.org/officeDocument/2006/relationships/hyperlink" Target="#" TargetMode="External" /><Relationship Id="rId5" Type="http://schemas.openxmlformats.org/officeDocument/2006/relationships/image" Target="../media/image84.png" /><Relationship Id="rId4" Type="http://schemas.openxmlformats.org/officeDocument/2006/relationships/image" Target="../media/image83.png" /></Relationships>
</file>

<file path=ppt/slides/_rels/slide28.xml.rels>&#65279;<?xml version="1.0" encoding="utf-8" standalone="yes"?>
<Relationships xmlns="http://schemas.openxmlformats.org/package/2006/relationships"><Relationship Id="rId8" Type="http://schemas.openxmlformats.org/officeDocument/2006/relationships/image" Target="../media/image89.png" /><Relationship Id="rId3" Type="http://schemas.openxmlformats.org/officeDocument/2006/relationships/image" Target="../media/image85.png" /><Relationship Id="rId7" Type="http://schemas.openxmlformats.org/officeDocument/2006/relationships/image" Target="../media/image88.png" /><Relationship Id="rId2" Type="http://schemas.openxmlformats.org/officeDocument/2006/relationships/notesSlide" Target="../notesSlides/notesSlide28.xml" /><Relationship Id="rId1" Type="http://schemas.openxmlformats.org/officeDocument/2006/relationships/slideLayout" Target="../slideLayouts/slideLayout4.xml" /><Relationship Id="rId6" Type="http://schemas.openxmlformats.org/officeDocument/2006/relationships/image" Target="../media/image87.svg" /><Relationship Id="rId11" Type="http://schemas.openxmlformats.org/officeDocument/2006/relationships/image" Target="../media/image92.png" /><Relationship Id="rId5" Type="http://schemas.openxmlformats.org/officeDocument/2006/relationships/image" Target="../media/image86.png" /><Relationship Id="rId10" Type="http://schemas.openxmlformats.org/officeDocument/2006/relationships/image" Target="../media/image91.png" /><Relationship Id="rId4" Type="http://schemas.openxmlformats.org/officeDocument/2006/relationships/hyperlink" Target="#" TargetMode="External" /><Relationship Id="rId9" Type="http://schemas.openxmlformats.org/officeDocument/2006/relationships/image" Target="../media/image90.png" /></Relationships>
</file>

<file path=ppt/slides/_rels/slide3.xml.rels>&#65279;<?xml version="1.0" encoding="utf-8" standalone="yes"?>
<Relationships xmlns="http://schemas.openxmlformats.org/package/2006/relationships"><Relationship Id="rId3" Type="http://schemas.openxmlformats.org/officeDocument/2006/relationships/notesSlide" Target="../notesSlides/notesSlide3.xml" /><Relationship Id="rId2" Type="http://schemas.openxmlformats.org/officeDocument/2006/relationships/slideLayout" Target="../slideLayouts/slideLayout3.xml" /><Relationship Id="rId1" Type="http://schemas.openxmlformats.org/officeDocument/2006/relationships/tags" Target="../tags/tag2.xml" /><Relationship Id="rId5" Type="http://schemas.openxmlformats.org/officeDocument/2006/relationships/hyperlink" Target="#" TargetMode="External" /><Relationship Id="rId4" Type="http://schemas.openxmlformats.org/officeDocument/2006/relationships/image" Target="../media/image8.png" /></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4.png"/></Relationships>
</file>

<file path=ppt/slides/_rels/slide9.xml.rels>&#65279;<?xml version="1.0" encoding="utf-8" standalone="yes"?>
<Relationships xmlns="http://schemas.openxmlformats.org/package/2006/relationships"><Relationship Id="rId3" Type="http://schemas.openxmlformats.org/officeDocument/2006/relationships/hyperlink" Target="#" TargetMode="External" /><Relationship Id="rId2" Type="http://schemas.openxmlformats.org/officeDocument/2006/relationships/notesSlide" Target="../notesSlides/notesSlide9.xml" /><Relationship Id="rId1" Type="http://schemas.openxmlformats.org/officeDocument/2006/relationships/slideLayout" Target="../slideLayouts/slideLayout3.xml" /><Relationship Id="rId5" Type="http://schemas.openxmlformats.org/officeDocument/2006/relationships/image" Target="../media/image46.png" /><Relationship Id="rId4" Type="http://schemas.openxmlformats.org/officeDocument/2006/relationships/image" Target="../media/image45.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54AB25BA-5121-54A3-2F0F-41CCF3478291}"/>
              </a:ext>
            </a:extLst>
          </p:cNvPr>
          <p:cNvSpPr txBox="1"/>
          <p:nvPr/>
        </p:nvSpPr>
        <p:spPr>
          <a:xfrm>
            <a:off x="5359463" y="6139381"/>
            <a:ext cx="3338414" cy="330860"/>
          </a:xfrm>
          <a:prstGeom prst="rect">
            <a:avLst/>
          </a:prstGeom>
          <a:noFill/>
        </p:spPr>
        <p:txBody>
          <a:bodyPr vert="horz" wrap="none" rtlCol="0">
            <a:spAutoFit/>
          </a:bodyPr>
          <a:lstStyle/>
          <a:p>
            <a:r>
              <a:rPr lang="ja-JP" altLang="en-US" sz="1550" spc="-10">
                <a:solidFill>
                  <a:srgbClr val="005BAD"/>
                </a:solidFill>
                <a:latin typeface="+mn-ea"/>
                <a:ea typeface="+mn-ea"/>
              </a:rPr>
              <a:t>令和</a:t>
            </a:r>
            <a:r>
              <a:rPr lang="ja-JP" altLang="en-US" sz="1550" spc="-10">
                <a:solidFill>
                  <a:srgbClr val="005BAD"/>
                </a:solidFill>
                <a:latin typeface="+mn-ea"/>
              </a:rPr>
              <a:t>７</a:t>
            </a:r>
            <a:r>
              <a:rPr lang="ja-JP" altLang="en-US" sz="1550" spc="-10">
                <a:solidFill>
                  <a:srgbClr val="005BAD"/>
                </a:solidFill>
                <a:latin typeface="+mn-ea"/>
                <a:ea typeface="+mn-ea"/>
              </a:rPr>
              <a:t>年度版 </a:t>
            </a:r>
            <a:r>
              <a:rPr kumimoji="1" lang="ja-JP" altLang="en-US" sz="1550" spc="-10" dirty="0">
                <a:solidFill>
                  <a:srgbClr val="005BAD"/>
                </a:solidFill>
                <a:latin typeface="+mn-ea"/>
                <a:ea typeface="+mn-ea"/>
              </a:rPr>
              <a:t>中学生用租税教育教材</a:t>
            </a:r>
          </a:p>
        </p:txBody>
      </p:sp>
    </p:spTree>
    <p:extLst>
      <p:ext uri="{BB962C8B-B14F-4D97-AF65-F5344CB8AC3E}">
        <p14:creationId xmlns:p14="http://schemas.microsoft.com/office/powerpoint/2010/main" val="2156382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6D4073E-C580-42F0-881C-E06902F5B33E}"/>
              </a:ext>
            </a:extLst>
          </p:cNvPr>
          <p:cNvSpPr>
            <a:spLocks noGrp="1"/>
          </p:cNvSpPr>
          <p:nvPr>
            <p:ph type="sldNum" sz="quarter" idx="12"/>
          </p:nvPr>
        </p:nvSpPr>
        <p:spPr/>
        <p:txBody>
          <a:bodyPr/>
          <a:lstStyle/>
          <a:p>
            <a:pPr>
              <a:defRPr/>
            </a:pPr>
            <a:fld id="{40E3B949-1179-4387-B307-F356BE6486A4}" type="slidenum">
              <a:rPr lang="en-US" altLang="ja-JP" smtClean="0"/>
              <a:pPr>
                <a:defRPr/>
              </a:pPr>
              <a:t>10</a:t>
            </a:fld>
            <a:endParaRPr lang="en-US" altLang="ja-JP" dirty="0"/>
          </a:p>
        </p:txBody>
      </p:sp>
      <p:sp>
        <p:nvSpPr>
          <p:cNvPr id="32" name="テキスト プレースホルダー 31">
            <a:extLst>
              <a:ext uri="{FF2B5EF4-FFF2-40B4-BE49-F238E27FC236}">
                <a16:creationId xmlns:a16="http://schemas.microsoft.com/office/drawing/2014/main" id="{5EE55142-2A13-164E-AB42-633ACF27A4C5}"/>
              </a:ext>
            </a:extLst>
          </p:cNvPr>
          <p:cNvSpPr>
            <a:spLocks noGrp="1"/>
          </p:cNvSpPr>
          <p:nvPr>
            <p:ph type="body" sz="quarter" idx="30"/>
          </p:nvPr>
        </p:nvSpPr>
        <p:spPr/>
        <p:txBody>
          <a:bodyPr/>
          <a:lstStyle/>
          <a:p>
            <a:endParaRPr lang="ja-JP" altLang="en-US" dirty="0"/>
          </a:p>
        </p:txBody>
      </p:sp>
      <p:sp>
        <p:nvSpPr>
          <p:cNvPr id="33" name="テキスト プレースホルダー 32">
            <a:extLst>
              <a:ext uri="{FF2B5EF4-FFF2-40B4-BE49-F238E27FC236}">
                <a16:creationId xmlns:a16="http://schemas.microsoft.com/office/drawing/2014/main" id="{D1C06893-8B00-E9AA-4244-A23E42AF5E47}"/>
              </a:ext>
            </a:extLst>
          </p:cNvPr>
          <p:cNvSpPr>
            <a:spLocks noGrp="1"/>
          </p:cNvSpPr>
          <p:nvPr>
            <p:ph type="body" sz="quarter" idx="38"/>
          </p:nvPr>
        </p:nvSpPr>
        <p:spPr/>
        <p:txBody>
          <a:bodyPr/>
          <a:lstStyle/>
          <a:p>
            <a:endParaRPr lang="ja-JP" altLang="en-US" dirty="0"/>
          </a:p>
        </p:txBody>
      </p:sp>
      <p:sp>
        <p:nvSpPr>
          <p:cNvPr id="34" name="テキスト プレースホルダー 33">
            <a:extLst>
              <a:ext uri="{FF2B5EF4-FFF2-40B4-BE49-F238E27FC236}">
                <a16:creationId xmlns:a16="http://schemas.microsoft.com/office/drawing/2014/main" id="{47A61600-9944-274A-5CE0-856DAD3CD013}"/>
              </a:ext>
            </a:extLst>
          </p:cNvPr>
          <p:cNvSpPr>
            <a:spLocks noGrp="1"/>
          </p:cNvSpPr>
          <p:nvPr>
            <p:ph type="body" sz="quarter" idx="39"/>
          </p:nvPr>
        </p:nvSpPr>
        <p:spPr/>
        <p:txBody>
          <a:bodyPr/>
          <a:lstStyle/>
          <a:p>
            <a:endParaRPr lang="ja-JP" altLang="en-US" dirty="0"/>
          </a:p>
        </p:txBody>
      </p:sp>
      <p:sp>
        <p:nvSpPr>
          <p:cNvPr id="35" name="テキスト プレースホルダー 34">
            <a:extLst>
              <a:ext uri="{FF2B5EF4-FFF2-40B4-BE49-F238E27FC236}">
                <a16:creationId xmlns:a16="http://schemas.microsoft.com/office/drawing/2014/main" id="{1E77F666-2EFD-C072-994B-2A47ED5112AF}"/>
              </a:ext>
            </a:extLst>
          </p:cNvPr>
          <p:cNvSpPr>
            <a:spLocks noGrp="1"/>
          </p:cNvSpPr>
          <p:nvPr>
            <p:ph type="body" sz="quarter" idx="40"/>
          </p:nvPr>
        </p:nvSpPr>
        <p:spPr/>
        <p:txBody>
          <a:bodyPr/>
          <a:lstStyle/>
          <a:p>
            <a:endParaRPr lang="ja-JP" altLang="en-US" dirty="0"/>
          </a:p>
        </p:txBody>
      </p:sp>
      <p:sp>
        <p:nvSpPr>
          <p:cNvPr id="6" name="Rectangle 14">
            <a:extLst>
              <a:ext uri="{FF2B5EF4-FFF2-40B4-BE49-F238E27FC236}">
                <a16:creationId xmlns:a16="http://schemas.microsoft.com/office/drawing/2014/main" id="{FF67C1FE-341F-4369-3836-2C45D4B38C5F}"/>
              </a:ext>
            </a:extLst>
          </p:cNvPr>
          <p:cNvSpPr txBox="1">
            <a:spLocks noChangeArrowheads="1"/>
          </p:cNvSpPr>
          <p:nvPr/>
        </p:nvSpPr>
        <p:spPr bwMode="auto">
          <a:xfrm>
            <a:off x="240030" y="134966"/>
            <a:ext cx="877100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500" kern="0" dirty="0">
                <a:solidFill>
                  <a:srgbClr val="005BAD"/>
                </a:solidFill>
                <a:latin typeface="HGP創英角ｺﾞｼｯｸUB" panose="020B0900000000000000" pitchFamily="50" charset="-128"/>
                <a:ea typeface="HGP創英角ｺﾞｼｯｸUB" panose="020B0900000000000000" pitchFamily="50" charset="-128"/>
              </a:rPr>
              <a:t>２</a:t>
            </a:r>
            <a:r>
              <a:rPr lang="en-US" altLang="ja-JP" sz="2200" kern="0" dirty="0">
                <a:solidFill>
                  <a:srgbClr val="005BAD"/>
                </a:solidFill>
                <a:latin typeface="HGP創英角ｺﾞｼｯｸUB" panose="020B0900000000000000" pitchFamily="50" charset="-128"/>
                <a:ea typeface="HGP創英角ｺﾞｼｯｸUB" panose="020B0900000000000000" pitchFamily="50" charset="-128"/>
              </a:rPr>
              <a:t>. </a:t>
            </a:r>
            <a:r>
              <a:rPr lang="ja-JP" altLang="en-US" sz="2200" kern="0" dirty="0">
                <a:solidFill>
                  <a:schemeClr val="tx1"/>
                </a:solidFill>
                <a:latin typeface="HGP創英角ｺﾞｼｯｸUB" panose="020B0900000000000000" pitchFamily="50" charset="-128"/>
                <a:ea typeface="HGP創英角ｺﾞｼｯｸUB" panose="020B0900000000000000" pitchFamily="50" charset="-128"/>
              </a:rPr>
              <a:t>納税の義務と公平な税金</a:t>
            </a:r>
          </a:p>
        </p:txBody>
      </p:sp>
    </p:spTree>
    <p:extLst>
      <p:ext uri="{BB962C8B-B14F-4D97-AF65-F5344CB8AC3E}">
        <p14:creationId xmlns:p14="http://schemas.microsoft.com/office/powerpoint/2010/main" val="2960403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4A99DA94-FB25-4C13-BAEA-A59ADC3775C9}"/>
              </a:ext>
            </a:extLst>
          </p:cNvPr>
          <p:cNvSpPr>
            <a:spLocks noGrp="1"/>
          </p:cNvSpPr>
          <p:nvPr>
            <p:ph type="sldNum" sz="quarter" idx="12"/>
          </p:nvPr>
        </p:nvSpPr>
        <p:spPr/>
        <p:txBody>
          <a:bodyPr/>
          <a:lstStyle/>
          <a:p>
            <a:pPr>
              <a:defRPr/>
            </a:pPr>
            <a:fld id="{40E3B949-1179-4387-B307-F356BE6486A4}" type="slidenum">
              <a:rPr lang="en-US" altLang="ja-JP" smtClean="0"/>
              <a:pPr>
                <a:defRPr/>
              </a:pPr>
              <a:t>11</a:t>
            </a:fld>
            <a:endParaRPr lang="en-US" altLang="ja-JP" dirty="0"/>
          </a:p>
        </p:txBody>
      </p:sp>
      <p:sp>
        <p:nvSpPr>
          <p:cNvPr id="5" name="テキスト プレースホルダー 4">
            <a:extLst>
              <a:ext uri="{FF2B5EF4-FFF2-40B4-BE49-F238E27FC236}">
                <a16:creationId xmlns:a16="http://schemas.microsoft.com/office/drawing/2014/main" id="{F61FF0A0-85B8-6A6E-BAA9-35A008B239AC}"/>
              </a:ext>
            </a:extLst>
          </p:cNvPr>
          <p:cNvSpPr>
            <a:spLocks noGrp="1"/>
          </p:cNvSpPr>
          <p:nvPr>
            <p:ph type="body" sz="quarter" idx="30"/>
          </p:nvPr>
        </p:nvSpPr>
        <p:spPr/>
        <p:txBody>
          <a:bodyPr/>
          <a:lstStyle/>
          <a:p>
            <a:endParaRPr lang="ja-JP" altLang="en-US" dirty="0"/>
          </a:p>
        </p:txBody>
      </p:sp>
      <p:sp>
        <p:nvSpPr>
          <p:cNvPr id="6" name="テキスト プレースホルダー 5">
            <a:extLst>
              <a:ext uri="{FF2B5EF4-FFF2-40B4-BE49-F238E27FC236}">
                <a16:creationId xmlns:a16="http://schemas.microsoft.com/office/drawing/2014/main" id="{72A38951-856A-F8D4-6545-96F0E5A8C0E2}"/>
              </a:ext>
            </a:extLst>
          </p:cNvPr>
          <p:cNvSpPr>
            <a:spLocks noGrp="1"/>
          </p:cNvSpPr>
          <p:nvPr>
            <p:ph type="body" sz="quarter" idx="38"/>
          </p:nvPr>
        </p:nvSpPr>
        <p:spPr/>
        <p:txBody>
          <a:bodyPr/>
          <a:lstStyle/>
          <a:p>
            <a:endParaRPr lang="ja-JP" altLang="en-US" dirty="0"/>
          </a:p>
        </p:txBody>
      </p:sp>
      <p:sp>
        <p:nvSpPr>
          <p:cNvPr id="7" name="テキスト プレースホルダー 6">
            <a:extLst>
              <a:ext uri="{FF2B5EF4-FFF2-40B4-BE49-F238E27FC236}">
                <a16:creationId xmlns:a16="http://schemas.microsoft.com/office/drawing/2014/main" id="{7E31BE11-38A7-21A2-BE44-1CDDEDDB1D5E}"/>
              </a:ext>
            </a:extLst>
          </p:cNvPr>
          <p:cNvSpPr>
            <a:spLocks noGrp="1"/>
          </p:cNvSpPr>
          <p:nvPr>
            <p:ph type="body" sz="quarter" idx="39"/>
          </p:nvPr>
        </p:nvSpPr>
        <p:spPr/>
        <p:txBody>
          <a:bodyPr/>
          <a:lstStyle/>
          <a:p>
            <a:endParaRPr lang="ja-JP" altLang="en-US"/>
          </a:p>
        </p:txBody>
      </p:sp>
      <p:sp>
        <p:nvSpPr>
          <p:cNvPr id="8" name="テキスト プレースホルダー 7">
            <a:extLst>
              <a:ext uri="{FF2B5EF4-FFF2-40B4-BE49-F238E27FC236}">
                <a16:creationId xmlns:a16="http://schemas.microsoft.com/office/drawing/2014/main" id="{A1AE4D4F-8FB1-F800-5C46-9DA2CF360B9F}"/>
              </a:ext>
            </a:extLst>
          </p:cNvPr>
          <p:cNvSpPr>
            <a:spLocks noGrp="1"/>
          </p:cNvSpPr>
          <p:nvPr>
            <p:ph type="body" sz="quarter" idx="40"/>
          </p:nvPr>
        </p:nvSpPr>
        <p:spPr/>
        <p:txBody>
          <a:bodyPr/>
          <a:lstStyle/>
          <a:p>
            <a:endParaRPr lang="ja-JP" altLang="en-US"/>
          </a:p>
        </p:txBody>
      </p:sp>
      <p:sp>
        <p:nvSpPr>
          <p:cNvPr id="3" name="Rectangle 14">
            <a:extLst>
              <a:ext uri="{FF2B5EF4-FFF2-40B4-BE49-F238E27FC236}">
                <a16:creationId xmlns:a16="http://schemas.microsoft.com/office/drawing/2014/main" id="{6FED8FA0-D1E3-41D2-B334-696704B3F558}"/>
              </a:ext>
            </a:extLst>
          </p:cNvPr>
          <p:cNvSpPr txBox="1">
            <a:spLocks noChangeArrowheads="1"/>
          </p:cNvSpPr>
          <p:nvPr/>
        </p:nvSpPr>
        <p:spPr bwMode="auto">
          <a:xfrm>
            <a:off x="240030" y="134966"/>
            <a:ext cx="877100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500" kern="0" dirty="0">
                <a:solidFill>
                  <a:srgbClr val="005BAD"/>
                </a:solidFill>
                <a:latin typeface="HGP創英角ｺﾞｼｯｸUB" panose="020B0900000000000000" pitchFamily="50" charset="-128"/>
                <a:ea typeface="HGP創英角ｺﾞｼｯｸUB" panose="020B0900000000000000" pitchFamily="50" charset="-128"/>
              </a:rPr>
              <a:t>２</a:t>
            </a:r>
            <a:r>
              <a:rPr lang="en-US" altLang="ja-JP" sz="2200" kern="0" dirty="0">
                <a:solidFill>
                  <a:srgbClr val="005BAD"/>
                </a:solidFill>
                <a:latin typeface="HGP創英角ｺﾞｼｯｸUB" panose="020B0900000000000000" pitchFamily="50" charset="-128"/>
                <a:ea typeface="HGP創英角ｺﾞｼｯｸUB" panose="020B0900000000000000" pitchFamily="50" charset="-128"/>
              </a:rPr>
              <a:t>. </a:t>
            </a:r>
            <a:r>
              <a:rPr lang="ja-JP" altLang="en-US" sz="2200" kern="0" dirty="0">
                <a:solidFill>
                  <a:schemeClr val="tx1"/>
                </a:solidFill>
                <a:latin typeface="HGP創英角ｺﾞｼｯｸUB" panose="020B0900000000000000" pitchFamily="50" charset="-128"/>
                <a:ea typeface="HGP創英角ｺﾞｼｯｸUB" panose="020B0900000000000000" pitchFamily="50" charset="-128"/>
              </a:rPr>
              <a:t>納税の義務と公平な税金</a:t>
            </a:r>
          </a:p>
        </p:txBody>
      </p:sp>
      <p:sp>
        <p:nvSpPr>
          <p:cNvPr id="18" name="星: 5 pt 17">
            <a:extLst>
              <a:ext uri="{FF2B5EF4-FFF2-40B4-BE49-F238E27FC236}">
                <a16:creationId xmlns:a16="http://schemas.microsoft.com/office/drawing/2014/main" id="{FFA5EC8B-688A-F3AE-DF5E-DD02F5031F76}"/>
              </a:ext>
            </a:extLst>
          </p:cNvPr>
          <p:cNvSpPr/>
          <p:nvPr/>
        </p:nvSpPr>
        <p:spPr bwMode="auto">
          <a:xfrm>
            <a:off x="7715903" y="5453095"/>
            <a:ext cx="274177" cy="274177"/>
          </a:xfrm>
          <a:prstGeom prst="star5">
            <a:avLst/>
          </a:prstGeom>
          <a:solidFill>
            <a:srgbClr val="E3B303"/>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rgbClr val="FFC000"/>
              </a:solidFill>
              <a:effectLst/>
              <a:latin typeface="+mn-ea"/>
            </a:endParaRPr>
          </a:p>
        </p:txBody>
      </p:sp>
    </p:spTree>
    <p:extLst>
      <p:ext uri="{BB962C8B-B14F-4D97-AF65-F5344CB8AC3E}">
        <p14:creationId xmlns:p14="http://schemas.microsoft.com/office/powerpoint/2010/main" val="2735778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9">
            <a:extLst>
              <a:ext uri="{FF2B5EF4-FFF2-40B4-BE49-F238E27FC236}">
                <a16:creationId xmlns:a16="http://schemas.microsoft.com/office/drawing/2014/main" id="{4DEFC44E-E68F-12B6-5CD9-759ECACC448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7652290" y="898047"/>
            <a:ext cx="1190694" cy="134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AutoShape 3">
            <a:extLst>
              <a:ext uri="{FF2B5EF4-FFF2-40B4-BE49-F238E27FC236}">
                <a16:creationId xmlns:a16="http://schemas.microsoft.com/office/drawing/2014/main" id="{0B596E19-037D-2DE3-0612-E934F7FF6DC0}"/>
              </a:ext>
            </a:extLst>
          </p:cNvPr>
          <p:cNvSpPr>
            <a:spLocks noChangeAspect="1" noChangeArrowheads="1" noTextEdit="1"/>
          </p:cNvSpPr>
          <p:nvPr/>
        </p:nvSpPr>
        <p:spPr bwMode="auto">
          <a:xfrm>
            <a:off x="283086" y="2144962"/>
            <a:ext cx="8507412"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19" name="Rectangle 5">
            <a:extLst>
              <a:ext uri="{FF2B5EF4-FFF2-40B4-BE49-F238E27FC236}">
                <a16:creationId xmlns:a16="http://schemas.microsoft.com/office/drawing/2014/main" id="{28C163EA-4F14-9FE0-9850-773B5EE3B8FA}"/>
              </a:ext>
            </a:extLst>
          </p:cNvPr>
          <p:cNvSpPr>
            <a:spLocks noChangeArrowheads="1"/>
          </p:cNvSpPr>
          <p:nvPr/>
        </p:nvSpPr>
        <p:spPr bwMode="auto">
          <a:xfrm>
            <a:off x="289436" y="2151312"/>
            <a:ext cx="1533525" cy="485775"/>
          </a:xfrm>
          <a:prstGeom prst="rect">
            <a:avLst/>
          </a:prstGeom>
          <a:solidFill>
            <a:srgbClr val="4EB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20" name="Rectangle 6">
            <a:extLst>
              <a:ext uri="{FF2B5EF4-FFF2-40B4-BE49-F238E27FC236}">
                <a16:creationId xmlns:a16="http://schemas.microsoft.com/office/drawing/2014/main" id="{4675BF73-C644-942F-F36B-543C5432B1D0}"/>
              </a:ext>
            </a:extLst>
          </p:cNvPr>
          <p:cNvSpPr>
            <a:spLocks noChangeArrowheads="1"/>
          </p:cNvSpPr>
          <p:nvPr/>
        </p:nvSpPr>
        <p:spPr bwMode="auto">
          <a:xfrm>
            <a:off x="1822961" y="2151312"/>
            <a:ext cx="6954837" cy="485775"/>
          </a:xfrm>
          <a:prstGeom prst="rect">
            <a:avLst/>
          </a:prstGeom>
          <a:solidFill>
            <a:srgbClr val="005BA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21" name="Rectangle 7">
            <a:extLst>
              <a:ext uri="{FF2B5EF4-FFF2-40B4-BE49-F238E27FC236}">
                <a16:creationId xmlns:a16="http://schemas.microsoft.com/office/drawing/2014/main" id="{C836789E-BFE1-53B1-C81A-A121B5F0B16E}"/>
              </a:ext>
            </a:extLst>
          </p:cNvPr>
          <p:cNvSpPr>
            <a:spLocks noChangeArrowheads="1"/>
          </p:cNvSpPr>
          <p:nvPr/>
        </p:nvSpPr>
        <p:spPr bwMode="auto">
          <a:xfrm>
            <a:off x="289436" y="2637087"/>
            <a:ext cx="1533525" cy="731838"/>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22" name="Rectangle 8">
            <a:extLst>
              <a:ext uri="{FF2B5EF4-FFF2-40B4-BE49-F238E27FC236}">
                <a16:creationId xmlns:a16="http://schemas.microsoft.com/office/drawing/2014/main" id="{D851DADF-60C5-D809-0191-30DE465B4D16}"/>
              </a:ext>
            </a:extLst>
          </p:cNvPr>
          <p:cNvSpPr>
            <a:spLocks noChangeArrowheads="1"/>
          </p:cNvSpPr>
          <p:nvPr/>
        </p:nvSpPr>
        <p:spPr bwMode="auto">
          <a:xfrm>
            <a:off x="1822961" y="2637087"/>
            <a:ext cx="6954837" cy="7318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23" name="Rectangle 9">
            <a:extLst>
              <a:ext uri="{FF2B5EF4-FFF2-40B4-BE49-F238E27FC236}">
                <a16:creationId xmlns:a16="http://schemas.microsoft.com/office/drawing/2014/main" id="{1F3E2EAD-D10C-4E6E-E493-A436D1DA3411}"/>
              </a:ext>
            </a:extLst>
          </p:cNvPr>
          <p:cNvSpPr>
            <a:spLocks noChangeArrowheads="1"/>
          </p:cNvSpPr>
          <p:nvPr/>
        </p:nvSpPr>
        <p:spPr bwMode="auto">
          <a:xfrm>
            <a:off x="289436" y="3368925"/>
            <a:ext cx="1533525" cy="731838"/>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24" name="Rectangle 10">
            <a:extLst>
              <a:ext uri="{FF2B5EF4-FFF2-40B4-BE49-F238E27FC236}">
                <a16:creationId xmlns:a16="http://schemas.microsoft.com/office/drawing/2014/main" id="{F3B9F37D-8C88-2CB2-740E-D614D04A3C70}"/>
              </a:ext>
            </a:extLst>
          </p:cNvPr>
          <p:cNvSpPr>
            <a:spLocks noChangeArrowheads="1"/>
          </p:cNvSpPr>
          <p:nvPr/>
        </p:nvSpPr>
        <p:spPr bwMode="auto">
          <a:xfrm>
            <a:off x="1822961" y="3368925"/>
            <a:ext cx="6954837" cy="7318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25" name="Rectangle 11">
            <a:extLst>
              <a:ext uri="{FF2B5EF4-FFF2-40B4-BE49-F238E27FC236}">
                <a16:creationId xmlns:a16="http://schemas.microsoft.com/office/drawing/2014/main" id="{D5687247-8665-4FAF-788A-BE3AB321B9B2}"/>
              </a:ext>
            </a:extLst>
          </p:cNvPr>
          <p:cNvSpPr>
            <a:spLocks noChangeArrowheads="1"/>
          </p:cNvSpPr>
          <p:nvPr/>
        </p:nvSpPr>
        <p:spPr bwMode="auto">
          <a:xfrm>
            <a:off x="289436" y="4100762"/>
            <a:ext cx="1533525" cy="733425"/>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26" name="Rectangle 12">
            <a:extLst>
              <a:ext uri="{FF2B5EF4-FFF2-40B4-BE49-F238E27FC236}">
                <a16:creationId xmlns:a16="http://schemas.microsoft.com/office/drawing/2014/main" id="{507E1775-7AEC-F24A-C202-BF1CBD31189D}"/>
              </a:ext>
            </a:extLst>
          </p:cNvPr>
          <p:cNvSpPr>
            <a:spLocks noChangeArrowheads="1"/>
          </p:cNvSpPr>
          <p:nvPr/>
        </p:nvSpPr>
        <p:spPr bwMode="auto">
          <a:xfrm>
            <a:off x="1822961" y="4100762"/>
            <a:ext cx="6954837" cy="7334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27" name="Rectangle 13">
            <a:extLst>
              <a:ext uri="{FF2B5EF4-FFF2-40B4-BE49-F238E27FC236}">
                <a16:creationId xmlns:a16="http://schemas.microsoft.com/office/drawing/2014/main" id="{040EBA88-443A-4F4C-29F9-924DCDDC0FD8}"/>
              </a:ext>
            </a:extLst>
          </p:cNvPr>
          <p:cNvSpPr>
            <a:spLocks noChangeArrowheads="1"/>
          </p:cNvSpPr>
          <p:nvPr/>
        </p:nvSpPr>
        <p:spPr bwMode="auto">
          <a:xfrm>
            <a:off x="289436" y="4834187"/>
            <a:ext cx="1533525" cy="731838"/>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28" name="Rectangle 14">
            <a:extLst>
              <a:ext uri="{FF2B5EF4-FFF2-40B4-BE49-F238E27FC236}">
                <a16:creationId xmlns:a16="http://schemas.microsoft.com/office/drawing/2014/main" id="{6BB6E519-DACA-6882-B641-011049FCE449}"/>
              </a:ext>
            </a:extLst>
          </p:cNvPr>
          <p:cNvSpPr>
            <a:spLocks noChangeArrowheads="1"/>
          </p:cNvSpPr>
          <p:nvPr/>
        </p:nvSpPr>
        <p:spPr bwMode="auto">
          <a:xfrm>
            <a:off x="1822961" y="4834187"/>
            <a:ext cx="6954837" cy="7318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29" name="Rectangle 15">
            <a:extLst>
              <a:ext uri="{FF2B5EF4-FFF2-40B4-BE49-F238E27FC236}">
                <a16:creationId xmlns:a16="http://schemas.microsoft.com/office/drawing/2014/main" id="{109EAC32-103D-231D-FCF5-77D4E800E669}"/>
              </a:ext>
            </a:extLst>
          </p:cNvPr>
          <p:cNvSpPr>
            <a:spLocks noChangeArrowheads="1"/>
          </p:cNvSpPr>
          <p:nvPr/>
        </p:nvSpPr>
        <p:spPr bwMode="auto">
          <a:xfrm>
            <a:off x="289436" y="5566025"/>
            <a:ext cx="1533525" cy="731838"/>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30" name="Rectangle 16">
            <a:extLst>
              <a:ext uri="{FF2B5EF4-FFF2-40B4-BE49-F238E27FC236}">
                <a16:creationId xmlns:a16="http://schemas.microsoft.com/office/drawing/2014/main" id="{69D4E3E6-1A2E-BDDA-82F8-277B42C1E30A}"/>
              </a:ext>
            </a:extLst>
          </p:cNvPr>
          <p:cNvSpPr>
            <a:spLocks noChangeArrowheads="1"/>
          </p:cNvSpPr>
          <p:nvPr/>
        </p:nvSpPr>
        <p:spPr bwMode="auto">
          <a:xfrm>
            <a:off x="1822961" y="5566025"/>
            <a:ext cx="6954837" cy="7318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31" name="Line 17">
            <a:extLst>
              <a:ext uri="{FF2B5EF4-FFF2-40B4-BE49-F238E27FC236}">
                <a16:creationId xmlns:a16="http://schemas.microsoft.com/office/drawing/2014/main" id="{D41C8C9B-BBF0-BDC2-95AC-577E842EA032}"/>
              </a:ext>
            </a:extLst>
          </p:cNvPr>
          <p:cNvSpPr>
            <a:spLocks noChangeShapeType="1"/>
          </p:cNvSpPr>
          <p:nvPr/>
        </p:nvSpPr>
        <p:spPr bwMode="auto">
          <a:xfrm>
            <a:off x="1822961" y="2144962"/>
            <a:ext cx="0" cy="4159250"/>
          </a:xfrm>
          <a:prstGeom prst="line">
            <a:avLst/>
          </a:prstGeom>
          <a:noFill/>
          <a:ln w="12700" cap="flat">
            <a:solidFill>
              <a:srgbClr val="005BA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32" name="Line 18">
            <a:extLst>
              <a:ext uri="{FF2B5EF4-FFF2-40B4-BE49-F238E27FC236}">
                <a16:creationId xmlns:a16="http://schemas.microsoft.com/office/drawing/2014/main" id="{7D8F7459-62B1-ECD3-A87D-AAB8F3A0D195}"/>
              </a:ext>
            </a:extLst>
          </p:cNvPr>
          <p:cNvSpPr>
            <a:spLocks noChangeShapeType="1"/>
          </p:cNvSpPr>
          <p:nvPr/>
        </p:nvSpPr>
        <p:spPr bwMode="auto">
          <a:xfrm>
            <a:off x="284673" y="2637087"/>
            <a:ext cx="8499475" cy="0"/>
          </a:xfrm>
          <a:prstGeom prst="line">
            <a:avLst/>
          </a:prstGeom>
          <a:noFill/>
          <a:ln w="12700" cap="flat">
            <a:solidFill>
              <a:srgbClr val="005BA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33" name="Line 19">
            <a:extLst>
              <a:ext uri="{FF2B5EF4-FFF2-40B4-BE49-F238E27FC236}">
                <a16:creationId xmlns:a16="http://schemas.microsoft.com/office/drawing/2014/main" id="{BCC57683-6D8B-AF00-26FF-E0328AC5BCC7}"/>
              </a:ext>
            </a:extLst>
          </p:cNvPr>
          <p:cNvSpPr>
            <a:spLocks noChangeShapeType="1"/>
          </p:cNvSpPr>
          <p:nvPr/>
        </p:nvSpPr>
        <p:spPr bwMode="auto">
          <a:xfrm>
            <a:off x="284673" y="3368925"/>
            <a:ext cx="8499475" cy="0"/>
          </a:xfrm>
          <a:prstGeom prst="line">
            <a:avLst/>
          </a:prstGeom>
          <a:noFill/>
          <a:ln w="9525" cap="flat">
            <a:solidFill>
              <a:srgbClr val="005BA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34" name="Line 20">
            <a:extLst>
              <a:ext uri="{FF2B5EF4-FFF2-40B4-BE49-F238E27FC236}">
                <a16:creationId xmlns:a16="http://schemas.microsoft.com/office/drawing/2014/main" id="{A2DF7E88-D031-2EB6-079F-6D844B0FF065}"/>
              </a:ext>
            </a:extLst>
          </p:cNvPr>
          <p:cNvSpPr>
            <a:spLocks noChangeShapeType="1"/>
          </p:cNvSpPr>
          <p:nvPr/>
        </p:nvSpPr>
        <p:spPr bwMode="auto">
          <a:xfrm>
            <a:off x="284673" y="4100762"/>
            <a:ext cx="8499475" cy="0"/>
          </a:xfrm>
          <a:prstGeom prst="line">
            <a:avLst/>
          </a:prstGeom>
          <a:noFill/>
          <a:ln w="9525" cap="flat">
            <a:solidFill>
              <a:srgbClr val="005BA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35" name="Line 21">
            <a:extLst>
              <a:ext uri="{FF2B5EF4-FFF2-40B4-BE49-F238E27FC236}">
                <a16:creationId xmlns:a16="http://schemas.microsoft.com/office/drawing/2014/main" id="{C5215FD9-4DD9-2850-50BA-0B94CFCB8600}"/>
              </a:ext>
            </a:extLst>
          </p:cNvPr>
          <p:cNvSpPr>
            <a:spLocks noChangeShapeType="1"/>
          </p:cNvSpPr>
          <p:nvPr/>
        </p:nvSpPr>
        <p:spPr bwMode="auto">
          <a:xfrm>
            <a:off x="284673" y="4834187"/>
            <a:ext cx="8499475" cy="0"/>
          </a:xfrm>
          <a:prstGeom prst="line">
            <a:avLst/>
          </a:prstGeom>
          <a:noFill/>
          <a:ln w="9525" cap="flat">
            <a:solidFill>
              <a:srgbClr val="005BA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36" name="Line 22">
            <a:extLst>
              <a:ext uri="{FF2B5EF4-FFF2-40B4-BE49-F238E27FC236}">
                <a16:creationId xmlns:a16="http://schemas.microsoft.com/office/drawing/2014/main" id="{F2629122-A56E-95D6-82E8-91EB22D7421C}"/>
              </a:ext>
            </a:extLst>
          </p:cNvPr>
          <p:cNvSpPr>
            <a:spLocks noChangeShapeType="1"/>
          </p:cNvSpPr>
          <p:nvPr/>
        </p:nvSpPr>
        <p:spPr bwMode="auto">
          <a:xfrm>
            <a:off x="284673" y="5566025"/>
            <a:ext cx="8499475" cy="0"/>
          </a:xfrm>
          <a:prstGeom prst="line">
            <a:avLst/>
          </a:prstGeom>
          <a:noFill/>
          <a:ln w="9525" cap="flat">
            <a:solidFill>
              <a:srgbClr val="005BA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37" name="Line 23">
            <a:extLst>
              <a:ext uri="{FF2B5EF4-FFF2-40B4-BE49-F238E27FC236}">
                <a16:creationId xmlns:a16="http://schemas.microsoft.com/office/drawing/2014/main" id="{5F2BC9C4-F4B7-F932-FE1F-C8D2B39B3B8B}"/>
              </a:ext>
            </a:extLst>
          </p:cNvPr>
          <p:cNvSpPr>
            <a:spLocks noChangeShapeType="1"/>
          </p:cNvSpPr>
          <p:nvPr/>
        </p:nvSpPr>
        <p:spPr bwMode="auto">
          <a:xfrm>
            <a:off x="289436" y="2144962"/>
            <a:ext cx="0" cy="4159250"/>
          </a:xfrm>
          <a:prstGeom prst="line">
            <a:avLst/>
          </a:prstGeom>
          <a:noFill/>
          <a:ln w="12700" cap="flat">
            <a:solidFill>
              <a:srgbClr val="005BA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38" name="Line 24">
            <a:extLst>
              <a:ext uri="{FF2B5EF4-FFF2-40B4-BE49-F238E27FC236}">
                <a16:creationId xmlns:a16="http://schemas.microsoft.com/office/drawing/2014/main" id="{15B721CC-7841-6C44-8AB5-2E98629D20E6}"/>
              </a:ext>
            </a:extLst>
          </p:cNvPr>
          <p:cNvSpPr>
            <a:spLocks noChangeShapeType="1"/>
          </p:cNvSpPr>
          <p:nvPr/>
        </p:nvSpPr>
        <p:spPr bwMode="auto">
          <a:xfrm>
            <a:off x="8777798" y="2146550"/>
            <a:ext cx="0" cy="4157663"/>
          </a:xfrm>
          <a:prstGeom prst="line">
            <a:avLst/>
          </a:prstGeom>
          <a:noFill/>
          <a:ln w="12700" cap="flat">
            <a:solidFill>
              <a:srgbClr val="005BA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39" name="Line 25">
            <a:extLst>
              <a:ext uri="{FF2B5EF4-FFF2-40B4-BE49-F238E27FC236}">
                <a16:creationId xmlns:a16="http://schemas.microsoft.com/office/drawing/2014/main" id="{6AC7FFFC-E4C9-997E-5B84-A20F82B7E867}"/>
              </a:ext>
            </a:extLst>
          </p:cNvPr>
          <p:cNvSpPr>
            <a:spLocks noChangeShapeType="1"/>
          </p:cNvSpPr>
          <p:nvPr/>
        </p:nvSpPr>
        <p:spPr bwMode="auto">
          <a:xfrm>
            <a:off x="284673" y="2151312"/>
            <a:ext cx="8499475" cy="0"/>
          </a:xfrm>
          <a:prstGeom prst="line">
            <a:avLst/>
          </a:prstGeom>
          <a:noFill/>
          <a:ln w="12700" cap="flat">
            <a:solidFill>
              <a:srgbClr val="005BA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40" name="Line 26">
            <a:extLst>
              <a:ext uri="{FF2B5EF4-FFF2-40B4-BE49-F238E27FC236}">
                <a16:creationId xmlns:a16="http://schemas.microsoft.com/office/drawing/2014/main" id="{2246E34E-7485-B1B9-7C9B-52F77F415D90}"/>
              </a:ext>
            </a:extLst>
          </p:cNvPr>
          <p:cNvSpPr>
            <a:spLocks noChangeShapeType="1"/>
          </p:cNvSpPr>
          <p:nvPr/>
        </p:nvSpPr>
        <p:spPr bwMode="auto">
          <a:xfrm>
            <a:off x="284673" y="6297862"/>
            <a:ext cx="8499475" cy="0"/>
          </a:xfrm>
          <a:prstGeom prst="line">
            <a:avLst/>
          </a:prstGeom>
          <a:noFill/>
          <a:ln w="12700" cap="flat">
            <a:solidFill>
              <a:srgbClr val="005BA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41" name="Rectangle 27">
            <a:extLst>
              <a:ext uri="{FF2B5EF4-FFF2-40B4-BE49-F238E27FC236}">
                <a16:creationId xmlns:a16="http://schemas.microsoft.com/office/drawing/2014/main" id="{9CFAB9CE-957F-308A-2501-B99469C70EF7}"/>
              </a:ext>
            </a:extLst>
          </p:cNvPr>
          <p:cNvSpPr>
            <a:spLocks noChangeArrowheads="1"/>
          </p:cNvSpPr>
          <p:nvPr/>
        </p:nvSpPr>
        <p:spPr bwMode="auto">
          <a:xfrm>
            <a:off x="4583623" y="2267200"/>
            <a:ext cx="2667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2000" b="0" i="0" u="none" strike="noStrike" cap="none" normalizeH="0" baseline="0">
                <a:ln>
                  <a:noFill/>
                </a:ln>
                <a:solidFill>
                  <a:srgbClr val="FFFFFF"/>
                </a:solidFill>
                <a:effectLst/>
                <a:latin typeface="HGPｺﾞｼｯｸE" panose="020B0900000000000000" pitchFamily="50" charset="-128"/>
                <a:ea typeface="HGPｺﾞｼｯｸE" panose="020B0900000000000000" pitchFamily="50" charset="-128"/>
              </a:rPr>
              <a:t>内</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42" name="Rectangle 28">
            <a:extLst>
              <a:ext uri="{FF2B5EF4-FFF2-40B4-BE49-F238E27FC236}">
                <a16:creationId xmlns:a16="http://schemas.microsoft.com/office/drawing/2014/main" id="{1E030FD9-37E6-367C-B2FA-CA484591BDF7}"/>
              </a:ext>
            </a:extLst>
          </p:cNvPr>
          <p:cNvSpPr>
            <a:spLocks noChangeArrowheads="1"/>
          </p:cNvSpPr>
          <p:nvPr/>
        </p:nvSpPr>
        <p:spPr bwMode="auto">
          <a:xfrm>
            <a:off x="5005898" y="2267200"/>
            <a:ext cx="2667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2000" b="0" i="0" u="none" strike="noStrike" cap="none" normalizeH="0" baseline="0">
                <a:ln>
                  <a:noFill/>
                </a:ln>
                <a:solidFill>
                  <a:srgbClr val="FFFFFF"/>
                </a:solidFill>
                <a:effectLst/>
                <a:latin typeface="HGPｺﾞｼｯｸE" panose="020B0900000000000000" pitchFamily="50" charset="-128"/>
                <a:ea typeface="HGPｺﾞｼｯｸE" panose="020B0900000000000000" pitchFamily="50" charset="-128"/>
              </a:rPr>
              <a:t>容</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43" name="Rectangle 29">
            <a:extLst>
              <a:ext uri="{FF2B5EF4-FFF2-40B4-BE49-F238E27FC236}">
                <a16:creationId xmlns:a16="http://schemas.microsoft.com/office/drawing/2014/main" id="{E45E12B4-6317-4FC3-6E4D-FF063E445BAC}"/>
              </a:ext>
            </a:extLst>
          </p:cNvPr>
          <p:cNvSpPr>
            <a:spLocks noChangeArrowheads="1"/>
          </p:cNvSpPr>
          <p:nvPr/>
        </p:nvSpPr>
        <p:spPr bwMode="auto">
          <a:xfrm>
            <a:off x="459298" y="2308475"/>
            <a:ext cx="70167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FFFFFF"/>
                </a:solidFill>
                <a:effectLst/>
                <a:latin typeface="HGPｺﾞｼｯｸE" panose="020B0900000000000000" pitchFamily="50" charset="-128"/>
                <a:ea typeface="HGPｺﾞｼｯｸE" panose="020B0900000000000000" pitchFamily="50" charset="-128"/>
              </a:rPr>
              <a:t>公平の考え方</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44" name="Rectangle 30">
            <a:extLst>
              <a:ext uri="{FF2B5EF4-FFF2-40B4-BE49-F238E27FC236}">
                <a16:creationId xmlns:a16="http://schemas.microsoft.com/office/drawing/2014/main" id="{F1EBFBE4-CAF5-2F63-99DD-1766938041D4}"/>
              </a:ext>
            </a:extLst>
          </p:cNvPr>
          <p:cNvSpPr>
            <a:spLocks noChangeArrowheads="1"/>
          </p:cNvSpPr>
          <p:nvPr/>
        </p:nvSpPr>
        <p:spPr bwMode="auto">
          <a:xfrm>
            <a:off x="2037273" y="2887912"/>
            <a:ext cx="1598612"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000000"/>
                </a:solidFill>
                <a:effectLst/>
                <a:latin typeface="HGPｺﾞｼｯｸE" panose="020B0900000000000000" pitchFamily="50" charset="-128"/>
                <a:ea typeface="HGPｺﾞｼｯｸE" panose="020B0900000000000000" pitchFamily="50" charset="-128"/>
              </a:rPr>
              <a:t>各自の能力に応じて負担すること</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45" name="Rectangle 31">
            <a:extLst>
              <a:ext uri="{FF2B5EF4-FFF2-40B4-BE49-F238E27FC236}">
                <a16:creationId xmlns:a16="http://schemas.microsoft.com/office/drawing/2014/main" id="{15003C39-54B1-14A7-8BFC-561BDE6A6A91}"/>
              </a:ext>
            </a:extLst>
          </p:cNvPr>
          <p:cNvSpPr>
            <a:spLocks noChangeArrowheads="1"/>
          </p:cNvSpPr>
          <p:nvPr/>
        </p:nvSpPr>
        <p:spPr bwMode="auto">
          <a:xfrm>
            <a:off x="651386" y="2887912"/>
            <a:ext cx="506412"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005BAD"/>
                </a:solidFill>
                <a:effectLst/>
                <a:latin typeface="HGPｺﾞｼｯｸE" panose="020B0900000000000000" pitchFamily="50" charset="-128"/>
                <a:ea typeface="HGPｺﾞｼｯｸE" panose="020B0900000000000000" pitchFamily="50" charset="-128"/>
              </a:rPr>
              <a:t>応能負担</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46" name="Rectangle 32">
            <a:extLst>
              <a:ext uri="{FF2B5EF4-FFF2-40B4-BE49-F238E27FC236}">
                <a16:creationId xmlns:a16="http://schemas.microsoft.com/office/drawing/2014/main" id="{90D7794E-AE5D-22E2-E880-ED1F5F0249FD}"/>
              </a:ext>
            </a:extLst>
          </p:cNvPr>
          <p:cNvSpPr>
            <a:spLocks noChangeArrowheads="1"/>
          </p:cNvSpPr>
          <p:nvPr/>
        </p:nvSpPr>
        <p:spPr bwMode="auto">
          <a:xfrm>
            <a:off x="2037273" y="3619750"/>
            <a:ext cx="217963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000000"/>
                </a:solidFill>
                <a:effectLst/>
                <a:latin typeface="HGPｺﾞｼｯｸE" panose="020B0900000000000000" pitchFamily="50" charset="-128"/>
                <a:ea typeface="HGPｺﾞｼｯｸE" panose="020B0900000000000000" pitchFamily="50" charset="-128"/>
              </a:rPr>
              <a:t>自分が受けた利益に応じたものを負担すること</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47" name="Rectangle 33">
            <a:extLst>
              <a:ext uri="{FF2B5EF4-FFF2-40B4-BE49-F238E27FC236}">
                <a16:creationId xmlns:a16="http://schemas.microsoft.com/office/drawing/2014/main" id="{312FE791-AAA3-AC85-C3DC-65625F1EC93F}"/>
              </a:ext>
            </a:extLst>
          </p:cNvPr>
          <p:cNvSpPr>
            <a:spLocks noChangeArrowheads="1"/>
          </p:cNvSpPr>
          <p:nvPr/>
        </p:nvSpPr>
        <p:spPr bwMode="auto">
          <a:xfrm>
            <a:off x="651386" y="3619750"/>
            <a:ext cx="506412"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005BAD"/>
                </a:solidFill>
                <a:effectLst/>
                <a:latin typeface="HGPｺﾞｼｯｸE" panose="020B0900000000000000" pitchFamily="50" charset="-128"/>
                <a:ea typeface="HGPｺﾞｼｯｸE" panose="020B0900000000000000" pitchFamily="50" charset="-128"/>
              </a:rPr>
              <a:t>応益負担</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48" name="Rectangle 34">
            <a:extLst>
              <a:ext uri="{FF2B5EF4-FFF2-40B4-BE49-F238E27FC236}">
                <a16:creationId xmlns:a16="http://schemas.microsoft.com/office/drawing/2014/main" id="{8F3D4266-B2AA-C280-169A-ABB9D4C12899}"/>
              </a:ext>
            </a:extLst>
          </p:cNvPr>
          <p:cNvSpPr>
            <a:spLocks noChangeArrowheads="1"/>
          </p:cNvSpPr>
          <p:nvPr/>
        </p:nvSpPr>
        <p:spPr bwMode="auto">
          <a:xfrm>
            <a:off x="2037273" y="4352380"/>
            <a:ext cx="2938462"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000000"/>
                </a:solidFill>
                <a:effectLst/>
                <a:latin typeface="HGPｺﾞｼｯｸE" panose="020B0900000000000000" pitchFamily="50" charset="-128"/>
                <a:ea typeface="HGPｺﾞｼｯｸE" panose="020B0900000000000000" pitchFamily="50" charset="-128"/>
              </a:rPr>
              <a:t>「負担能力が同じ人には、同じ負担を求めるのが公平」という考え方</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49" name="Rectangle 35">
            <a:extLst>
              <a:ext uri="{FF2B5EF4-FFF2-40B4-BE49-F238E27FC236}">
                <a16:creationId xmlns:a16="http://schemas.microsoft.com/office/drawing/2014/main" id="{2F5BB867-D6DA-8B0B-F209-2B4D3FBB7385}"/>
              </a:ext>
            </a:extLst>
          </p:cNvPr>
          <p:cNvSpPr>
            <a:spLocks noChangeArrowheads="1"/>
          </p:cNvSpPr>
          <p:nvPr/>
        </p:nvSpPr>
        <p:spPr bwMode="auto">
          <a:xfrm>
            <a:off x="551373" y="4352380"/>
            <a:ext cx="60642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005BAD"/>
                </a:solidFill>
                <a:effectLst/>
                <a:latin typeface="HGPｺﾞｼｯｸE" panose="020B0900000000000000" pitchFamily="50" charset="-128"/>
                <a:ea typeface="HGPｺﾞｼｯｸE" panose="020B0900000000000000" pitchFamily="50" charset="-128"/>
              </a:rPr>
              <a:t>水平的公平</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50" name="Rectangle 36">
            <a:extLst>
              <a:ext uri="{FF2B5EF4-FFF2-40B4-BE49-F238E27FC236}">
                <a16:creationId xmlns:a16="http://schemas.microsoft.com/office/drawing/2014/main" id="{76A9B42F-2DDF-9B67-6FDF-EAB1A4ADDE4B}"/>
              </a:ext>
            </a:extLst>
          </p:cNvPr>
          <p:cNvSpPr>
            <a:spLocks noChangeArrowheads="1"/>
          </p:cNvSpPr>
          <p:nvPr/>
        </p:nvSpPr>
        <p:spPr bwMode="auto">
          <a:xfrm>
            <a:off x="2037273" y="5085012"/>
            <a:ext cx="32131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000000"/>
                </a:solidFill>
                <a:effectLst/>
                <a:latin typeface="HGPｺﾞｼｯｸE" panose="020B0900000000000000" pitchFamily="50" charset="-128"/>
                <a:ea typeface="HGPｺﾞｼｯｸE" panose="020B0900000000000000" pitchFamily="50" charset="-128"/>
              </a:rPr>
              <a:t>「負担能力が高い人には、より大きな負担を求めるのが公平」という考え方</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51" name="Rectangle 37">
            <a:extLst>
              <a:ext uri="{FF2B5EF4-FFF2-40B4-BE49-F238E27FC236}">
                <a16:creationId xmlns:a16="http://schemas.microsoft.com/office/drawing/2014/main" id="{BDE77E00-BFA4-FB94-2A7F-5175B487FA8E}"/>
              </a:ext>
            </a:extLst>
          </p:cNvPr>
          <p:cNvSpPr>
            <a:spLocks noChangeArrowheads="1"/>
          </p:cNvSpPr>
          <p:nvPr/>
        </p:nvSpPr>
        <p:spPr bwMode="auto">
          <a:xfrm>
            <a:off x="551373" y="5085012"/>
            <a:ext cx="60642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005BAD"/>
                </a:solidFill>
                <a:effectLst/>
                <a:latin typeface="HGPｺﾞｼｯｸE" panose="020B0900000000000000" pitchFamily="50" charset="-128"/>
                <a:ea typeface="HGPｺﾞｼｯｸE" panose="020B0900000000000000" pitchFamily="50" charset="-128"/>
              </a:rPr>
              <a:t>垂直的公平</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52" name="Rectangle 38">
            <a:extLst>
              <a:ext uri="{FF2B5EF4-FFF2-40B4-BE49-F238E27FC236}">
                <a16:creationId xmlns:a16="http://schemas.microsoft.com/office/drawing/2014/main" id="{DDA76CBA-653C-27A7-230C-216C1C3496E3}"/>
              </a:ext>
            </a:extLst>
          </p:cNvPr>
          <p:cNvSpPr>
            <a:spLocks noChangeArrowheads="1"/>
          </p:cNvSpPr>
          <p:nvPr/>
        </p:nvSpPr>
        <p:spPr bwMode="auto">
          <a:xfrm>
            <a:off x="2037273" y="5816850"/>
            <a:ext cx="3040062"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000000"/>
                </a:solidFill>
                <a:effectLst/>
                <a:latin typeface="HGPｺﾞｼｯｸE" panose="020B0900000000000000" pitchFamily="50" charset="-128"/>
                <a:ea typeface="HGPｺﾞｼｯｸE" panose="020B0900000000000000" pitchFamily="50" charset="-128"/>
              </a:rPr>
              <a:t>「現役世代と将来世代の受益と負担のバランスを保つ」という考え方</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53" name="Rectangle 39">
            <a:extLst>
              <a:ext uri="{FF2B5EF4-FFF2-40B4-BE49-F238E27FC236}">
                <a16:creationId xmlns:a16="http://schemas.microsoft.com/office/drawing/2014/main" id="{4BC1A6A6-518C-B5A2-3E80-F510734E44AC}"/>
              </a:ext>
            </a:extLst>
          </p:cNvPr>
          <p:cNvSpPr>
            <a:spLocks noChangeArrowheads="1"/>
          </p:cNvSpPr>
          <p:nvPr/>
        </p:nvSpPr>
        <p:spPr bwMode="auto">
          <a:xfrm>
            <a:off x="451361" y="5816850"/>
            <a:ext cx="70802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005BAD"/>
                </a:solidFill>
                <a:effectLst/>
                <a:latin typeface="HGPｺﾞｼｯｸE" panose="020B0900000000000000" pitchFamily="50" charset="-128"/>
                <a:ea typeface="HGPｺﾞｼｯｸE" panose="020B0900000000000000" pitchFamily="50" charset="-128"/>
              </a:rPr>
              <a:t>世代間の公平</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grpSp>
        <p:nvGrpSpPr>
          <p:cNvPr id="10" name="グループ化 9">
            <a:extLst>
              <a:ext uri="{FF2B5EF4-FFF2-40B4-BE49-F238E27FC236}">
                <a16:creationId xmlns:a16="http://schemas.microsoft.com/office/drawing/2014/main" id="{D52CBC96-4CB8-CD91-EA22-6AB9BFB89590}"/>
              </a:ext>
            </a:extLst>
          </p:cNvPr>
          <p:cNvGrpSpPr/>
          <p:nvPr/>
        </p:nvGrpSpPr>
        <p:grpSpPr>
          <a:xfrm>
            <a:off x="287921" y="6410880"/>
            <a:ext cx="8532000" cy="374400"/>
            <a:chOff x="322211" y="6410880"/>
            <a:chExt cx="8532000" cy="374400"/>
          </a:xfrm>
        </p:grpSpPr>
        <p:sp>
          <p:nvSpPr>
            <p:cNvPr id="13" name="正方形/長方形 12">
              <a:extLst>
                <a:ext uri="{FF2B5EF4-FFF2-40B4-BE49-F238E27FC236}">
                  <a16:creationId xmlns:a16="http://schemas.microsoft.com/office/drawing/2014/main" id="{5A10F919-57CA-BAEF-A0FA-95C3C7471275}"/>
                </a:ext>
              </a:extLst>
            </p:cNvPr>
            <p:cNvSpPr/>
            <p:nvPr/>
          </p:nvSpPr>
          <p:spPr bwMode="auto">
            <a:xfrm>
              <a:off x="322211" y="6410880"/>
              <a:ext cx="8532000" cy="374400"/>
            </a:xfrm>
            <a:prstGeom prst="rect">
              <a:avLst/>
            </a:prstGeom>
            <a:noFill/>
            <a:ln w="22225" cap="flat" cmpd="sng" algn="ctr">
              <a:solidFill>
                <a:srgbClr val="005BAD"/>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14" name="正方形/長方形 13">
              <a:extLst>
                <a:ext uri="{FF2B5EF4-FFF2-40B4-BE49-F238E27FC236}">
                  <a16:creationId xmlns:a16="http://schemas.microsoft.com/office/drawing/2014/main" id="{F36D47DC-1A01-0E8E-940E-7984EEA9E5C8}"/>
                </a:ext>
              </a:extLst>
            </p:cNvPr>
            <p:cNvSpPr/>
            <p:nvPr/>
          </p:nvSpPr>
          <p:spPr bwMode="auto">
            <a:xfrm>
              <a:off x="322212" y="6449705"/>
              <a:ext cx="8497741" cy="296751"/>
            </a:xfrm>
            <a:prstGeom prst="rect">
              <a:avLst/>
            </a:prstGeom>
            <a:solidFill>
              <a:srgbClr val="CCECFF">
                <a:alpha val="30000"/>
              </a:srgbClr>
            </a:solidFill>
            <a:ln w="6350" cap="flat" cmpd="sng" algn="ctr">
              <a:solidFill>
                <a:srgbClr val="005BAD"/>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grpSp>
      <p:sp>
        <p:nvSpPr>
          <p:cNvPr id="9" name="スライド番号プレースホルダー 8">
            <a:extLst>
              <a:ext uri="{FF2B5EF4-FFF2-40B4-BE49-F238E27FC236}">
                <a16:creationId xmlns:a16="http://schemas.microsoft.com/office/drawing/2014/main" id="{E9F72DD9-23EB-0B91-91AA-2381005D5F0C}"/>
              </a:ext>
            </a:extLst>
          </p:cNvPr>
          <p:cNvSpPr>
            <a:spLocks noGrp="1"/>
          </p:cNvSpPr>
          <p:nvPr>
            <p:ph type="sldNum" sz="quarter" idx="12"/>
          </p:nvPr>
        </p:nvSpPr>
        <p:spPr>
          <a:prstGeom prst="rect">
            <a:avLst/>
          </a:prstGeom>
        </p:spPr>
        <p:txBody>
          <a:bodyPr/>
          <a:lstStyle/>
          <a:p>
            <a:pPr>
              <a:defRPr/>
            </a:pPr>
            <a:fld id="{40E3B949-1179-4387-B307-F356BE6486A4}" type="slidenum">
              <a:rPr lang="en-US" altLang="ja-JP" smtClean="0"/>
              <a:pPr>
                <a:defRPr/>
              </a:pPr>
              <a:t>12</a:t>
            </a:fld>
            <a:endParaRPr lang="en-US" altLang="ja-JP" dirty="0"/>
          </a:p>
        </p:txBody>
      </p:sp>
      <p:sp>
        <p:nvSpPr>
          <p:cNvPr id="12" name="テキスト ボックス 11">
            <a:extLst>
              <a:ext uri="{FF2B5EF4-FFF2-40B4-BE49-F238E27FC236}">
                <a16:creationId xmlns:a16="http://schemas.microsoft.com/office/drawing/2014/main" id="{897C553D-213B-A4C9-F19D-5D03F02B4A46}"/>
              </a:ext>
            </a:extLst>
          </p:cNvPr>
          <p:cNvSpPr txBox="1"/>
          <p:nvPr/>
        </p:nvSpPr>
        <p:spPr>
          <a:xfrm>
            <a:off x="332797" y="1316298"/>
            <a:ext cx="7585731" cy="477054"/>
          </a:xfrm>
          <a:prstGeom prst="rect">
            <a:avLst/>
          </a:prstGeom>
          <a:noFill/>
        </p:spPr>
        <p:txBody>
          <a:bodyPr wrap="none" rtlCol="0">
            <a:spAutoFit/>
          </a:bodyPr>
          <a:lstStyle/>
          <a:p>
            <a:r>
              <a:rPr kumimoji="1" lang="ja-JP" altLang="en-US" dirty="0">
                <a:solidFill>
                  <a:srgbClr val="005BAD"/>
                </a:solidFill>
                <a:latin typeface="+mj-ea"/>
                <a:ea typeface="+mj-ea"/>
              </a:rPr>
              <a:t>税金には、みんながより公平だと思える仕組みが必要！</a:t>
            </a:r>
          </a:p>
        </p:txBody>
      </p:sp>
      <p:grpSp>
        <p:nvGrpSpPr>
          <p:cNvPr id="5" name="グループ化 4">
            <a:extLst>
              <a:ext uri="{FF2B5EF4-FFF2-40B4-BE49-F238E27FC236}">
                <a16:creationId xmlns:a16="http://schemas.microsoft.com/office/drawing/2014/main" id="{20B3B7F3-B77F-012D-B33C-25EB805C2C11}"/>
              </a:ext>
            </a:extLst>
          </p:cNvPr>
          <p:cNvGrpSpPr/>
          <p:nvPr/>
        </p:nvGrpSpPr>
        <p:grpSpPr>
          <a:xfrm>
            <a:off x="-29057" y="6108719"/>
            <a:ext cx="832606" cy="749281"/>
            <a:chOff x="-35154" y="5996309"/>
            <a:chExt cx="945432" cy="850816"/>
          </a:xfrm>
        </p:grpSpPr>
        <p:sp>
          <p:nvSpPr>
            <p:cNvPr id="6" name="フリーフォーム: 図形 5">
              <a:extLst>
                <a:ext uri="{FF2B5EF4-FFF2-40B4-BE49-F238E27FC236}">
                  <a16:creationId xmlns:a16="http://schemas.microsoft.com/office/drawing/2014/main" id="{1751F53D-53D4-EF64-7BB2-E7BE338C01DB}"/>
                </a:ext>
              </a:extLst>
            </p:cNvPr>
            <p:cNvSpPr/>
            <p:nvPr userDrawn="1"/>
          </p:nvSpPr>
          <p:spPr>
            <a:xfrm rot="5400000">
              <a:off x="29731" y="6013480"/>
              <a:ext cx="803912" cy="863377"/>
            </a:xfrm>
            <a:custGeom>
              <a:avLst/>
              <a:gdLst>
                <a:gd name="connsiteX0" fmla="*/ 0 w 803912"/>
                <a:gd name="connsiteY0" fmla="*/ 529098 h 863377"/>
                <a:gd name="connsiteX1" fmla="*/ 529098 w 803912"/>
                <a:gd name="connsiteY1" fmla="*/ 0 h 863377"/>
                <a:gd name="connsiteX2" fmla="*/ 735047 w 803912"/>
                <a:gd name="connsiteY2" fmla="*/ 41580 h 863377"/>
                <a:gd name="connsiteX3" fmla="*/ 803912 w 803912"/>
                <a:gd name="connsiteY3" fmla="*/ 78958 h 863377"/>
                <a:gd name="connsiteX4" fmla="*/ 803912 w 803912"/>
                <a:gd name="connsiteY4" fmla="*/ 863377 h 863377"/>
                <a:gd name="connsiteX5" fmla="*/ 122089 w 803912"/>
                <a:gd name="connsiteY5" fmla="*/ 863377 h 863377"/>
                <a:gd name="connsiteX6" fmla="*/ 90362 w 803912"/>
                <a:gd name="connsiteY6" fmla="*/ 824922 h 863377"/>
                <a:gd name="connsiteX7" fmla="*/ 0 w 803912"/>
                <a:gd name="connsiteY7" fmla="*/ 529098 h 863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912" h="863377">
                  <a:moveTo>
                    <a:pt x="0" y="529098"/>
                  </a:moveTo>
                  <a:cubicBezTo>
                    <a:pt x="0" y="236885"/>
                    <a:pt x="236885" y="0"/>
                    <a:pt x="529098" y="0"/>
                  </a:cubicBezTo>
                  <a:cubicBezTo>
                    <a:pt x="602151" y="0"/>
                    <a:pt x="671747" y="14806"/>
                    <a:pt x="735047" y="41580"/>
                  </a:cubicBezTo>
                  <a:lnTo>
                    <a:pt x="803912" y="78958"/>
                  </a:lnTo>
                  <a:lnTo>
                    <a:pt x="803912" y="863377"/>
                  </a:lnTo>
                  <a:lnTo>
                    <a:pt x="122089" y="863377"/>
                  </a:lnTo>
                  <a:lnTo>
                    <a:pt x="90362" y="824922"/>
                  </a:lnTo>
                  <a:cubicBezTo>
                    <a:pt x="33312" y="740478"/>
                    <a:pt x="0" y="638678"/>
                    <a:pt x="0" y="529098"/>
                  </a:cubicBezTo>
                  <a:close/>
                </a:path>
              </a:pathLst>
            </a:custGeom>
            <a:solidFill>
              <a:srgbClr val="DCF8C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7" name="フリーフォーム: 図形 6">
              <a:extLst>
                <a:ext uri="{FF2B5EF4-FFF2-40B4-BE49-F238E27FC236}">
                  <a16:creationId xmlns:a16="http://schemas.microsoft.com/office/drawing/2014/main" id="{26AC96E9-F2B9-EDD8-951A-4A70BAA47323}"/>
                </a:ext>
              </a:extLst>
            </p:cNvPr>
            <p:cNvSpPr/>
            <p:nvPr userDrawn="1"/>
          </p:nvSpPr>
          <p:spPr>
            <a:xfrm rot="5400000">
              <a:off x="29731" y="5966578"/>
              <a:ext cx="850815" cy="910278"/>
            </a:xfrm>
            <a:custGeom>
              <a:avLst/>
              <a:gdLst>
                <a:gd name="connsiteX0" fmla="*/ 0 w 850815"/>
                <a:gd name="connsiteY0" fmla="*/ 576000 h 910278"/>
                <a:gd name="connsiteX1" fmla="*/ 576000 w 850815"/>
                <a:gd name="connsiteY1" fmla="*/ 0 h 910278"/>
                <a:gd name="connsiteX2" fmla="*/ 800205 w 850815"/>
                <a:gd name="connsiteY2" fmla="*/ 45266 h 910278"/>
                <a:gd name="connsiteX3" fmla="*/ 850815 w 850815"/>
                <a:gd name="connsiteY3" fmla="*/ 72735 h 910278"/>
                <a:gd name="connsiteX4" fmla="*/ 850815 w 850815"/>
                <a:gd name="connsiteY4" fmla="*/ 125859 h 910278"/>
                <a:gd name="connsiteX5" fmla="*/ 781950 w 850815"/>
                <a:gd name="connsiteY5" fmla="*/ 88481 h 910278"/>
                <a:gd name="connsiteX6" fmla="*/ 576001 w 850815"/>
                <a:gd name="connsiteY6" fmla="*/ 46901 h 910278"/>
                <a:gd name="connsiteX7" fmla="*/ 46903 w 850815"/>
                <a:gd name="connsiteY7" fmla="*/ 575999 h 910278"/>
                <a:gd name="connsiteX8" fmla="*/ 137265 w 850815"/>
                <a:gd name="connsiteY8" fmla="*/ 871823 h 910278"/>
                <a:gd name="connsiteX9" fmla="*/ 168992 w 850815"/>
                <a:gd name="connsiteY9" fmla="*/ 910278 h 910278"/>
                <a:gd name="connsiteX10" fmla="*/ 108463 w 850815"/>
                <a:gd name="connsiteY10" fmla="*/ 910278 h 910278"/>
                <a:gd name="connsiteX11" fmla="*/ 98372 w 850815"/>
                <a:gd name="connsiteY11" fmla="*/ 898047 h 910278"/>
                <a:gd name="connsiteX12" fmla="*/ 0 w 850815"/>
                <a:gd name="connsiteY12" fmla="*/ 576000 h 91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0815" h="910278">
                  <a:moveTo>
                    <a:pt x="0" y="576000"/>
                  </a:moveTo>
                  <a:cubicBezTo>
                    <a:pt x="0" y="257884"/>
                    <a:pt x="257884" y="0"/>
                    <a:pt x="576000" y="0"/>
                  </a:cubicBezTo>
                  <a:cubicBezTo>
                    <a:pt x="655529" y="0"/>
                    <a:pt x="731294" y="16118"/>
                    <a:pt x="800205" y="45266"/>
                  </a:cubicBezTo>
                  <a:lnTo>
                    <a:pt x="850815" y="72735"/>
                  </a:lnTo>
                  <a:lnTo>
                    <a:pt x="850815" y="125859"/>
                  </a:lnTo>
                  <a:lnTo>
                    <a:pt x="781950" y="88481"/>
                  </a:lnTo>
                  <a:cubicBezTo>
                    <a:pt x="718650" y="61707"/>
                    <a:pt x="649054" y="46901"/>
                    <a:pt x="576001" y="46901"/>
                  </a:cubicBezTo>
                  <a:cubicBezTo>
                    <a:pt x="283788" y="46901"/>
                    <a:pt x="46903" y="283786"/>
                    <a:pt x="46903" y="575999"/>
                  </a:cubicBezTo>
                  <a:cubicBezTo>
                    <a:pt x="46903" y="685579"/>
                    <a:pt x="80215" y="787379"/>
                    <a:pt x="137265" y="871823"/>
                  </a:cubicBezTo>
                  <a:lnTo>
                    <a:pt x="168992" y="910278"/>
                  </a:lnTo>
                  <a:lnTo>
                    <a:pt x="108463" y="910278"/>
                  </a:lnTo>
                  <a:lnTo>
                    <a:pt x="98372" y="898047"/>
                  </a:lnTo>
                  <a:cubicBezTo>
                    <a:pt x="36265" y="806117"/>
                    <a:pt x="0" y="695294"/>
                    <a:pt x="0" y="576000"/>
                  </a:cubicBezTo>
                  <a:close/>
                </a:path>
              </a:pathLst>
            </a:custGeom>
            <a:solidFill>
              <a:srgbClr val="005BA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8" name="テキスト ボックス 7">
              <a:extLst>
                <a:ext uri="{FF2B5EF4-FFF2-40B4-BE49-F238E27FC236}">
                  <a16:creationId xmlns:a16="http://schemas.microsoft.com/office/drawing/2014/main" id="{5F121D28-F028-E48F-F579-4B3C6521FCE2}"/>
                </a:ext>
              </a:extLst>
            </p:cNvPr>
            <p:cNvSpPr txBox="1"/>
            <p:nvPr userDrawn="1"/>
          </p:nvSpPr>
          <p:spPr>
            <a:xfrm>
              <a:off x="-35154" y="6181034"/>
              <a:ext cx="825671" cy="584775"/>
            </a:xfrm>
            <a:prstGeom prst="rect">
              <a:avLst/>
            </a:prstGeom>
            <a:noFill/>
          </p:spPr>
          <p:txBody>
            <a:bodyPr wrap="square" rtlCol="0">
              <a:noAutofit/>
            </a:bodyPr>
            <a:lstStyle/>
            <a:p>
              <a:pPr algn="ctr"/>
              <a:r>
                <a:rPr kumimoji="1" lang="ja-JP" altLang="en-US" sz="1400" b="1" i="0" spc="50" baseline="0" dirty="0">
                  <a:solidFill>
                    <a:srgbClr val="005BAD"/>
                  </a:solidFill>
                  <a:latin typeface="ＭＳ Ｐゴシック" panose="020B0600070205080204" pitchFamily="50" charset="-128"/>
                  <a:ea typeface="ＭＳ Ｐゴシック" panose="020B0600070205080204" pitchFamily="50" charset="-128"/>
                </a:rPr>
                <a:t>もっと</a:t>
              </a:r>
              <a:endParaRPr kumimoji="1" lang="en-US" altLang="ja-JP" sz="1400" b="1" i="0" spc="50" baseline="0" dirty="0">
                <a:solidFill>
                  <a:srgbClr val="005BAD"/>
                </a:solidFill>
                <a:latin typeface="ＭＳ Ｐゴシック" panose="020B0600070205080204" pitchFamily="50" charset="-128"/>
                <a:ea typeface="ＭＳ Ｐゴシック" panose="020B0600070205080204" pitchFamily="50" charset="-128"/>
              </a:endParaRPr>
            </a:p>
            <a:p>
              <a:pPr algn="ctr"/>
              <a:r>
                <a:rPr lang="ja-JP" altLang="en-US" sz="1400" b="1" spc="50" dirty="0">
                  <a:solidFill>
                    <a:srgbClr val="005BAD"/>
                  </a:solidFill>
                  <a:latin typeface="ＭＳ Ｐゴシック" panose="020B0600070205080204" pitchFamily="50" charset="-128"/>
                  <a:ea typeface="ＭＳ Ｐゴシック" panose="020B0600070205080204" pitchFamily="50" charset="-128"/>
                </a:rPr>
                <a:t>詳しく</a:t>
              </a:r>
              <a:endParaRPr kumimoji="1" lang="ja-JP" altLang="en-US" sz="1400" b="1" i="0" spc="50" baseline="0" dirty="0">
                <a:solidFill>
                  <a:srgbClr val="005BAD"/>
                </a:solidFill>
                <a:latin typeface="ＭＳ Ｐゴシック" panose="020B0600070205080204" pitchFamily="50" charset="-128"/>
                <a:ea typeface="ＭＳ Ｐゴシック" panose="020B0600070205080204" pitchFamily="50" charset="-128"/>
              </a:endParaRPr>
            </a:p>
          </p:txBody>
        </p:sp>
      </p:grpSp>
      <p:sp>
        <p:nvSpPr>
          <p:cNvPr id="16" name="Rectangle 14">
            <a:extLst>
              <a:ext uri="{FF2B5EF4-FFF2-40B4-BE49-F238E27FC236}">
                <a16:creationId xmlns:a16="http://schemas.microsoft.com/office/drawing/2014/main" id="{589B3916-8C64-42BB-9F2F-5A9AA94183E3}"/>
              </a:ext>
            </a:extLst>
          </p:cNvPr>
          <p:cNvSpPr txBox="1">
            <a:spLocks noChangeArrowheads="1"/>
          </p:cNvSpPr>
          <p:nvPr/>
        </p:nvSpPr>
        <p:spPr bwMode="auto">
          <a:xfrm>
            <a:off x="240030" y="134966"/>
            <a:ext cx="877100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500" kern="0" dirty="0">
                <a:solidFill>
                  <a:srgbClr val="005BAD"/>
                </a:solidFill>
                <a:latin typeface="HGP創英角ｺﾞｼｯｸUB" panose="020B0900000000000000" pitchFamily="50" charset="-128"/>
                <a:ea typeface="HGP創英角ｺﾞｼｯｸUB" panose="020B0900000000000000" pitchFamily="50" charset="-128"/>
              </a:rPr>
              <a:t>２</a:t>
            </a:r>
            <a:r>
              <a:rPr lang="en-US" altLang="ja-JP" sz="2200" kern="0" dirty="0">
                <a:solidFill>
                  <a:srgbClr val="005BAD"/>
                </a:solidFill>
                <a:latin typeface="HGP創英角ｺﾞｼｯｸUB" panose="020B0900000000000000" pitchFamily="50" charset="-128"/>
                <a:ea typeface="HGP創英角ｺﾞｼｯｸUB" panose="020B0900000000000000" pitchFamily="50" charset="-128"/>
              </a:rPr>
              <a:t>. </a:t>
            </a:r>
            <a:r>
              <a:rPr lang="ja-JP" altLang="en-US" sz="2200" kern="0" dirty="0">
                <a:solidFill>
                  <a:schemeClr val="tx1"/>
                </a:solidFill>
                <a:latin typeface="HGP創英角ｺﾞｼｯｸUB" panose="020B0900000000000000" pitchFamily="50" charset="-128"/>
                <a:ea typeface="HGP創英角ｺﾞｼｯｸUB" panose="020B0900000000000000" pitchFamily="50" charset="-128"/>
              </a:rPr>
              <a:t>納税の義務と公平な税金</a:t>
            </a:r>
          </a:p>
        </p:txBody>
      </p:sp>
      <p:sp>
        <p:nvSpPr>
          <p:cNvPr id="17" name="テキスト ボックス 16">
            <a:extLst>
              <a:ext uri="{FF2B5EF4-FFF2-40B4-BE49-F238E27FC236}">
                <a16:creationId xmlns:a16="http://schemas.microsoft.com/office/drawing/2014/main" id="{3E6E3A23-C1A9-43A5-B3CA-E4DD417AFC5A}"/>
              </a:ext>
            </a:extLst>
          </p:cNvPr>
          <p:cNvSpPr txBox="1"/>
          <p:nvPr/>
        </p:nvSpPr>
        <p:spPr>
          <a:xfrm>
            <a:off x="839467" y="6461424"/>
            <a:ext cx="7683569" cy="261610"/>
          </a:xfrm>
          <a:prstGeom prst="rect">
            <a:avLst/>
          </a:prstGeom>
          <a:noFill/>
        </p:spPr>
        <p:txBody>
          <a:bodyPr wrap="square" rtlCol="0">
            <a:spAutoFit/>
          </a:bodyPr>
          <a:lstStyle/>
          <a:p>
            <a:r>
              <a:rPr lang="ja-JP" altLang="en-US" sz="1100" b="1" dirty="0">
                <a:solidFill>
                  <a:srgbClr val="005BAD"/>
                </a:solidFill>
                <a:latin typeface="ＭＳ Ｐゴシック" panose="020B0600070205080204" pitchFamily="50" charset="-128"/>
                <a:ea typeface="ＭＳ Ｐゴシック" panose="020B0600070205080204" pitchFamily="50" charset="-128"/>
              </a:rPr>
              <a:t>調べてみよう ： </a:t>
            </a:r>
            <a:r>
              <a:rPr kumimoji="1" lang="en-US" altLang="ja-JP" sz="1100" dirty="0">
                <a:latin typeface="Arial" panose="020B0604020202020204" pitchFamily="34" charset="0"/>
                <a:cs typeface="Arial" panose="020B0604020202020204" pitchFamily="34" charset="0"/>
                <a:hlinkClick r:id="">
                  <a:extLst>
                    <a:ext uri="{A12FA001-AC4F-418D-AE19-62706E023703}">
                      <ahyp:hlinkClr xmlns:ahyp="http://schemas.microsoft.com/office/drawing/2018/hyperlinkcolor" val="tx"/>
                    </a:ext>
                  </a:extLst>
                </a:hlinkClick>
              </a:rPr>
              <a:t>https://www.nichizeiren.or.jp/taxaccount/education/sozei_nichizei/</a:t>
            </a:r>
            <a:r>
              <a:rPr kumimoji="1" lang="en-US" altLang="ja-JP" sz="1100" dirty="0">
                <a:latin typeface="Arial" panose="020B0604020202020204" pitchFamily="34" charset="0"/>
                <a:cs typeface="Arial" panose="020B0604020202020204" pitchFamily="34" charset="0"/>
              </a:rPr>
              <a:t>  </a:t>
            </a:r>
            <a:r>
              <a:rPr kumimoji="1" lang="ja-JP" altLang="en-US" sz="1000" dirty="0">
                <a:latin typeface="ＭＳ Ｐゴシック" panose="020B0600070205080204" pitchFamily="50" charset="-128"/>
                <a:ea typeface="ＭＳ Ｐゴシック" panose="020B0600070205080204" pitchFamily="50" charset="-128"/>
                <a:cs typeface="Arial" panose="020B0604020202020204" pitchFamily="34" charset="0"/>
              </a:rPr>
              <a:t>（</a:t>
            </a:r>
            <a:r>
              <a:rPr lang="ja-JP" altLang="en-US" sz="1000" dirty="0">
                <a:latin typeface="ＭＳ Ｐゴシック" panose="020B0600070205080204" pitchFamily="50" charset="-128"/>
                <a:ea typeface="ＭＳ Ｐゴシック" panose="020B0600070205080204" pitchFamily="50" charset="-128"/>
                <a:cs typeface="Arial" panose="020B0604020202020204" pitchFamily="34" charset="0"/>
              </a:rPr>
              <a:t>日本税理士会連合会</a:t>
            </a:r>
            <a:r>
              <a:rPr lang="en-US" altLang="ja-JP" sz="1000" dirty="0">
                <a:latin typeface="ＭＳ Ｐゴシック" panose="020B0600070205080204" pitchFamily="50" charset="-128"/>
                <a:ea typeface="ＭＳ Ｐゴシック" panose="020B0600070205080204" pitchFamily="50" charset="-128"/>
                <a:cs typeface="Arial" panose="020B0604020202020204" pitchFamily="34" charset="0"/>
              </a:rPr>
              <a:t>HP</a:t>
            </a:r>
            <a:r>
              <a:rPr lang="ja-JP" altLang="en-US" sz="1000" dirty="0">
                <a:latin typeface="ＭＳ Ｐゴシック" panose="020B0600070205080204" pitchFamily="50" charset="-128"/>
                <a:ea typeface="ＭＳ Ｐゴシック" panose="020B0600070205080204" pitchFamily="50" charset="-128"/>
                <a:cs typeface="Arial" panose="020B0604020202020204" pitchFamily="34" charset="0"/>
              </a:rPr>
              <a:t>）</a:t>
            </a:r>
            <a:endParaRPr lang="ja-JP" altLang="en-US" sz="1100"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444297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nodePh="1">
                                  <p:stCondLst>
                                    <p:cond delay="0"/>
                                  </p:stCondLst>
                                  <p:endCondLst>
                                    <p:cond evt="begin" delay="0">
                                      <p:tn val="10"/>
                                    </p:cond>
                                  </p:end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500"/>
                                        <p:tgtEl>
                                          <p:spTgt spid="2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500"/>
                                        <p:tgtEl>
                                          <p:spTgt spid="2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fade">
                                      <p:cBhvr>
                                        <p:cTn id="36" dur="500"/>
                                        <p:tgtEl>
                                          <p:spTgt spid="2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500"/>
                                        <p:tgtEl>
                                          <p:spTgt spid="2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500"/>
                                        <p:tgtEl>
                                          <p:spTgt spid="2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500"/>
                                        <p:tgtEl>
                                          <p:spTgt spid="2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500"/>
                                        <p:tgtEl>
                                          <p:spTgt spid="3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500"/>
                                        <p:tgtEl>
                                          <p:spTgt spid="3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500"/>
                                        <p:tgtEl>
                                          <p:spTgt spid="32"/>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500"/>
                                        <p:tgtEl>
                                          <p:spTgt spid="33"/>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fade">
                                      <p:cBhvr>
                                        <p:cTn id="60" dur="500"/>
                                        <p:tgtEl>
                                          <p:spTgt spid="34"/>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5"/>
                                        </p:tgtEl>
                                        <p:attrNameLst>
                                          <p:attrName>style.visibility</p:attrName>
                                        </p:attrNameLst>
                                      </p:cBhvr>
                                      <p:to>
                                        <p:strVal val="visible"/>
                                      </p:to>
                                    </p:set>
                                    <p:animEffect transition="in" filter="fade">
                                      <p:cBhvr>
                                        <p:cTn id="63" dur="500"/>
                                        <p:tgtEl>
                                          <p:spTgt spid="35"/>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36"/>
                                        </p:tgtEl>
                                        <p:attrNameLst>
                                          <p:attrName>style.visibility</p:attrName>
                                        </p:attrNameLst>
                                      </p:cBhvr>
                                      <p:to>
                                        <p:strVal val="visible"/>
                                      </p:to>
                                    </p:set>
                                    <p:animEffect transition="in" filter="fade">
                                      <p:cBhvr>
                                        <p:cTn id="66" dur="500"/>
                                        <p:tgtEl>
                                          <p:spTgt spid="36"/>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37"/>
                                        </p:tgtEl>
                                        <p:attrNameLst>
                                          <p:attrName>style.visibility</p:attrName>
                                        </p:attrNameLst>
                                      </p:cBhvr>
                                      <p:to>
                                        <p:strVal val="visible"/>
                                      </p:to>
                                    </p:set>
                                    <p:animEffect transition="in" filter="fade">
                                      <p:cBhvr>
                                        <p:cTn id="69" dur="500"/>
                                        <p:tgtEl>
                                          <p:spTgt spid="37"/>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38"/>
                                        </p:tgtEl>
                                        <p:attrNameLst>
                                          <p:attrName>style.visibility</p:attrName>
                                        </p:attrNameLst>
                                      </p:cBhvr>
                                      <p:to>
                                        <p:strVal val="visible"/>
                                      </p:to>
                                    </p:set>
                                    <p:animEffect transition="in" filter="fade">
                                      <p:cBhvr>
                                        <p:cTn id="72" dur="500"/>
                                        <p:tgtEl>
                                          <p:spTgt spid="38"/>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39"/>
                                        </p:tgtEl>
                                        <p:attrNameLst>
                                          <p:attrName>style.visibility</p:attrName>
                                        </p:attrNameLst>
                                      </p:cBhvr>
                                      <p:to>
                                        <p:strVal val="visible"/>
                                      </p:to>
                                    </p:set>
                                    <p:animEffect transition="in" filter="fade">
                                      <p:cBhvr>
                                        <p:cTn id="75" dur="500"/>
                                        <p:tgtEl>
                                          <p:spTgt spid="39"/>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40"/>
                                        </p:tgtEl>
                                        <p:attrNameLst>
                                          <p:attrName>style.visibility</p:attrName>
                                        </p:attrNameLst>
                                      </p:cBhvr>
                                      <p:to>
                                        <p:strVal val="visible"/>
                                      </p:to>
                                    </p:set>
                                    <p:animEffect transition="in" filter="fade">
                                      <p:cBhvr>
                                        <p:cTn id="78" dur="500"/>
                                        <p:tgtEl>
                                          <p:spTgt spid="40"/>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41"/>
                                        </p:tgtEl>
                                        <p:attrNameLst>
                                          <p:attrName>style.visibility</p:attrName>
                                        </p:attrNameLst>
                                      </p:cBhvr>
                                      <p:to>
                                        <p:strVal val="visible"/>
                                      </p:to>
                                    </p:set>
                                    <p:animEffect transition="in" filter="fade">
                                      <p:cBhvr>
                                        <p:cTn id="81" dur="500"/>
                                        <p:tgtEl>
                                          <p:spTgt spid="41"/>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42"/>
                                        </p:tgtEl>
                                        <p:attrNameLst>
                                          <p:attrName>style.visibility</p:attrName>
                                        </p:attrNameLst>
                                      </p:cBhvr>
                                      <p:to>
                                        <p:strVal val="visible"/>
                                      </p:to>
                                    </p:set>
                                    <p:animEffect transition="in" filter="fade">
                                      <p:cBhvr>
                                        <p:cTn id="84" dur="500"/>
                                        <p:tgtEl>
                                          <p:spTgt spid="42"/>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43"/>
                                        </p:tgtEl>
                                        <p:attrNameLst>
                                          <p:attrName>style.visibility</p:attrName>
                                        </p:attrNameLst>
                                      </p:cBhvr>
                                      <p:to>
                                        <p:strVal val="visible"/>
                                      </p:to>
                                    </p:set>
                                    <p:animEffect transition="in" filter="fade">
                                      <p:cBhvr>
                                        <p:cTn id="87" dur="500"/>
                                        <p:tgtEl>
                                          <p:spTgt spid="43"/>
                                        </p:tgtEl>
                                      </p:cBhvr>
                                    </p:animEffect>
                                  </p:childTnLst>
                                </p:cTn>
                              </p:par>
                            </p:childTnLst>
                          </p:cTn>
                        </p:par>
                        <p:par>
                          <p:cTn id="88" fill="hold">
                            <p:stCondLst>
                              <p:cond delay="500"/>
                            </p:stCondLst>
                            <p:childTnLst>
                              <p:par>
                                <p:cTn id="89" presetID="42" presetClass="entr" presetSubtype="0" fill="hold" nodeType="afterEffect">
                                  <p:stCondLst>
                                    <p:cond delay="0"/>
                                  </p:stCondLst>
                                  <p:childTnLst>
                                    <p:set>
                                      <p:cBhvr>
                                        <p:cTn id="90" dur="1" fill="hold">
                                          <p:stCondLst>
                                            <p:cond delay="0"/>
                                          </p:stCondLst>
                                        </p:cTn>
                                        <p:tgtEl>
                                          <p:spTgt spid="11"/>
                                        </p:tgtEl>
                                        <p:attrNameLst>
                                          <p:attrName>style.visibility</p:attrName>
                                        </p:attrNameLst>
                                      </p:cBhvr>
                                      <p:to>
                                        <p:strVal val="visible"/>
                                      </p:to>
                                    </p:set>
                                    <p:animEffect transition="in" filter="fade">
                                      <p:cBhvr>
                                        <p:cTn id="91" dur="600"/>
                                        <p:tgtEl>
                                          <p:spTgt spid="11"/>
                                        </p:tgtEl>
                                      </p:cBhvr>
                                    </p:animEffect>
                                    <p:anim calcmode="lin" valueType="num">
                                      <p:cBhvr>
                                        <p:cTn id="92" dur="600" fill="hold"/>
                                        <p:tgtEl>
                                          <p:spTgt spid="11"/>
                                        </p:tgtEl>
                                        <p:attrNameLst>
                                          <p:attrName>ppt_x</p:attrName>
                                        </p:attrNameLst>
                                      </p:cBhvr>
                                      <p:tavLst>
                                        <p:tav tm="0">
                                          <p:val>
                                            <p:strVal val="#ppt_x"/>
                                          </p:val>
                                        </p:tav>
                                        <p:tav tm="100000">
                                          <p:val>
                                            <p:strVal val="#ppt_x"/>
                                          </p:val>
                                        </p:tav>
                                      </p:tavLst>
                                    </p:anim>
                                    <p:anim calcmode="lin" valueType="num">
                                      <p:cBhvr>
                                        <p:cTn id="93" dur="6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nodeType="clickEffect">
                                  <p:stCondLst>
                                    <p:cond delay="0"/>
                                  </p:stCondLst>
                                  <p:childTnLst>
                                    <p:set>
                                      <p:cBhvr>
                                        <p:cTn id="97" dur="1" fill="hold">
                                          <p:stCondLst>
                                            <p:cond delay="0"/>
                                          </p:stCondLst>
                                        </p:cTn>
                                        <p:tgtEl>
                                          <p:spTgt spid="45">
                                            <p:txEl>
                                              <p:pRg st="0" end="0"/>
                                            </p:txEl>
                                          </p:spTgt>
                                        </p:tgtEl>
                                        <p:attrNameLst>
                                          <p:attrName>style.visibility</p:attrName>
                                        </p:attrNameLst>
                                      </p:cBhvr>
                                      <p:to>
                                        <p:strVal val="visible"/>
                                      </p:to>
                                    </p:set>
                                    <p:animEffect transition="in" filter="fade">
                                      <p:cBhvr>
                                        <p:cTn id="98" dur="500"/>
                                        <p:tgtEl>
                                          <p:spTgt spid="45">
                                            <p:txEl>
                                              <p:pRg st="0" end="0"/>
                                            </p:txEl>
                                          </p:spTgt>
                                        </p:tgtEl>
                                      </p:cBhvr>
                                    </p:animEffect>
                                  </p:childTnLst>
                                </p:cTn>
                              </p:par>
                            </p:childTnLst>
                          </p:cTn>
                        </p:par>
                        <p:par>
                          <p:cTn id="99" fill="hold">
                            <p:stCondLst>
                              <p:cond delay="500"/>
                            </p:stCondLst>
                            <p:childTnLst>
                              <p:par>
                                <p:cTn id="100" presetID="22" presetClass="entr" presetSubtype="8" fill="hold" nodeType="afterEffect">
                                  <p:stCondLst>
                                    <p:cond delay="0"/>
                                  </p:stCondLst>
                                  <p:childTnLst>
                                    <p:set>
                                      <p:cBhvr>
                                        <p:cTn id="101" dur="1" fill="hold">
                                          <p:stCondLst>
                                            <p:cond delay="0"/>
                                          </p:stCondLst>
                                        </p:cTn>
                                        <p:tgtEl>
                                          <p:spTgt spid="44">
                                            <p:txEl>
                                              <p:pRg st="0" end="0"/>
                                            </p:txEl>
                                          </p:spTgt>
                                        </p:tgtEl>
                                        <p:attrNameLst>
                                          <p:attrName>style.visibility</p:attrName>
                                        </p:attrNameLst>
                                      </p:cBhvr>
                                      <p:to>
                                        <p:strVal val="visible"/>
                                      </p:to>
                                    </p:set>
                                    <p:animEffect transition="in" filter="wipe(left)">
                                      <p:cBhvr>
                                        <p:cTn id="102" dur="1000"/>
                                        <p:tgtEl>
                                          <p:spTgt spid="44">
                                            <p:txEl>
                                              <p:pRg st="0" end="0"/>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47"/>
                                        </p:tgtEl>
                                        <p:attrNameLst>
                                          <p:attrName>style.visibility</p:attrName>
                                        </p:attrNameLst>
                                      </p:cBhvr>
                                      <p:to>
                                        <p:strVal val="visible"/>
                                      </p:to>
                                    </p:set>
                                    <p:animEffect transition="in" filter="fade">
                                      <p:cBhvr>
                                        <p:cTn id="107" dur="500"/>
                                        <p:tgtEl>
                                          <p:spTgt spid="47"/>
                                        </p:tgtEl>
                                      </p:cBhvr>
                                    </p:animEffect>
                                  </p:childTnLst>
                                </p:cTn>
                              </p:par>
                            </p:childTnLst>
                          </p:cTn>
                        </p:par>
                        <p:par>
                          <p:cTn id="108" fill="hold">
                            <p:stCondLst>
                              <p:cond delay="500"/>
                            </p:stCondLst>
                            <p:childTnLst>
                              <p:par>
                                <p:cTn id="109" presetID="22" presetClass="entr" presetSubtype="8" fill="hold" grpId="0" nodeType="afterEffect">
                                  <p:stCondLst>
                                    <p:cond delay="0"/>
                                  </p:stCondLst>
                                  <p:childTnLst>
                                    <p:set>
                                      <p:cBhvr>
                                        <p:cTn id="110" dur="1" fill="hold">
                                          <p:stCondLst>
                                            <p:cond delay="0"/>
                                          </p:stCondLst>
                                        </p:cTn>
                                        <p:tgtEl>
                                          <p:spTgt spid="46"/>
                                        </p:tgtEl>
                                        <p:attrNameLst>
                                          <p:attrName>style.visibility</p:attrName>
                                        </p:attrNameLst>
                                      </p:cBhvr>
                                      <p:to>
                                        <p:strVal val="visible"/>
                                      </p:to>
                                    </p:set>
                                    <p:animEffect transition="in" filter="wipe(left)">
                                      <p:cBhvr>
                                        <p:cTn id="111" dur="1300"/>
                                        <p:tgtEl>
                                          <p:spTgt spid="46"/>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49"/>
                                        </p:tgtEl>
                                        <p:attrNameLst>
                                          <p:attrName>style.visibility</p:attrName>
                                        </p:attrNameLst>
                                      </p:cBhvr>
                                      <p:to>
                                        <p:strVal val="visible"/>
                                      </p:to>
                                    </p:set>
                                    <p:animEffect transition="in" filter="fade">
                                      <p:cBhvr>
                                        <p:cTn id="116" dur="500"/>
                                        <p:tgtEl>
                                          <p:spTgt spid="49"/>
                                        </p:tgtEl>
                                      </p:cBhvr>
                                    </p:animEffect>
                                  </p:childTnLst>
                                </p:cTn>
                              </p:par>
                            </p:childTnLst>
                          </p:cTn>
                        </p:par>
                        <p:par>
                          <p:cTn id="117" fill="hold">
                            <p:stCondLst>
                              <p:cond delay="500"/>
                            </p:stCondLst>
                            <p:childTnLst>
                              <p:par>
                                <p:cTn id="118" presetID="22" presetClass="entr" presetSubtype="8" fill="hold" grpId="0" nodeType="afterEffect">
                                  <p:stCondLst>
                                    <p:cond delay="0"/>
                                  </p:stCondLst>
                                  <p:childTnLst>
                                    <p:set>
                                      <p:cBhvr>
                                        <p:cTn id="119" dur="1" fill="hold">
                                          <p:stCondLst>
                                            <p:cond delay="0"/>
                                          </p:stCondLst>
                                        </p:cTn>
                                        <p:tgtEl>
                                          <p:spTgt spid="48"/>
                                        </p:tgtEl>
                                        <p:attrNameLst>
                                          <p:attrName>style.visibility</p:attrName>
                                        </p:attrNameLst>
                                      </p:cBhvr>
                                      <p:to>
                                        <p:strVal val="visible"/>
                                      </p:to>
                                    </p:set>
                                    <p:animEffect transition="in" filter="wipe(left)">
                                      <p:cBhvr>
                                        <p:cTn id="120" dur="1700"/>
                                        <p:tgtEl>
                                          <p:spTgt spid="48"/>
                                        </p:tgtEl>
                                      </p:cBhvr>
                                    </p:animEffect>
                                  </p:childTnLst>
                                </p:cTn>
                              </p:par>
                            </p:childTnLst>
                          </p:cTn>
                        </p:par>
                      </p:childTnLst>
                    </p:cTn>
                  </p:par>
                  <p:par>
                    <p:cTn id="121" fill="hold">
                      <p:stCondLst>
                        <p:cond delay="indefinite"/>
                      </p:stCondLst>
                      <p:childTnLst>
                        <p:par>
                          <p:cTn id="122" fill="hold">
                            <p:stCondLst>
                              <p:cond delay="0"/>
                            </p:stCondLst>
                            <p:childTnLst>
                              <p:par>
                                <p:cTn id="123" presetID="10" presetClass="entr" presetSubtype="0" fill="hold" grpId="0" nodeType="clickEffect">
                                  <p:stCondLst>
                                    <p:cond delay="0"/>
                                  </p:stCondLst>
                                  <p:childTnLst>
                                    <p:set>
                                      <p:cBhvr>
                                        <p:cTn id="124" dur="1" fill="hold">
                                          <p:stCondLst>
                                            <p:cond delay="0"/>
                                          </p:stCondLst>
                                        </p:cTn>
                                        <p:tgtEl>
                                          <p:spTgt spid="51"/>
                                        </p:tgtEl>
                                        <p:attrNameLst>
                                          <p:attrName>style.visibility</p:attrName>
                                        </p:attrNameLst>
                                      </p:cBhvr>
                                      <p:to>
                                        <p:strVal val="visible"/>
                                      </p:to>
                                    </p:set>
                                    <p:animEffect transition="in" filter="fade">
                                      <p:cBhvr>
                                        <p:cTn id="125" dur="500"/>
                                        <p:tgtEl>
                                          <p:spTgt spid="51"/>
                                        </p:tgtEl>
                                      </p:cBhvr>
                                    </p:animEffect>
                                  </p:childTnLst>
                                </p:cTn>
                              </p:par>
                            </p:childTnLst>
                          </p:cTn>
                        </p:par>
                        <p:par>
                          <p:cTn id="126" fill="hold">
                            <p:stCondLst>
                              <p:cond delay="500"/>
                            </p:stCondLst>
                            <p:childTnLst>
                              <p:par>
                                <p:cTn id="127" presetID="22" presetClass="entr" presetSubtype="8" fill="hold" grpId="0" nodeType="afterEffect">
                                  <p:stCondLst>
                                    <p:cond delay="0"/>
                                  </p:stCondLst>
                                  <p:childTnLst>
                                    <p:set>
                                      <p:cBhvr>
                                        <p:cTn id="128" dur="1" fill="hold">
                                          <p:stCondLst>
                                            <p:cond delay="0"/>
                                          </p:stCondLst>
                                        </p:cTn>
                                        <p:tgtEl>
                                          <p:spTgt spid="50"/>
                                        </p:tgtEl>
                                        <p:attrNameLst>
                                          <p:attrName>style.visibility</p:attrName>
                                        </p:attrNameLst>
                                      </p:cBhvr>
                                      <p:to>
                                        <p:strVal val="visible"/>
                                      </p:to>
                                    </p:set>
                                    <p:animEffect transition="in" filter="wipe(left)">
                                      <p:cBhvr>
                                        <p:cTn id="129" dur="1750"/>
                                        <p:tgtEl>
                                          <p:spTgt spid="50"/>
                                        </p:tgtEl>
                                      </p:cBhvr>
                                    </p:animEffect>
                                  </p:childTnLst>
                                </p:cTn>
                              </p:par>
                            </p:childTnLst>
                          </p:cTn>
                        </p:par>
                      </p:childTnLst>
                    </p:cTn>
                  </p:par>
                  <p:par>
                    <p:cTn id="130" fill="hold">
                      <p:stCondLst>
                        <p:cond delay="indefinite"/>
                      </p:stCondLst>
                      <p:childTnLst>
                        <p:par>
                          <p:cTn id="131" fill="hold">
                            <p:stCondLst>
                              <p:cond delay="0"/>
                            </p:stCondLst>
                            <p:childTnLst>
                              <p:par>
                                <p:cTn id="132" presetID="10" presetClass="entr" presetSubtype="0" fill="hold" grpId="0" nodeType="clickEffect">
                                  <p:stCondLst>
                                    <p:cond delay="0"/>
                                  </p:stCondLst>
                                  <p:childTnLst>
                                    <p:set>
                                      <p:cBhvr>
                                        <p:cTn id="133" dur="1" fill="hold">
                                          <p:stCondLst>
                                            <p:cond delay="0"/>
                                          </p:stCondLst>
                                        </p:cTn>
                                        <p:tgtEl>
                                          <p:spTgt spid="53"/>
                                        </p:tgtEl>
                                        <p:attrNameLst>
                                          <p:attrName>style.visibility</p:attrName>
                                        </p:attrNameLst>
                                      </p:cBhvr>
                                      <p:to>
                                        <p:strVal val="visible"/>
                                      </p:to>
                                    </p:set>
                                    <p:animEffect transition="in" filter="fade">
                                      <p:cBhvr>
                                        <p:cTn id="134" dur="500"/>
                                        <p:tgtEl>
                                          <p:spTgt spid="53"/>
                                        </p:tgtEl>
                                      </p:cBhvr>
                                    </p:animEffect>
                                  </p:childTnLst>
                                </p:cTn>
                              </p:par>
                            </p:childTnLst>
                          </p:cTn>
                        </p:par>
                        <p:par>
                          <p:cTn id="135" fill="hold">
                            <p:stCondLst>
                              <p:cond delay="500"/>
                            </p:stCondLst>
                            <p:childTnLst>
                              <p:par>
                                <p:cTn id="136" presetID="22" presetClass="entr" presetSubtype="8" fill="hold" grpId="0" nodeType="afterEffect">
                                  <p:stCondLst>
                                    <p:cond delay="0"/>
                                  </p:stCondLst>
                                  <p:childTnLst>
                                    <p:set>
                                      <p:cBhvr>
                                        <p:cTn id="137" dur="1" fill="hold">
                                          <p:stCondLst>
                                            <p:cond delay="0"/>
                                          </p:stCondLst>
                                        </p:cTn>
                                        <p:tgtEl>
                                          <p:spTgt spid="52"/>
                                        </p:tgtEl>
                                        <p:attrNameLst>
                                          <p:attrName>style.visibility</p:attrName>
                                        </p:attrNameLst>
                                      </p:cBhvr>
                                      <p:to>
                                        <p:strVal val="visible"/>
                                      </p:to>
                                    </p:set>
                                    <p:animEffect transition="in" filter="wipe(left)">
                                      <p:cBhvr>
                                        <p:cTn id="138" dur="17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p:bldP spid="42" grpId="0"/>
      <p:bldP spid="43" grpId="0"/>
      <p:bldP spid="46" grpId="0"/>
      <p:bldP spid="47" grpId="0"/>
      <p:bldP spid="48" grpId="0"/>
      <p:bldP spid="49" grpId="0"/>
      <p:bldP spid="50" grpId="0"/>
      <p:bldP spid="51" grpId="0"/>
      <p:bldP spid="52" grpId="0"/>
      <p:bldP spid="53"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FBA04-BAE2-0962-72DE-8526C1DD3C2A}"/>
            </a:ext>
          </a:extLst>
        </p:cNvPr>
        <p:cNvGrpSpPr/>
        <p:nvPr/>
      </p:nvGrpSpPr>
      <p:grpSpPr>
        <a:xfrm>
          <a:off x="0" y="0"/>
          <a:ext cx="0" cy="0"/>
          <a:chOff x="0" y="0"/>
          <a:chExt cx="0" cy="0"/>
        </a:xfrm>
      </p:grpSpPr>
      <p:grpSp>
        <p:nvGrpSpPr>
          <p:cNvPr id="18" name="グループ化 17">
            <a:extLst>
              <a:ext uri="{FF2B5EF4-FFF2-40B4-BE49-F238E27FC236}">
                <a16:creationId xmlns:a16="http://schemas.microsoft.com/office/drawing/2014/main" id="{AA65B57C-0EBB-D27F-5CA4-C6CC734CD489}"/>
              </a:ext>
            </a:extLst>
          </p:cNvPr>
          <p:cNvGrpSpPr/>
          <p:nvPr/>
        </p:nvGrpSpPr>
        <p:grpSpPr>
          <a:xfrm>
            <a:off x="287921" y="6410880"/>
            <a:ext cx="8532000" cy="374400"/>
            <a:chOff x="322211" y="6410880"/>
            <a:chExt cx="8532000" cy="374400"/>
          </a:xfrm>
        </p:grpSpPr>
        <p:sp>
          <p:nvSpPr>
            <p:cNvPr id="20" name="正方形/長方形 19">
              <a:extLst>
                <a:ext uri="{FF2B5EF4-FFF2-40B4-BE49-F238E27FC236}">
                  <a16:creationId xmlns:a16="http://schemas.microsoft.com/office/drawing/2014/main" id="{FC4BDEE6-C78E-3933-D12A-210781583C65}"/>
                </a:ext>
              </a:extLst>
            </p:cNvPr>
            <p:cNvSpPr/>
            <p:nvPr/>
          </p:nvSpPr>
          <p:spPr bwMode="auto">
            <a:xfrm>
              <a:off x="322211" y="6410880"/>
              <a:ext cx="8532000" cy="374400"/>
            </a:xfrm>
            <a:prstGeom prst="rect">
              <a:avLst/>
            </a:prstGeom>
            <a:noFill/>
            <a:ln w="22225" cap="flat" cmpd="sng" algn="ctr">
              <a:solidFill>
                <a:srgbClr val="005BAD"/>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22" name="正方形/長方形 21">
              <a:extLst>
                <a:ext uri="{FF2B5EF4-FFF2-40B4-BE49-F238E27FC236}">
                  <a16:creationId xmlns:a16="http://schemas.microsoft.com/office/drawing/2014/main" id="{C3721483-EB9D-46F8-1E43-63B6E50FEBC2}"/>
                </a:ext>
              </a:extLst>
            </p:cNvPr>
            <p:cNvSpPr/>
            <p:nvPr/>
          </p:nvSpPr>
          <p:spPr bwMode="auto">
            <a:xfrm>
              <a:off x="322212" y="6449705"/>
              <a:ext cx="8497741" cy="296751"/>
            </a:xfrm>
            <a:prstGeom prst="rect">
              <a:avLst/>
            </a:prstGeom>
            <a:solidFill>
              <a:srgbClr val="CCECFF">
                <a:alpha val="30000"/>
              </a:srgbClr>
            </a:solidFill>
            <a:ln w="6350" cap="flat" cmpd="sng" algn="ctr">
              <a:solidFill>
                <a:srgbClr val="005BAD"/>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grpSp>
      <p:sp>
        <p:nvSpPr>
          <p:cNvPr id="12306" name="テキスト ボックス 18">
            <a:extLst>
              <a:ext uri="{FF2B5EF4-FFF2-40B4-BE49-F238E27FC236}">
                <a16:creationId xmlns:a16="http://schemas.microsoft.com/office/drawing/2014/main" id="{5CD793AB-40B0-0E36-09DB-4C4F46290BBA}"/>
              </a:ext>
            </a:extLst>
          </p:cNvPr>
          <p:cNvSpPr txBox="1">
            <a:spLocks noChangeArrowheads="1"/>
          </p:cNvSpPr>
          <p:nvPr/>
        </p:nvSpPr>
        <p:spPr bwMode="auto">
          <a:xfrm>
            <a:off x="126088" y="926930"/>
            <a:ext cx="8891825" cy="349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defTabSz="419207" eaLnBrk="1" hangingPunct="1">
              <a:lnSpc>
                <a:spcPct val="130000"/>
              </a:lnSpc>
              <a:spcBef>
                <a:spcPct val="0"/>
              </a:spcBef>
              <a:buNone/>
            </a:pPr>
            <a:r>
              <a:rPr lang="ja-JP" altLang="en-US" sz="1500" b="1" dirty="0">
                <a:solidFill>
                  <a:prstClr val="black"/>
                </a:solidFill>
                <a:latin typeface="HGPｺﾞｼｯｸM" panose="020B0600000000000000" pitchFamily="50" charset="-128"/>
                <a:ea typeface="HGPｺﾞｼｯｸM" panose="020B0600000000000000" pitchFamily="50" charset="-128"/>
              </a:rPr>
              <a:t>国の税金に関する法律</a:t>
            </a:r>
            <a:r>
              <a:rPr lang="ja-JP" altLang="en-US" sz="1200" b="1" dirty="0">
                <a:solidFill>
                  <a:prstClr val="black"/>
                </a:solidFill>
                <a:latin typeface="HGPｺﾞｼｯｸM" panose="020B0600000000000000" pitchFamily="50" charset="-128"/>
                <a:ea typeface="HGPｺﾞｼｯｸM" panose="020B0600000000000000" pitchFamily="50" charset="-128"/>
              </a:rPr>
              <a:t>（税負担の方法）</a:t>
            </a:r>
            <a:r>
              <a:rPr lang="ja-JP" altLang="en-US" sz="1500" b="1" dirty="0">
                <a:solidFill>
                  <a:prstClr val="black"/>
                </a:solidFill>
                <a:latin typeface="HGPｺﾞｼｯｸM" panose="020B0600000000000000" pitchFamily="50" charset="-128"/>
                <a:ea typeface="HGPｺﾞｼｯｸM" panose="020B0600000000000000" pitchFamily="50" charset="-128"/>
              </a:rPr>
              <a:t>と税金の使い道</a:t>
            </a:r>
            <a:r>
              <a:rPr lang="ja-JP" altLang="en-US" sz="1200" b="1" dirty="0">
                <a:solidFill>
                  <a:prstClr val="black"/>
                </a:solidFill>
                <a:latin typeface="HGPｺﾞｼｯｸM" panose="020B0600000000000000" pitchFamily="50" charset="-128"/>
                <a:ea typeface="HGPｺﾞｼｯｸM" panose="020B0600000000000000" pitchFamily="50" charset="-128"/>
              </a:rPr>
              <a:t>（予算）</a:t>
            </a:r>
            <a:r>
              <a:rPr lang="ja-JP" altLang="en-US" sz="1500" b="1" dirty="0">
                <a:solidFill>
                  <a:prstClr val="black"/>
                </a:solidFill>
                <a:latin typeface="HGPｺﾞｼｯｸM" panose="020B0600000000000000" pitchFamily="50" charset="-128"/>
                <a:ea typeface="HGPｺﾞｼｯｸM" panose="020B0600000000000000" pitchFamily="50" charset="-128"/>
              </a:rPr>
              <a:t>は、国民の代表者である国会議員が決めています。</a:t>
            </a:r>
          </a:p>
        </p:txBody>
      </p:sp>
      <p:sp>
        <p:nvSpPr>
          <p:cNvPr id="5" name="テキスト ボックス 4">
            <a:extLst>
              <a:ext uri="{FF2B5EF4-FFF2-40B4-BE49-F238E27FC236}">
                <a16:creationId xmlns:a16="http://schemas.microsoft.com/office/drawing/2014/main" id="{99827725-142B-22B1-486C-3CAC0C4A50BD}"/>
              </a:ext>
            </a:extLst>
          </p:cNvPr>
          <p:cNvSpPr txBox="1"/>
          <p:nvPr/>
        </p:nvSpPr>
        <p:spPr>
          <a:xfrm>
            <a:off x="843890" y="6473251"/>
            <a:ext cx="6711455" cy="261610"/>
          </a:xfrm>
          <a:prstGeom prst="rect">
            <a:avLst/>
          </a:prstGeom>
          <a:noFill/>
        </p:spPr>
        <p:txBody>
          <a:bodyPr wrap="square" rtlCol="0">
            <a:spAutoFit/>
          </a:bodyPr>
          <a:lstStyle/>
          <a:p>
            <a:r>
              <a:rPr kumimoji="1" lang="ja-JP" altLang="en-US" sz="1100" b="1" dirty="0">
                <a:solidFill>
                  <a:srgbClr val="005BAD"/>
                </a:solidFill>
                <a:latin typeface="ＭＳ Ｐゴシック" panose="020B0600070205080204" pitchFamily="50" charset="-128"/>
                <a:ea typeface="ＭＳ Ｐゴシック" panose="020B0600070205080204" pitchFamily="50" charset="-128"/>
              </a:rPr>
              <a:t>調べてみよう </a:t>
            </a:r>
            <a:r>
              <a:rPr lang="ja-JP" altLang="en-US" sz="1100" b="1" dirty="0">
                <a:solidFill>
                  <a:srgbClr val="005BAD"/>
                </a:solidFill>
                <a:latin typeface="+mj-ea"/>
                <a:ea typeface="+mj-ea"/>
              </a:rPr>
              <a:t>： </a:t>
            </a:r>
            <a:r>
              <a:rPr lang="ja-JP" altLang="en-US" sz="1100" b="1" dirty="0">
                <a:solidFill>
                  <a:srgbClr val="005BAD"/>
                </a:solidFill>
                <a:latin typeface="ＭＳ Ｐゴシック" panose="020B0600070205080204" pitchFamily="50" charset="-128"/>
                <a:ea typeface="ＭＳ Ｐゴシック" panose="020B0600070205080204" pitchFamily="50" charset="-128"/>
              </a:rPr>
              <a:t>税の決定者：</a:t>
            </a:r>
            <a:r>
              <a:rPr lang="ja-JP" altLang="en-US" sz="1100" b="1" spc="-150" dirty="0">
                <a:solidFill>
                  <a:srgbClr val="005BAD"/>
                </a:solidFill>
                <a:latin typeface="+mj-ea"/>
                <a:ea typeface="+mj-ea"/>
              </a:rPr>
              <a:t>　</a:t>
            </a:r>
            <a:r>
              <a:rPr kumimoji="1" lang="en-US" altLang="ja-JP" sz="1100" dirty="0">
                <a:latin typeface="Arial" panose="020B0604020202020204" pitchFamily="34" charset="0"/>
                <a:cs typeface="Arial" panose="020B0604020202020204" pitchFamily="34" charset="0"/>
                <a:hlinkClick r:id="">
                  <a:extLst>
                    <a:ext uri="{A12FA001-AC4F-418D-AE19-62706E023703}">
                      <ahyp:hlinkClr xmlns:ahyp="http://schemas.microsoft.com/office/drawing/2018/hyperlinkcolor" val="tx"/>
                    </a:ext>
                  </a:extLst>
                </a:hlinkClick>
              </a:rPr>
              <a:t>https://www.nta.go.jp/taxes/kids/oyo/page08.htm</a:t>
            </a:r>
            <a:endParaRPr lang="ja-JP" altLang="en-US" sz="1100" dirty="0">
              <a:latin typeface="ＭＳ Ｐゴシック" panose="020B0600070205080204" pitchFamily="50" charset="-128"/>
              <a:ea typeface="ＭＳ Ｐゴシック" panose="020B0600070205080204" pitchFamily="50" charset="-128"/>
            </a:endParaRPr>
          </a:p>
        </p:txBody>
      </p:sp>
      <p:sp>
        <p:nvSpPr>
          <p:cNvPr id="8" name="スライド番号プレースホルダー 7">
            <a:extLst>
              <a:ext uri="{FF2B5EF4-FFF2-40B4-BE49-F238E27FC236}">
                <a16:creationId xmlns:a16="http://schemas.microsoft.com/office/drawing/2014/main" id="{889C64A4-27AA-53FE-4326-F7EB97EFA9EB}"/>
              </a:ext>
            </a:extLst>
          </p:cNvPr>
          <p:cNvSpPr>
            <a:spLocks noGrp="1"/>
          </p:cNvSpPr>
          <p:nvPr>
            <p:ph type="sldNum" sz="quarter" idx="12"/>
          </p:nvPr>
        </p:nvSpPr>
        <p:spPr>
          <a:prstGeom prst="rect">
            <a:avLst/>
          </a:prstGeom>
        </p:spPr>
        <p:txBody>
          <a:bodyPr/>
          <a:lstStyle/>
          <a:p>
            <a:pPr>
              <a:defRPr/>
            </a:pPr>
            <a:fld id="{40E3B949-1179-4387-B307-F356BE6486A4}" type="slidenum">
              <a:rPr lang="en-US" altLang="ja-JP" smtClean="0"/>
              <a:pPr>
                <a:defRPr/>
              </a:pPr>
              <a:t>13</a:t>
            </a:fld>
            <a:endParaRPr lang="en-US" altLang="ja-JP" dirty="0"/>
          </a:p>
        </p:txBody>
      </p:sp>
      <p:grpSp>
        <p:nvGrpSpPr>
          <p:cNvPr id="3" name="グループ化 2">
            <a:extLst>
              <a:ext uri="{FF2B5EF4-FFF2-40B4-BE49-F238E27FC236}">
                <a16:creationId xmlns:a16="http://schemas.microsoft.com/office/drawing/2014/main" id="{A00A4C9F-3364-3325-A85E-E7C0A0DCA16C}"/>
              </a:ext>
            </a:extLst>
          </p:cNvPr>
          <p:cNvGrpSpPr/>
          <p:nvPr/>
        </p:nvGrpSpPr>
        <p:grpSpPr>
          <a:xfrm>
            <a:off x="6136099" y="1358233"/>
            <a:ext cx="2699421" cy="4250369"/>
            <a:chOff x="6265192" y="1052509"/>
            <a:chExt cx="2699421" cy="4250369"/>
          </a:xfrm>
        </p:grpSpPr>
        <p:sp>
          <p:nvSpPr>
            <p:cNvPr id="6" name="正方形/長方形 5">
              <a:extLst>
                <a:ext uri="{FF2B5EF4-FFF2-40B4-BE49-F238E27FC236}">
                  <a16:creationId xmlns:a16="http://schemas.microsoft.com/office/drawing/2014/main" id="{D88CE2A4-DCB0-627C-8EC4-6E61DB086FD1}"/>
                </a:ext>
              </a:extLst>
            </p:cNvPr>
            <p:cNvSpPr/>
            <p:nvPr/>
          </p:nvSpPr>
          <p:spPr bwMode="auto">
            <a:xfrm>
              <a:off x="6265192" y="1052509"/>
              <a:ext cx="2697447" cy="4250369"/>
            </a:xfrm>
            <a:prstGeom prst="rect">
              <a:avLst/>
            </a:prstGeom>
            <a:solidFill>
              <a:srgbClr val="D3F1F5"/>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1" hangingPunct="1"/>
              <a:endParaRPr lang="ja-JP" altLang="en-US" sz="2400" dirty="0">
                <a:latin typeface="+mn-ea"/>
              </a:endParaRPr>
            </a:p>
          </p:txBody>
        </p:sp>
        <p:sp>
          <p:nvSpPr>
            <p:cNvPr id="7" name="正方形/長方形 6">
              <a:extLst>
                <a:ext uri="{FF2B5EF4-FFF2-40B4-BE49-F238E27FC236}">
                  <a16:creationId xmlns:a16="http://schemas.microsoft.com/office/drawing/2014/main" id="{4D55EC2C-28B8-D250-6782-0E20D06ABFD4}"/>
                </a:ext>
              </a:extLst>
            </p:cNvPr>
            <p:cNvSpPr/>
            <p:nvPr/>
          </p:nvSpPr>
          <p:spPr bwMode="auto">
            <a:xfrm>
              <a:off x="6267166" y="1064068"/>
              <a:ext cx="2697447" cy="359818"/>
            </a:xfrm>
            <a:prstGeom prst="rect">
              <a:avLst/>
            </a:prstGeom>
            <a:solidFill>
              <a:srgbClr val="36BFD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a:spcBef>
                  <a:spcPts val="0"/>
                </a:spcBef>
                <a:spcAft>
                  <a:spcPts val="0"/>
                </a:spcAft>
              </a:pPr>
              <a:r>
                <a:rPr lang="ja-JP" altLang="en-US" sz="2000" dirty="0">
                  <a:solidFill>
                    <a:schemeClr val="bg1"/>
                  </a:solidFill>
                  <a:latin typeface="HGPｺﾞｼｯｸE" panose="020B0900000000000000" pitchFamily="50" charset="-128"/>
                  <a:ea typeface="HGPｺﾞｼｯｸE" panose="020B0900000000000000" pitchFamily="50" charset="-128"/>
                </a:rPr>
                <a:t>都道府県・市区町村</a:t>
              </a:r>
            </a:p>
          </p:txBody>
        </p:sp>
      </p:grpSp>
      <p:grpSp>
        <p:nvGrpSpPr>
          <p:cNvPr id="4" name="グループ化 3">
            <a:extLst>
              <a:ext uri="{FF2B5EF4-FFF2-40B4-BE49-F238E27FC236}">
                <a16:creationId xmlns:a16="http://schemas.microsoft.com/office/drawing/2014/main" id="{79FA54E3-765E-D1F9-A88A-01E80224C93F}"/>
              </a:ext>
            </a:extLst>
          </p:cNvPr>
          <p:cNvGrpSpPr/>
          <p:nvPr/>
        </p:nvGrpSpPr>
        <p:grpSpPr>
          <a:xfrm>
            <a:off x="328341" y="1358233"/>
            <a:ext cx="2697447" cy="4224635"/>
            <a:chOff x="328341" y="1358233"/>
            <a:chExt cx="2697447" cy="4224635"/>
          </a:xfrm>
        </p:grpSpPr>
        <p:sp>
          <p:nvSpPr>
            <p:cNvPr id="12" name="正方形/長方形 11">
              <a:extLst>
                <a:ext uri="{FF2B5EF4-FFF2-40B4-BE49-F238E27FC236}">
                  <a16:creationId xmlns:a16="http://schemas.microsoft.com/office/drawing/2014/main" id="{35961F1D-BE55-C590-16FF-8BC6956CD05A}"/>
                </a:ext>
              </a:extLst>
            </p:cNvPr>
            <p:cNvSpPr/>
            <p:nvPr/>
          </p:nvSpPr>
          <p:spPr bwMode="auto">
            <a:xfrm>
              <a:off x="328341" y="1373398"/>
              <a:ext cx="2697447" cy="4209470"/>
            </a:xfrm>
            <a:prstGeom prst="rect">
              <a:avLst/>
            </a:prstGeom>
            <a:solidFill>
              <a:srgbClr val="EBFAE6"/>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13" name="正方形/長方形 12">
              <a:extLst>
                <a:ext uri="{FF2B5EF4-FFF2-40B4-BE49-F238E27FC236}">
                  <a16:creationId xmlns:a16="http://schemas.microsoft.com/office/drawing/2014/main" id="{11130020-7684-9363-6163-B8860F012EAB}"/>
                </a:ext>
              </a:extLst>
            </p:cNvPr>
            <p:cNvSpPr/>
            <p:nvPr/>
          </p:nvSpPr>
          <p:spPr bwMode="auto">
            <a:xfrm>
              <a:off x="328341" y="1358233"/>
              <a:ext cx="2697447" cy="359818"/>
            </a:xfrm>
            <a:prstGeom prst="rect">
              <a:avLst/>
            </a:prstGeom>
            <a:solidFill>
              <a:srgbClr val="92D050"/>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a:spcBef>
                  <a:spcPts val="0"/>
                </a:spcBef>
                <a:spcAft>
                  <a:spcPts val="0"/>
                </a:spcAft>
              </a:pPr>
              <a:r>
                <a:rPr lang="ja-JP" altLang="en-US" sz="2000" dirty="0">
                  <a:solidFill>
                    <a:schemeClr val="bg1"/>
                  </a:solidFill>
                  <a:latin typeface="HGPｺﾞｼｯｸE" panose="020B0900000000000000" pitchFamily="50" charset="-128"/>
                  <a:ea typeface="HGPｺﾞｼｯｸE" panose="020B0900000000000000" pitchFamily="50" charset="-128"/>
                </a:rPr>
                <a:t>国</a:t>
              </a:r>
            </a:p>
          </p:txBody>
        </p:sp>
      </p:grpSp>
      <p:grpSp>
        <p:nvGrpSpPr>
          <p:cNvPr id="9" name="グループ化 8">
            <a:extLst>
              <a:ext uri="{FF2B5EF4-FFF2-40B4-BE49-F238E27FC236}">
                <a16:creationId xmlns:a16="http://schemas.microsoft.com/office/drawing/2014/main" id="{ADEA4334-2137-36D7-2550-744F18A76738}"/>
              </a:ext>
            </a:extLst>
          </p:cNvPr>
          <p:cNvGrpSpPr/>
          <p:nvPr/>
        </p:nvGrpSpPr>
        <p:grpSpPr>
          <a:xfrm>
            <a:off x="658264" y="1847090"/>
            <a:ext cx="2037600" cy="1275464"/>
            <a:chOff x="658264" y="1847090"/>
            <a:chExt cx="2037600" cy="1275464"/>
          </a:xfrm>
        </p:grpSpPr>
        <p:sp>
          <p:nvSpPr>
            <p:cNvPr id="16" name="四角形: 角を丸くする 15">
              <a:extLst>
                <a:ext uri="{FF2B5EF4-FFF2-40B4-BE49-F238E27FC236}">
                  <a16:creationId xmlns:a16="http://schemas.microsoft.com/office/drawing/2014/main" id="{C9E38346-5BDE-2538-25EE-CB068C2B2B11}"/>
                </a:ext>
              </a:extLst>
            </p:cNvPr>
            <p:cNvSpPr/>
            <p:nvPr/>
          </p:nvSpPr>
          <p:spPr bwMode="auto">
            <a:xfrm>
              <a:off x="658264" y="1847090"/>
              <a:ext cx="2037600" cy="216000"/>
            </a:xfrm>
            <a:prstGeom prst="roundRect">
              <a:avLst>
                <a:gd name="adj" fmla="val 50000"/>
              </a:avLst>
            </a:prstGeom>
            <a:solidFill>
              <a:srgbClr val="92D050"/>
            </a:solidFill>
            <a:ln w="6350" cap="flat" cmpd="sng" algn="ctr">
              <a:noFill/>
              <a:prstDash val="solid"/>
              <a:round/>
              <a:headEnd type="none" w="med" len="med"/>
              <a:tailEnd type="none" w="med" len="med"/>
            </a:ln>
            <a:effectLst/>
          </p:spPr>
          <p:txBody>
            <a:bodyPr vert="horz" wrap="square" lIns="91440" tIns="45720" rIns="91440" bIns="72000" numCol="1" rtlCol="0" anchor="ctr" anchorCtr="0" compatLnSpc="1">
              <a:prstTxWarp prst="textNoShape">
                <a:avLst/>
              </a:prstTxWarp>
            </a:bodyPr>
            <a:lstStyle/>
            <a:p>
              <a:pPr algn="ctr" eaLnBrk="1" hangingPunct="1"/>
              <a:r>
                <a:rPr lang="ja-JP" altLang="en-US" sz="1200" dirty="0">
                  <a:solidFill>
                    <a:schemeClr val="bg1"/>
                  </a:solidFill>
                  <a:latin typeface="+mn-ea"/>
                  <a:ea typeface="+mn-ea"/>
                </a:rPr>
                <a:t>内　閣</a:t>
              </a:r>
            </a:p>
          </p:txBody>
        </p:sp>
        <p:pic>
          <p:nvPicPr>
            <p:cNvPr id="12295" name="図 12294" descr="建物, 障子, ウィンドウ, 時計 が含まれている画像&#10;&#10;自動的に生成された説明">
              <a:extLst>
                <a:ext uri="{FF2B5EF4-FFF2-40B4-BE49-F238E27FC236}">
                  <a16:creationId xmlns:a16="http://schemas.microsoft.com/office/drawing/2014/main" id="{847023B8-5307-43D5-4C96-AE70388FF0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2621" y="2147788"/>
              <a:ext cx="1333388" cy="974766"/>
            </a:xfrm>
            <a:prstGeom prst="rect">
              <a:avLst/>
            </a:prstGeom>
          </p:spPr>
        </p:pic>
      </p:grpSp>
      <p:sp>
        <p:nvSpPr>
          <p:cNvPr id="12296" name="矢印: 折線 12295">
            <a:extLst>
              <a:ext uri="{FF2B5EF4-FFF2-40B4-BE49-F238E27FC236}">
                <a16:creationId xmlns:a16="http://schemas.microsoft.com/office/drawing/2014/main" id="{6595105C-3F86-2AE8-E328-B0C66EF21DD3}"/>
              </a:ext>
            </a:extLst>
          </p:cNvPr>
          <p:cNvSpPr/>
          <p:nvPr/>
        </p:nvSpPr>
        <p:spPr>
          <a:xfrm flipH="1">
            <a:off x="3090505" y="3655354"/>
            <a:ext cx="1196161" cy="1332513"/>
          </a:xfrm>
          <a:prstGeom prst="bentArrow">
            <a:avLst>
              <a:gd name="adj1" fmla="val 12284"/>
              <a:gd name="adj2" fmla="val 12419"/>
              <a:gd name="adj3" fmla="val 16066"/>
              <a:gd name="adj4" fmla="val 13849"/>
            </a:avLst>
          </a:prstGeom>
          <a:solidFill>
            <a:srgbClr val="F0A620"/>
          </a:solidFill>
          <a:ln w="6350" cap="flat" cmpd="sng" algn="ctr">
            <a:noFill/>
            <a:prstDash val="solid"/>
            <a:round/>
            <a:headEnd type="none" w="med" len="med"/>
            <a:tailEnd type="none" w="med" len="med"/>
          </a:ln>
          <a:effectLst/>
        </p:spPr>
        <p:txBody>
          <a:bodyPr vert="horz" wrap="square" lIns="91440" tIns="45720" rIns="91440" bIns="72000" numCol="1" rtlCol="0" anchor="ctr" anchorCtr="0" compatLnSpc="1">
            <a:prstTxWarp prst="textNoShape">
              <a:avLst/>
            </a:prstTxWarp>
          </a:bodyPr>
          <a:lstStyle/>
          <a:p>
            <a:pPr algn="ctr" eaLnBrk="1" hangingPunct="1"/>
            <a:endParaRPr lang="ja-JP" altLang="en-US" sz="1200">
              <a:solidFill>
                <a:schemeClr val="bg1"/>
              </a:solidFill>
              <a:latin typeface="+mn-ea"/>
            </a:endParaRPr>
          </a:p>
        </p:txBody>
      </p:sp>
      <p:grpSp>
        <p:nvGrpSpPr>
          <p:cNvPr id="17" name="グループ化 16">
            <a:extLst>
              <a:ext uri="{FF2B5EF4-FFF2-40B4-BE49-F238E27FC236}">
                <a16:creationId xmlns:a16="http://schemas.microsoft.com/office/drawing/2014/main" id="{5E21B778-4AFE-B3FB-DF12-F7338C3A1296}"/>
              </a:ext>
            </a:extLst>
          </p:cNvPr>
          <p:cNvGrpSpPr/>
          <p:nvPr/>
        </p:nvGrpSpPr>
        <p:grpSpPr>
          <a:xfrm>
            <a:off x="6466951" y="1847090"/>
            <a:ext cx="2035742" cy="1245954"/>
            <a:chOff x="6466951" y="1847090"/>
            <a:chExt cx="2035742" cy="1245954"/>
          </a:xfrm>
        </p:grpSpPr>
        <p:sp>
          <p:nvSpPr>
            <p:cNvPr id="12300" name="四角形: 角を丸くする 12299">
              <a:extLst>
                <a:ext uri="{FF2B5EF4-FFF2-40B4-BE49-F238E27FC236}">
                  <a16:creationId xmlns:a16="http://schemas.microsoft.com/office/drawing/2014/main" id="{D138C670-5F35-152B-CB81-4ED325078E91}"/>
                </a:ext>
              </a:extLst>
            </p:cNvPr>
            <p:cNvSpPr/>
            <p:nvPr/>
          </p:nvSpPr>
          <p:spPr bwMode="auto">
            <a:xfrm>
              <a:off x="6466951" y="1847090"/>
              <a:ext cx="2035742" cy="217276"/>
            </a:xfrm>
            <a:prstGeom prst="roundRect">
              <a:avLst>
                <a:gd name="adj" fmla="val 50000"/>
              </a:avLst>
            </a:prstGeom>
            <a:solidFill>
              <a:srgbClr val="36BFD2"/>
            </a:solidFill>
            <a:ln w="6350" cap="flat" cmpd="sng" algn="ctr">
              <a:noFill/>
              <a:prstDash val="solid"/>
              <a:round/>
              <a:headEnd type="none" w="med" len="med"/>
              <a:tailEnd type="none" w="med" len="med"/>
            </a:ln>
            <a:effectLst/>
          </p:spPr>
          <p:txBody>
            <a:bodyPr vert="horz" wrap="square" lIns="91440" tIns="45720" rIns="91440" bIns="72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ja-JP" altLang="en-US" sz="1200" dirty="0">
                  <a:solidFill>
                    <a:schemeClr val="bg1"/>
                  </a:solidFill>
                  <a:latin typeface="+mn-ea"/>
                  <a:ea typeface="+mn-ea"/>
                </a:rPr>
                <a:t>都道府県知事・市区町村長</a:t>
              </a:r>
              <a:endParaRPr kumimoji="1" lang="ja-JP" altLang="en-US" sz="1200" b="0" i="0" u="none" strike="noStrike" cap="none" normalizeH="0" baseline="0" dirty="0">
                <a:ln>
                  <a:noFill/>
                </a:ln>
                <a:solidFill>
                  <a:schemeClr val="bg1"/>
                </a:solidFill>
                <a:effectLst/>
                <a:latin typeface="+mn-ea"/>
                <a:ea typeface="+mn-ea"/>
              </a:endParaRPr>
            </a:p>
          </p:txBody>
        </p:sp>
        <p:pic>
          <p:nvPicPr>
            <p:cNvPr id="12301" name="図 12300">
              <a:extLst>
                <a:ext uri="{FF2B5EF4-FFF2-40B4-BE49-F238E27FC236}">
                  <a16:creationId xmlns:a16="http://schemas.microsoft.com/office/drawing/2014/main" id="{A21D852B-073D-4B2B-14E2-FBB0048C267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6677461" y="2164738"/>
              <a:ext cx="1676109" cy="928306"/>
            </a:xfrm>
            <a:prstGeom prst="rect">
              <a:avLst/>
            </a:prstGeom>
          </p:spPr>
        </p:pic>
      </p:grpSp>
      <p:sp>
        <p:nvSpPr>
          <p:cNvPr id="12302" name="二等辺三角形 12301">
            <a:extLst>
              <a:ext uri="{FF2B5EF4-FFF2-40B4-BE49-F238E27FC236}">
                <a16:creationId xmlns:a16="http://schemas.microsoft.com/office/drawing/2014/main" id="{5FA63486-8411-1996-C36C-0F5F35780B7A}"/>
              </a:ext>
            </a:extLst>
          </p:cNvPr>
          <p:cNvSpPr/>
          <p:nvPr/>
        </p:nvSpPr>
        <p:spPr>
          <a:xfrm rot="10800000">
            <a:off x="1363045" y="5257872"/>
            <a:ext cx="628038" cy="204009"/>
          </a:xfrm>
          <a:prstGeom prst="triangle">
            <a:avLst/>
          </a:prstGeom>
          <a:gradFill>
            <a:gsLst>
              <a:gs pos="0">
                <a:srgbClr val="78B832"/>
              </a:gs>
              <a:gs pos="100000">
                <a:srgbClr val="B8E08C">
                  <a:alpha val="0"/>
                </a:srgbClr>
              </a:gs>
            </a:gsLst>
            <a:lin ang="5400000" scaled="1"/>
          </a:gradFill>
          <a:ln w="6350" cap="flat" cmpd="sng" algn="ctr">
            <a:noFill/>
            <a:prstDash val="solid"/>
            <a:round/>
            <a:headEnd type="none" w="med" len="med"/>
            <a:tailEnd type="none" w="med" len="med"/>
          </a:ln>
          <a:effectLst/>
        </p:spPr>
        <p:txBody>
          <a:bodyPr vert="horz" wrap="square" lIns="91440" tIns="45720" rIns="91440" bIns="72000" numCol="1" rtlCol="0" anchor="ctr" anchorCtr="0" compatLnSpc="1">
            <a:prstTxWarp prst="textNoShape">
              <a:avLst/>
            </a:prstTxWarp>
          </a:bodyPr>
          <a:lstStyle/>
          <a:p>
            <a:pPr algn="ctr" eaLnBrk="1" hangingPunct="1"/>
            <a:endParaRPr lang="ja-JP" altLang="en-US" sz="1200">
              <a:solidFill>
                <a:schemeClr val="bg1"/>
              </a:solidFill>
              <a:latin typeface="+mn-ea"/>
            </a:endParaRPr>
          </a:p>
        </p:txBody>
      </p:sp>
      <p:sp>
        <p:nvSpPr>
          <p:cNvPr id="12305" name="テキスト ボックス 12304">
            <a:extLst>
              <a:ext uri="{FF2B5EF4-FFF2-40B4-BE49-F238E27FC236}">
                <a16:creationId xmlns:a16="http://schemas.microsoft.com/office/drawing/2014/main" id="{6A23DC6F-6F02-FACF-2271-B24178C4CF3D}"/>
              </a:ext>
            </a:extLst>
          </p:cNvPr>
          <p:cNvSpPr txBox="1"/>
          <p:nvPr/>
        </p:nvSpPr>
        <p:spPr>
          <a:xfrm>
            <a:off x="1125471" y="3201573"/>
            <a:ext cx="1103187" cy="270652"/>
          </a:xfrm>
          <a:prstGeom prst="rect">
            <a:avLst/>
          </a:prstGeom>
          <a:noFill/>
        </p:spPr>
        <p:txBody>
          <a:bodyPr wrap="none" rtlCol="0">
            <a:spAutoFit/>
          </a:bodyPr>
          <a:lstStyle/>
          <a:p>
            <a:pPr>
              <a:lnSpc>
                <a:spcPct val="110000"/>
              </a:lnSpc>
              <a:spcBef>
                <a:spcPts val="0"/>
              </a:spcBef>
              <a:spcAft>
                <a:spcPts val="0"/>
              </a:spcAft>
            </a:pPr>
            <a:r>
              <a:rPr lang="ja-JP" altLang="en-US" sz="1200" dirty="0">
                <a:solidFill>
                  <a:srgbClr val="6BA42C"/>
                </a:solidFill>
                <a:latin typeface="HGPｺﾞｼｯｸE" panose="020B0900000000000000" pitchFamily="50" charset="-128"/>
                <a:ea typeface="HGPｺﾞｼｯｸE" panose="020B0900000000000000" pitchFamily="50" charset="-128"/>
              </a:rPr>
              <a:t>予算案の提出</a:t>
            </a:r>
            <a:endParaRPr lang="en-US" altLang="ja-JP" sz="1200" dirty="0">
              <a:solidFill>
                <a:srgbClr val="6BA42C"/>
              </a:solidFill>
              <a:latin typeface="HGPｺﾞｼｯｸE" panose="020B0900000000000000" pitchFamily="50" charset="-128"/>
              <a:ea typeface="HGPｺﾞｼｯｸE" panose="020B0900000000000000" pitchFamily="50" charset="-128"/>
            </a:endParaRPr>
          </a:p>
        </p:txBody>
      </p:sp>
      <p:sp>
        <p:nvSpPr>
          <p:cNvPr id="12308" name="矢印: 折線 12307">
            <a:extLst>
              <a:ext uri="{FF2B5EF4-FFF2-40B4-BE49-F238E27FC236}">
                <a16:creationId xmlns:a16="http://schemas.microsoft.com/office/drawing/2014/main" id="{C9675C4D-08D0-4DD7-6494-689D313CCEEB}"/>
              </a:ext>
            </a:extLst>
          </p:cNvPr>
          <p:cNvSpPr/>
          <p:nvPr/>
        </p:nvSpPr>
        <p:spPr>
          <a:xfrm>
            <a:off x="4849049" y="2190065"/>
            <a:ext cx="1269165" cy="2786748"/>
          </a:xfrm>
          <a:prstGeom prst="bentArrow">
            <a:avLst>
              <a:gd name="adj1" fmla="val 13557"/>
              <a:gd name="adj2" fmla="val 13199"/>
              <a:gd name="adj3" fmla="val 19573"/>
              <a:gd name="adj4" fmla="val 17833"/>
            </a:avLst>
          </a:prstGeom>
          <a:solidFill>
            <a:srgbClr val="F0A620"/>
          </a:solidFill>
          <a:ln w="6350" cap="flat" cmpd="sng" algn="ctr">
            <a:noFill/>
            <a:prstDash val="solid"/>
            <a:round/>
            <a:headEnd type="none" w="med" len="med"/>
            <a:tailEnd type="none" w="med" len="med"/>
          </a:ln>
          <a:effectLst/>
        </p:spPr>
        <p:txBody>
          <a:bodyPr vert="horz" wrap="square" lIns="91440" tIns="45720" rIns="91440" bIns="72000" numCol="1" rtlCol="0" anchor="ctr" anchorCtr="0" compatLnSpc="1">
            <a:prstTxWarp prst="textNoShape">
              <a:avLst/>
            </a:prstTxWarp>
          </a:bodyPr>
          <a:lstStyle/>
          <a:p>
            <a:pPr algn="ctr" eaLnBrk="1" hangingPunct="1"/>
            <a:endParaRPr lang="ja-JP" altLang="en-US" sz="1200">
              <a:solidFill>
                <a:schemeClr val="bg1"/>
              </a:solidFill>
              <a:latin typeface="+mn-ea"/>
            </a:endParaRPr>
          </a:p>
        </p:txBody>
      </p:sp>
      <p:grpSp>
        <p:nvGrpSpPr>
          <p:cNvPr id="12313" name="グループ化 12312">
            <a:extLst>
              <a:ext uri="{FF2B5EF4-FFF2-40B4-BE49-F238E27FC236}">
                <a16:creationId xmlns:a16="http://schemas.microsoft.com/office/drawing/2014/main" id="{810C1AB5-C4F9-5206-DEF9-3E263033F8F4}"/>
              </a:ext>
            </a:extLst>
          </p:cNvPr>
          <p:cNvGrpSpPr/>
          <p:nvPr/>
        </p:nvGrpSpPr>
        <p:grpSpPr>
          <a:xfrm>
            <a:off x="328341" y="5578914"/>
            <a:ext cx="2697447" cy="637215"/>
            <a:chOff x="274551" y="5671510"/>
            <a:chExt cx="2697447" cy="637215"/>
          </a:xfrm>
        </p:grpSpPr>
        <p:sp>
          <p:nvSpPr>
            <p:cNvPr id="12314" name="正方形/長方形 12313">
              <a:extLst>
                <a:ext uri="{FF2B5EF4-FFF2-40B4-BE49-F238E27FC236}">
                  <a16:creationId xmlns:a16="http://schemas.microsoft.com/office/drawing/2014/main" id="{D7A8F478-9150-FA81-1A63-8E61E3D02074}"/>
                </a:ext>
              </a:extLst>
            </p:cNvPr>
            <p:cNvSpPr/>
            <p:nvPr/>
          </p:nvSpPr>
          <p:spPr bwMode="auto">
            <a:xfrm>
              <a:off x="274551" y="5671510"/>
              <a:ext cx="2697447" cy="637215"/>
            </a:xfrm>
            <a:prstGeom prst="rect">
              <a:avLst/>
            </a:prstGeom>
            <a:solidFill>
              <a:srgbClr val="EBFAE6"/>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12315" name="正方形/長方形 12314">
              <a:extLst>
                <a:ext uri="{FF2B5EF4-FFF2-40B4-BE49-F238E27FC236}">
                  <a16:creationId xmlns:a16="http://schemas.microsoft.com/office/drawing/2014/main" id="{CA279C5F-4A77-F595-5B99-7A9EC8B0513E}"/>
                </a:ext>
              </a:extLst>
            </p:cNvPr>
            <p:cNvSpPr/>
            <p:nvPr/>
          </p:nvSpPr>
          <p:spPr bwMode="auto">
            <a:xfrm>
              <a:off x="274551" y="5682870"/>
              <a:ext cx="2697447" cy="261950"/>
            </a:xfrm>
            <a:prstGeom prst="rect">
              <a:avLst/>
            </a:prstGeom>
            <a:solidFill>
              <a:srgbClr val="92D050"/>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a:spcBef>
                  <a:spcPts val="0"/>
                </a:spcBef>
                <a:spcAft>
                  <a:spcPts val="0"/>
                </a:spcAft>
              </a:pPr>
              <a:r>
                <a:rPr lang="ja-JP" altLang="en-US" sz="1400" dirty="0">
                  <a:solidFill>
                    <a:schemeClr val="bg1"/>
                  </a:solidFill>
                  <a:latin typeface="HGPｺﾞｼｯｸE" panose="020B0900000000000000" pitchFamily="50" charset="-128"/>
                  <a:ea typeface="HGPｺﾞｼｯｸE" panose="020B0900000000000000" pitchFamily="50" charset="-128"/>
                </a:rPr>
                <a:t>議決</a:t>
              </a:r>
            </a:p>
          </p:txBody>
        </p:sp>
        <p:sp>
          <p:nvSpPr>
            <p:cNvPr id="12316" name="テキスト ボックス 12315">
              <a:extLst>
                <a:ext uri="{FF2B5EF4-FFF2-40B4-BE49-F238E27FC236}">
                  <a16:creationId xmlns:a16="http://schemas.microsoft.com/office/drawing/2014/main" id="{49EBC512-389F-99F2-B499-A06AB0DC0424}"/>
                </a:ext>
              </a:extLst>
            </p:cNvPr>
            <p:cNvSpPr txBox="1"/>
            <p:nvPr/>
          </p:nvSpPr>
          <p:spPr>
            <a:xfrm>
              <a:off x="318269" y="5981062"/>
              <a:ext cx="2610010" cy="270652"/>
            </a:xfrm>
            <a:prstGeom prst="rect">
              <a:avLst/>
            </a:prstGeom>
            <a:noFill/>
          </p:spPr>
          <p:txBody>
            <a:bodyPr wrap="none" rtlCol="0">
              <a:spAutoFit/>
            </a:bodyPr>
            <a:lstStyle/>
            <a:p>
              <a:pPr>
                <a:lnSpc>
                  <a:spcPct val="110000"/>
                </a:lnSpc>
                <a:spcBef>
                  <a:spcPts val="0"/>
                </a:spcBef>
                <a:spcAft>
                  <a:spcPts val="0"/>
                </a:spcAft>
              </a:pPr>
              <a:r>
                <a:rPr lang="ja-JP" altLang="en-US" sz="1200" dirty="0">
                  <a:latin typeface="HGPｺﾞｼｯｸE" panose="020B0900000000000000" pitchFamily="50" charset="-128"/>
                  <a:ea typeface="HGPｺﾞｼｯｸE" panose="020B0900000000000000" pitchFamily="50" charset="-128"/>
                </a:rPr>
                <a:t>国会の話し合いで予算が決まります。</a:t>
              </a:r>
              <a:endParaRPr lang="en-US" altLang="ja-JP" sz="1200" dirty="0">
                <a:latin typeface="HGPｺﾞｼｯｸE" panose="020B0900000000000000" pitchFamily="50" charset="-128"/>
                <a:ea typeface="HGPｺﾞｼｯｸE" panose="020B0900000000000000" pitchFamily="50" charset="-128"/>
              </a:endParaRPr>
            </a:p>
          </p:txBody>
        </p:sp>
      </p:grpSp>
      <p:grpSp>
        <p:nvGrpSpPr>
          <p:cNvPr id="12317" name="グループ化 12316">
            <a:extLst>
              <a:ext uri="{FF2B5EF4-FFF2-40B4-BE49-F238E27FC236}">
                <a16:creationId xmlns:a16="http://schemas.microsoft.com/office/drawing/2014/main" id="{71928FA4-69D3-E6DF-3128-B478518F20CD}"/>
              </a:ext>
            </a:extLst>
          </p:cNvPr>
          <p:cNvGrpSpPr/>
          <p:nvPr/>
        </p:nvGrpSpPr>
        <p:grpSpPr>
          <a:xfrm>
            <a:off x="6134125" y="5578914"/>
            <a:ext cx="2697447" cy="637215"/>
            <a:chOff x="6263218" y="5671510"/>
            <a:chExt cx="2697447" cy="637215"/>
          </a:xfrm>
        </p:grpSpPr>
        <p:sp>
          <p:nvSpPr>
            <p:cNvPr id="12318" name="正方形/長方形 12317">
              <a:extLst>
                <a:ext uri="{FF2B5EF4-FFF2-40B4-BE49-F238E27FC236}">
                  <a16:creationId xmlns:a16="http://schemas.microsoft.com/office/drawing/2014/main" id="{DDFBE273-D560-193F-F375-A58D2B14A94C}"/>
                </a:ext>
              </a:extLst>
            </p:cNvPr>
            <p:cNvSpPr/>
            <p:nvPr/>
          </p:nvSpPr>
          <p:spPr bwMode="auto">
            <a:xfrm>
              <a:off x="6263218" y="5671510"/>
              <a:ext cx="2697447" cy="637215"/>
            </a:xfrm>
            <a:prstGeom prst="rect">
              <a:avLst/>
            </a:prstGeom>
            <a:solidFill>
              <a:srgbClr val="D3F1F5"/>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1" hangingPunct="1"/>
              <a:endParaRPr lang="ja-JP" altLang="en-US" sz="2400" dirty="0">
                <a:latin typeface="+mn-ea"/>
              </a:endParaRPr>
            </a:p>
          </p:txBody>
        </p:sp>
        <p:sp>
          <p:nvSpPr>
            <p:cNvPr id="12319" name="正方形/長方形 12318">
              <a:extLst>
                <a:ext uri="{FF2B5EF4-FFF2-40B4-BE49-F238E27FC236}">
                  <a16:creationId xmlns:a16="http://schemas.microsoft.com/office/drawing/2014/main" id="{13086BAB-F98E-14CF-362A-DD0DD73DC806}"/>
                </a:ext>
              </a:extLst>
            </p:cNvPr>
            <p:cNvSpPr/>
            <p:nvPr/>
          </p:nvSpPr>
          <p:spPr bwMode="auto">
            <a:xfrm>
              <a:off x="6263218" y="5682870"/>
              <a:ext cx="2697447" cy="261950"/>
            </a:xfrm>
            <a:prstGeom prst="rect">
              <a:avLst/>
            </a:prstGeom>
            <a:solidFill>
              <a:srgbClr val="36BFD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a:spcBef>
                  <a:spcPts val="0"/>
                </a:spcBef>
                <a:spcAft>
                  <a:spcPts val="0"/>
                </a:spcAft>
              </a:pPr>
              <a:r>
                <a:rPr lang="ja-JP" altLang="en-US" sz="1400" dirty="0">
                  <a:solidFill>
                    <a:schemeClr val="bg1"/>
                  </a:solidFill>
                  <a:latin typeface="HGPｺﾞｼｯｸE" panose="020B0900000000000000" pitchFamily="50" charset="-128"/>
                  <a:ea typeface="HGPｺﾞｼｯｸE" panose="020B0900000000000000" pitchFamily="50" charset="-128"/>
                </a:rPr>
                <a:t>議決</a:t>
              </a:r>
            </a:p>
          </p:txBody>
        </p:sp>
        <p:sp>
          <p:nvSpPr>
            <p:cNvPr id="12320" name="テキスト ボックス 12319">
              <a:extLst>
                <a:ext uri="{FF2B5EF4-FFF2-40B4-BE49-F238E27FC236}">
                  <a16:creationId xmlns:a16="http://schemas.microsoft.com/office/drawing/2014/main" id="{BD5A66D1-C864-0F0A-1DB7-BC62B941F111}"/>
                </a:ext>
              </a:extLst>
            </p:cNvPr>
            <p:cNvSpPr txBox="1"/>
            <p:nvPr/>
          </p:nvSpPr>
          <p:spPr>
            <a:xfrm>
              <a:off x="6306936" y="5981062"/>
              <a:ext cx="2610010" cy="270652"/>
            </a:xfrm>
            <a:prstGeom prst="rect">
              <a:avLst/>
            </a:prstGeom>
            <a:noFill/>
          </p:spPr>
          <p:txBody>
            <a:bodyPr wrap="none" rtlCol="0">
              <a:spAutoFit/>
            </a:bodyPr>
            <a:lstStyle/>
            <a:p>
              <a:pPr>
                <a:lnSpc>
                  <a:spcPct val="110000"/>
                </a:lnSpc>
                <a:spcBef>
                  <a:spcPts val="0"/>
                </a:spcBef>
                <a:spcAft>
                  <a:spcPts val="0"/>
                </a:spcAft>
              </a:pPr>
              <a:r>
                <a:rPr lang="ja-JP" altLang="en-US" sz="1200" dirty="0">
                  <a:latin typeface="HGPｺﾞｼｯｸE" panose="020B0900000000000000" pitchFamily="50" charset="-128"/>
                  <a:ea typeface="HGPｺﾞｼｯｸE" panose="020B0900000000000000" pitchFamily="50" charset="-128"/>
                </a:rPr>
                <a:t>議会の話し合いで予算が決まります。</a:t>
              </a:r>
              <a:endParaRPr lang="en-US" altLang="ja-JP" sz="1200" dirty="0">
                <a:latin typeface="HGPｺﾞｼｯｸE" panose="020B0900000000000000" pitchFamily="50" charset="-128"/>
                <a:ea typeface="HGPｺﾞｼｯｸE" panose="020B0900000000000000" pitchFamily="50" charset="-128"/>
              </a:endParaRPr>
            </a:p>
          </p:txBody>
        </p:sp>
      </p:grpSp>
      <p:grpSp>
        <p:nvGrpSpPr>
          <p:cNvPr id="12321" name="グループ化 12320">
            <a:extLst>
              <a:ext uri="{FF2B5EF4-FFF2-40B4-BE49-F238E27FC236}">
                <a16:creationId xmlns:a16="http://schemas.microsoft.com/office/drawing/2014/main" id="{477344B4-A7F1-B2D4-6078-3EB165E1277C}"/>
              </a:ext>
            </a:extLst>
          </p:cNvPr>
          <p:cNvGrpSpPr/>
          <p:nvPr/>
        </p:nvGrpSpPr>
        <p:grpSpPr>
          <a:xfrm>
            <a:off x="3111614" y="3004534"/>
            <a:ext cx="1196161" cy="631408"/>
            <a:chOff x="3051223" y="3743701"/>
            <a:chExt cx="1196161" cy="631408"/>
          </a:xfrm>
        </p:grpSpPr>
        <p:sp>
          <p:nvSpPr>
            <p:cNvPr id="12322" name="テキスト ボックス 12321">
              <a:extLst>
                <a:ext uri="{FF2B5EF4-FFF2-40B4-BE49-F238E27FC236}">
                  <a16:creationId xmlns:a16="http://schemas.microsoft.com/office/drawing/2014/main" id="{F60726A0-5B0B-C11F-2C31-B7B80030060B}"/>
                </a:ext>
              </a:extLst>
            </p:cNvPr>
            <p:cNvSpPr txBox="1"/>
            <p:nvPr/>
          </p:nvSpPr>
          <p:spPr>
            <a:xfrm>
              <a:off x="3377434" y="3743701"/>
              <a:ext cx="543739" cy="300403"/>
            </a:xfrm>
            <a:prstGeom prst="rect">
              <a:avLst/>
            </a:prstGeom>
            <a:noFill/>
          </p:spPr>
          <p:txBody>
            <a:bodyPr wrap="square" rtlCol="0">
              <a:spAutoFit/>
            </a:bodyPr>
            <a:lstStyle/>
            <a:p>
              <a:pPr>
                <a:lnSpc>
                  <a:spcPct val="110000"/>
                </a:lnSpc>
                <a:spcBef>
                  <a:spcPts val="0"/>
                </a:spcBef>
                <a:spcAft>
                  <a:spcPts val="0"/>
                </a:spcAft>
              </a:pPr>
              <a:r>
                <a:rPr lang="ja-JP" altLang="en-US" sz="1400" dirty="0">
                  <a:solidFill>
                    <a:srgbClr val="DB920F"/>
                  </a:solidFill>
                  <a:latin typeface="HGPｺﾞｼｯｸE" panose="020B0900000000000000" pitchFamily="50" charset="-128"/>
                  <a:ea typeface="HGPｺﾞｼｯｸE" panose="020B0900000000000000" pitchFamily="50" charset="-128"/>
                </a:rPr>
                <a:t>選挙</a:t>
              </a:r>
              <a:endParaRPr lang="en-US" altLang="ja-JP" sz="1400" dirty="0">
                <a:solidFill>
                  <a:srgbClr val="DB920F"/>
                </a:solidFill>
                <a:latin typeface="HGPｺﾞｼｯｸE" panose="020B0900000000000000" pitchFamily="50" charset="-128"/>
                <a:ea typeface="HGPｺﾞｼｯｸE" panose="020B0900000000000000" pitchFamily="50" charset="-128"/>
              </a:endParaRPr>
            </a:p>
          </p:txBody>
        </p:sp>
        <p:sp>
          <p:nvSpPr>
            <p:cNvPr id="12323" name="テキスト ボックス 12322">
              <a:extLst>
                <a:ext uri="{FF2B5EF4-FFF2-40B4-BE49-F238E27FC236}">
                  <a16:creationId xmlns:a16="http://schemas.microsoft.com/office/drawing/2014/main" id="{292DAEBA-8546-D6BE-3B91-C8FFB4359717}"/>
                </a:ext>
              </a:extLst>
            </p:cNvPr>
            <p:cNvSpPr txBox="1"/>
            <p:nvPr/>
          </p:nvSpPr>
          <p:spPr>
            <a:xfrm>
              <a:off x="3051223" y="3996672"/>
              <a:ext cx="1196161" cy="378437"/>
            </a:xfrm>
            <a:prstGeom prst="rect">
              <a:avLst/>
            </a:prstGeom>
            <a:noFill/>
          </p:spPr>
          <p:txBody>
            <a:bodyPr wrap="none" rtlCol="0">
              <a:spAutoFit/>
            </a:bodyPr>
            <a:lstStyle/>
            <a:p>
              <a:pPr>
                <a:lnSpc>
                  <a:spcPct val="110000"/>
                </a:lnSpc>
                <a:spcBef>
                  <a:spcPts val="0"/>
                </a:spcBef>
                <a:spcAft>
                  <a:spcPts val="0"/>
                </a:spcAft>
              </a:pPr>
              <a:r>
                <a:rPr lang="ja-JP" altLang="en-US" sz="900" dirty="0">
                  <a:latin typeface="HGPｺﾞｼｯｸE" panose="020B0900000000000000" pitchFamily="50" charset="-128"/>
                  <a:ea typeface="HGPｺﾞｼｯｸE" panose="020B0900000000000000" pitchFamily="50" charset="-128"/>
                </a:rPr>
                <a:t>国民の代表である</a:t>
              </a:r>
              <a:endParaRPr lang="en-US" altLang="ja-JP" sz="900" dirty="0">
                <a:latin typeface="HGPｺﾞｼｯｸE" panose="020B0900000000000000" pitchFamily="50" charset="-128"/>
                <a:ea typeface="HGPｺﾞｼｯｸE" panose="020B0900000000000000" pitchFamily="50" charset="-128"/>
              </a:endParaRPr>
            </a:p>
            <a:p>
              <a:pPr>
                <a:lnSpc>
                  <a:spcPct val="110000"/>
                </a:lnSpc>
                <a:spcBef>
                  <a:spcPts val="0"/>
                </a:spcBef>
                <a:spcAft>
                  <a:spcPts val="0"/>
                </a:spcAft>
              </a:pPr>
              <a:r>
                <a:rPr lang="ja-JP" altLang="en-US" sz="900" dirty="0">
                  <a:latin typeface="HGPｺﾞｼｯｸE" panose="020B0900000000000000" pitchFamily="50" charset="-128"/>
                  <a:ea typeface="HGPｺﾞｼｯｸE" panose="020B0900000000000000" pitchFamily="50" charset="-128"/>
                </a:rPr>
                <a:t>国会議員を選びます</a:t>
              </a:r>
              <a:endParaRPr lang="en-US" altLang="ja-JP" sz="900" dirty="0">
                <a:latin typeface="HGPｺﾞｼｯｸE" panose="020B0900000000000000" pitchFamily="50" charset="-128"/>
                <a:ea typeface="HGPｺﾞｼｯｸE" panose="020B0900000000000000" pitchFamily="50" charset="-128"/>
              </a:endParaRPr>
            </a:p>
          </p:txBody>
        </p:sp>
      </p:grpSp>
      <p:grpSp>
        <p:nvGrpSpPr>
          <p:cNvPr id="12324" name="グループ化 12323">
            <a:extLst>
              <a:ext uri="{FF2B5EF4-FFF2-40B4-BE49-F238E27FC236}">
                <a16:creationId xmlns:a16="http://schemas.microsoft.com/office/drawing/2014/main" id="{E2380FDA-8BC2-A6BC-3E81-9905594BF0A0}"/>
              </a:ext>
            </a:extLst>
          </p:cNvPr>
          <p:cNvGrpSpPr/>
          <p:nvPr/>
        </p:nvGrpSpPr>
        <p:grpSpPr>
          <a:xfrm>
            <a:off x="5038096" y="3916070"/>
            <a:ext cx="1072730" cy="930713"/>
            <a:chOff x="5189574" y="3749095"/>
            <a:chExt cx="1072730" cy="930713"/>
          </a:xfrm>
        </p:grpSpPr>
        <p:sp>
          <p:nvSpPr>
            <p:cNvPr id="12325" name="テキスト ボックス 12324">
              <a:extLst>
                <a:ext uri="{FF2B5EF4-FFF2-40B4-BE49-F238E27FC236}">
                  <a16:creationId xmlns:a16="http://schemas.microsoft.com/office/drawing/2014/main" id="{B0CE5D6B-7361-85DB-AA9C-7574AE6F71E7}"/>
                </a:ext>
              </a:extLst>
            </p:cNvPr>
            <p:cNvSpPr txBox="1"/>
            <p:nvPr/>
          </p:nvSpPr>
          <p:spPr>
            <a:xfrm>
              <a:off x="5421485" y="3749095"/>
              <a:ext cx="543739" cy="300403"/>
            </a:xfrm>
            <a:prstGeom prst="rect">
              <a:avLst/>
            </a:prstGeom>
            <a:noFill/>
          </p:spPr>
          <p:txBody>
            <a:bodyPr wrap="none" rtlCol="0">
              <a:spAutoFit/>
            </a:bodyPr>
            <a:lstStyle/>
            <a:p>
              <a:pPr>
                <a:lnSpc>
                  <a:spcPct val="110000"/>
                </a:lnSpc>
                <a:spcBef>
                  <a:spcPts val="0"/>
                </a:spcBef>
                <a:spcAft>
                  <a:spcPts val="0"/>
                </a:spcAft>
              </a:pPr>
              <a:r>
                <a:rPr lang="ja-JP" altLang="en-US" sz="1400" dirty="0">
                  <a:solidFill>
                    <a:srgbClr val="DB920F"/>
                  </a:solidFill>
                  <a:latin typeface="HGPｺﾞｼｯｸE" panose="020B0900000000000000" pitchFamily="50" charset="-128"/>
                  <a:ea typeface="HGPｺﾞｼｯｸE" panose="020B0900000000000000" pitchFamily="50" charset="-128"/>
                </a:rPr>
                <a:t>選挙</a:t>
              </a:r>
              <a:endParaRPr lang="en-US" altLang="ja-JP" sz="1400" dirty="0">
                <a:solidFill>
                  <a:srgbClr val="DB920F"/>
                </a:solidFill>
                <a:latin typeface="HGPｺﾞｼｯｸE" panose="020B0900000000000000" pitchFamily="50" charset="-128"/>
                <a:ea typeface="HGPｺﾞｼｯｸE" panose="020B0900000000000000" pitchFamily="50" charset="-128"/>
              </a:endParaRPr>
            </a:p>
          </p:txBody>
        </p:sp>
        <p:sp>
          <p:nvSpPr>
            <p:cNvPr id="12326" name="テキスト ボックス 12325">
              <a:extLst>
                <a:ext uri="{FF2B5EF4-FFF2-40B4-BE49-F238E27FC236}">
                  <a16:creationId xmlns:a16="http://schemas.microsoft.com/office/drawing/2014/main" id="{09D13067-9CF4-BFD8-ED50-2EB37A2EDEF9}"/>
                </a:ext>
              </a:extLst>
            </p:cNvPr>
            <p:cNvSpPr txBox="1"/>
            <p:nvPr/>
          </p:nvSpPr>
          <p:spPr>
            <a:xfrm>
              <a:off x="5189574" y="3996672"/>
              <a:ext cx="1072730" cy="683136"/>
            </a:xfrm>
            <a:prstGeom prst="rect">
              <a:avLst/>
            </a:prstGeom>
            <a:noFill/>
          </p:spPr>
          <p:txBody>
            <a:bodyPr wrap="none" rtlCol="0">
              <a:spAutoFit/>
            </a:bodyPr>
            <a:lstStyle/>
            <a:p>
              <a:pPr>
                <a:lnSpc>
                  <a:spcPct val="110000"/>
                </a:lnSpc>
                <a:spcBef>
                  <a:spcPts val="0"/>
                </a:spcBef>
                <a:spcAft>
                  <a:spcPts val="0"/>
                </a:spcAft>
              </a:pPr>
              <a:r>
                <a:rPr lang="ja-JP" altLang="en-US" sz="900" dirty="0">
                  <a:latin typeface="HGPｺﾞｼｯｸE" panose="020B0900000000000000" pitchFamily="50" charset="-128"/>
                  <a:ea typeface="HGPｺﾞｼｯｸE" panose="020B0900000000000000" pitchFamily="50" charset="-128"/>
                </a:rPr>
                <a:t>住民の代表である</a:t>
              </a:r>
              <a:endParaRPr lang="en-US" altLang="ja-JP" sz="900" dirty="0">
                <a:latin typeface="HGPｺﾞｼｯｸE" panose="020B0900000000000000" pitchFamily="50" charset="-128"/>
                <a:ea typeface="HGPｺﾞｼｯｸE" panose="020B0900000000000000" pitchFamily="50" charset="-128"/>
              </a:endParaRPr>
            </a:p>
            <a:p>
              <a:pPr>
                <a:lnSpc>
                  <a:spcPct val="110000"/>
                </a:lnSpc>
                <a:spcBef>
                  <a:spcPts val="0"/>
                </a:spcBef>
                <a:spcAft>
                  <a:spcPts val="0"/>
                </a:spcAft>
              </a:pPr>
              <a:r>
                <a:rPr lang="ja-JP" altLang="en-US" sz="900" dirty="0">
                  <a:latin typeface="HGPｺﾞｼｯｸE" panose="020B0900000000000000" pitchFamily="50" charset="-128"/>
                  <a:ea typeface="HGPｺﾞｼｯｸE" panose="020B0900000000000000" pitchFamily="50" charset="-128"/>
                </a:rPr>
                <a:t>都道府県・</a:t>
              </a:r>
              <a:endParaRPr lang="en-US" altLang="ja-JP" sz="900" dirty="0">
                <a:latin typeface="HGPｺﾞｼｯｸE" panose="020B0900000000000000" pitchFamily="50" charset="-128"/>
                <a:ea typeface="HGPｺﾞｼｯｸE" panose="020B0900000000000000" pitchFamily="50" charset="-128"/>
              </a:endParaRPr>
            </a:p>
            <a:p>
              <a:pPr>
                <a:lnSpc>
                  <a:spcPct val="110000"/>
                </a:lnSpc>
                <a:spcBef>
                  <a:spcPts val="0"/>
                </a:spcBef>
                <a:spcAft>
                  <a:spcPts val="0"/>
                </a:spcAft>
              </a:pPr>
              <a:r>
                <a:rPr lang="ja-JP" altLang="en-US" sz="900" dirty="0">
                  <a:latin typeface="HGPｺﾞｼｯｸE" panose="020B0900000000000000" pitchFamily="50" charset="-128"/>
                  <a:ea typeface="HGPｺﾞｼｯｸE" panose="020B0900000000000000" pitchFamily="50" charset="-128"/>
                </a:rPr>
                <a:t>市区町村議会</a:t>
              </a:r>
              <a:endParaRPr lang="en-US" altLang="ja-JP" sz="900" dirty="0">
                <a:latin typeface="HGPｺﾞｼｯｸE" panose="020B0900000000000000" pitchFamily="50" charset="-128"/>
                <a:ea typeface="HGPｺﾞｼｯｸE" panose="020B0900000000000000" pitchFamily="50" charset="-128"/>
              </a:endParaRPr>
            </a:p>
            <a:p>
              <a:pPr>
                <a:lnSpc>
                  <a:spcPct val="110000"/>
                </a:lnSpc>
                <a:spcBef>
                  <a:spcPts val="0"/>
                </a:spcBef>
                <a:spcAft>
                  <a:spcPts val="0"/>
                </a:spcAft>
              </a:pPr>
              <a:r>
                <a:rPr lang="ja-JP" altLang="en-US" sz="900" dirty="0">
                  <a:latin typeface="HGPｺﾞｼｯｸE" panose="020B0900000000000000" pitchFamily="50" charset="-128"/>
                  <a:ea typeface="HGPｺﾞｼｯｸE" panose="020B0900000000000000" pitchFamily="50" charset="-128"/>
                </a:rPr>
                <a:t>議員を選びます</a:t>
              </a:r>
              <a:endParaRPr lang="en-US" altLang="ja-JP" sz="900" dirty="0">
                <a:latin typeface="HGPｺﾞｼｯｸE" panose="020B0900000000000000" pitchFamily="50" charset="-128"/>
                <a:ea typeface="HGPｺﾞｼｯｸE" panose="020B0900000000000000" pitchFamily="50" charset="-128"/>
              </a:endParaRPr>
            </a:p>
          </p:txBody>
        </p:sp>
      </p:grpSp>
      <p:grpSp>
        <p:nvGrpSpPr>
          <p:cNvPr id="12327" name="グループ化 12326">
            <a:extLst>
              <a:ext uri="{FF2B5EF4-FFF2-40B4-BE49-F238E27FC236}">
                <a16:creationId xmlns:a16="http://schemas.microsoft.com/office/drawing/2014/main" id="{5115B2AB-E9A6-0B58-3722-FCBA41B5CC1D}"/>
              </a:ext>
            </a:extLst>
          </p:cNvPr>
          <p:cNvGrpSpPr/>
          <p:nvPr/>
        </p:nvGrpSpPr>
        <p:grpSpPr>
          <a:xfrm>
            <a:off x="5045101" y="2496292"/>
            <a:ext cx="1072730" cy="935579"/>
            <a:chOff x="5189574" y="2180717"/>
            <a:chExt cx="1072730" cy="935579"/>
          </a:xfrm>
        </p:grpSpPr>
        <p:sp>
          <p:nvSpPr>
            <p:cNvPr id="12328" name="テキスト ボックス 12327">
              <a:extLst>
                <a:ext uri="{FF2B5EF4-FFF2-40B4-BE49-F238E27FC236}">
                  <a16:creationId xmlns:a16="http://schemas.microsoft.com/office/drawing/2014/main" id="{0D0978C7-995B-4C40-7BC5-1121110D0037}"/>
                </a:ext>
              </a:extLst>
            </p:cNvPr>
            <p:cNvSpPr txBox="1"/>
            <p:nvPr/>
          </p:nvSpPr>
          <p:spPr>
            <a:xfrm>
              <a:off x="5426090" y="2180717"/>
              <a:ext cx="543739" cy="300403"/>
            </a:xfrm>
            <a:prstGeom prst="rect">
              <a:avLst/>
            </a:prstGeom>
            <a:noFill/>
          </p:spPr>
          <p:txBody>
            <a:bodyPr wrap="none" rtlCol="0">
              <a:spAutoFit/>
            </a:bodyPr>
            <a:lstStyle/>
            <a:p>
              <a:pPr>
                <a:lnSpc>
                  <a:spcPct val="110000"/>
                </a:lnSpc>
                <a:spcBef>
                  <a:spcPts val="0"/>
                </a:spcBef>
                <a:spcAft>
                  <a:spcPts val="0"/>
                </a:spcAft>
              </a:pPr>
              <a:r>
                <a:rPr lang="ja-JP" altLang="en-US" sz="1400" dirty="0">
                  <a:solidFill>
                    <a:srgbClr val="DB920F"/>
                  </a:solidFill>
                  <a:latin typeface="HGPｺﾞｼｯｸE" panose="020B0900000000000000" pitchFamily="50" charset="-128"/>
                  <a:ea typeface="HGPｺﾞｼｯｸE" panose="020B0900000000000000" pitchFamily="50" charset="-128"/>
                </a:rPr>
                <a:t>選挙</a:t>
              </a:r>
              <a:endParaRPr lang="en-US" altLang="ja-JP" sz="1400" dirty="0">
                <a:solidFill>
                  <a:srgbClr val="DB920F"/>
                </a:solidFill>
                <a:latin typeface="HGPｺﾞｼｯｸE" panose="020B0900000000000000" pitchFamily="50" charset="-128"/>
                <a:ea typeface="HGPｺﾞｼｯｸE" panose="020B0900000000000000" pitchFamily="50" charset="-128"/>
              </a:endParaRPr>
            </a:p>
          </p:txBody>
        </p:sp>
        <p:sp>
          <p:nvSpPr>
            <p:cNvPr id="12329" name="テキスト ボックス 12328">
              <a:extLst>
                <a:ext uri="{FF2B5EF4-FFF2-40B4-BE49-F238E27FC236}">
                  <a16:creationId xmlns:a16="http://schemas.microsoft.com/office/drawing/2014/main" id="{77BB4221-40A5-DF3E-D5FB-09A61C7AB00B}"/>
                </a:ext>
              </a:extLst>
            </p:cNvPr>
            <p:cNvSpPr txBox="1"/>
            <p:nvPr/>
          </p:nvSpPr>
          <p:spPr>
            <a:xfrm>
              <a:off x="5189574" y="2433160"/>
              <a:ext cx="1072730" cy="683136"/>
            </a:xfrm>
            <a:prstGeom prst="rect">
              <a:avLst/>
            </a:prstGeom>
            <a:noFill/>
          </p:spPr>
          <p:txBody>
            <a:bodyPr wrap="none" rtlCol="0">
              <a:spAutoFit/>
            </a:bodyPr>
            <a:lstStyle/>
            <a:p>
              <a:pPr>
                <a:lnSpc>
                  <a:spcPct val="110000"/>
                </a:lnSpc>
                <a:spcBef>
                  <a:spcPts val="0"/>
                </a:spcBef>
                <a:spcAft>
                  <a:spcPts val="0"/>
                </a:spcAft>
              </a:pPr>
              <a:r>
                <a:rPr lang="ja-JP" altLang="en-US" sz="900" dirty="0">
                  <a:latin typeface="HGPｺﾞｼｯｸE" panose="020B0900000000000000" pitchFamily="50" charset="-128"/>
                  <a:ea typeface="HGPｺﾞｼｯｸE" panose="020B0900000000000000" pitchFamily="50" charset="-128"/>
                </a:rPr>
                <a:t>住民の代表である</a:t>
              </a:r>
              <a:endParaRPr lang="en-US" altLang="ja-JP" sz="900" dirty="0">
                <a:latin typeface="HGPｺﾞｼｯｸE" panose="020B0900000000000000" pitchFamily="50" charset="-128"/>
                <a:ea typeface="HGPｺﾞｼｯｸE" panose="020B0900000000000000" pitchFamily="50" charset="-128"/>
              </a:endParaRPr>
            </a:p>
            <a:p>
              <a:pPr>
                <a:lnSpc>
                  <a:spcPct val="110000"/>
                </a:lnSpc>
                <a:spcBef>
                  <a:spcPts val="0"/>
                </a:spcBef>
                <a:spcAft>
                  <a:spcPts val="0"/>
                </a:spcAft>
              </a:pPr>
              <a:r>
                <a:rPr lang="ja-JP" altLang="en-US" sz="900" dirty="0">
                  <a:latin typeface="HGPｺﾞｼｯｸE" panose="020B0900000000000000" pitchFamily="50" charset="-128"/>
                  <a:ea typeface="HGPｺﾞｼｯｸE" panose="020B0900000000000000" pitchFamily="50" charset="-128"/>
                </a:rPr>
                <a:t>都道府県知事・</a:t>
              </a:r>
              <a:endParaRPr lang="en-US" altLang="ja-JP" sz="900" dirty="0">
                <a:latin typeface="HGPｺﾞｼｯｸE" panose="020B0900000000000000" pitchFamily="50" charset="-128"/>
                <a:ea typeface="HGPｺﾞｼｯｸE" panose="020B0900000000000000" pitchFamily="50" charset="-128"/>
              </a:endParaRPr>
            </a:p>
            <a:p>
              <a:pPr>
                <a:lnSpc>
                  <a:spcPct val="110000"/>
                </a:lnSpc>
                <a:spcBef>
                  <a:spcPts val="0"/>
                </a:spcBef>
                <a:spcAft>
                  <a:spcPts val="0"/>
                </a:spcAft>
              </a:pPr>
              <a:r>
                <a:rPr lang="ja-JP" altLang="en-US" sz="900" dirty="0">
                  <a:latin typeface="HGPｺﾞｼｯｸE" panose="020B0900000000000000" pitchFamily="50" charset="-128"/>
                  <a:ea typeface="HGPｺﾞｼｯｸE" panose="020B0900000000000000" pitchFamily="50" charset="-128"/>
                </a:rPr>
                <a:t>市区町村長</a:t>
              </a:r>
              <a:endParaRPr lang="en-US" altLang="ja-JP" sz="900" dirty="0">
                <a:latin typeface="HGPｺﾞｼｯｸE" panose="020B0900000000000000" pitchFamily="50" charset="-128"/>
                <a:ea typeface="HGPｺﾞｼｯｸE" panose="020B0900000000000000" pitchFamily="50" charset="-128"/>
              </a:endParaRPr>
            </a:p>
            <a:p>
              <a:pPr>
                <a:lnSpc>
                  <a:spcPct val="110000"/>
                </a:lnSpc>
                <a:spcBef>
                  <a:spcPts val="0"/>
                </a:spcBef>
                <a:spcAft>
                  <a:spcPts val="0"/>
                </a:spcAft>
              </a:pPr>
              <a:r>
                <a:rPr lang="ja-JP" altLang="en-US" sz="900" dirty="0">
                  <a:latin typeface="HGPｺﾞｼｯｸE" panose="020B0900000000000000" pitchFamily="50" charset="-128"/>
                  <a:ea typeface="HGPｺﾞｼｯｸE" panose="020B0900000000000000" pitchFamily="50" charset="-128"/>
                </a:rPr>
                <a:t>を選びます</a:t>
              </a:r>
              <a:endParaRPr lang="en-US" altLang="ja-JP" sz="900" dirty="0">
                <a:latin typeface="HGPｺﾞｼｯｸE" panose="020B0900000000000000" pitchFamily="50" charset="-128"/>
                <a:ea typeface="HGPｺﾞｼｯｸE" panose="020B0900000000000000" pitchFamily="50" charset="-128"/>
              </a:endParaRPr>
            </a:p>
          </p:txBody>
        </p:sp>
      </p:grpSp>
      <p:sp>
        <p:nvSpPr>
          <p:cNvPr id="12330" name="テキスト ボックス 12329">
            <a:extLst>
              <a:ext uri="{FF2B5EF4-FFF2-40B4-BE49-F238E27FC236}">
                <a16:creationId xmlns:a16="http://schemas.microsoft.com/office/drawing/2014/main" id="{DF564F5A-AB77-253B-23DA-97F2F0191C49}"/>
              </a:ext>
            </a:extLst>
          </p:cNvPr>
          <p:cNvSpPr txBox="1"/>
          <p:nvPr/>
        </p:nvSpPr>
        <p:spPr>
          <a:xfrm>
            <a:off x="3299404" y="1720920"/>
            <a:ext cx="796033" cy="507639"/>
          </a:xfrm>
          <a:prstGeom prst="rect">
            <a:avLst/>
          </a:prstGeom>
          <a:noFill/>
        </p:spPr>
        <p:txBody>
          <a:bodyPr wrap="square" rtlCol="0">
            <a:spAutoFit/>
          </a:bodyPr>
          <a:lstStyle/>
          <a:p>
            <a:pPr algn="ctr">
              <a:spcBef>
                <a:spcPts val="0"/>
              </a:spcBef>
              <a:spcAft>
                <a:spcPts val="0"/>
              </a:spcAft>
            </a:pPr>
            <a:r>
              <a:rPr lang="ja-JP" altLang="en-US" sz="1400" dirty="0">
                <a:solidFill>
                  <a:srgbClr val="6BA42C"/>
                </a:solidFill>
                <a:latin typeface="HGPｺﾞｼｯｸE" panose="020B0900000000000000" pitchFamily="50" charset="-128"/>
                <a:ea typeface="HGPｺﾞｼｯｸE" panose="020B0900000000000000" pitchFamily="50" charset="-128"/>
              </a:rPr>
              <a:t>税金</a:t>
            </a:r>
            <a:endParaRPr lang="en-US" altLang="ja-JP" sz="1400" dirty="0">
              <a:solidFill>
                <a:srgbClr val="6BA42C"/>
              </a:solidFill>
              <a:latin typeface="HGPｺﾞｼｯｸE" panose="020B0900000000000000" pitchFamily="50" charset="-128"/>
              <a:ea typeface="HGPｺﾞｼｯｸE" panose="020B0900000000000000" pitchFamily="50" charset="-128"/>
            </a:endParaRPr>
          </a:p>
          <a:p>
            <a:pPr algn="ctr">
              <a:spcBef>
                <a:spcPts val="0"/>
              </a:spcBef>
              <a:spcAft>
                <a:spcPts val="0"/>
              </a:spcAft>
            </a:pPr>
            <a:r>
              <a:rPr lang="ja-JP" altLang="en-US" sz="1200" dirty="0">
                <a:solidFill>
                  <a:srgbClr val="6BA42C"/>
                </a:solidFill>
                <a:latin typeface="HGPｺﾞｼｯｸE" panose="020B0900000000000000" pitchFamily="50" charset="-128"/>
                <a:ea typeface="HGPｺﾞｼｯｸE" panose="020B0900000000000000" pitchFamily="50" charset="-128"/>
              </a:rPr>
              <a:t>（国税）</a:t>
            </a:r>
            <a:endParaRPr lang="en-US" altLang="ja-JP" sz="1200" dirty="0">
              <a:solidFill>
                <a:srgbClr val="6BA42C"/>
              </a:solidFill>
              <a:latin typeface="HGPｺﾞｼｯｸE" panose="020B0900000000000000" pitchFamily="50" charset="-128"/>
              <a:ea typeface="HGPｺﾞｼｯｸE" panose="020B0900000000000000" pitchFamily="50" charset="-128"/>
            </a:endParaRPr>
          </a:p>
        </p:txBody>
      </p:sp>
      <p:sp>
        <p:nvSpPr>
          <p:cNvPr id="12331" name="テキスト ボックス 12330">
            <a:extLst>
              <a:ext uri="{FF2B5EF4-FFF2-40B4-BE49-F238E27FC236}">
                <a16:creationId xmlns:a16="http://schemas.microsoft.com/office/drawing/2014/main" id="{4B367FF0-5886-3E05-76A1-66A093B52C6E}"/>
              </a:ext>
            </a:extLst>
          </p:cNvPr>
          <p:cNvSpPr txBox="1"/>
          <p:nvPr/>
        </p:nvSpPr>
        <p:spPr>
          <a:xfrm>
            <a:off x="4971119" y="1720920"/>
            <a:ext cx="796033" cy="507639"/>
          </a:xfrm>
          <a:prstGeom prst="rect">
            <a:avLst/>
          </a:prstGeom>
          <a:noFill/>
        </p:spPr>
        <p:txBody>
          <a:bodyPr wrap="square" rtlCol="0">
            <a:spAutoFit/>
          </a:bodyPr>
          <a:lstStyle/>
          <a:p>
            <a:pPr algn="ctr">
              <a:spcBef>
                <a:spcPts val="0"/>
              </a:spcBef>
              <a:spcAft>
                <a:spcPts val="0"/>
              </a:spcAft>
            </a:pPr>
            <a:r>
              <a:rPr lang="ja-JP" altLang="en-US" sz="1400" dirty="0">
                <a:solidFill>
                  <a:srgbClr val="1F7EA9"/>
                </a:solidFill>
                <a:latin typeface="HGPｺﾞｼｯｸE" panose="020B0900000000000000" pitchFamily="50" charset="-128"/>
                <a:ea typeface="HGPｺﾞｼｯｸE" panose="020B0900000000000000" pitchFamily="50" charset="-128"/>
              </a:rPr>
              <a:t>税金</a:t>
            </a:r>
            <a:endParaRPr lang="en-US" altLang="ja-JP" sz="1400" dirty="0">
              <a:solidFill>
                <a:srgbClr val="1F7EA9"/>
              </a:solidFill>
              <a:latin typeface="HGPｺﾞｼｯｸE" panose="020B0900000000000000" pitchFamily="50" charset="-128"/>
              <a:ea typeface="HGPｺﾞｼｯｸE" panose="020B0900000000000000" pitchFamily="50" charset="-128"/>
            </a:endParaRPr>
          </a:p>
          <a:p>
            <a:pPr algn="ctr">
              <a:spcBef>
                <a:spcPts val="0"/>
              </a:spcBef>
              <a:spcAft>
                <a:spcPts val="0"/>
              </a:spcAft>
            </a:pPr>
            <a:r>
              <a:rPr lang="ja-JP" altLang="en-US" sz="1200" dirty="0">
                <a:solidFill>
                  <a:srgbClr val="1F7EA9"/>
                </a:solidFill>
                <a:latin typeface="HGPｺﾞｼｯｸE" panose="020B0900000000000000" pitchFamily="50" charset="-128"/>
                <a:ea typeface="HGPｺﾞｼｯｸE" panose="020B0900000000000000" pitchFamily="50" charset="-128"/>
              </a:rPr>
              <a:t>（地方税）</a:t>
            </a:r>
            <a:endParaRPr lang="en-US" altLang="ja-JP" sz="1200" dirty="0">
              <a:solidFill>
                <a:srgbClr val="1F7EA9"/>
              </a:solidFill>
              <a:latin typeface="HGPｺﾞｼｯｸE" panose="020B0900000000000000" pitchFamily="50" charset="-128"/>
              <a:ea typeface="HGPｺﾞｼｯｸE" panose="020B0900000000000000" pitchFamily="50" charset="-128"/>
            </a:endParaRPr>
          </a:p>
        </p:txBody>
      </p:sp>
      <p:grpSp>
        <p:nvGrpSpPr>
          <p:cNvPr id="10" name="グループ化 9">
            <a:extLst>
              <a:ext uri="{FF2B5EF4-FFF2-40B4-BE49-F238E27FC236}">
                <a16:creationId xmlns:a16="http://schemas.microsoft.com/office/drawing/2014/main" id="{34823C51-FF6F-9EBA-F8B5-7901BE70CAF0}"/>
              </a:ext>
            </a:extLst>
          </p:cNvPr>
          <p:cNvGrpSpPr/>
          <p:nvPr/>
        </p:nvGrpSpPr>
        <p:grpSpPr>
          <a:xfrm>
            <a:off x="-29057" y="6108718"/>
            <a:ext cx="832606" cy="749280"/>
            <a:chOff x="-35154" y="5996309"/>
            <a:chExt cx="945432" cy="850815"/>
          </a:xfrm>
        </p:grpSpPr>
        <p:sp>
          <p:nvSpPr>
            <p:cNvPr id="11" name="フリーフォーム: 図形 10">
              <a:extLst>
                <a:ext uri="{FF2B5EF4-FFF2-40B4-BE49-F238E27FC236}">
                  <a16:creationId xmlns:a16="http://schemas.microsoft.com/office/drawing/2014/main" id="{07ECC775-802B-BAAF-0AAE-F48F4C961CA9}"/>
                </a:ext>
              </a:extLst>
            </p:cNvPr>
            <p:cNvSpPr/>
            <p:nvPr userDrawn="1"/>
          </p:nvSpPr>
          <p:spPr>
            <a:xfrm rot="5400000">
              <a:off x="29731" y="6013480"/>
              <a:ext cx="803910" cy="863377"/>
            </a:xfrm>
            <a:custGeom>
              <a:avLst/>
              <a:gdLst>
                <a:gd name="connsiteX0" fmla="*/ 0 w 803912"/>
                <a:gd name="connsiteY0" fmla="*/ 529098 h 863377"/>
                <a:gd name="connsiteX1" fmla="*/ 529098 w 803912"/>
                <a:gd name="connsiteY1" fmla="*/ 0 h 863377"/>
                <a:gd name="connsiteX2" fmla="*/ 735047 w 803912"/>
                <a:gd name="connsiteY2" fmla="*/ 41580 h 863377"/>
                <a:gd name="connsiteX3" fmla="*/ 803912 w 803912"/>
                <a:gd name="connsiteY3" fmla="*/ 78958 h 863377"/>
                <a:gd name="connsiteX4" fmla="*/ 803912 w 803912"/>
                <a:gd name="connsiteY4" fmla="*/ 863377 h 863377"/>
                <a:gd name="connsiteX5" fmla="*/ 122089 w 803912"/>
                <a:gd name="connsiteY5" fmla="*/ 863377 h 863377"/>
                <a:gd name="connsiteX6" fmla="*/ 90362 w 803912"/>
                <a:gd name="connsiteY6" fmla="*/ 824922 h 863377"/>
                <a:gd name="connsiteX7" fmla="*/ 0 w 803912"/>
                <a:gd name="connsiteY7" fmla="*/ 529098 h 863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912" h="863377">
                  <a:moveTo>
                    <a:pt x="0" y="529098"/>
                  </a:moveTo>
                  <a:cubicBezTo>
                    <a:pt x="0" y="236885"/>
                    <a:pt x="236885" y="0"/>
                    <a:pt x="529098" y="0"/>
                  </a:cubicBezTo>
                  <a:cubicBezTo>
                    <a:pt x="602151" y="0"/>
                    <a:pt x="671747" y="14806"/>
                    <a:pt x="735047" y="41580"/>
                  </a:cubicBezTo>
                  <a:lnTo>
                    <a:pt x="803912" y="78958"/>
                  </a:lnTo>
                  <a:lnTo>
                    <a:pt x="803912" y="863377"/>
                  </a:lnTo>
                  <a:lnTo>
                    <a:pt x="122089" y="863377"/>
                  </a:lnTo>
                  <a:lnTo>
                    <a:pt x="90362" y="824922"/>
                  </a:lnTo>
                  <a:cubicBezTo>
                    <a:pt x="33312" y="740478"/>
                    <a:pt x="0" y="638678"/>
                    <a:pt x="0" y="529098"/>
                  </a:cubicBezTo>
                  <a:close/>
                </a:path>
              </a:pathLst>
            </a:custGeom>
            <a:solidFill>
              <a:srgbClr val="DCF8C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14" name="フリーフォーム: 図形 13">
              <a:extLst>
                <a:ext uri="{FF2B5EF4-FFF2-40B4-BE49-F238E27FC236}">
                  <a16:creationId xmlns:a16="http://schemas.microsoft.com/office/drawing/2014/main" id="{01555A36-F5A3-7DD1-697E-450A5DC21734}"/>
                </a:ext>
              </a:extLst>
            </p:cNvPr>
            <p:cNvSpPr/>
            <p:nvPr userDrawn="1"/>
          </p:nvSpPr>
          <p:spPr>
            <a:xfrm rot="5400000">
              <a:off x="29731" y="5966578"/>
              <a:ext cx="850815" cy="910278"/>
            </a:xfrm>
            <a:custGeom>
              <a:avLst/>
              <a:gdLst>
                <a:gd name="connsiteX0" fmla="*/ 0 w 850815"/>
                <a:gd name="connsiteY0" fmla="*/ 576000 h 910278"/>
                <a:gd name="connsiteX1" fmla="*/ 576000 w 850815"/>
                <a:gd name="connsiteY1" fmla="*/ 0 h 910278"/>
                <a:gd name="connsiteX2" fmla="*/ 800205 w 850815"/>
                <a:gd name="connsiteY2" fmla="*/ 45266 h 910278"/>
                <a:gd name="connsiteX3" fmla="*/ 850815 w 850815"/>
                <a:gd name="connsiteY3" fmla="*/ 72735 h 910278"/>
                <a:gd name="connsiteX4" fmla="*/ 850815 w 850815"/>
                <a:gd name="connsiteY4" fmla="*/ 125859 h 910278"/>
                <a:gd name="connsiteX5" fmla="*/ 781950 w 850815"/>
                <a:gd name="connsiteY5" fmla="*/ 88481 h 910278"/>
                <a:gd name="connsiteX6" fmla="*/ 576001 w 850815"/>
                <a:gd name="connsiteY6" fmla="*/ 46901 h 910278"/>
                <a:gd name="connsiteX7" fmla="*/ 46903 w 850815"/>
                <a:gd name="connsiteY7" fmla="*/ 575999 h 910278"/>
                <a:gd name="connsiteX8" fmla="*/ 137265 w 850815"/>
                <a:gd name="connsiteY8" fmla="*/ 871823 h 910278"/>
                <a:gd name="connsiteX9" fmla="*/ 168992 w 850815"/>
                <a:gd name="connsiteY9" fmla="*/ 910278 h 910278"/>
                <a:gd name="connsiteX10" fmla="*/ 108463 w 850815"/>
                <a:gd name="connsiteY10" fmla="*/ 910278 h 910278"/>
                <a:gd name="connsiteX11" fmla="*/ 98372 w 850815"/>
                <a:gd name="connsiteY11" fmla="*/ 898047 h 910278"/>
                <a:gd name="connsiteX12" fmla="*/ 0 w 850815"/>
                <a:gd name="connsiteY12" fmla="*/ 576000 h 91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0815" h="910278">
                  <a:moveTo>
                    <a:pt x="0" y="576000"/>
                  </a:moveTo>
                  <a:cubicBezTo>
                    <a:pt x="0" y="257884"/>
                    <a:pt x="257884" y="0"/>
                    <a:pt x="576000" y="0"/>
                  </a:cubicBezTo>
                  <a:cubicBezTo>
                    <a:pt x="655529" y="0"/>
                    <a:pt x="731294" y="16118"/>
                    <a:pt x="800205" y="45266"/>
                  </a:cubicBezTo>
                  <a:lnTo>
                    <a:pt x="850815" y="72735"/>
                  </a:lnTo>
                  <a:lnTo>
                    <a:pt x="850815" y="125859"/>
                  </a:lnTo>
                  <a:lnTo>
                    <a:pt x="781950" y="88481"/>
                  </a:lnTo>
                  <a:cubicBezTo>
                    <a:pt x="718650" y="61707"/>
                    <a:pt x="649054" y="46901"/>
                    <a:pt x="576001" y="46901"/>
                  </a:cubicBezTo>
                  <a:cubicBezTo>
                    <a:pt x="283788" y="46901"/>
                    <a:pt x="46903" y="283786"/>
                    <a:pt x="46903" y="575999"/>
                  </a:cubicBezTo>
                  <a:cubicBezTo>
                    <a:pt x="46903" y="685579"/>
                    <a:pt x="80215" y="787379"/>
                    <a:pt x="137265" y="871823"/>
                  </a:cubicBezTo>
                  <a:lnTo>
                    <a:pt x="168992" y="910278"/>
                  </a:lnTo>
                  <a:lnTo>
                    <a:pt x="108463" y="910278"/>
                  </a:lnTo>
                  <a:lnTo>
                    <a:pt x="98372" y="898047"/>
                  </a:lnTo>
                  <a:cubicBezTo>
                    <a:pt x="36265" y="806117"/>
                    <a:pt x="0" y="695294"/>
                    <a:pt x="0" y="576000"/>
                  </a:cubicBezTo>
                  <a:close/>
                </a:path>
              </a:pathLst>
            </a:custGeom>
            <a:solidFill>
              <a:srgbClr val="005BA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5" name="テキスト ボックス 14">
              <a:extLst>
                <a:ext uri="{FF2B5EF4-FFF2-40B4-BE49-F238E27FC236}">
                  <a16:creationId xmlns:a16="http://schemas.microsoft.com/office/drawing/2014/main" id="{854336E6-DEEF-EECF-64E1-74BEA8128D52}"/>
                </a:ext>
              </a:extLst>
            </p:cNvPr>
            <p:cNvSpPr txBox="1"/>
            <p:nvPr userDrawn="1"/>
          </p:nvSpPr>
          <p:spPr>
            <a:xfrm>
              <a:off x="-35154" y="6181034"/>
              <a:ext cx="825671" cy="584775"/>
            </a:xfrm>
            <a:prstGeom prst="rect">
              <a:avLst/>
            </a:prstGeom>
            <a:noFill/>
          </p:spPr>
          <p:txBody>
            <a:bodyPr wrap="square" rtlCol="0">
              <a:noAutofit/>
            </a:bodyPr>
            <a:lstStyle/>
            <a:p>
              <a:pPr algn="ctr"/>
              <a:r>
                <a:rPr kumimoji="1" lang="ja-JP" altLang="en-US" sz="1400" b="1" i="0" spc="50" baseline="0" dirty="0">
                  <a:solidFill>
                    <a:srgbClr val="005BAD"/>
                  </a:solidFill>
                  <a:latin typeface="ＭＳ Ｐゴシック" panose="020B0600070205080204" pitchFamily="50" charset="-128"/>
                  <a:ea typeface="ＭＳ Ｐゴシック" panose="020B0600070205080204" pitchFamily="50" charset="-128"/>
                </a:rPr>
                <a:t>もっと</a:t>
              </a:r>
              <a:endParaRPr kumimoji="1" lang="en-US" altLang="ja-JP" sz="1400" b="1" i="0" spc="50" baseline="0" dirty="0">
                <a:solidFill>
                  <a:srgbClr val="005BAD"/>
                </a:solidFill>
                <a:latin typeface="ＭＳ Ｐゴシック" panose="020B0600070205080204" pitchFamily="50" charset="-128"/>
                <a:ea typeface="ＭＳ Ｐゴシック" panose="020B0600070205080204" pitchFamily="50" charset="-128"/>
              </a:endParaRPr>
            </a:p>
            <a:p>
              <a:pPr algn="ctr"/>
              <a:r>
                <a:rPr lang="ja-JP" altLang="en-US" sz="1400" b="1" spc="50" dirty="0">
                  <a:solidFill>
                    <a:srgbClr val="005BAD"/>
                  </a:solidFill>
                  <a:latin typeface="ＭＳ Ｐゴシック" panose="020B0600070205080204" pitchFamily="50" charset="-128"/>
                  <a:ea typeface="ＭＳ Ｐゴシック" panose="020B0600070205080204" pitchFamily="50" charset="-128"/>
                </a:rPr>
                <a:t>詳しく</a:t>
              </a:r>
              <a:endParaRPr kumimoji="1" lang="ja-JP" altLang="en-US" sz="1400" b="1" i="0" spc="50" baseline="0" dirty="0">
                <a:solidFill>
                  <a:srgbClr val="005BAD"/>
                </a:solidFill>
                <a:latin typeface="ＭＳ Ｐゴシック" panose="020B0600070205080204" pitchFamily="50" charset="-128"/>
                <a:ea typeface="ＭＳ Ｐゴシック" panose="020B0600070205080204" pitchFamily="50" charset="-128"/>
              </a:endParaRPr>
            </a:p>
          </p:txBody>
        </p:sp>
      </p:grpSp>
      <p:sp>
        <p:nvSpPr>
          <p:cNvPr id="12387" name="二等辺三角形 12386">
            <a:extLst>
              <a:ext uri="{FF2B5EF4-FFF2-40B4-BE49-F238E27FC236}">
                <a16:creationId xmlns:a16="http://schemas.microsoft.com/office/drawing/2014/main" id="{AFB5B66F-72B8-7D8D-2E8F-A3D6D8A4C3D2}"/>
              </a:ext>
            </a:extLst>
          </p:cNvPr>
          <p:cNvSpPr/>
          <p:nvPr/>
        </p:nvSpPr>
        <p:spPr>
          <a:xfrm rot="10800000">
            <a:off x="1363045" y="3451346"/>
            <a:ext cx="628038" cy="204009"/>
          </a:xfrm>
          <a:prstGeom prst="triangle">
            <a:avLst/>
          </a:prstGeom>
          <a:gradFill>
            <a:gsLst>
              <a:gs pos="0">
                <a:srgbClr val="78B832"/>
              </a:gs>
              <a:gs pos="100000">
                <a:srgbClr val="B8E08C">
                  <a:alpha val="0"/>
                </a:srgbClr>
              </a:gs>
            </a:gsLst>
            <a:lin ang="5400000" scaled="1"/>
          </a:gradFill>
          <a:ln w="6350" cap="flat" cmpd="sng" algn="ctr">
            <a:noFill/>
            <a:prstDash val="solid"/>
            <a:round/>
            <a:headEnd type="none" w="med" len="med"/>
            <a:tailEnd type="none" w="med" len="med"/>
          </a:ln>
          <a:effectLst/>
        </p:spPr>
        <p:txBody>
          <a:bodyPr vert="horz" wrap="square" lIns="91440" tIns="45720" rIns="91440" bIns="72000" numCol="1" rtlCol="0" anchor="ctr" anchorCtr="0" compatLnSpc="1">
            <a:prstTxWarp prst="textNoShape">
              <a:avLst/>
            </a:prstTxWarp>
          </a:bodyPr>
          <a:lstStyle/>
          <a:p>
            <a:pPr algn="ctr" eaLnBrk="1" hangingPunct="1"/>
            <a:endParaRPr lang="ja-JP" altLang="en-US" sz="1200">
              <a:solidFill>
                <a:schemeClr val="bg1"/>
              </a:solidFill>
              <a:latin typeface="+mn-ea"/>
            </a:endParaRPr>
          </a:p>
        </p:txBody>
      </p:sp>
      <p:grpSp>
        <p:nvGrpSpPr>
          <p:cNvPr id="23" name="グループ化 22">
            <a:extLst>
              <a:ext uri="{FF2B5EF4-FFF2-40B4-BE49-F238E27FC236}">
                <a16:creationId xmlns:a16="http://schemas.microsoft.com/office/drawing/2014/main" id="{85DD1DDA-708E-CF39-42AD-7A4889AF8384}"/>
              </a:ext>
            </a:extLst>
          </p:cNvPr>
          <p:cNvGrpSpPr/>
          <p:nvPr/>
        </p:nvGrpSpPr>
        <p:grpSpPr>
          <a:xfrm>
            <a:off x="6232922" y="3715330"/>
            <a:ext cx="2599637" cy="1512077"/>
            <a:chOff x="6232922" y="3715330"/>
            <a:chExt cx="2599637" cy="1512077"/>
          </a:xfrm>
        </p:grpSpPr>
        <p:sp>
          <p:nvSpPr>
            <p:cNvPr id="12291" name="四角形: 角を丸くする 12290">
              <a:extLst>
                <a:ext uri="{FF2B5EF4-FFF2-40B4-BE49-F238E27FC236}">
                  <a16:creationId xmlns:a16="http://schemas.microsoft.com/office/drawing/2014/main" id="{8F7C84A7-A0E1-BF60-C77C-828928FC25BF}"/>
                </a:ext>
              </a:extLst>
            </p:cNvPr>
            <p:cNvSpPr/>
            <p:nvPr/>
          </p:nvSpPr>
          <p:spPr bwMode="auto">
            <a:xfrm>
              <a:off x="6471852" y="3715330"/>
              <a:ext cx="2035742" cy="217276"/>
            </a:xfrm>
            <a:prstGeom prst="roundRect">
              <a:avLst>
                <a:gd name="adj" fmla="val 50000"/>
              </a:avLst>
            </a:prstGeom>
            <a:solidFill>
              <a:srgbClr val="36BFD2"/>
            </a:solidFill>
            <a:ln w="6350" cap="flat" cmpd="sng" algn="ctr">
              <a:noFill/>
              <a:prstDash val="solid"/>
              <a:round/>
              <a:headEnd type="none" w="med" len="med"/>
              <a:tailEnd type="none" w="med" len="med"/>
            </a:ln>
            <a:effectLst/>
          </p:spPr>
          <p:txBody>
            <a:bodyPr vert="horz" wrap="square" lIns="91440" tIns="45720" rIns="91440" bIns="72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ja-JP" altLang="en-US" sz="1200" dirty="0">
                  <a:solidFill>
                    <a:schemeClr val="bg1"/>
                  </a:solidFill>
                  <a:latin typeface="+mn-ea"/>
                  <a:ea typeface="+mn-ea"/>
                </a:rPr>
                <a:t>都道府県・市区町村の議会</a:t>
              </a:r>
              <a:endParaRPr kumimoji="1" lang="ja-JP" altLang="en-US" sz="1200" b="0" i="0" u="none" strike="noStrike" cap="none" normalizeH="0" baseline="0" dirty="0">
                <a:ln>
                  <a:noFill/>
                </a:ln>
                <a:solidFill>
                  <a:schemeClr val="bg1"/>
                </a:solidFill>
                <a:effectLst/>
                <a:latin typeface="+mn-ea"/>
                <a:ea typeface="+mn-ea"/>
              </a:endParaRPr>
            </a:p>
          </p:txBody>
        </p:sp>
        <p:pic>
          <p:nvPicPr>
            <p:cNvPr id="12388" name="図 12387">
              <a:extLst>
                <a:ext uri="{FF2B5EF4-FFF2-40B4-BE49-F238E27FC236}">
                  <a16:creationId xmlns:a16="http://schemas.microsoft.com/office/drawing/2014/main" id="{D2D3156E-7067-36EC-696D-646744BEE82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6232922" y="4014778"/>
              <a:ext cx="2599637" cy="1212629"/>
            </a:xfrm>
            <a:prstGeom prst="rect">
              <a:avLst/>
            </a:prstGeom>
          </p:spPr>
        </p:pic>
      </p:grpSp>
      <p:grpSp>
        <p:nvGrpSpPr>
          <p:cNvPr id="21" name="グループ化 20">
            <a:extLst>
              <a:ext uri="{FF2B5EF4-FFF2-40B4-BE49-F238E27FC236}">
                <a16:creationId xmlns:a16="http://schemas.microsoft.com/office/drawing/2014/main" id="{0F943795-E427-1DDB-0B85-B662ECFB961D}"/>
              </a:ext>
            </a:extLst>
          </p:cNvPr>
          <p:cNvGrpSpPr/>
          <p:nvPr/>
        </p:nvGrpSpPr>
        <p:grpSpPr>
          <a:xfrm>
            <a:off x="659193" y="3715330"/>
            <a:ext cx="2035742" cy="1506300"/>
            <a:chOff x="659193" y="3715330"/>
            <a:chExt cx="2035742" cy="1506300"/>
          </a:xfrm>
        </p:grpSpPr>
        <p:sp>
          <p:nvSpPr>
            <p:cNvPr id="12294" name="四角形: 角を丸くする 12293">
              <a:extLst>
                <a:ext uri="{FF2B5EF4-FFF2-40B4-BE49-F238E27FC236}">
                  <a16:creationId xmlns:a16="http://schemas.microsoft.com/office/drawing/2014/main" id="{6868D2FF-A401-84C9-22FB-072A192A72A6}"/>
                </a:ext>
              </a:extLst>
            </p:cNvPr>
            <p:cNvSpPr/>
            <p:nvPr/>
          </p:nvSpPr>
          <p:spPr bwMode="auto">
            <a:xfrm>
              <a:off x="659193" y="3715330"/>
              <a:ext cx="2035742" cy="217276"/>
            </a:xfrm>
            <a:prstGeom prst="roundRect">
              <a:avLst>
                <a:gd name="adj" fmla="val 50000"/>
              </a:avLst>
            </a:prstGeom>
            <a:solidFill>
              <a:srgbClr val="92D050"/>
            </a:solidFill>
            <a:ln w="6350" cap="flat" cmpd="sng" algn="ctr">
              <a:noFill/>
              <a:prstDash val="solid"/>
              <a:round/>
              <a:headEnd type="none" w="med" len="med"/>
              <a:tailEnd type="none" w="med" len="med"/>
            </a:ln>
            <a:effectLst/>
          </p:spPr>
          <p:txBody>
            <a:bodyPr vert="horz" wrap="square" lIns="91440" tIns="0" rIns="9144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200" b="0" i="0" u="none" strike="noStrike" cap="none" normalizeH="0" baseline="0" dirty="0">
                  <a:ln>
                    <a:noFill/>
                  </a:ln>
                  <a:solidFill>
                    <a:schemeClr val="bg1"/>
                  </a:solidFill>
                  <a:effectLst/>
                  <a:latin typeface="+mn-ea"/>
                  <a:ea typeface="+mn-ea"/>
                </a:rPr>
                <a:t>国会</a:t>
              </a:r>
            </a:p>
          </p:txBody>
        </p:sp>
        <p:pic>
          <p:nvPicPr>
            <p:cNvPr id="12389" name="図 12388">
              <a:extLst>
                <a:ext uri="{FF2B5EF4-FFF2-40B4-BE49-F238E27FC236}">
                  <a16:creationId xmlns:a16="http://schemas.microsoft.com/office/drawing/2014/main" id="{B9E344A8-436D-BF86-51BD-63CEA6D69889}"/>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766485" y="4014778"/>
              <a:ext cx="1821158" cy="1206852"/>
            </a:xfrm>
            <a:prstGeom prst="rect">
              <a:avLst/>
            </a:prstGeom>
          </p:spPr>
        </p:pic>
      </p:grpSp>
      <p:grpSp>
        <p:nvGrpSpPr>
          <p:cNvPr id="19" name="グループ化 18">
            <a:extLst>
              <a:ext uri="{FF2B5EF4-FFF2-40B4-BE49-F238E27FC236}">
                <a16:creationId xmlns:a16="http://schemas.microsoft.com/office/drawing/2014/main" id="{E219B6A8-3243-B69D-6506-891A738FC16E}"/>
              </a:ext>
            </a:extLst>
          </p:cNvPr>
          <p:cNvGrpSpPr/>
          <p:nvPr/>
        </p:nvGrpSpPr>
        <p:grpSpPr>
          <a:xfrm>
            <a:off x="6931254" y="3201573"/>
            <a:ext cx="1103187" cy="453782"/>
            <a:chOff x="6931254" y="3201573"/>
            <a:chExt cx="1103187" cy="453782"/>
          </a:xfrm>
        </p:grpSpPr>
        <p:sp>
          <p:nvSpPr>
            <p:cNvPr id="12312" name="テキスト ボックス 12311">
              <a:extLst>
                <a:ext uri="{FF2B5EF4-FFF2-40B4-BE49-F238E27FC236}">
                  <a16:creationId xmlns:a16="http://schemas.microsoft.com/office/drawing/2014/main" id="{437FA3C0-4E11-77F0-ACB1-5674064BC69F}"/>
                </a:ext>
              </a:extLst>
            </p:cNvPr>
            <p:cNvSpPr txBox="1"/>
            <p:nvPr/>
          </p:nvSpPr>
          <p:spPr>
            <a:xfrm>
              <a:off x="6931254" y="3201573"/>
              <a:ext cx="1103187" cy="270652"/>
            </a:xfrm>
            <a:prstGeom prst="rect">
              <a:avLst/>
            </a:prstGeom>
            <a:noFill/>
          </p:spPr>
          <p:txBody>
            <a:bodyPr wrap="none" rtlCol="0">
              <a:spAutoFit/>
            </a:bodyPr>
            <a:lstStyle/>
            <a:p>
              <a:pPr>
                <a:lnSpc>
                  <a:spcPct val="110000"/>
                </a:lnSpc>
                <a:spcBef>
                  <a:spcPts val="0"/>
                </a:spcBef>
                <a:spcAft>
                  <a:spcPts val="0"/>
                </a:spcAft>
              </a:pPr>
              <a:r>
                <a:rPr lang="ja-JP" altLang="en-US" sz="1200" dirty="0">
                  <a:solidFill>
                    <a:srgbClr val="1F7EA9"/>
                  </a:solidFill>
                  <a:latin typeface="HGPｺﾞｼｯｸE" panose="020B0900000000000000" pitchFamily="50" charset="-128"/>
                  <a:ea typeface="HGPｺﾞｼｯｸE" panose="020B0900000000000000" pitchFamily="50" charset="-128"/>
                </a:rPr>
                <a:t>予算案の提出</a:t>
              </a:r>
              <a:endParaRPr lang="en-US" altLang="ja-JP" sz="1200" dirty="0">
                <a:solidFill>
                  <a:srgbClr val="1F7EA9"/>
                </a:solidFill>
                <a:latin typeface="HGPｺﾞｼｯｸE" panose="020B0900000000000000" pitchFamily="50" charset="-128"/>
                <a:ea typeface="HGPｺﾞｼｯｸE" panose="020B0900000000000000" pitchFamily="50" charset="-128"/>
              </a:endParaRPr>
            </a:p>
          </p:txBody>
        </p:sp>
        <p:sp>
          <p:nvSpPr>
            <p:cNvPr id="12392" name="二等辺三角形 12391">
              <a:extLst>
                <a:ext uri="{FF2B5EF4-FFF2-40B4-BE49-F238E27FC236}">
                  <a16:creationId xmlns:a16="http://schemas.microsoft.com/office/drawing/2014/main" id="{93CEB8C1-13F2-EB05-6559-1426726657AB}"/>
                </a:ext>
              </a:extLst>
            </p:cNvPr>
            <p:cNvSpPr/>
            <p:nvPr/>
          </p:nvSpPr>
          <p:spPr>
            <a:xfrm rot="10800000">
              <a:off x="7159044" y="3451346"/>
              <a:ext cx="628038" cy="204009"/>
            </a:xfrm>
            <a:prstGeom prst="triangle">
              <a:avLst/>
            </a:prstGeom>
            <a:gradFill>
              <a:gsLst>
                <a:gs pos="0">
                  <a:srgbClr val="2BA3D9"/>
                </a:gs>
                <a:gs pos="100000">
                  <a:srgbClr val="A0D6EE">
                    <a:alpha val="0"/>
                  </a:srgbClr>
                </a:gs>
              </a:gsLst>
              <a:lin ang="5400000" scaled="1"/>
            </a:gradFill>
            <a:ln w="6350" cap="flat" cmpd="sng" algn="ctr">
              <a:noFill/>
              <a:prstDash val="solid"/>
              <a:round/>
              <a:headEnd type="none" w="med" len="med"/>
              <a:tailEnd type="none" w="med" len="med"/>
            </a:ln>
            <a:effectLst/>
          </p:spPr>
          <p:txBody>
            <a:bodyPr vert="horz" wrap="square" lIns="91440" tIns="45720" rIns="91440" bIns="72000" numCol="1" rtlCol="0" anchor="ctr" anchorCtr="0" compatLnSpc="1">
              <a:prstTxWarp prst="textNoShape">
                <a:avLst/>
              </a:prstTxWarp>
            </a:bodyPr>
            <a:lstStyle/>
            <a:p>
              <a:pPr algn="ctr" eaLnBrk="1" hangingPunct="1"/>
              <a:endParaRPr lang="ja-JP" altLang="en-US" sz="1200">
                <a:solidFill>
                  <a:schemeClr val="bg1"/>
                </a:solidFill>
                <a:latin typeface="+mn-ea"/>
              </a:endParaRPr>
            </a:p>
          </p:txBody>
        </p:sp>
      </p:grpSp>
      <p:sp>
        <p:nvSpPr>
          <p:cNvPr id="12393" name="二等辺三角形 12392">
            <a:extLst>
              <a:ext uri="{FF2B5EF4-FFF2-40B4-BE49-F238E27FC236}">
                <a16:creationId xmlns:a16="http://schemas.microsoft.com/office/drawing/2014/main" id="{911ABF65-E4D3-52AA-4620-0F74EDECF12C}"/>
              </a:ext>
            </a:extLst>
          </p:cNvPr>
          <p:cNvSpPr/>
          <p:nvPr/>
        </p:nvSpPr>
        <p:spPr>
          <a:xfrm rot="10800000">
            <a:off x="7218721" y="5257872"/>
            <a:ext cx="628038" cy="204009"/>
          </a:xfrm>
          <a:prstGeom prst="triangle">
            <a:avLst/>
          </a:prstGeom>
          <a:gradFill>
            <a:gsLst>
              <a:gs pos="0">
                <a:srgbClr val="2BA3D9"/>
              </a:gs>
              <a:gs pos="100000">
                <a:srgbClr val="A0D6EE">
                  <a:alpha val="0"/>
                </a:srgbClr>
              </a:gs>
            </a:gsLst>
            <a:lin ang="5400000" scaled="1"/>
          </a:gradFill>
          <a:ln w="6350" cap="flat" cmpd="sng" algn="ctr">
            <a:noFill/>
            <a:prstDash val="solid"/>
            <a:round/>
            <a:headEnd type="none" w="med" len="med"/>
            <a:tailEnd type="none" w="med" len="med"/>
          </a:ln>
          <a:effectLst/>
        </p:spPr>
        <p:txBody>
          <a:bodyPr vert="horz" wrap="square" lIns="91440" tIns="45720" rIns="91440" bIns="72000" numCol="1" rtlCol="0" anchor="ctr" anchorCtr="0" compatLnSpc="1">
            <a:prstTxWarp prst="textNoShape">
              <a:avLst/>
            </a:prstTxWarp>
          </a:bodyPr>
          <a:lstStyle/>
          <a:p>
            <a:pPr algn="ctr" eaLnBrk="1" hangingPunct="1"/>
            <a:endParaRPr lang="ja-JP" altLang="en-US" sz="1200">
              <a:solidFill>
                <a:schemeClr val="bg1"/>
              </a:solidFill>
              <a:latin typeface="+mn-ea"/>
            </a:endParaRPr>
          </a:p>
        </p:txBody>
      </p:sp>
      <p:sp>
        <p:nvSpPr>
          <p:cNvPr id="12297" name="矢印: 折線 12296">
            <a:extLst>
              <a:ext uri="{FF2B5EF4-FFF2-40B4-BE49-F238E27FC236}">
                <a16:creationId xmlns:a16="http://schemas.microsoft.com/office/drawing/2014/main" id="{ACDEDA1E-3616-43ED-C1E9-C56A10E3656E}"/>
              </a:ext>
            </a:extLst>
          </p:cNvPr>
          <p:cNvSpPr/>
          <p:nvPr/>
        </p:nvSpPr>
        <p:spPr>
          <a:xfrm>
            <a:off x="4597273" y="1416426"/>
            <a:ext cx="1543726" cy="3571442"/>
          </a:xfrm>
          <a:prstGeom prst="bentArrow">
            <a:avLst>
              <a:gd name="adj1" fmla="val 11677"/>
              <a:gd name="adj2" fmla="val 11675"/>
              <a:gd name="adj3" fmla="val 16276"/>
              <a:gd name="adj4" fmla="val 19948"/>
            </a:avLst>
          </a:prstGeom>
          <a:solidFill>
            <a:srgbClr val="69CFDD"/>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ts val="0"/>
              </a:spcBef>
              <a:spcAft>
                <a:spcPts val="0"/>
              </a:spcAft>
            </a:pPr>
            <a:endParaRPr lang="ja-JP" altLang="en-US" sz="2000">
              <a:solidFill>
                <a:schemeClr val="bg1"/>
              </a:solidFill>
              <a:latin typeface="HGPｺﾞｼｯｸE" panose="020B0900000000000000" pitchFamily="50" charset="-128"/>
              <a:ea typeface="HGPｺﾞｼｯｸE" panose="020B0900000000000000" pitchFamily="50" charset="-128"/>
            </a:endParaRPr>
          </a:p>
        </p:txBody>
      </p:sp>
      <p:sp>
        <p:nvSpPr>
          <p:cNvPr id="12394" name="矢印: 折線 12393">
            <a:extLst>
              <a:ext uri="{FF2B5EF4-FFF2-40B4-BE49-F238E27FC236}">
                <a16:creationId xmlns:a16="http://schemas.microsoft.com/office/drawing/2014/main" id="{0BE8F179-B2C9-B42A-CEC1-E5697CDE62F8}"/>
              </a:ext>
            </a:extLst>
          </p:cNvPr>
          <p:cNvSpPr/>
          <p:nvPr/>
        </p:nvSpPr>
        <p:spPr>
          <a:xfrm flipH="1">
            <a:off x="3043321" y="1416426"/>
            <a:ext cx="1503406" cy="3571442"/>
          </a:xfrm>
          <a:prstGeom prst="bentArrow">
            <a:avLst>
              <a:gd name="adj1" fmla="val 12609"/>
              <a:gd name="adj2" fmla="val 12377"/>
              <a:gd name="adj3" fmla="val 14932"/>
              <a:gd name="adj4" fmla="val 17609"/>
            </a:avLst>
          </a:prstGeom>
          <a:solidFill>
            <a:srgbClr val="92D050"/>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ts val="0"/>
              </a:spcBef>
              <a:spcAft>
                <a:spcPts val="0"/>
              </a:spcAft>
            </a:pPr>
            <a:endParaRPr lang="ja-JP" altLang="en-US" sz="2000">
              <a:solidFill>
                <a:schemeClr val="bg1"/>
              </a:solidFill>
              <a:latin typeface="HGPｺﾞｼｯｸE" panose="020B0900000000000000" pitchFamily="50" charset="-128"/>
              <a:ea typeface="HGPｺﾞｼｯｸE" panose="020B0900000000000000" pitchFamily="50" charset="-128"/>
            </a:endParaRPr>
          </a:p>
        </p:txBody>
      </p:sp>
      <p:sp>
        <p:nvSpPr>
          <p:cNvPr id="12397" name="矢印: 折線 12396">
            <a:extLst>
              <a:ext uri="{FF2B5EF4-FFF2-40B4-BE49-F238E27FC236}">
                <a16:creationId xmlns:a16="http://schemas.microsoft.com/office/drawing/2014/main" id="{7FBCAC7B-ACBB-0D8C-C270-1CB078A822F6}"/>
              </a:ext>
            </a:extLst>
          </p:cNvPr>
          <p:cNvSpPr/>
          <p:nvPr/>
        </p:nvSpPr>
        <p:spPr>
          <a:xfrm>
            <a:off x="4852330" y="3655354"/>
            <a:ext cx="1271006" cy="1332513"/>
          </a:xfrm>
          <a:prstGeom prst="bentArrow">
            <a:avLst>
              <a:gd name="adj1" fmla="val 12284"/>
              <a:gd name="adj2" fmla="val 12419"/>
              <a:gd name="adj3" fmla="val 16066"/>
              <a:gd name="adj4" fmla="val 13849"/>
            </a:avLst>
          </a:prstGeom>
          <a:solidFill>
            <a:srgbClr val="F0A620"/>
          </a:solidFill>
          <a:ln w="6350" cap="flat" cmpd="sng" algn="ctr">
            <a:noFill/>
            <a:prstDash val="solid"/>
            <a:round/>
            <a:headEnd type="none" w="med" len="med"/>
            <a:tailEnd type="none" w="med" len="med"/>
          </a:ln>
          <a:effectLst/>
        </p:spPr>
        <p:txBody>
          <a:bodyPr vert="horz" wrap="square" lIns="91440" tIns="45720" rIns="91440" bIns="72000" numCol="1" rtlCol="0" anchor="ctr" anchorCtr="0" compatLnSpc="1">
            <a:prstTxWarp prst="textNoShape">
              <a:avLst/>
            </a:prstTxWarp>
          </a:bodyPr>
          <a:lstStyle/>
          <a:p>
            <a:pPr algn="ctr" eaLnBrk="1" hangingPunct="1"/>
            <a:endParaRPr lang="ja-JP" altLang="en-US" sz="1200">
              <a:solidFill>
                <a:schemeClr val="bg1"/>
              </a:solidFill>
              <a:latin typeface="+mn-ea"/>
            </a:endParaRPr>
          </a:p>
        </p:txBody>
      </p:sp>
      <p:grpSp>
        <p:nvGrpSpPr>
          <p:cNvPr id="12396" name="グループ化 12395">
            <a:extLst>
              <a:ext uri="{FF2B5EF4-FFF2-40B4-BE49-F238E27FC236}">
                <a16:creationId xmlns:a16="http://schemas.microsoft.com/office/drawing/2014/main" id="{6BEEDA63-CAB9-A2A9-EB1E-AC95B308A09E}"/>
              </a:ext>
            </a:extLst>
          </p:cNvPr>
          <p:cNvGrpSpPr/>
          <p:nvPr/>
        </p:nvGrpSpPr>
        <p:grpSpPr>
          <a:xfrm>
            <a:off x="3344844" y="4771999"/>
            <a:ext cx="2454312" cy="1453558"/>
            <a:chOff x="3344844" y="4762571"/>
            <a:chExt cx="2454312" cy="1453558"/>
          </a:xfrm>
        </p:grpSpPr>
        <p:pic>
          <p:nvPicPr>
            <p:cNvPr id="12385" name="図 12384">
              <a:extLst>
                <a:ext uri="{FF2B5EF4-FFF2-40B4-BE49-F238E27FC236}">
                  <a16:creationId xmlns:a16="http://schemas.microsoft.com/office/drawing/2014/main" id="{08574FB3-BB49-B27F-5C6D-4BC98C4916D9}"/>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3693230" y="4762571"/>
              <a:ext cx="1757540" cy="1210660"/>
            </a:xfrm>
            <a:prstGeom prst="rect">
              <a:avLst/>
            </a:prstGeom>
          </p:spPr>
        </p:pic>
        <p:sp>
          <p:nvSpPr>
            <p:cNvPr id="12386" name="四角形: 角を丸くする 12385">
              <a:extLst>
                <a:ext uri="{FF2B5EF4-FFF2-40B4-BE49-F238E27FC236}">
                  <a16:creationId xmlns:a16="http://schemas.microsoft.com/office/drawing/2014/main" id="{6F869E7A-D828-654E-E2B5-03BA18595E36}"/>
                </a:ext>
              </a:extLst>
            </p:cNvPr>
            <p:cNvSpPr/>
            <p:nvPr/>
          </p:nvSpPr>
          <p:spPr bwMode="auto">
            <a:xfrm>
              <a:off x="3344844" y="5954179"/>
              <a:ext cx="2454312" cy="261950"/>
            </a:xfrm>
            <a:prstGeom prst="roundRect">
              <a:avLst>
                <a:gd name="adj" fmla="val 50000"/>
              </a:avLst>
            </a:prstGeom>
            <a:solidFill>
              <a:srgbClr val="F0A620"/>
            </a:solidFill>
            <a:ln w="6350" cap="flat" cmpd="sng" algn="ctr">
              <a:noFill/>
              <a:prstDash val="solid"/>
              <a:round/>
              <a:headEnd type="none" w="med" len="med"/>
              <a:tailEnd type="none" w="med" len="med"/>
            </a:ln>
            <a:effectLst/>
          </p:spPr>
          <p:txBody>
            <a:bodyPr vert="horz" wrap="square" lIns="91440" tIns="45720" rIns="91440" bIns="72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ja-JP" altLang="en-US" sz="1150" dirty="0">
                  <a:solidFill>
                    <a:schemeClr val="bg1"/>
                  </a:solidFill>
                  <a:latin typeface="+mn-ea"/>
                  <a:ea typeface="+mn-ea"/>
                </a:rPr>
                <a:t>国　民</a:t>
              </a:r>
              <a:endParaRPr kumimoji="1" lang="ja-JP" altLang="en-US" sz="1150" i="0" u="none" strike="noStrike" cap="none" normalizeH="0" baseline="0" dirty="0">
                <a:ln>
                  <a:noFill/>
                </a:ln>
                <a:solidFill>
                  <a:schemeClr val="bg1"/>
                </a:solidFill>
                <a:effectLst/>
                <a:latin typeface="+mn-ea"/>
                <a:ea typeface="+mn-ea"/>
              </a:endParaRPr>
            </a:p>
          </p:txBody>
        </p:sp>
      </p:grpSp>
      <p:sp>
        <p:nvSpPr>
          <p:cNvPr id="24" name="Rectangle 14">
            <a:extLst>
              <a:ext uri="{FF2B5EF4-FFF2-40B4-BE49-F238E27FC236}">
                <a16:creationId xmlns:a16="http://schemas.microsoft.com/office/drawing/2014/main" id="{FBE93CA3-0086-4011-9EF4-37C37BE19424}"/>
              </a:ext>
            </a:extLst>
          </p:cNvPr>
          <p:cNvSpPr txBox="1">
            <a:spLocks noChangeArrowheads="1"/>
          </p:cNvSpPr>
          <p:nvPr/>
        </p:nvSpPr>
        <p:spPr bwMode="auto">
          <a:xfrm>
            <a:off x="240030" y="134966"/>
            <a:ext cx="877100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500" kern="0" dirty="0">
                <a:solidFill>
                  <a:srgbClr val="005BAD"/>
                </a:solidFill>
                <a:latin typeface="HGP創英角ｺﾞｼｯｸUB" panose="020B0900000000000000" pitchFamily="50" charset="-128"/>
                <a:ea typeface="HGP創英角ｺﾞｼｯｸUB" panose="020B0900000000000000" pitchFamily="50" charset="-128"/>
              </a:rPr>
              <a:t>２</a:t>
            </a:r>
            <a:r>
              <a:rPr lang="en-US" altLang="ja-JP" sz="2200" kern="0" dirty="0">
                <a:solidFill>
                  <a:srgbClr val="005BAD"/>
                </a:solidFill>
                <a:latin typeface="HGP創英角ｺﾞｼｯｸUB" panose="020B0900000000000000" pitchFamily="50" charset="-128"/>
                <a:ea typeface="HGP創英角ｺﾞｼｯｸUB" panose="020B0900000000000000" pitchFamily="50" charset="-128"/>
              </a:rPr>
              <a:t>. </a:t>
            </a:r>
            <a:r>
              <a:rPr lang="ja-JP" altLang="en-US" sz="2200" kern="0" dirty="0">
                <a:solidFill>
                  <a:schemeClr val="tx1"/>
                </a:solidFill>
                <a:latin typeface="HGP創英角ｺﾞｼｯｸUB" panose="020B0900000000000000" pitchFamily="50" charset="-128"/>
                <a:ea typeface="HGP創英角ｺﾞｼｯｸUB" panose="020B0900000000000000" pitchFamily="50" charset="-128"/>
              </a:rPr>
              <a:t>納税の義務と公平な税金</a:t>
            </a:r>
          </a:p>
        </p:txBody>
      </p:sp>
    </p:spTree>
    <p:extLst>
      <p:ext uri="{BB962C8B-B14F-4D97-AF65-F5344CB8AC3E}">
        <p14:creationId xmlns:p14="http://schemas.microsoft.com/office/powerpoint/2010/main" val="1442618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306">
                                            <p:txEl>
                                              <p:pRg st="0" end="0"/>
                                            </p:txEl>
                                          </p:spTgt>
                                        </p:tgtEl>
                                        <p:attrNameLst>
                                          <p:attrName>style.visibility</p:attrName>
                                        </p:attrNameLst>
                                      </p:cBhvr>
                                      <p:to>
                                        <p:strVal val="visible"/>
                                      </p:to>
                                    </p:set>
                                    <p:animEffect transition="in" filter="wipe(left)">
                                      <p:cBhvr>
                                        <p:cTn id="7" dur="1750"/>
                                        <p:tgtEl>
                                          <p:spTgt spid="1230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396"/>
                                        </p:tgtEl>
                                        <p:attrNameLst>
                                          <p:attrName>style.visibility</p:attrName>
                                        </p:attrNameLst>
                                      </p:cBhvr>
                                      <p:to>
                                        <p:strVal val="visible"/>
                                      </p:to>
                                    </p:set>
                                    <p:animEffect transition="in" filter="fade">
                                      <p:cBhvr>
                                        <p:cTn id="12" dur="500"/>
                                        <p:tgtEl>
                                          <p:spTgt spid="12396"/>
                                        </p:tgtEl>
                                      </p:cBhvr>
                                    </p:animEffect>
                                  </p:childTnLst>
                                </p:cTn>
                              </p:par>
                              <p:par>
                                <p:cTn id="13" presetID="10"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394"/>
                                        </p:tgtEl>
                                        <p:attrNameLst>
                                          <p:attrName>style.visibility</p:attrName>
                                        </p:attrNameLst>
                                      </p:cBhvr>
                                      <p:to>
                                        <p:strVal val="visible"/>
                                      </p:to>
                                    </p:set>
                                    <p:animEffect transition="in" filter="fade">
                                      <p:cBhvr>
                                        <p:cTn id="21" dur="500"/>
                                        <p:tgtEl>
                                          <p:spTgt spid="1239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330"/>
                                        </p:tgtEl>
                                        <p:attrNameLst>
                                          <p:attrName>style.visibility</p:attrName>
                                        </p:attrNameLst>
                                      </p:cBhvr>
                                      <p:to>
                                        <p:strVal val="visible"/>
                                      </p:to>
                                    </p:set>
                                    <p:animEffect transition="in" filter="fade">
                                      <p:cBhvr>
                                        <p:cTn id="24" dur="500"/>
                                        <p:tgtEl>
                                          <p:spTgt spid="1233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2297"/>
                                        </p:tgtEl>
                                        <p:attrNameLst>
                                          <p:attrName>style.visibility</p:attrName>
                                        </p:attrNameLst>
                                      </p:cBhvr>
                                      <p:to>
                                        <p:strVal val="visible"/>
                                      </p:to>
                                    </p:set>
                                    <p:animEffect transition="in" filter="fade">
                                      <p:cBhvr>
                                        <p:cTn id="27" dur="500"/>
                                        <p:tgtEl>
                                          <p:spTgt spid="1229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2331"/>
                                        </p:tgtEl>
                                        <p:attrNameLst>
                                          <p:attrName>style.visibility</p:attrName>
                                        </p:attrNameLst>
                                      </p:cBhvr>
                                      <p:to>
                                        <p:strVal val="visible"/>
                                      </p:to>
                                    </p:set>
                                    <p:animEffect transition="in" filter="fade">
                                      <p:cBhvr>
                                        <p:cTn id="30" dur="500"/>
                                        <p:tgtEl>
                                          <p:spTgt spid="12331"/>
                                        </p:tgtEl>
                                      </p:cBhvr>
                                    </p:animEffect>
                                  </p:childTnLst>
                                </p:cTn>
                              </p:par>
                              <p:par>
                                <p:cTn id="31" presetID="10"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par>
                                <p:cTn id="34" presetID="10" presetClass="entr" presetSubtype="0"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2308"/>
                                        </p:tgtEl>
                                        <p:attrNameLst>
                                          <p:attrName>style.visibility</p:attrName>
                                        </p:attrNameLst>
                                      </p:cBhvr>
                                      <p:to>
                                        <p:strVal val="visible"/>
                                      </p:to>
                                    </p:set>
                                    <p:animEffect transition="in" filter="fade">
                                      <p:cBhvr>
                                        <p:cTn id="39" dur="500"/>
                                        <p:tgtEl>
                                          <p:spTgt spid="12308"/>
                                        </p:tgtEl>
                                      </p:cBhvr>
                                    </p:animEffect>
                                  </p:childTnLst>
                                </p:cTn>
                              </p:par>
                              <p:par>
                                <p:cTn id="40" presetID="10" presetClass="entr" presetSubtype="0" fill="hold" nodeType="withEffect">
                                  <p:stCondLst>
                                    <p:cond delay="0"/>
                                  </p:stCondLst>
                                  <p:childTnLst>
                                    <p:set>
                                      <p:cBhvr>
                                        <p:cTn id="41" dur="1" fill="hold">
                                          <p:stCondLst>
                                            <p:cond delay="0"/>
                                          </p:stCondLst>
                                        </p:cTn>
                                        <p:tgtEl>
                                          <p:spTgt spid="12327"/>
                                        </p:tgtEl>
                                        <p:attrNameLst>
                                          <p:attrName>style.visibility</p:attrName>
                                        </p:attrNameLst>
                                      </p:cBhvr>
                                      <p:to>
                                        <p:strVal val="visible"/>
                                      </p:to>
                                    </p:set>
                                    <p:animEffect transition="in" filter="fade">
                                      <p:cBhvr>
                                        <p:cTn id="42" dur="500"/>
                                        <p:tgtEl>
                                          <p:spTgt spid="12327"/>
                                        </p:tgtEl>
                                      </p:cBhvr>
                                    </p:animEffect>
                                  </p:childTnLst>
                                </p:cTn>
                              </p:par>
                              <p:par>
                                <p:cTn id="43" presetID="10" presetClass="entr" presetSubtype="0" fill="hold" nodeType="with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fade">
                                      <p:cBhvr>
                                        <p:cTn id="45" dur="500"/>
                                        <p:tgtEl>
                                          <p:spTgt spid="2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2296"/>
                                        </p:tgtEl>
                                        <p:attrNameLst>
                                          <p:attrName>style.visibility</p:attrName>
                                        </p:attrNameLst>
                                      </p:cBhvr>
                                      <p:to>
                                        <p:strVal val="visible"/>
                                      </p:to>
                                    </p:set>
                                    <p:animEffect transition="in" filter="fade">
                                      <p:cBhvr>
                                        <p:cTn id="48" dur="500"/>
                                        <p:tgtEl>
                                          <p:spTgt spid="12296"/>
                                        </p:tgtEl>
                                      </p:cBhvr>
                                    </p:animEffect>
                                  </p:childTnLst>
                                </p:cTn>
                              </p:par>
                              <p:par>
                                <p:cTn id="49" presetID="10" presetClass="entr" presetSubtype="0" fill="hold" nodeType="withEffect">
                                  <p:stCondLst>
                                    <p:cond delay="0"/>
                                  </p:stCondLst>
                                  <p:childTnLst>
                                    <p:set>
                                      <p:cBhvr>
                                        <p:cTn id="50" dur="1" fill="hold">
                                          <p:stCondLst>
                                            <p:cond delay="0"/>
                                          </p:stCondLst>
                                        </p:cTn>
                                        <p:tgtEl>
                                          <p:spTgt spid="12321"/>
                                        </p:tgtEl>
                                        <p:attrNameLst>
                                          <p:attrName>style.visibility</p:attrName>
                                        </p:attrNameLst>
                                      </p:cBhvr>
                                      <p:to>
                                        <p:strVal val="visible"/>
                                      </p:to>
                                    </p:set>
                                    <p:animEffect transition="in" filter="fade">
                                      <p:cBhvr>
                                        <p:cTn id="51" dur="500"/>
                                        <p:tgtEl>
                                          <p:spTgt spid="12321"/>
                                        </p:tgtEl>
                                      </p:cBhvr>
                                    </p:animEffect>
                                  </p:childTnLst>
                                </p:cTn>
                              </p:par>
                              <p:par>
                                <p:cTn id="52" presetID="10" presetClass="entr" presetSubtype="0" fill="hold" nodeType="with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500"/>
                                        <p:tgtEl>
                                          <p:spTgt spid="23"/>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2397"/>
                                        </p:tgtEl>
                                        <p:attrNameLst>
                                          <p:attrName>style.visibility</p:attrName>
                                        </p:attrNameLst>
                                      </p:cBhvr>
                                      <p:to>
                                        <p:strVal val="visible"/>
                                      </p:to>
                                    </p:set>
                                    <p:animEffect transition="in" filter="fade">
                                      <p:cBhvr>
                                        <p:cTn id="57" dur="500"/>
                                        <p:tgtEl>
                                          <p:spTgt spid="12397"/>
                                        </p:tgtEl>
                                      </p:cBhvr>
                                    </p:animEffect>
                                  </p:childTnLst>
                                </p:cTn>
                              </p:par>
                              <p:par>
                                <p:cTn id="58" presetID="10" presetClass="entr" presetSubtype="0" fill="hold" nodeType="withEffect">
                                  <p:stCondLst>
                                    <p:cond delay="0"/>
                                  </p:stCondLst>
                                  <p:childTnLst>
                                    <p:set>
                                      <p:cBhvr>
                                        <p:cTn id="59" dur="1" fill="hold">
                                          <p:stCondLst>
                                            <p:cond delay="0"/>
                                          </p:stCondLst>
                                        </p:cTn>
                                        <p:tgtEl>
                                          <p:spTgt spid="12324"/>
                                        </p:tgtEl>
                                        <p:attrNameLst>
                                          <p:attrName>style.visibility</p:attrName>
                                        </p:attrNameLst>
                                      </p:cBhvr>
                                      <p:to>
                                        <p:strVal val="visible"/>
                                      </p:to>
                                    </p:set>
                                    <p:animEffect transition="in" filter="fade">
                                      <p:cBhvr>
                                        <p:cTn id="60" dur="500"/>
                                        <p:tgtEl>
                                          <p:spTgt spid="12324"/>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12305"/>
                                        </p:tgtEl>
                                        <p:attrNameLst>
                                          <p:attrName>style.visibility</p:attrName>
                                        </p:attrNameLst>
                                      </p:cBhvr>
                                      <p:to>
                                        <p:strVal val="visible"/>
                                      </p:to>
                                    </p:set>
                                    <p:animEffect transition="in" filter="fade">
                                      <p:cBhvr>
                                        <p:cTn id="63" dur="500"/>
                                        <p:tgtEl>
                                          <p:spTgt spid="12305"/>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12387"/>
                                        </p:tgtEl>
                                        <p:attrNameLst>
                                          <p:attrName>style.visibility</p:attrName>
                                        </p:attrNameLst>
                                      </p:cBhvr>
                                      <p:to>
                                        <p:strVal val="visible"/>
                                      </p:to>
                                    </p:set>
                                    <p:animEffect transition="in" filter="fade">
                                      <p:cBhvr>
                                        <p:cTn id="66" dur="500"/>
                                        <p:tgtEl>
                                          <p:spTgt spid="12387"/>
                                        </p:tgtEl>
                                      </p:cBhvr>
                                    </p:animEffect>
                                  </p:childTnLst>
                                </p:cTn>
                              </p:par>
                              <p:par>
                                <p:cTn id="67" presetID="10" presetClass="entr" presetSubtype="0" fill="hold" nodeType="with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fade">
                                      <p:cBhvr>
                                        <p:cTn id="69" dur="500"/>
                                        <p:tgtEl>
                                          <p:spTgt spid="19"/>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12302"/>
                                        </p:tgtEl>
                                        <p:attrNameLst>
                                          <p:attrName>style.visibility</p:attrName>
                                        </p:attrNameLst>
                                      </p:cBhvr>
                                      <p:to>
                                        <p:strVal val="visible"/>
                                      </p:to>
                                    </p:set>
                                    <p:animEffect transition="in" filter="fade">
                                      <p:cBhvr>
                                        <p:cTn id="72" dur="500"/>
                                        <p:tgtEl>
                                          <p:spTgt spid="12302"/>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12393"/>
                                        </p:tgtEl>
                                        <p:attrNameLst>
                                          <p:attrName>style.visibility</p:attrName>
                                        </p:attrNameLst>
                                      </p:cBhvr>
                                      <p:to>
                                        <p:strVal val="visible"/>
                                      </p:to>
                                    </p:set>
                                    <p:animEffect transition="in" filter="fade">
                                      <p:cBhvr>
                                        <p:cTn id="75" dur="500"/>
                                        <p:tgtEl>
                                          <p:spTgt spid="12393"/>
                                        </p:tgtEl>
                                      </p:cBhvr>
                                    </p:animEffect>
                                  </p:childTnLst>
                                </p:cTn>
                              </p:par>
                              <p:par>
                                <p:cTn id="76" presetID="10" presetClass="entr" presetSubtype="0" fill="hold" nodeType="withEffect">
                                  <p:stCondLst>
                                    <p:cond delay="0"/>
                                  </p:stCondLst>
                                  <p:childTnLst>
                                    <p:set>
                                      <p:cBhvr>
                                        <p:cTn id="77" dur="1" fill="hold">
                                          <p:stCondLst>
                                            <p:cond delay="0"/>
                                          </p:stCondLst>
                                        </p:cTn>
                                        <p:tgtEl>
                                          <p:spTgt spid="12313"/>
                                        </p:tgtEl>
                                        <p:attrNameLst>
                                          <p:attrName>style.visibility</p:attrName>
                                        </p:attrNameLst>
                                      </p:cBhvr>
                                      <p:to>
                                        <p:strVal val="visible"/>
                                      </p:to>
                                    </p:set>
                                    <p:animEffect transition="in" filter="fade">
                                      <p:cBhvr>
                                        <p:cTn id="78" dur="500"/>
                                        <p:tgtEl>
                                          <p:spTgt spid="12313"/>
                                        </p:tgtEl>
                                      </p:cBhvr>
                                    </p:animEffect>
                                  </p:childTnLst>
                                </p:cTn>
                              </p:par>
                              <p:par>
                                <p:cTn id="79" presetID="10" presetClass="entr" presetSubtype="0" fill="hold" nodeType="withEffect">
                                  <p:stCondLst>
                                    <p:cond delay="0"/>
                                  </p:stCondLst>
                                  <p:childTnLst>
                                    <p:set>
                                      <p:cBhvr>
                                        <p:cTn id="80" dur="1" fill="hold">
                                          <p:stCondLst>
                                            <p:cond delay="0"/>
                                          </p:stCondLst>
                                        </p:cTn>
                                        <p:tgtEl>
                                          <p:spTgt spid="12317"/>
                                        </p:tgtEl>
                                        <p:attrNameLst>
                                          <p:attrName>style.visibility</p:attrName>
                                        </p:attrNameLst>
                                      </p:cBhvr>
                                      <p:to>
                                        <p:strVal val="visible"/>
                                      </p:to>
                                    </p:set>
                                    <p:animEffect transition="in" filter="fade">
                                      <p:cBhvr>
                                        <p:cTn id="81" dur="500"/>
                                        <p:tgtEl>
                                          <p:spTgt spid="12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6" grpId="0" animBg="1"/>
      <p:bldP spid="12302" grpId="0" animBg="1"/>
      <p:bldP spid="12305" grpId="0"/>
      <p:bldP spid="12308" grpId="0" animBg="1"/>
      <p:bldP spid="12330" grpId="0"/>
      <p:bldP spid="12331" grpId="0"/>
      <p:bldP spid="12387" grpId="0" animBg="1"/>
      <p:bldP spid="12393" grpId="0" animBg="1"/>
      <p:bldP spid="12297" grpId="0" animBg="1"/>
      <p:bldP spid="12394" grpId="0" animBg="1"/>
      <p:bldP spid="1239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AutoShape 353">
            <a:extLst>
              <a:ext uri="{FF2B5EF4-FFF2-40B4-BE49-F238E27FC236}">
                <a16:creationId xmlns:a16="http://schemas.microsoft.com/office/drawing/2014/main" id="{FFB3A0D5-964F-CE78-D0A3-7DA89FA6488E}"/>
              </a:ext>
            </a:extLst>
          </p:cNvPr>
          <p:cNvSpPr>
            <a:spLocks noChangeArrowheads="1"/>
          </p:cNvSpPr>
          <p:nvPr/>
        </p:nvSpPr>
        <p:spPr bwMode="auto">
          <a:xfrm>
            <a:off x="323851" y="1085670"/>
            <a:ext cx="8519134" cy="827030"/>
          </a:xfrm>
          <a:prstGeom prst="roundRect">
            <a:avLst>
              <a:gd name="adj" fmla="val 0"/>
            </a:avLst>
          </a:prstGeom>
          <a:solidFill>
            <a:srgbClr val="CEECFE"/>
          </a:solidFill>
          <a:ln>
            <a:noFill/>
          </a:ln>
          <a:effectLst/>
        </p:spPr>
        <p:txBody>
          <a:bodyPr wrap="none" anchor="ctr"/>
          <a:lstStyle/>
          <a:p>
            <a:pPr defTabSz="838413" eaLnBrk="1" hangingPunct="1">
              <a:spcBef>
                <a:spcPct val="20000"/>
              </a:spcBef>
              <a:buFont typeface="Arial" charset="0"/>
              <a:buChar char="•"/>
              <a:defRPr/>
            </a:pPr>
            <a:endParaRPr lang="ja-JP" altLang="en-US" sz="2567" dirty="0">
              <a:solidFill>
                <a:prstClr val="black"/>
              </a:solidFill>
              <a:latin typeface="HGPｺﾞｼｯｸE" panose="020B0900000000000000" pitchFamily="50" charset="-128"/>
              <a:ea typeface="HGPｺﾞｼｯｸE" panose="020B0900000000000000" pitchFamily="50" charset="-128"/>
            </a:endParaRPr>
          </a:p>
        </p:txBody>
      </p:sp>
      <p:sp>
        <p:nvSpPr>
          <p:cNvPr id="18" name="テキスト ボックス 17">
            <a:extLst>
              <a:ext uri="{FF2B5EF4-FFF2-40B4-BE49-F238E27FC236}">
                <a16:creationId xmlns:a16="http://schemas.microsoft.com/office/drawing/2014/main" id="{BFC59406-BE32-0A1E-EB10-9B231ABF7CF4}"/>
              </a:ext>
            </a:extLst>
          </p:cNvPr>
          <p:cNvSpPr txBox="1"/>
          <p:nvPr/>
        </p:nvSpPr>
        <p:spPr>
          <a:xfrm>
            <a:off x="340205" y="2438019"/>
            <a:ext cx="8479945" cy="3691319"/>
          </a:xfrm>
          <a:prstGeom prst="rect">
            <a:avLst/>
          </a:prstGeom>
          <a:noFill/>
        </p:spPr>
        <p:txBody>
          <a:bodyPr wrap="square" rtlCol="0">
            <a:noAutofit/>
          </a:bodyPr>
          <a:lstStyle/>
          <a:p>
            <a:pPr marL="252000" indent="-252000">
              <a:lnSpc>
                <a:spcPct val="110000"/>
              </a:lnSpc>
              <a:spcBef>
                <a:spcPts val="600"/>
              </a:spcBef>
              <a:buClr>
                <a:srgbClr val="005BAD"/>
              </a:buClr>
              <a:buFont typeface="Wingdings" panose="05000000000000000000" pitchFamily="2" charset="2"/>
              <a:buChar char="l"/>
            </a:pPr>
            <a:r>
              <a:rPr kumimoji="1" lang="en-US" altLang="ja-JP" sz="1700" dirty="0">
                <a:latin typeface="+mn-ea"/>
              </a:rPr>
              <a:t>2024</a:t>
            </a:r>
            <a:r>
              <a:rPr kumimoji="1" lang="ja-JP" altLang="en-US" sz="1700" dirty="0">
                <a:latin typeface="+mn-ea"/>
                <a:ea typeface="+mn-ea"/>
              </a:rPr>
              <a:t>年度（令和６年度）予算の国の一般会計歳出</a:t>
            </a:r>
            <a:r>
              <a:rPr kumimoji="1" lang="en-US" altLang="ja-JP" sz="2000" dirty="0">
                <a:solidFill>
                  <a:srgbClr val="005BAD"/>
                </a:solidFill>
                <a:latin typeface="+mn-ea"/>
                <a:ea typeface="+mn-ea"/>
              </a:rPr>
              <a:t>112.6</a:t>
            </a:r>
            <a:r>
              <a:rPr kumimoji="1" lang="ja-JP" altLang="en-US" sz="2000" dirty="0">
                <a:solidFill>
                  <a:srgbClr val="005BAD"/>
                </a:solidFill>
                <a:latin typeface="+mn-ea"/>
                <a:ea typeface="+mn-ea"/>
              </a:rPr>
              <a:t>兆円</a:t>
            </a:r>
            <a:r>
              <a:rPr kumimoji="1" lang="ja-JP" altLang="en-US" sz="1700" dirty="0">
                <a:latin typeface="+mn-ea"/>
                <a:ea typeface="+mn-ea"/>
              </a:rPr>
              <a:t>は、主に、</a:t>
            </a:r>
            <a:r>
              <a:rPr kumimoji="1" lang="ja-JP" altLang="en-US" sz="2000" dirty="0">
                <a:solidFill>
                  <a:srgbClr val="005BAD"/>
                </a:solidFill>
                <a:latin typeface="+mn-ea"/>
                <a:ea typeface="+mn-ea"/>
              </a:rPr>
              <a:t>①社会保障、</a:t>
            </a:r>
            <a:endParaRPr kumimoji="1" lang="en-US" altLang="ja-JP" sz="2000" dirty="0">
              <a:solidFill>
                <a:srgbClr val="005BAD"/>
              </a:solidFill>
              <a:latin typeface="+mn-ea"/>
              <a:ea typeface="+mn-ea"/>
            </a:endParaRPr>
          </a:p>
          <a:p>
            <a:pPr>
              <a:lnSpc>
                <a:spcPct val="110000"/>
              </a:lnSpc>
              <a:spcBef>
                <a:spcPts val="0"/>
              </a:spcBef>
              <a:buClr>
                <a:srgbClr val="005BAD"/>
              </a:buClr>
            </a:pPr>
            <a:r>
              <a:rPr lang="en-US" altLang="ja-JP" sz="2000" dirty="0">
                <a:solidFill>
                  <a:srgbClr val="005BAD"/>
                </a:solidFill>
                <a:latin typeface="+mn-ea"/>
                <a:ea typeface="+mn-ea"/>
              </a:rPr>
              <a:t>   </a:t>
            </a:r>
            <a:r>
              <a:rPr kumimoji="1" lang="ja-JP" altLang="en-US" sz="2000" dirty="0">
                <a:solidFill>
                  <a:srgbClr val="005BAD"/>
                </a:solidFill>
                <a:latin typeface="+mn-ea"/>
                <a:ea typeface="+mn-ea"/>
              </a:rPr>
              <a:t>②国債費、③地方交付税交付金等に使われており、これらで約</a:t>
            </a:r>
            <a:r>
              <a:rPr kumimoji="1" lang="en-US" altLang="ja-JP" sz="2000" dirty="0">
                <a:solidFill>
                  <a:srgbClr val="005BAD"/>
                </a:solidFill>
                <a:latin typeface="+mn-ea"/>
                <a:ea typeface="+mn-ea"/>
              </a:rPr>
              <a:t>3/</a:t>
            </a:r>
            <a:r>
              <a:rPr lang="en-US" altLang="ja-JP" sz="2000" dirty="0">
                <a:solidFill>
                  <a:srgbClr val="005BAD"/>
                </a:solidFill>
                <a:latin typeface="+mn-ea"/>
              </a:rPr>
              <a:t>4</a:t>
            </a:r>
            <a:endParaRPr lang="en-US" altLang="ja-JP" sz="2000" dirty="0">
              <a:solidFill>
                <a:srgbClr val="005BAD"/>
              </a:solidFill>
              <a:latin typeface="+mn-ea"/>
              <a:ea typeface="+mn-ea"/>
            </a:endParaRPr>
          </a:p>
          <a:p>
            <a:pPr>
              <a:lnSpc>
                <a:spcPct val="110000"/>
              </a:lnSpc>
              <a:spcBef>
                <a:spcPts val="0"/>
              </a:spcBef>
              <a:buClr>
                <a:srgbClr val="005BAD"/>
              </a:buClr>
            </a:pPr>
            <a:r>
              <a:rPr kumimoji="1" lang="en-US" altLang="ja-JP" sz="2000" dirty="0">
                <a:solidFill>
                  <a:srgbClr val="005BAD"/>
                </a:solidFill>
                <a:latin typeface="+mn-ea"/>
                <a:ea typeface="+mn-ea"/>
              </a:rPr>
              <a:t>   </a:t>
            </a:r>
            <a:r>
              <a:rPr kumimoji="1" lang="ja-JP" altLang="en-US" sz="1700" dirty="0">
                <a:latin typeface="+mn-ea"/>
                <a:ea typeface="+mn-ea"/>
              </a:rPr>
              <a:t>を</a:t>
            </a:r>
            <a:r>
              <a:rPr kumimoji="1" lang="ja-JP" altLang="en-US" sz="1700" dirty="0">
                <a:latin typeface="+mn-ea"/>
              </a:rPr>
              <a:t>占めています</a:t>
            </a:r>
            <a:r>
              <a:rPr kumimoji="1" lang="ja-JP" altLang="en-US" sz="1700" dirty="0">
                <a:latin typeface="+mn-ea"/>
                <a:ea typeface="+mn-ea"/>
              </a:rPr>
              <a:t>。</a:t>
            </a:r>
          </a:p>
          <a:p>
            <a:pPr marL="252000" indent="-252000">
              <a:lnSpc>
                <a:spcPct val="110000"/>
              </a:lnSpc>
              <a:spcBef>
                <a:spcPts val="1800"/>
              </a:spcBef>
              <a:buClr>
                <a:srgbClr val="005BAD"/>
              </a:buClr>
              <a:buFont typeface="Wingdings" panose="05000000000000000000" pitchFamily="2" charset="2"/>
              <a:buChar char="l"/>
            </a:pPr>
            <a:r>
              <a:rPr kumimoji="1" lang="en-US" altLang="ja-JP" sz="1700" dirty="0">
                <a:latin typeface="+mn-ea"/>
                <a:ea typeface="+mn-ea"/>
              </a:rPr>
              <a:t>2024</a:t>
            </a:r>
            <a:r>
              <a:rPr kumimoji="1" lang="ja-JP" altLang="en-US" sz="1700" dirty="0">
                <a:latin typeface="+mn-ea"/>
                <a:ea typeface="+mn-ea"/>
              </a:rPr>
              <a:t>年度（令和６年度）予算の国の一般会計歳入</a:t>
            </a:r>
            <a:r>
              <a:rPr kumimoji="1" lang="en-US" altLang="ja-JP" dirty="0">
                <a:solidFill>
                  <a:srgbClr val="005BAD"/>
                </a:solidFill>
                <a:latin typeface="+mn-ea"/>
                <a:ea typeface="+mn-ea"/>
              </a:rPr>
              <a:t>112.6</a:t>
            </a:r>
            <a:r>
              <a:rPr kumimoji="1" lang="ja-JP" altLang="en-US" dirty="0">
                <a:solidFill>
                  <a:srgbClr val="005BAD"/>
                </a:solidFill>
                <a:latin typeface="+mn-ea"/>
                <a:ea typeface="+mn-ea"/>
              </a:rPr>
              <a:t>兆円は、</a:t>
            </a:r>
            <a:endParaRPr kumimoji="1" lang="en-US" altLang="ja-JP" dirty="0">
              <a:solidFill>
                <a:srgbClr val="005BAD"/>
              </a:solidFill>
              <a:latin typeface="+mn-ea"/>
              <a:ea typeface="+mn-ea"/>
            </a:endParaRPr>
          </a:p>
          <a:p>
            <a:pPr>
              <a:lnSpc>
                <a:spcPct val="110000"/>
              </a:lnSpc>
              <a:spcBef>
                <a:spcPts val="0"/>
              </a:spcBef>
              <a:buClr>
                <a:srgbClr val="005BAD"/>
              </a:buClr>
            </a:pPr>
            <a:r>
              <a:rPr lang="en-US" altLang="ja-JP" dirty="0">
                <a:solidFill>
                  <a:srgbClr val="005BAD"/>
                </a:solidFill>
                <a:latin typeface="+mn-ea"/>
                <a:ea typeface="+mn-ea"/>
              </a:rPr>
              <a:t>   </a:t>
            </a:r>
            <a:r>
              <a:rPr kumimoji="1" lang="ja-JP" altLang="en-US" dirty="0">
                <a:solidFill>
                  <a:srgbClr val="005BAD"/>
                </a:solidFill>
                <a:latin typeface="+mn-ea"/>
                <a:ea typeface="+mn-ea"/>
              </a:rPr>
              <a:t>税収等と公債金（借金）で構成</a:t>
            </a:r>
            <a:r>
              <a:rPr kumimoji="1" lang="ja-JP" altLang="en-US" sz="1700" dirty="0">
                <a:latin typeface="+mn-ea"/>
                <a:ea typeface="+mn-ea"/>
              </a:rPr>
              <a:t>されています。</a:t>
            </a:r>
          </a:p>
          <a:p>
            <a:pPr marL="252000" indent="-252000">
              <a:lnSpc>
                <a:spcPct val="110000"/>
              </a:lnSpc>
              <a:spcBef>
                <a:spcPts val="1800"/>
              </a:spcBef>
              <a:buClr>
                <a:srgbClr val="005BAD"/>
              </a:buClr>
              <a:buFont typeface="Wingdings" panose="05000000000000000000" pitchFamily="2" charset="2"/>
              <a:buChar char="l"/>
            </a:pPr>
            <a:r>
              <a:rPr kumimoji="1" lang="ja-JP" altLang="en-US" sz="1700" dirty="0">
                <a:latin typeface="+mn-ea"/>
                <a:ea typeface="+mn-ea"/>
              </a:rPr>
              <a:t>現在、</a:t>
            </a:r>
            <a:r>
              <a:rPr kumimoji="1" lang="ja-JP" altLang="en-US" dirty="0">
                <a:solidFill>
                  <a:srgbClr val="005BAD"/>
                </a:solidFill>
                <a:latin typeface="+mn-ea"/>
                <a:ea typeface="+mn-ea"/>
              </a:rPr>
              <a:t>税収等では歳出全体の約</a:t>
            </a:r>
            <a:r>
              <a:rPr kumimoji="1" lang="en-US" altLang="ja-JP" dirty="0">
                <a:solidFill>
                  <a:srgbClr val="005BAD"/>
                </a:solidFill>
                <a:latin typeface="+mn-ea"/>
                <a:ea typeface="+mn-ea"/>
              </a:rPr>
              <a:t>2/</a:t>
            </a:r>
            <a:r>
              <a:rPr lang="en-US" altLang="ja-JP" dirty="0">
                <a:solidFill>
                  <a:srgbClr val="005BAD"/>
                </a:solidFill>
                <a:latin typeface="+mn-ea"/>
                <a:ea typeface="+mn-ea"/>
              </a:rPr>
              <a:t>3</a:t>
            </a:r>
            <a:r>
              <a:rPr kumimoji="1" lang="ja-JP" altLang="en-US" dirty="0">
                <a:solidFill>
                  <a:srgbClr val="005BAD"/>
                </a:solidFill>
                <a:latin typeface="+mn-ea"/>
                <a:ea typeface="+mn-ea"/>
              </a:rPr>
              <a:t>しか賄えておらず、</a:t>
            </a:r>
            <a:endParaRPr lang="en-US" altLang="ja-JP" dirty="0">
              <a:solidFill>
                <a:srgbClr val="005BAD"/>
              </a:solidFill>
              <a:latin typeface="+mn-ea"/>
              <a:ea typeface="+mn-ea"/>
            </a:endParaRPr>
          </a:p>
          <a:p>
            <a:pPr>
              <a:lnSpc>
                <a:spcPct val="110000"/>
              </a:lnSpc>
              <a:spcBef>
                <a:spcPts val="0"/>
              </a:spcBef>
              <a:buClr>
                <a:srgbClr val="005BAD"/>
              </a:buClr>
            </a:pPr>
            <a:r>
              <a:rPr kumimoji="1" lang="ja-JP" altLang="en-US" dirty="0">
                <a:solidFill>
                  <a:srgbClr val="005BAD"/>
                </a:solidFill>
                <a:latin typeface="+mn-ea"/>
                <a:ea typeface="+mn-ea"/>
              </a:rPr>
              <a:t> </a:t>
            </a:r>
            <a:r>
              <a:rPr kumimoji="1" lang="ja-JP" altLang="en-US" spc="100" dirty="0">
                <a:solidFill>
                  <a:srgbClr val="005BAD"/>
                </a:solidFill>
                <a:latin typeface="+mn-ea"/>
                <a:ea typeface="+mn-ea"/>
              </a:rPr>
              <a:t> </a:t>
            </a:r>
            <a:r>
              <a:rPr kumimoji="1" lang="ja-JP" altLang="en-US" dirty="0">
                <a:solidFill>
                  <a:srgbClr val="005BAD"/>
                </a:solidFill>
                <a:latin typeface="+mn-ea"/>
                <a:ea typeface="+mn-ea"/>
              </a:rPr>
              <a:t>残りの約</a:t>
            </a:r>
            <a:r>
              <a:rPr kumimoji="1" lang="en-US" altLang="ja-JP" dirty="0">
                <a:solidFill>
                  <a:srgbClr val="005BAD"/>
                </a:solidFill>
                <a:latin typeface="+mn-ea"/>
                <a:ea typeface="+mn-ea"/>
              </a:rPr>
              <a:t>1/</a:t>
            </a:r>
            <a:r>
              <a:rPr lang="en-US" altLang="ja-JP" dirty="0">
                <a:solidFill>
                  <a:srgbClr val="005BAD"/>
                </a:solidFill>
                <a:latin typeface="+mn-ea"/>
                <a:ea typeface="+mn-ea"/>
              </a:rPr>
              <a:t>3</a:t>
            </a:r>
            <a:r>
              <a:rPr kumimoji="1" lang="ja-JP" altLang="en-US" dirty="0">
                <a:solidFill>
                  <a:srgbClr val="005BAD"/>
                </a:solidFill>
                <a:latin typeface="+mn-ea"/>
                <a:ea typeface="+mn-ea"/>
              </a:rPr>
              <a:t>は公債金（借金）に依存</a:t>
            </a:r>
            <a:r>
              <a:rPr kumimoji="1" lang="ja-JP" altLang="en-US" sz="1700" dirty="0">
                <a:latin typeface="+mn-ea"/>
                <a:ea typeface="+mn-ea"/>
              </a:rPr>
              <a:t>しています。</a:t>
            </a:r>
            <a:endParaRPr kumimoji="1" lang="en-US" altLang="ja-JP" sz="1700" dirty="0">
              <a:latin typeface="+mn-ea"/>
              <a:ea typeface="+mn-ea"/>
            </a:endParaRPr>
          </a:p>
          <a:p>
            <a:pPr marL="252000" indent="-252000">
              <a:lnSpc>
                <a:spcPct val="110000"/>
              </a:lnSpc>
              <a:spcBef>
                <a:spcPts val="0"/>
              </a:spcBef>
              <a:buClr>
                <a:srgbClr val="005BAD"/>
              </a:buClr>
            </a:pPr>
            <a:r>
              <a:rPr kumimoji="1" lang="ja-JP" altLang="en-US" sz="1700" dirty="0">
                <a:latin typeface="+mn-ea"/>
                <a:ea typeface="+mn-ea"/>
              </a:rPr>
              <a:t>  </a:t>
            </a:r>
            <a:r>
              <a:rPr kumimoji="1" lang="ja-JP" altLang="en-US" sz="1700" spc="100" dirty="0">
                <a:latin typeface="+mn-ea"/>
                <a:ea typeface="+mn-ea"/>
              </a:rPr>
              <a:t> </a:t>
            </a:r>
            <a:r>
              <a:rPr kumimoji="1" lang="ja-JP" altLang="en-US" sz="1700" dirty="0">
                <a:latin typeface="+mn-ea"/>
                <a:ea typeface="+mn-ea"/>
              </a:rPr>
              <a:t>この借金の返済には将来世代の税収等が充てられることになるため、</a:t>
            </a:r>
            <a:endParaRPr kumimoji="1" lang="en-US" altLang="ja-JP" sz="1700" dirty="0">
              <a:latin typeface="+mn-ea"/>
              <a:ea typeface="+mn-ea"/>
            </a:endParaRPr>
          </a:p>
          <a:p>
            <a:pPr marL="252000" indent="-252000">
              <a:lnSpc>
                <a:spcPct val="110000"/>
              </a:lnSpc>
              <a:spcBef>
                <a:spcPts val="0"/>
              </a:spcBef>
              <a:buClr>
                <a:srgbClr val="005BAD"/>
              </a:buClr>
            </a:pPr>
            <a:r>
              <a:rPr lang="en-US" altLang="ja-JP" sz="1700" dirty="0">
                <a:latin typeface="+mn-ea"/>
                <a:ea typeface="+mn-ea"/>
              </a:rPr>
              <a:t>   </a:t>
            </a:r>
            <a:r>
              <a:rPr kumimoji="1" lang="ja-JP" altLang="en-US" sz="1700" dirty="0">
                <a:latin typeface="+mn-ea"/>
                <a:ea typeface="+mn-ea"/>
              </a:rPr>
              <a:t>将来世代へ負担を先送りしています。</a:t>
            </a:r>
          </a:p>
        </p:txBody>
      </p:sp>
      <p:sp>
        <p:nvSpPr>
          <p:cNvPr id="30" name="スライド番号プレースホルダー 29">
            <a:extLst>
              <a:ext uri="{FF2B5EF4-FFF2-40B4-BE49-F238E27FC236}">
                <a16:creationId xmlns:a16="http://schemas.microsoft.com/office/drawing/2014/main" id="{9845313A-A272-D98D-9255-116C5C94087C}"/>
              </a:ext>
            </a:extLst>
          </p:cNvPr>
          <p:cNvSpPr>
            <a:spLocks noGrp="1"/>
          </p:cNvSpPr>
          <p:nvPr>
            <p:ph type="sldNum" sz="quarter" idx="12"/>
          </p:nvPr>
        </p:nvSpPr>
        <p:spPr>
          <a:prstGeom prst="rect">
            <a:avLst/>
          </a:prstGeom>
        </p:spPr>
        <p:txBody>
          <a:bodyPr/>
          <a:lstStyle/>
          <a:p>
            <a:pPr>
              <a:defRPr/>
            </a:pPr>
            <a:fld id="{40E3B949-1179-4387-B307-F356BE6486A4}" type="slidenum">
              <a:rPr lang="en-US" altLang="ja-JP" smtClean="0"/>
              <a:pPr>
                <a:defRPr/>
              </a:pPr>
              <a:t>14</a:t>
            </a:fld>
            <a:endParaRPr lang="en-US" altLang="ja-JP" dirty="0"/>
          </a:p>
        </p:txBody>
      </p:sp>
      <p:sp>
        <p:nvSpPr>
          <p:cNvPr id="9" name="Rectangle 14">
            <a:extLst>
              <a:ext uri="{FF2B5EF4-FFF2-40B4-BE49-F238E27FC236}">
                <a16:creationId xmlns:a16="http://schemas.microsoft.com/office/drawing/2014/main" id="{931F0B08-317A-2D55-BC27-CC07FFE4E9EB}"/>
              </a:ext>
            </a:extLst>
          </p:cNvPr>
          <p:cNvSpPr txBox="1">
            <a:spLocks noChangeArrowheads="1"/>
          </p:cNvSpPr>
          <p:nvPr/>
        </p:nvSpPr>
        <p:spPr bwMode="auto">
          <a:xfrm>
            <a:off x="240030" y="134966"/>
            <a:ext cx="877100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500" kern="0" dirty="0">
                <a:solidFill>
                  <a:srgbClr val="005BAD"/>
                </a:solidFill>
                <a:latin typeface="HGP創英角ｺﾞｼｯｸUB" panose="020B0900000000000000" pitchFamily="50" charset="-128"/>
                <a:ea typeface="HGP創英角ｺﾞｼｯｸUB" panose="020B0900000000000000" pitchFamily="50" charset="-128"/>
              </a:rPr>
              <a:t>３</a:t>
            </a:r>
            <a:r>
              <a:rPr lang="en-US" altLang="ja-JP" sz="2200" kern="0" dirty="0">
                <a:solidFill>
                  <a:srgbClr val="005BAD"/>
                </a:solidFill>
                <a:latin typeface="HGP創英角ｺﾞｼｯｸUB" panose="020B0900000000000000" pitchFamily="50" charset="-128"/>
                <a:ea typeface="HGP創英角ｺﾞｼｯｸUB" panose="020B0900000000000000" pitchFamily="50" charset="-128"/>
              </a:rPr>
              <a:t>. </a:t>
            </a:r>
            <a:r>
              <a:rPr lang="ja-JP" altLang="en-US" sz="2200" kern="0" dirty="0">
                <a:solidFill>
                  <a:schemeClr val="tx1"/>
                </a:solidFill>
                <a:latin typeface="HGP創英角ｺﾞｼｯｸUB" panose="020B0900000000000000" pitchFamily="50" charset="-128"/>
                <a:ea typeface="HGP創英角ｺﾞｼｯｸUB" panose="020B0900000000000000" pitchFamily="50" charset="-128"/>
              </a:rPr>
              <a:t>国の財政をみてみよう①</a:t>
            </a:r>
          </a:p>
        </p:txBody>
      </p:sp>
      <p:sp>
        <p:nvSpPr>
          <p:cNvPr id="29" name="テキスト ボックス 28">
            <a:extLst>
              <a:ext uri="{FF2B5EF4-FFF2-40B4-BE49-F238E27FC236}">
                <a16:creationId xmlns:a16="http://schemas.microsoft.com/office/drawing/2014/main" id="{B5474C34-E7D0-560E-068B-A76B94D84366}"/>
              </a:ext>
            </a:extLst>
          </p:cNvPr>
          <p:cNvSpPr txBox="1"/>
          <p:nvPr/>
        </p:nvSpPr>
        <p:spPr>
          <a:xfrm>
            <a:off x="340205" y="1176020"/>
            <a:ext cx="6050656" cy="646331"/>
          </a:xfrm>
          <a:prstGeom prst="rect">
            <a:avLst/>
          </a:prstGeom>
          <a:noFill/>
        </p:spPr>
        <p:txBody>
          <a:bodyPr wrap="square" rtlCol="0">
            <a:spAutoFit/>
          </a:bodyPr>
          <a:lstStyle/>
          <a:p>
            <a:r>
              <a:rPr kumimoji="1" lang="en-US" altLang="ja-JP" sz="1800" dirty="0">
                <a:latin typeface="+mn-ea"/>
                <a:ea typeface="+mn-ea"/>
              </a:rPr>
              <a:t>1</a:t>
            </a:r>
            <a:r>
              <a:rPr kumimoji="1" lang="ja-JP" altLang="en-US" sz="1800" dirty="0">
                <a:latin typeface="+mn-ea"/>
                <a:ea typeface="+mn-ea"/>
              </a:rPr>
              <a:t>年間に得た国の収入を「歳入」、支出を「歳出」といい、</a:t>
            </a:r>
          </a:p>
          <a:p>
            <a:r>
              <a:rPr kumimoji="1" lang="ja-JP" altLang="en-US" sz="1800" dirty="0">
                <a:latin typeface="+mn-ea"/>
                <a:ea typeface="+mn-ea"/>
              </a:rPr>
              <a:t>国や地方公共団体が行う経済活動を「財政」といいます。</a:t>
            </a:r>
          </a:p>
        </p:txBody>
      </p:sp>
      <p:pic>
        <p:nvPicPr>
          <p:cNvPr id="2" name="Picture 29">
            <a:extLst>
              <a:ext uri="{FF2B5EF4-FFF2-40B4-BE49-F238E27FC236}">
                <a16:creationId xmlns:a16="http://schemas.microsoft.com/office/drawing/2014/main" id="{0755A79A-3DF9-A2AE-1126-9EB6C3E6D78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7601021" y="811947"/>
            <a:ext cx="1323956" cy="15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207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600"/>
                                        <p:tgtEl>
                                          <p:spTgt spid="2"/>
                                        </p:tgtEl>
                                      </p:cBhvr>
                                    </p:animEffect>
                                    <p:anim calcmode="lin" valueType="num">
                                      <p:cBhvr>
                                        <p:cTn id="12" dur="600" fill="hold"/>
                                        <p:tgtEl>
                                          <p:spTgt spid="2"/>
                                        </p:tgtEl>
                                        <p:attrNameLst>
                                          <p:attrName>ppt_x</p:attrName>
                                        </p:attrNameLst>
                                      </p:cBhvr>
                                      <p:tavLst>
                                        <p:tav tm="0">
                                          <p:val>
                                            <p:strVal val="#ppt_x"/>
                                          </p:val>
                                        </p:tav>
                                        <p:tav tm="100000">
                                          <p:val>
                                            <p:strVal val="#ppt_x"/>
                                          </p:val>
                                        </p:tav>
                                      </p:tavLst>
                                    </p:anim>
                                    <p:anim calcmode="lin" valueType="num">
                                      <p:cBhvr>
                                        <p:cTn id="13" dur="600" fill="hold"/>
                                        <p:tgtEl>
                                          <p:spTgt spid="2"/>
                                        </p:tgtEl>
                                        <p:attrNameLst>
                                          <p:attrName>ppt_y</p:attrName>
                                        </p:attrNameLst>
                                      </p:cBhvr>
                                      <p:tavLst>
                                        <p:tav tm="0">
                                          <p:val>
                                            <p:strVal val="#ppt_y+.1"/>
                                          </p:val>
                                        </p:tav>
                                        <p:tav tm="100000">
                                          <p:val>
                                            <p:strVal val="#ppt_y"/>
                                          </p:val>
                                        </p:tav>
                                      </p:tavLst>
                                    </p:anim>
                                  </p:childTnLst>
                                </p:cTn>
                              </p:par>
                              <p:par>
                                <p:cTn id="14" presetID="10" presetClass="entr" presetSubtype="0" fill="hold" grpId="0"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5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animEffect transition="in" filter="wipe(left)">
                                      <p:cBhvr>
                                        <p:cTn id="21" dur="1750"/>
                                        <p:tgtEl>
                                          <p:spTgt spid="18">
                                            <p:txEl>
                                              <p:pRg st="0" end="0"/>
                                            </p:txEl>
                                          </p:spTgt>
                                        </p:tgtEl>
                                      </p:cBhvr>
                                    </p:animEffect>
                                  </p:childTnLst>
                                </p:cTn>
                              </p:par>
                            </p:childTnLst>
                          </p:cTn>
                        </p:par>
                        <p:par>
                          <p:cTn id="22" fill="hold">
                            <p:stCondLst>
                              <p:cond delay="1750"/>
                            </p:stCondLst>
                            <p:childTnLst>
                              <p:par>
                                <p:cTn id="23" presetID="22" presetClass="entr" presetSubtype="8" fill="hold" nodeType="afterEffect">
                                  <p:stCondLst>
                                    <p:cond delay="0"/>
                                  </p:stCondLst>
                                  <p:childTnLst>
                                    <p:set>
                                      <p:cBhvr>
                                        <p:cTn id="24" dur="1" fill="hold">
                                          <p:stCondLst>
                                            <p:cond delay="0"/>
                                          </p:stCondLst>
                                        </p:cTn>
                                        <p:tgtEl>
                                          <p:spTgt spid="18">
                                            <p:txEl>
                                              <p:pRg st="1" end="1"/>
                                            </p:txEl>
                                          </p:spTgt>
                                        </p:tgtEl>
                                        <p:attrNameLst>
                                          <p:attrName>style.visibility</p:attrName>
                                        </p:attrNameLst>
                                      </p:cBhvr>
                                      <p:to>
                                        <p:strVal val="visible"/>
                                      </p:to>
                                    </p:set>
                                    <p:animEffect transition="in" filter="wipe(left)">
                                      <p:cBhvr>
                                        <p:cTn id="25" dur="1700"/>
                                        <p:tgtEl>
                                          <p:spTgt spid="18">
                                            <p:txEl>
                                              <p:pRg st="1" end="1"/>
                                            </p:txEl>
                                          </p:spTgt>
                                        </p:tgtEl>
                                      </p:cBhvr>
                                    </p:animEffect>
                                  </p:childTnLst>
                                </p:cTn>
                              </p:par>
                            </p:childTnLst>
                          </p:cTn>
                        </p:par>
                        <p:par>
                          <p:cTn id="26" fill="hold">
                            <p:stCondLst>
                              <p:cond delay="3450"/>
                            </p:stCondLst>
                            <p:childTnLst>
                              <p:par>
                                <p:cTn id="27" presetID="22" presetClass="entr" presetSubtype="8" fill="hold" nodeType="afterEffect">
                                  <p:stCondLst>
                                    <p:cond delay="0"/>
                                  </p:stCondLst>
                                  <p:childTnLst>
                                    <p:set>
                                      <p:cBhvr>
                                        <p:cTn id="28" dur="1" fill="hold">
                                          <p:stCondLst>
                                            <p:cond delay="0"/>
                                          </p:stCondLst>
                                        </p:cTn>
                                        <p:tgtEl>
                                          <p:spTgt spid="18">
                                            <p:txEl>
                                              <p:pRg st="2" end="2"/>
                                            </p:txEl>
                                          </p:spTgt>
                                        </p:tgtEl>
                                        <p:attrNameLst>
                                          <p:attrName>style.visibility</p:attrName>
                                        </p:attrNameLst>
                                      </p:cBhvr>
                                      <p:to>
                                        <p:strVal val="visible"/>
                                      </p:to>
                                    </p:set>
                                    <p:animEffect transition="in" filter="wipe(left)">
                                      <p:cBhvr>
                                        <p:cTn id="29" dur="750"/>
                                        <p:tgtEl>
                                          <p:spTgt spid="18">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8">
                                            <p:txEl>
                                              <p:pRg st="3" end="3"/>
                                            </p:txEl>
                                          </p:spTgt>
                                        </p:tgtEl>
                                        <p:attrNameLst>
                                          <p:attrName>style.visibility</p:attrName>
                                        </p:attrNameLst>
                                      </p:cBhvr>
                                      <p:to>
                                        <p:strVal val="visible"/>
                                      </p:to>
                                    </p:set>
                                    <p:animEffect transition="in" filter="wipe(left)">
                                      <p:cBhvr>
                                        <p:cTn id="34" dur="1700"/>
                                        <p:tgtEl>
                                          <p:spTgt spid="18">
                                            <p:txEl>
                                              <p:pRg st="3" end="3"/>
                                            </p:txEl>
                                          </p:spTgt>
                                        </p:tgtEl>
                                      </p:cBhvr>
                                    </p:animEffect>
                                  </p:childTnLst>
                                </p:cTn>
                              </p:par>
                            </p:childTnLst>
                          </p:cTn>
                        </p:par>
                        <p:par>
                          <p:cTn id="35" fill="hold">
                            <p:stCondLst>
                              <p:cond delay="1700"/>
                            </p:stCondLst>
                            <p:childTnLst>
                              <p:par>
                                <p:cTn id="36" presetID="22" presetClass="entr" presetSubtype="8" fill="hold" nodeType="afterEffect">
                                  <p:stCondLst>
                                    <p:cond delay="0"/>
                                  </p:stCondLst>
                                  <p:childTnLst>
                                    <p:set>
                                      <p:cBhvr>
                                        <p:cTn id="37" dur="1" fill="hold">
                                          <p:stCondLst>
                                            <p:cond delay="0"/>
                                          </p:stCondLst>
                                        </p:cTn>
                                        <p:tgtEl>
                                          <p:spTgt spid="18">
                                            <p:txEl>
                                              <p:pRg st="4" end="4"/>
                                            </p:txEl>
                                          </p:spTgt>
                                        </p:tgtEl>
                                        <p:attrNameLst>
                                          <p:attrName>style.visibility</p:attrName>
                                        </p:attrNameLst>
                                      </p:cBhvr>
                                      <p:to>
                                        <p:strVal val="visible"/>
                                      </p:to>
                                    </p:set>
                                    <p:animEffect transition="in" filter="wipe(left)">
                                      <p:cBhvr>
                                        <p:cTn id="38" dur="1650"/>
                                        <p:tgtEl>
                                          <p:spTgt spid="18">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18">
                                            <p:txEl>
                                              <p:pRg st="5" end="5"/>
                                            </p:txEl>
                                          </p:spTgt>
                                        </p:tgtEl>
                                        <p:attrNameLst>
                                          <p:attrName>style.visibility</p:attrName>
                                        </p:attrNameLst>
                                      </p:cBhvr>
                                      <p:to>
                                        <p:strVal val="visible"/>
                                      </p:to>
                                    </p:set>
                                    <p:animEffect transition="in" filter="wipe(left)">
                                      <p:cBhvr>
                                        <p:cTn id="43" dur="1750"/>
                                        <p:tgtEl>
                                          <p:spTgt spid="18">
                                            <p:txEl>
                                              <p:pRg st="5" end="5"/>
                                            </p:txEl>
                                          </p:spTgt>
                                        </p:tgtEl>
                                      </p:cBhvr>
                                    </p:animEffect>
                                  </p:childTnLst>
                                </p:cTn>
                              </p:par>
                            </p:childTnLst>
                          </p:cTn>
                        </p:par>
                        <p:par>
                          <p:cTn id="44" fill="hold">
                            <p:stCondLst>
                              <p:cond delay="1750"/>
                            </p:stCondLst>
                            <p:childTnLst>
                              <p:par>
                                <p:cTn id="45" presetID="22" presetClass="entr" presetSubtype="8" fill="hold" nodeType="afterEffect">
                                  <p:stCondLst>
                                    <p:cond delay="0"/>
                                  </p:stCondLst>
                                  <p:childTnLst>
                                    <p:set>
                                      <p:cBhvr>
                                        <p:cTn id="46" dur="1" fill="hold">
                                          <p:stCondLst>
                                            <p:cond delay="0"/>
                                          </p:stCondLst>
                                        </p:cTn>
                                        <p:tgtEl>
                                          <p:spTgt spid="18">
                                            <p:txEl>
                                              <p:pRg st="6" end="6"/>
                                            </p:txEl>
                                          </p:spTgt>
                                        </p:tgtEl>
                                        <p:attrNameLst>
                                          <p:attrName>style.visibility</p:attrName>
                                        </p:attrNameLst>
                                      </p:cBhvr>
                                      <p:to>
                                        <p:strVal val="visible"/>
                                      </p:to>
                                    </p:set>
                                    <p:animEffect transition="in" filter="wipe(left)">
                                      <p:cBhvr>
                                        <p:cTn id="47" dur="1650"/>
                                        <p:tgtEl>
                                          <p:spTgt spid="18">
                                            <p:txEl>
                                              <p:pRg st="6" end="6"/>
                                            </p:txEl>
                                          </p:spTgt>
                                        </p:tgtEl>
                                      </p:cBhvr>
                                    </p:animEffect>
                                  </p:childTnLst>
                                </p:cTn>
                              </p:par>
                            </p:childTnLst>
                          </p:cTn>
                        </p:par>
                        <p:par>
                          <p:cTn id="48" fill="hold">
                            <p:stCondLst>
                              <p:cond delay="3400"/>
                            </p:stCondLst>
                            <p:childTnLst>
                              <p:par>
                                <p:cTn id="49" presetID="22" presetClass="entr" presetSubtype="8" fill="hold" nodeType="afterEffect">
                                  <p:stCondLst>
                                    <p:cond delay="0"/>
                                  </p:stCondLst>
                                  <p:childTnLst>
                                    <p:set>
                                      <p:cBhvr>
                                        <p:cTn id="50" dur="1" fill="hold">
                                          <p:stCondLst>
                                            <p:cond delay="0"/>
                                          </p:stCondLst>
                                        </p:cTn>
                                        <p:tgtEl>
                                          <p:spTgt spid="18">
                                            <p:txEl>
                                              <p:pRg st="7" end="7"/>
                                            </p:txEl>
                                          </p:spTgt>
                                        </p:tgtEl>
                                        <p:attrNameLst>
                                          <p:attrName>style.visibility</p:attrName>
                                        </p:attrNameLst>
                                      </p:cBhvr>
                                      <p:to>
                                        <p:strVal val="visible"/>
                                      </p:to>
                                    </p:set>
                                    <p:animEffect transition="in" filter="wipe(left)">
                                      <p:cBhvr>
                                        <p:cTn id="51" dur="1700"/>
                                        <p:tgtEl>
                                          <p:spTgt spid="18">
                                            <p:txEl>
                                              <p:pRg st="7" end="7"/>
                                            </p:txEl>
                                          </p:spTgt>
                                        </p:tgtEl>
                                      </p:cBhvr>
                                    </p:animEffect>
                                  </p:childTnLst>
                                </p:cTn>
                              </p:par>
                            </p:childTnLst>
                          </p:cTn>
                        </p:par>
                        <p:par>
                          <p:cTn id="52" fill="hold">
                            <p:stCondLst>
                              <p:cond delay="5100"/>
                            </p:stCondLst>
                            <p:childTnLst>
                              <p:par>
                                <p:cTn id="53" presetID="22" presetClass="entr" presetSubtype="8" fill="hold" nodeType="afterEffect">
                                  <p:stCondLst>
                                    <p:cond delay="0"/>
                                  </p:stCondLst>
                                  <p:childTnLst>
                                    <p:set>
                                      <p:cBhvr>
                                        <p:cTn id="54" dur="1" fill="hold">
                                          <p:stCondLst>
                                            <p:cond delay="0"/>
                                          </p:stCondLst>
                                        </p:cTn>
                                        <p:tgtEl>
                                          <p:spTgt spid="18">
                                            <p:txEl>
                                              <p:pRg st="8" end="8"/>
                                            </p:txEl>
                                          </p:spTgt>
                                        </p:tgtEl>
                                        <p:attrNameLst>
                                          <p:attrName>style.visibility</p:attrName>
                                        </p:attrNameLst>
                                      </p:cBhvr>
                                      <p:to>
                                        <p:strVal val="visible"/>
                                      </p:to>
                                    </p:set>
                                    <p:animEffect transition="in" filter="wipe(left)">
                                      <p:cBhvr>
                                        <p:cTn id="55" dur="1200"/>
                                        <p:tgtEl>
                                          <p:spTgt spid="1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2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4ED7F-441D-4531-1DDA-E709F7E13E9F}"/>
            </a:ext>
          </a:extLst>
        </p:cNvPr>
        <p:cNvGrpSpPr/>
        <p:nvPr/>
      </p:nvGrpSpPr>
      <p:grpSpPr>
        <a:xfrm>
          <a:off x="0" y="0"/>
          <a:ext cx="0" cy="0"/>
          <a:chOff x="0" y="0"/>
          <a:chExt cx="0" cy="0"/>
        </a:xfrm>
      </p:grpSpPr>
      <p:sp>
        <p:nvSpPr>
          <p:cNvPr id="12" name="object 66">
            <a:extLst>
              <a:ext uri="{FF2B5EF4-FFF2-40B4-BE49-F238E27FC236}">
                <a16:creationId xmlns:a16="http://schemas.microsoft.com/office/drawing/2014/main" id="{8E01C08E-4CD8-B14B-169A-09D425518F73}"/>
              </a:ext>
            </a:extLst>
          </p:cNvPr>
          <p:cNvSpPr txBox="1"/>
          <p:nvPr/>
        </p:nvSpPr>
        <p:spPr>
          <a:xfrm>
            <a:off x="3637722" y="6353729"/>
            <a:ext cx="5168982" cy="123111"/>
          </a:xfrm>
          <a:prstGeom prst="rect">
            <a:avLst/>
          </a:prstGeom>
        </p:spPr>
        <p:txBody>
          <a:bodyPr vert="horz" wrap="square" lIns="0" tIns="0" rIns="0" bIns="0" rtlCol="0" anchor="ctr">
            <a:spAutoFit/>
          </a:bodyPr>
          <a:lstStyle/>
          <a:p>
            <a:pPr marL="11723" defTabSz="844083">
              <a:defRPr/>
            </a:pPr>
            <a:r>
              <a:rPr lang="en-US" altLang="ja-JP" sz="800" dirty="0">
                <a:solidFill>
                  <a:prstClr val="black"/>
                </a:solidFill>
                <a:latin typeface="+mn-ea"/>
                <a:ea typeface="+mn-ea"/>
                <a:cs typeface="Yu Gothic"/>
              </a:rPr>
              <a:t>※</a:t>
            </a:r>
            <a:r>
              <a:rPr lang="ja-JP" altLang="en-US" sz="800" dirty="0">
                <a:solidFill>
                  <a:prstClr val="black"/>
                </a:solidFill>
                <a:latin typeface="+mn-ea"/>
                <a:cs typeface="Yu Gothic"/>
              </a:rPr>
              <a:t>歳出の「その他」には、原油価格・物価高騰対策及び賃上げ促進環境整備対応予備費（</a:t>
            </a:r>
            <a:r>
              <a:rPr lang="en-US" altLang="ja-JP" sz="800" dirty="0">
                <a:solidFill>
                  <a:prstClr val="black"/>
                </a:solidFill>
                <a:latin typeface="+mn-ea"/>
                <a:cs typeface="Yu Gothic"/>
              </a:rPr>
              <a:t>0.9%</a:t>
            </a:r>
            <a:r>
              <a:rPr lang="ja-JP" altLang="en-US" sz="800" dirty="0">
                <a:solidFill>
                  <a:prstClr val="black"/>
                </a:solidFill>
                <a:latin typeface="+mn-ea"/>
                <a:cs typeface="Yu Gothic"/>
              </a:rPr>
              <a:t>（</a:t>
            </a:r>
            <a:r>
              <a:rPr lang="en-US" altLang="ja-JP" sz="800" dirty="0">
                <a:solidFill>
                  <a:prstClr val="black"/>
                </a:solidFill>
                <a:latin typeface="+mn-ea"/>
                <a:cs typeface="Yu Gothic"/>
              </a:rPr>
              <a:t>1.0</a:t>
            </a:r>
            <a:r>
              <a:rPr lang="ja-JP" altLang="en-US" sz="800" dirty="0">
                <a:solidFill>
                  <a:prstClr val="black"/>
                </a:solidFill>
                <a:latin typeface="+mn-ea"/>
                <a:cs typeface="Yu Gothic"/>
              </a:rPr>
              <a:t>兆円））が含まれる。</a:t>
            </a:r>
            <a:endParaRPr lang="en-US" altLang="ja-JP" sz="800" dirty="0">
              <a:solidFill>
                <a:prstClr val="black"/>
              </a:solidFill>
              <a:latin typeface="+mn-ea"/>
              <a:ea typeface="+mn-ea"/>
              <a:cs typeface="Yu Gothic"/>
            </a:endParaRPr>
          </a:p>
        </p:txBody>
      </p:sp>
      <p:grpSp>
        <p:nvGrpSpPr>
          <p:cNvPr id="114" name="グループ化 113">
            <a:extLst>
              <a:ext uri="{FF2B5EF4-FFF2-40B4-BE49-F238E27FC236}">
                <a16:creationId xmlns:a16="http://schemas.microsoft.com/office/drawing/2014/main" id="{0EE97873-FA72-5C30-8988-A0CAAEDB387F}"/>
              </a:ext>
            </a:extLst>
          </p:cNvPr>
          <p:cNvGrpSpPr/>
          <p:nvPr/>
        </p:nvGrpSpPr>
        <p:grpSpPr>
          <a:xfrm>
            <a:off x="216015" y="1755669"/>
            <a:ext cx="3954581" cy="3744192"/>
            <a:chOff x="216015" y="1755669"/>
            <a:chExt cx="3954581" cy="3744192"/>
          </a:xfrm>
        </p:grpSpPr>
        <p:graphicFrame>
          <p:nvGraphicFramePr>
            <p:cNvPr id="89" name="グラフ 88">
              <a:extLst>
                <a:ext uri="{FF2B5EF4-FFF2-40B4-BE49-F238E27FC236}">
                  <a16:creationId xmlns:a16="http://schemas.microsoft.com/office/drawing/2014/main" id="{7926C9D9-8DF9-BD76-6E31-97CBFE226325}"/>
                </a:ext>
              </a:extLst>
            </p:cNvPr>
            <p:cNvGraphicFramePr/>
            <p:nvPr>
              <p:extLst>
                <p:ext uri="{D42A27DB-BD31-4B8C-83A1-F6EECF244321}">
                  <p14:modId xmlns:p14="http://schemas.microsoft.com/office/powerpoint/2010/main" val="317429704"/>
                </p:ext>
              </p:extLst>
            </p:nvPr>
          </p:nvGraphicFramePr>
          <p:xfrm>
            <a:off x="426404" y="1755669"/>
            <a:ext cx="3744192" cy="3744192"/>
          </p:xfrm>
          <a:graphic>
            <a:graphicData uri="http://schemas.openxmlformats.org/drawingml/2006/chart">
              <c:chart xmlns:c="http://schemas.openxmlformats.org/drawingml/2006/chart" xmlns:r="http://schemas.openxmlformats.org/officeDocument/2006/relationships" r:id="rId3"/>
            </a:graphicData>
          </a:graphic>
        </p:graphicFrame>
        <p:sp>
          <p:nvSpPr>
            <p:cNvPr id="46" name="パイ 25">
              <a:extLst>
                <a:ext uri="{FF2B5EF4-FFF2-40B4-BE49-F238E27FC236}">
                  <a16:creationId xmlns:a16="http://schemas.microsoft.com/office/drawing/2014/main" id="{EC940DA2-9303-631B-1960-9556415FD2A4}"/>
                </a:ext>
              </a:extLst>
            </p:cNvPr>
            <p:cNvSpPr/>
            <p:nvPr/>
          </p:nvSpPr>
          <p:spPr>
            <a:xfrm rot="16200000">
              <a:off x="572727" y="1884792"/>
              <a:ext cx="3444474" cy="3470848"/>
            </a:xfrm>
            <a:prstGeom prst="pie">
              <a:avLst>
                <a:gd name="adj1" fmla="val 54202"/>
                <a:gd name="adj2" fmla="val 14791083"/>
              </a:avLst>
            </a:prstGeom>
            <a:noFill/>
            <a:ln w="34925">
              <a:solidFill>
                <a:srgbClr val="0036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eaLnBrk="1" fontAlgn="auto" hangingPunct="1">
                <a:spcBef>
                  <a:spcPts val="0"/>
                </a:spcBef>
                <a:spcAft>
                  <a:spcPts val="0"/>
                </a:spcAft>
                <a:defRPr/>
              </a:pPr>
              <a:endParaRPr lang="ja-JP" altLang="en-US" sz="1662" dirty="0">
                <a:solidFill>
                  <a:prstClr val="black"/>
                </a:solidFill>
                <a:latin typeface="HGPｺﾞｼｯｸE" panose="020B0900000000000000" pitchFamily="50" charset="-128"/>
                <a:ea typeface="ＭＳ Ｐゴシック" panose="020B0600070205080204" pitchFamily="50" charset="-128"/>
              </a:endParaRPr>
            </a:p>
          </p:txBody>
        </p:sp>
        <p:sp>
          <p:nvSpPr>
            <p:cNvPr id="49" name="object 14">
              <a:extLst>
                <a:ext uri="{FF2B5EF4-FFF2-40B4-BE49-F238E27FC236}">
                  <a16:creationId xmlns:a16="http://schemas.microsoft.com/office/drawing/2014/main" id="{568D2A14-B3F0-AA34-B3D3-BCC6CDFF6241}"/>
                </a:ext>
              </a:extLst>
            </p:cNvPr>
            <p:cNvSpPr txBox="1"/>
            <p:nvPr/>
          </p:nvSpPr>
          <p:spPr>
            <a:xfrm>
              <a:off x="2359160" y="2253877"/>
              <a:ext cx="1099638" cy="579646"/>
            </a:xfrm>
            <a:prstGeom prst="rect">
              <a:avLst/>
            </a:prstGeom>
          </p:spPr>
          <p:txBody>
            <a:bodyPr vert="horz" wrap="square" lIns="0" tIns="0" rIns="0" bIns="0" rtlCol="0">
              <a:spAutoFit/>
            </a:bodyPr>
            <a:lstStyle/>
            <a:p>
              <a:pPr algn="ctr" defTabSz="844083" eaLnBrk="1" fontAlgn="auto" hangingPunct="1">
                <a:lnSpc>
                  <a:spcPts val="1809"/>
                </a:lnSpc>
                <a:spcBef>
                  <a:spcPts val="0"/>
                </a:spcBef>
                <a:spcAft>
                  <a:spcPts val="0"/>
                </a:spcAft>
                <a:defRPr/>
              </a:pPr>
              <a:r>
                <a:rPr sz="1400" spc="74" dirty="0" err="1">
                  <a:solidFill>
                    <a:srgbClr val="231916"/>
                  </a:solidFill>
                  <a:latin typeface="+mn-ea"/>
                  <a:ea typeface="+mn-ea"/>
                  <a:cs typeface="Meiryo"/>
                </a:rPr>
                <a:t>所得</a:t>
              </a:r>
              <a:r>
                <a:rPr lang="ja-JP" altLang="en-US" sz="1400" spc="74" dirty="0">
                  <a:solidFill>
                    <a:srgbClr val="231916"/>
                  </a:solidFill>
                  <a:latin typeface="+mn-ea"/>
                  <a:ea typeface="+mn-ea"/>
                  <a:cs typeface="Meiryo"/>
                </a:rPr>
                <a:t>税</a:t>
              </a:r>
              <a:endParaRPr sz="1400" dirty="0">
                <a:solidFill>
                  <a:prstClr val="black"/>
                </a:solidFill>
                <a:latin typeface="+mn-ea"/>
                <a:ea typeface="+mn-ea"/>
                <a:cs typeface="Meiryo"/>
              </a:endParaRPr>
            </a:p>
            <a:p>
              <a:pPr algn="ctr" defTabSz="844083" eaLnBrk="1" fontAlgn="auto" hangingPunct="1">
                <a:spcBef>
                  <a:spcPts val="65"/>
                </a:spcBef>
                <a:spcAft>
                  <a:spcPts val="0"/>
                </a:spcAft>
                <a:defRPr/>
              </a:pPr>
              <a:r>
                <a:rPr lang="en-US" altLang="ja-JP" sz="1050" spc="69" dirty="0">
                  <a:solidFill>
                    <a:srgbClr val="231916"/>
                  </a:solidFill>
                  <a:latin typeface="+mn-ea"/>
                  <a:ea typeface="+mn-ea"/>
                  <a:cs typeface="Meiryo"/>
                </a:rPr>
                <a:t>15.9</a:t>
              </a:r>
              <a:r>
                <a:rPr lang="ja-JP" altLang="en-US" sz="1050" spc="69" dirty="0">
                  <a:solidFill>
                    <a:srgbClr val="231916"/>
                  </a:solidFill>
                  <a:latin typeface="+mn-ea"/>
                  <a:ea typeface="+mn-ea"/>
                  <a:cs typeface="Meiryo"/>
                </a:rPr>
                <a:t>％</a:t>
              </a:r>
            </a:p>
            <a:p>
              <a:pPr algn="ctr" defTabSz="844083" eaLnBrk="1" fontAlgn="auto" hangingPunct="1">
                <a:spcBef>
                  <a:spcPts val="65"/>
                </a:spcBef>
                <a:spcAft>
                  <a:spcPts val="0"/>
                </a:spcAft>
                <a:defRPr/>
              </a:pPr>
              <a:r>
                <a:rPr lang="ja-JP" altLang="en-US" sz="1050" spc="69" dirty="0">
                  <a:solidFill>
                    <a:srgbClr val="231916"/>
                  </a:solidFill>
                  <a:latin typeface="+mn-ea"/>
                  <a:ea typeface="+mn-ea"/>
                  <a:cs typeface="Meiryo"/>
                </a:rPr>
                <a:t>（</a:t>
              </a:r>
              <a:r>
                <a:rPr lang="en-US" altLang="ja-JP" sz="1050" spc="69" dirty="0">
                  <a:solidFill>
                    <a:srgbClr val="231916"/>
                  </a:solidFill>
                  <a:latin typeface="+mn-ea"/>
                  <a:ea typeface="+mn-ea"/>
                  <a:cs typeface="Meiryo"/>
                </a:rPr>
                <a:t>17.9</a:t>
              </a:r>
              <a:r>
                <a:rPr lang="ja-JP" altLang="en-US" sz="1050" spc="69" dirty="0">
                  <a:solidFill>
                    <a:srgbClr val="231916"/>
                  </a:solidFill>
                  <a:latin typeface="+mn-ea"/>
                  <a:ea typeface="+mn-ea"/>
                  <a:cs typeface="Meiryo"/>
                </a:rPr>
                <a:t>兆円）</a:t>
              </a:r>
            </a:p>
          </p:txBody>
        </p:sp>
        <p:sp>
          <p:nvSpPr>
            <p:cNvPr id="62" name="object 15">
              <a:extLst>
                <a:ext uri="{FF2B5EF4-FFF2-40B4-BE49-F238E27FC236}">
                  <a16:creationId xmlns:a16="http://schemas.microsoft.com/office/drawing/2014/main" id="{2F3942B5-6B8D-1E25-3E07-5BAA87FA45CB}"/>
                </a:ext>
              </a:extLst>
            </p:cNvPr>
            <p:cNvSpPr txBox="1"/>
            <p:nvPr/>
          </p:nvSpPr>
          <p:spPr>
            <a:xfrm>
              <a:off x="3087886" y="3335054"/>
              <a:ext cx="854662" cy="579646"/>
            </a:xfrm>
            <a:prstGeom prst="rect">
              <a:avLst/>
            </a:prstGeom>
          </p:spPr>
          <p:txBody>
            <a:bodyPr vert="horz" wrap="square" lIns="0" tIns="0" rIns="0" bIns="0" rtlCol="0">
              <a:spAutoFit/>
            </a:bodyPr>
            <a:lstStyle/>
            <a:p>
              <a:pPr algn="ctr" defTabSz="844083" eaLnBrk="1" fontAlgn="auto" hangingPunct="1">
                <a:lnSpc>
                  <a:spcPts val="1809"/>
                </a:lnSpc>
                <a:spcBef>
                  <a:spcPts val="0"/>
                </a:spcBef>
                <a:spcAft>
                  <a:spcPts val="0"/>
                </a:spcAft>
                <a:defRPr/>
              </a:pPr>
              <a:r>
                <a:rPr sz="1400" spc="74" dirty="0">
                  <a:solidFill>
                    <a:srgbClr val="231916"/>
                  </a:solidFill>
                  <a:latin typeface="+mn-ea"/>
                  <a:ea typeface="+mn-ea"/>
                  <a:cs typeface="Meiryo"/>
                </a:rPr>
                <a:t>法人税</a:t>
              </a:r>
              <a:endParaRPr sz="1400" dirty="0">
                <a:solidFill>
                  <a:prstClr val="black"/>
                </a:solidFill>
                <a:latin typeface="+mn-ea"/>
                <a:ea typeface="+mn-ea"/>
                <a:cs typeface="Meiryo"/>
              </a:endParaRPr>
            </a:p>
            <a:p>
              <a:pPr algn="ctr" defTabSz="844083" eaLnBrk="1" fontAlgn="auto" hangingPunct="1">
                <a:spcBef>
                  <a:spcPts val="65"/>
                </a:spcBef>
                <a:spcAft>
                  <a:spcPts val="0"/>
                </a:spcAft>
                <a:defRPr/>
              </a:pPr>
              <a:r>
                <a:rPr lang="en-US" altLang="ja-JP" sz="1050" spc="69" dirty="0">
                  <a:solidFill>
                    <a:srgbClr val="231916"/>
                  </a:solidFill>
                  <a:latin typeface="+mn-ea"/>
                  <a:ea typeface="+mn-ea"/>
                  <a:cs typeface="Meiryo"/>
                </a:rPr>
                <a:t>15.1</a:t>
              </a:r>
              <a:r>
                <a:rPr lang="ja-JP" altLang="en-US" sz="1050" spc="69" dirty="0">
                  <a:solidFill>
                    <a:srgbClr val="231916"/>
                  </a:solidFill>
                  <a:latin typeface="+mn-ea"/>
                  <a:ea typeface="+mn-ea"/>
                  <a:cs typeface="Meiryo"/>
                </a:rPr>
                <a:t>％</a:t>
              </a:r>
            </a:p>
            <a:p>
              <a:pPr algn="ctr" defTabSz="844083" eaLnBrk="1" fontAlgn="auto" hangingPunct="1">
                <a:spcBef>
                  <a:spcPts val="65"/>
                </a:spcBef>
                <a:spcAft>
                  <a:spcPts val="0"/>
                </a:spcAft>
                <a:defRPr/>
              </a:pPr>
              <a:r>
                <a:rPr lang="ja-JP" altLang="en-US" sz="1050" spc="69" dirty="0">
                  <a:solidFill>
                    <a:srgbClr val="231916"/>
                  </a:solidFill>
                  <a:latin typeface="+mn-ea"/>
                  <a:ea typeface="+mn-ea"/>
                  <a:cs typeface="Meiryo"/>
                </a:rPr>
                <a:t>（</a:t>
              </a:r>
              <a:r>
                <a:rPr lang="en-US" altLang="ja-JP" sz="1050" spc="69" dirty="0">
                  <a:solidFill>
                    <a:srgbClr val="231916"/>
                  </a:solidFill>
                  <a:latin typeface="+mn-ea"/>
                  <a:ea typeface="+mn-ea"/>
                  <a:cs typeface="Meiryo"/>
                </a:rPr>
                <a:t>17.0</a:t>
              </a:r>
              <a:r>
                <a:rPr lang="ja-JP" altLang="en-US" sz="1050" spc="69" dirty="0">
                  <a:solidFill>
                    <a:srgbClr val="231916"/>
                  </a:solidFill>
                  <a:latin typeface="+mn-ea"/>
                  <a:ea typeface="+mn-ea"/>
                  <a:cs typeface="Meiryo"/>
                </a:rPr>
                <a:t>兆円）</a:t>
              </a:r>
            </a:p>
          </p:txBody>
        </p:sp>
        <p:sp>
          <p:nvSpPr>
            <p:cNvPr id="63" name="object 16">
              <a:extLst>
                <a:ext uri="{FF2B5EF4-FFF2-40B4-BE49-F238E27FC236}">
                  <a16:creationId xmlns:a16="http://schemas.microsoft.com/office/drawing/2014/main" id="{B02D8FB1-0349-1837-7DFA-981229F4292C}"/>
                </a:ext>
              </a:extLst>
            </p:cNvPr>
            <p:cNvSpPr txBox="1"/>
            <p:nvPr/>
          </p:nvSpPr>
          <p:spPr>
            <a:xfrm>
              <a:off x="2290452" y="4388540"/>
              <a:ext cx="1243519" cy="579646"/>
            </a:xfrm>
            <a:prstGeom prst="rect">
              <a:avLst/>
            </a:prstGeom>
          </p:spPr>
          <p:txBody>
            <a:bodyPr vert="horz" wrap="square" lIns="0" tIns="0" rIns="0" bIns="0" rtlCol="0">
              <a:spAutoFit/>
            </a:bodyPr>
            <a:lstStyle/>
            <a:p>
              <a:pPr algn="ctr" defTabSz="844083" eaLnBrk="1" fontAlgn="auto" hangingPunct="1">
                <a:lnSpc>
                  <a:spcPts val="1809"/>
                </a:lnSpc>
                <a:spcBef>
                  <a:spcPts val="0"/>
                </a:spcBef>
                <a:spcAft>
                  <a:spcPts val="0"/>
                </a:spcAft>
                <a:defRPr/>
              </a:pPr>
              <a:r>
                <a:rPr sz="1400" spc="74" dirty="0">
                  <a:latin typeface="+mn-ea"/>
                  <a:ea typeface="+mn-ea"/>
                  <a:cs typeface="Meiryo"/>
                </a:rPr>
                <a:t>消費税</a:t>
              </a:r>
              <a:endParaRPr sz="1400" dirty="0">
                <a:latin typeface="+mn-ea"/>
                <a:ea typeface="+mn-ea"/>
                <a:cs typeface="Meiryo"/>
              </a:endParaRPr>
            </a:p>
            <a:p>
              <a:pPr algn="ctr" defTabSz="844083" eaLnBrk="1" fontAlgn="auto" hangingPunct="1">
                <a:spcBef>
                  <a:spcPts val="65"/>
                </a:spcBef>
                <a:spcAft>
                  <a:spcPts val="0"/>
                </a:spcAft>
                <a:defRPr/>
              </a:pPr>
              <a:r>
                <a:rPr lang="en-US" altLang="ja-JP" sz="1050" spc="69" dirty="0">
                  <a:latin typeface="+mn-ea"/>
                  <a:ea typeface="+mn-ea"/>
                  <a:cs typeface="Meiryo"/>
                </a:rPr>
                <a:t>21.2</a:t>
              </a:r>
              <a:r>
                <a:rPr lang="ja-JP" altLang="en-US" sz="1050" spc="69" dirty="0">
                  <a:latin typeface="+mn-ea"/>
                  <a:ea typeface="+mn-ea"/>
                  <a:cs typeface="Meiryo"/>
                </a:rPr>
                <a:t>％</a:t>
              </a:r>
            </a:p>
            <a:p>
              <a:pPr algn="ctr" defTabSz="844083" eaLnBrk="1" fontAlgn="auto" hangingPunct="1">
                <a:spcBef>
                  <a:spcPts val="65"/>
                </a:spcBef>
                <a:spcAft>
                  <a:spcPts val="0"/>
                </a:spcAft>
                <a:defRPr/>
              </a:pPr>
              <a:r>
                <a:rPr lang="ja-JP" altLang="en-US" sz="1050" spc="69" dirty="0">
                  <a:latin typeface="+mn-ea"/>
                  <a:ea typeface="+mn-ea"/>
                  <a:cs typeface="Meiryo"/>
                </a:rPr>
                <a:t>（</a:t>
              </a:r>
              <a:r>
                <a:rPr lang="en-US" altLang="ja-JP" sz="1050" spc="69" dirty="0">
                  <a:latin typeface="+mn-ea"/>
                  <a:ea typeface="+mn-ea"/>
                  <a:cs typeface="Meiryo"/>
                </a:rPr>
                <a:t>23.8</a:t>
              </a:r>
              <a:r>
                <a:rPr lang="ja-JP" altLang="en-US" sz="1050" spc="69" dirty="0">
                  <a:latin typeface="+mn-ea"/>
                  <a:ea typeface="+mn-ea"/>
                  <a:cs typeface="Meiryo"/>
                </a:rPr>
                <a:t>兆円）</a:t>
              </a:r>
            </a:p>
          </p:txBody>
        </p:sp>
        <p:sp>
          <p:nvSpPr>
            <p:cNvPr id="64" name="object 17">
              <a:extLst>
                <a:ext uri="{FF2B5EF4-FFF2-40B4-BE49-F238E27FC236}">
                  <a16:creationId xmlns:a16="http://schemas.microsoft.com/office/drawing/2014/main" id="{290B8C2C-A1C8-6D78-1749-B261EF1D8A1B}"/>
                </a:ext>
              </a:extLst>
            </p:cNvPr>
            <p:cNvSpPr txBox="1"/>
            <p:nvPr/>
          </p:nvSpPr>
          <p:spPr>
            <a:xfrm>
              <a:off x="1388494" y="4620726"/>
              <a:ext cx="736714" cy="384721"/>
            </a:xfrm>
            <a:prstGeom prst="rect">
              <a:avLst/>
            </a:prstGeom>
          </p:spPr>
          <p:txBody>
            <a:bodyPr vert="horz" wrap="square" lIns="0" tIns="0" rIns="0" bIns="0" rtlCol="0">
              <a:spAutoFit/>
            </a:bodyPr>
            <a:lstStyle/>
            <a:p>
              <a:pPr algn="ctr" defTabSz="844083" eaLnBrk="1" fontAlgn="auto" hangingPunct="1">
                <a:spcBef>
                  <a:spcPts val="0"/>
                </a:spcBef>
                <a:spcAft>
                  <a:spcPts val="0"/>
                </a:spcAft>
                <a:defRPr/>
              </a:pPr>
              <a:r>
                <a:rPr sz="1000" spc="51" dirty="0">
                  <a:solidFill>
                    <a:srgbClr val="231916"/>
                  </a:solidFill>
                  <a:latin typeface="+mn-ea"/>
                  <a:ea typeface="+mn-ea"/>
                  <a:cs typeface="Meiryo"/>
                </a:rPr>
                <a:t>その他税収</a:t>
              </a:r>
              <a:endParaRPr sz="1000" dirty="0">
                <a:solidFill>
                  <a:prstClr val="black"/>
                </a:solidFill>
                <a:latin typeface="+mn-ea"/>
                <a:ea typeface="+mn-ea"/>
                <a:cs typeface="Meiryo"/>
              </a:endParaRPr>
            </a:p>
            <a:p>
              <a:pPr algn="ctr" defTabSz="844083" eaLnBrk="1" fontAlgn="auto" hangingPunct="1">
                <a:lnSpc>
                  <a:spcPts val="923"/>
                </a:lnSpc>
                <a:spcBef>
                  <a:spcPts val="0"/>
                </a:spcBef>
                <a:spcAft>
                  <a:spcPts val="0"/>
                </a:spcAft>
                <a:defRPr/>
              </a:pPr>
              <a:r>
                <a:rPr lang="en-US" sz="831" spc="51" dirty="0">
                  <a:solidFill>
                    <a:srgbClr val="231916"/>
                  </a:solidFill>
                  <a:latin typeface="+mn-ea"/>
                  <a:ea typeface="+mn-ea"/>
                  <a:cs typeface="Meiryo"/>
                </a:rPr>
                <a:t>9.6</a:t>
              </a:r>
              <a:r>
                <a:rPr sz="831" spc="51" dirty="0">
                  <a:solidFill>
                    <a:srgbClr val="231916"/>
                  </a:solidFill>
                  <a:latin typeface="+mn-ea"/>
                  <a:ea typeface="+mn-ea"/>
                  <a:cs typeface="Meiryo"/>
                </a:rPr>
                <a:t>％</a:t>
              </a:r>
              <a:endParaRPr lang="en-US" sz="831" spc="51" dirty="0">
                <a:solidFill>
                  <a:srgbClr val="231916"/>
                </a:solidFill>
                <a:latin typeface="+mn-ea"/>
                <a:ea typeface="+mn-ea"/>
                <a:cs typeface="Meiryo"/>
              </a:endParaRPr>
            </a:p>
            <a:p>
              <a:pPr algn="ctr" defTabSz="844083" eaLnBrk="1" fontAlgn="auto" hangingPunct="1">
                <a:lnSpc>
                  <a:spcPts val="923"/>
                </a:lnSpc>
                <a:spcBef>
                  <a:spcPts val="0"/>
                </a:spcBef>
                <a:spcAft>
                  <a:spcPts val="0"/>
                </a:spcAft>
                <a:defRPr/>
              </a:pPr>
              <a:r>
                <a:rPr lang="ja-JP" altLang="en-US" sz="831" spc="42" dirty="0">
                  <a:solidFill>
                    <a:srgbClr val="231916"/>
                  </a:solidFill>
                  <a:latin typeface="+mn-ea"/>
                  <a:ea typeface="+mn-ea"/>
                  <a:cs typeface="Meiryo"/>
                </a:rPr>
                <a:t>（</a:t>
              </a:r>
              <a:r>
                <a:rPr lang="en-US" altLang="ja-JP" sz="831" spc="42" dirty="0">
                  <a:solidFill>
                    <a:srgbClr val="231916"/>
                  </a:solidFill>
                  <a:latin typeface="+mn-ea"/>
                  <a:ea typeface="+mn-ea"/>
                  <a:cs typeface="Meiryo"/>
                </a:rPr>
                <a:t>10.</a:t>
              </a:r>
              <a:r>
                <a:rPr lang="en-US" altLang="ja-JP" sz="831" spc="42" dirty="0">
                  <a:solidFill>
                    <a:srgbClr val="231916"/>
                  </a:solidFill>
                  <a:latin typeface="+mn-ea"/>
                  <a:cs typeface="Meiryo"/>
                </a:rPr>
                <a:t>8</a:t>
              </a:r>
              <a:r>
                <a:rPr lang="ja-JP" altLang="en-US" sz="831" spc="42" dirty="0">
                  <a:solidFill>
                    <a:srgbClr val="231916"/>
                  </a:solidFill>
                  <a:latin typeface="+mn-ea"/>
                  <a:ea typeface="+mn-ea"/>
                  <a:cs typeface="Meiryo"/>
                </a:rPr>
                <a:t>兆円）</a:t>
              </a:r>
              <a:endParaRPr lang="ja-JP" altLang="en-US" sz="831" dirty="0">
                <a:solidFill>
                  <a:prstClr val="black"/>
                </a:solidFill>
                <a:latin typeface="+mn-ea"/>
                <a:ea typeface="+mn-ea"/>
                <a:cs typeface="Meiryo"/>
              </a:endParaRPr>
            </a:p>
          </p:txBody>
        </p:sp>
        <p:sp>
          <p:nvSpPr>
            <p:cNvPr id="67" name="object 5">
              <a:extLst>
                <a:ext uri="{FF2B5EF4-FFF2-40B4-BE49-F238E27FC236}">
                  <a16:creationId xmlns:a16="http://schemas.microsoft.com/office/drawing/2014/main" id="{79AC4ECE-48B8-BDD0-B1C2-592E33552808}"/>
                </a:ext>
              </a:extLst>
            </p:cNvPr>
            <p:cNvSpPr txBox="1"/>
            <p:nvPr/>
          </p:nvSpPr>
          <p:spPr>
            <a:xfrm>
              <a:off x="774553" y="4275993"/>
              <a:ext cx="771909" cy="384721"/>
            </a:xfrm>
            <a:prstGeom prst="rect">
              <a:avLst/>
            </a:prstGeom>
          </p:spPr>
          <p:txBody>
            <a:bodyPr vert="horz" wrap="square" lIns="0" tIns="0" rIns="0" bIns="0" rtlCol="0">
              <a:spAutoFit/>
            </a:bodyPr>
            <a:lstStyle/>
            <a:p>
              <a:pPr marL="11723" algn="ctr" defTabSz="844083" eaLnBrk="1" fontAlgn="auto" hangingPunct="1">
                <a:spcBef>
                  <a:spcPts val="0"/>
                </a:spcBef>
                <a:spcAft>
                  <a:spcPts val="0"/>
                </a:spcAft>
                <a:defRPr/>
              </a:pPr>
              <a:r>
                <a:rPr sz="1000" spc="51" dirty="0" err="1">
                  <a:solidFill>
                    <a:srgbClr val="231916"/>
                  </a:solidFill>
                  <a:latin typeface="+mn-ea"/>
                  <a:ea typeface="+mn-ea"/>
                </a:rPr>
                <a:t>その他</a:t>
              </a:r>
              <a:r>
                <a:rPr lang="ja-JP" altLang="en-US" sz="1000" spc="51" dirty="0">
                  <a:solidFill>
                    <a:srgbClr val="231916"/>
                  </a:solidFill>
                  <a:latin typeface="+mn-ea"/>
                  <a:ea typeface="+mn-ea"/>
                </a:rPr>
                <a:t>収</a:t>
              </a:r>
              <a:r>
                <a:rPr sz="1000" spc="51" dirty="0">
                  <a:solidFill>
                    <a:srgbClr val="231916"/>
                  </a:solidFill>
                  <a:latin typeface="+mn-ea"/>
                  <a:ea typeface="+mn-ea"/>
                </a:rPr>
                <a:t>入</a:t>
              </a:r>
            </a:p>
            <a:p>
              <a:pPr marL="11723" algn="ctr" defTabSz="844083" eaLnBrk="1" fontAlgn="auto" hangingPunct="1">
                <a:lnSpc>
                  <a:spcPts val="923"/>
                </a:lnSpc>
                <a:spcBef>
                  <a:spcPts val="0"/>
                </a:spcBef>
                <a:spcAft>
                  <a:spcPts val="0"/>
                </a:spcAft>
                <a:defRPr/>
              </a:pPr>
              <a:r>
                <a:rPr lang="en-US" altLang="ja-JP" sz="923" spc="51" dirty="0">
                  <a:solidFill>
                    <a:srgbClr val="231916"/>
                  </a:solidFill>
                  <a:latin typeface="+mn-ea"/>
                  <a:ea typeface="+mn-ea"/>
                </a:rPr>
                <a:t>6.7</a:t>
              </a:r>
              <a:r>
                <a:rPr lang="ja-JP" altLang="en-US" sz="923" spc="51" dirty="0">
                  <a:solidFill>
                    <a:srgbClr val="231916"/>
                  </a:solidFill>
                  <a:latin typeface="+mn-ea"/>
                  <a:ea typeface="+mn-ea"/>
                </a:rPr>
                <a:t>％</a:t>
              </a:r>
            </a:p>
            <a:p>
              <a:pPr marL="11723" algn="ctr" defTabSz="844083" eaLnBrk="1" fontAlgn="auto" hangingPunct="1">
                <a:lnSpc>
                  <a:spcPts val="923"/>
                </a:lnSpc>
                <a:spcBef>
                  <a:spcPts val="0"/>
                </a:spcBef>
                <a:spcAft>
                  <a:spcPts val="0"/>
                </a:spcAft>
                <a:defRPr/>
              </a:pPr>
              <a:r>
                <a:rPr lang="ja-JP" altLang="en-US" sz="923" spc="51" dirty="0">
                  <a:solidFill>
                    <a:srgbClr val="231916"/>
                  </a:solidFill>
                  <a:latin typeface="+mn-ea"/>
                  <a:ea typeface="+mn-ea"/>
                </a:rPr>
                <a:t>（</a:t>
              </a:r>
              <a:r>
                <a:rPr lang="en-US" altLang="ja-JP" sz="923" spc="51" dirty="0">
                  <a:solidFill>
                    <a:srgbClr val="231916"/>
                  </a:solidFill>
                  <a:latin typeface="+mn-ea"/>
                  <a:ea typeface="+mn-ea"/>
                </a:rPr>
                <a:t>7.5</a:t>
              </a:r>
              <a:r>
                <a:rPr lang="ja-JP" altLang="en-US" sz="923" spc="51" dirty="0">
                  <a:solidFill>
                    <a:srgbClr val="231916"/>
                  </a:solidFill>
                  <a:latin typeface="+mn-ea"/>
                  <a:ea typeface="+mn-ea"/>
                </a:rPr>
                <a:t>兆円）</a:t>
              </a:r>
            </a:p>
          </p:txBody>
        </p:sp>
        <p:sp>
          <p:nvSpPr>
            <p:cNvPr id="35" name="object 18">
              <a:extLst>
                <a:ext uri="{FF2B5EF4-FFF2-40B4-BE49-F238E27FC236}">
                  <a16:creationId xmlns:a16="http://schemas.microsoft.com/office/drawing/2014/main" id="{DBE00184-D3E5-CBD8-8011-FD392DAA2EAD}"/>
                </a:ext>
              </a:extLst>
            </p:cNvPr>
            <p:cNvSpPr txBox="1"/>
            <p:nvPr/>
          </p:nvSpPr>
          <p:spPr>
            <a:xfrm>
              <a:off x="637550" y="2531142"/>
              <a:ext cx="1099638" cy="879728"/>
            </a:xfrm>
            <a:prstGeom prst="rect">
              <a:avLst/>
            </a:prstGeom>
          </p:spPr>
          <p:txBody>
            <a:bodyPr vert="horz" wrap="square" lIns="0" tIns="0" rIns="0" bIns="0" rtlCol="0">
              <a:spAutoFit/>
            </a:bodyPr>
            <a:lstStyle/>
            <a:p>
              <a:pPr algn="ctr" defTabSz="844083" eaLnBrk="1" fontAlgn="auto" hangingPunct="1">
                <a:lnSpc>
                  <a:spcPts val="1809"/>
                </a:lnSpc>
                <a:spcBef>
                  <a:spcPts val="0"/>
                </a:spcBef>
                <a:spcAft>
                  <a:spcPts val="0"/>
                </a:spcAft>
                <a:defRPr/>
              </a:pPr>
              <a:r>
                <a:rPr lang="en-US" sz="1400" spc="74" dirty="0">
                  <a:solidFill>
                    <a:srgbClr val="D63636"/>
                  </a:solidFill>
                  <a:latin typeface="+mn-ea"/>
                  <a:ea typeface="+mn-ea"/>
                  <a:cs typeface="Meiryo"/>
                </a:rPr>
                <a:t>     </a:t>
              </a:r>
              <a:r>
                <a:rPr sz="1400" spc="74" dirty="0" err="1">
                  <a:solidFill>
                    <a:srgbClr val="D63636"/>
                  </a:solidFill>
                  <a:latin typeface="+mn-ea"/>
                  <a:ea typeface="+mn-ea"/>
                  <a:cs typeface="Meiryo"/>
                </a:rPr>
                <a:t>公債金</a:t>
              </a:r>
              <a:endParaRPr lang="en-US" sz="1400" spc="74" dirty="0">
                <a:solidFill>
                  <a:srgbClr val="D63636"/>
                </a:solidFill>
                <a:latin typeface="+mn-ea"/>
                <a:ea typeface="+mn-ea"/>
                <a:cs typeface="Meiryo"/>
              </a:endParaRPr>
            </a:p>
            <a:p>
              <a:pPr algn="ctr" defTabSz="844083" eaLnBrk="1" fontAlgn="auto" hangingPunct="1">
                <a:lnSpc>
                  <a:spcPts val="1809"/>
                </a:lnSpc>
                <a:spcBef>
                  <a:spcPts val="0"/>
                </a:spcBef>
                <a:spcAft>
                  <a:spcPts val="0"/>
                </a:spcAft>
                <a:defRPr/>
              </a:pPr>
              <a:r>
                <a:rPr lang="ja-JP" altLang="en-US" sz="1400" spc="74" dirty="0">
                  <a:solidFill>
                    <a:srgbClr val="D63636"/>
                  </a:solidFill>
                  <a:latin typeface="+mn-ea"/>
                  <a:ea typeface="+mn-ea"/>
                  <a:cs typeface="Meiryo"/>
                </a:rPr>
                <a:t>     （借金）</a:t>
              </a:r>
              <a:endParaRPr lang="en-US" altLang="ja-JP" sz="1400" spc="74" dirty="0">
                <a:solidFill>
                  <a:srgbClr val="D63636"/>
                </a:solidFill>
                <a:latin typeface="+mn-ea"/>
                <a:ea typeface="+mn-ea"/>
                <a:cs typeface="Meiryo"/>
              </a:endParaRPr>
            </a:p>
            <a:p>
              <a:pPr algn="ctr" defTabSz="844083" eaLnBrk="1" fontAlgn="auto" hangingPunct="1">
                <a:lnSpc>
                  <a:spcPct val="30000"/>
                </a:lnSpc>
                <a:spcBef>
                  <a:spcPts val="0"/>
                </a:spcBef>
                <a:spcAft>
                  <a:spcPts val="0"/>
                </a:spcAft>
                <a:defRPr/>
              </a:pPr>
              <a:endParaRPr sz="1500" dirty="0">
                <a:solidFill>
                  <a:srgbClr val="D63636"/>
                </a:solidFill>
                <a:latin typeface="+mn-ea"/>
                <a:ea typeface="+mn-ea"/>
                <a:cs typeface="Meiryo"/>
              </a:endParaRPr>
            </a:p>
            <a:p>
              <a:pPr algn="ctr" defTabSz="844083" eaLnBrk="1" fontAlgn="auto" hangingPunct="1">
                <a:spcBef>
                  <a:spcPts val="65"/>
                </a:spcBef>
                <a:spcAft>
                  <a:spcPts val="0"/>
                </a:spcAft>
                <a:defRPr/>
              </a:pPr>
              <a:r>
                <a:rPr lang="en-US" altLang="ja-JP" sz="1050" spc="69" dirty="0">
                  <a:solidFill>
                    <a:srgbClr val="D63636"/>
                  </a:solidFill>
                  <a:latin typeface="+mn-ea"/>
                  <a:ea typeface="+mn-ea"/>
                  <a:cs typeface="Meiryo"/>
                </a:rPr>
                <a:t>31.5</a:t>
              </a:r>
              <a:r>
                <a:rPr lang="ja-JP" altLang="en-US" sz="1050" spc="69" dirty="0">
                  <a:solidFill>
                    <a:srgbClr val="D63636"/>
                  </a:solidFill>
                  <a:latin typeface="+mn-ea"/>
                  <a:ea typeface="+mn-ea"/>
                  <a:cs typeface="Meiryo"/>
                </a:rPr>
                <a:t>％</a:t>
              </a:r>
            </a:p>
            <a:p>
              <a:pPr algn="ctr" defTabSz="844083" eaLnBrk="1" fontAlgn="auto" hangingPunct="1">
                <a:spcBef>
                  <a:spcPts val="65"/>
                </a:spcBef>
                <a:spcAft>
                  <a:spcPts val="0"/>
                </a:spcAft>
                <a:defRPr/>
              </a:pPr>
              <a:r>
                <a:rPr lang="ja-JP" altLang="en-US" sz="1050" spc="69" dirty="0">
                  <a:solidFill>
                    <a:srgbClr val="D63636"/>
                  </a:solidFill>
                  <a:latin typeface="+mn-ea"/>
                  <a:ea typeface="+mn-ea"/>
                  <a:cs typeface="Meiryo"/>
                </a:rPr>
                <a:t>（</a:t>
              </a:r>
              <a:r>
                <a:rPr lang="en-US" altLang="ja-JP" sz="1050" spc="69" dirty="0">
                  <a:solidFill>
                    <a:srgbClr val="D63636"/>
                  </a:solidFill>
                  <a:latin typeface="+mn-ea"/>
                  <a:ea typeface="+mn-ea"/>
                  <a:cs typeface="Meiryo"/>
                </a:rPr>
                <a:t>35.4</a:t>
              </a:r>
              <a:r>
                <a:rPr lang="ja-JP" altLang="en-US" sz="1050" spc="69" dirty="0">
                  <a:solidFill>
                    <a:srgbClr val="D63636"/>
                  </a:solidFill>
                  <a:latin typeface="+mn-ea"/>
                  <a:ea typeface="+mn-ea"/>
                  <a:cs typeface="Meiryo"/>
                </a:rPr>
                <a:t>兆円）</a:t>
              </a:r>
            </a:p>
          </p:txBody>
        </p:sp>
        <p:sp>
          <p:nvSpPr>
            <p:cNvPr id="19" name="楕円 18">
              <a:extLst>
                <a:ext uri="{FF2B5EF4-FFF2-40B4-BE49-F238E27FC236}">
                  <a16:creationId xmlns:a16="http://schemas.microsoft.com/office/drawing/2014/main" id="{AC2EF63B-1EA7-3B5D-7878-477F51834180}"/>
                </a:ext>
              </a:extLst>
            </p:cNvPr>
            <p:cNvSpPr/>
            <p:nvPr/>
          </p:nvSpPr>
          <p:spPr bwMode="auto">
            <a:xfrm>
              <a:off x="1560530" y="2887898"/>
              <a:ext cx="1468039" cy="1468039"/>
            </a:xfrm>
            <a:prstGeom prst="ellipse">
              <a:avLst/>
            </a:prstGeom>
            <a:solidFill>
              <a:schemeClr val="bg1"/>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48" name="object 11">
              <a:extLst>
                <a:ext uri="{FF2B5EF4-FFF2-40B4-BE49-F238E27FC236}">
                  <a16:creationId xmlns:a16="http://schemas.microsoft.com/office/drawing/2014/main" id="{23B01379-6E0A-D125-D792-578025B293EC}"/>
                </a:ext>
              </a:extLst>
            </p:cNvPr>
            <p:cNvSpPr txBox="1"/>
            <p:nvPr/>
          </p:nvSpPr>
          <p:spPr>
            <a:xfrm>
              <a:off x="1711264" y="3264178"/>
              <a:ext cx="1157094" cy="843180"/>
            </a:xfrm>
            <a:prstGeom prst="rect">
              <a:avLst/>
            </a:prstGeom>
          </p:spPr>
          <p:txBody>
            <a:bodyPr vert="horz" wrap="square" lIns="0" tIns="0" rIns="0" bIns="0" rtlCol="0">
              <a:spAutoFit/>
            </a:bodyPr>
            <a:lstStyle/>
            <a:p>
              <a:pPr marL="11723" marR="4689" algn="ctr" defTabSz="844083" eaLnBrk="1" fontAlgn="auto" hangingPunct="1">
                <a:lnSpc>
                  <a:spcPct val="110500"/>
                </a:lnSpc>
                <a:spcBef>
                  <a:spcPts val="0"/>
                </a:spcBef>
                <a:spcAft>
                  <a:spcPts val="0"/>
                </a:spcAft>
                <a:defRPr/>
              </a:pPr>
              <a:r>
                <a:rPr sz="1800" spc="51" dirty="0" err="1">
                  <a:solidFill>
                    <a:srgbClr val="231916"/>
                  </a:solidFill>
                  <a:latin typeface="+mn-ea"/>
                  <a:ea typeface="+mn-ea"/>
                  <a:cs typeface="Meiryo"/>
                </a:rPr>
                <a:t>一般会計</a:t>
              </a:r>
              <a:endParaRPr lang="en-US" sz="1800" spc="51" dirty="0">
                <a:solidFill>
                  <a:srgbClr val="231916"/>
                </a:solidFill>
                <a:latin typeface="+mn-ea"/>
                <a:ea typeface="+mn-ea"/>
                <a:cs typeface="Meiryo"/>
              </a:endParaRPr>
            </a:p>
            <a:p>
              <a:pPr marL="11723" marR="4689" algn="ctr" defTabSz="844083" eaLnBrk="1" fontAlgn="auto" hangingPunct="1">
                <a:lnSpc>
                  <a:spcPct val="110500"/>
                </a:lnSpc>
                <a:spcBef>
                  <a:spcPts val="0"/>
                </a:spcBef>
                <a:spcAft>
                  <a:spcPts val="0"/>
                </a:spcAft>
                <a:defRPr/>
              </a:pPr>
              <a:r>
                <a:rPr lang="ja-JP" altLang="en-US" sz="1800" spc="51" dirty="0">
                  <a:solidFill>
                    <a:srgbClr val="231916"/>
                  </a:solidFill>
                  <a:latin typeface="+mn-ea"/>
                  <a:ea typeface="+mn-ea"/>
                  <a:cs typeface="Meiryo"/>
                </a:rPr>
                <a:t>歳入</a:t>
              </a:r>
              <a:r>
                <a:rPr sz="1800" spc="51" dirty="0" err="1">
                  <a:solidFill>
                    <a:srgbClr val="231916"/>
                  </a:solidFill>
                  <a:latin typeface="+mn-ea"/>
                  <a:ea typeface="+mn-ea"/>
                  <a:cs typeface="Meiryo"/>
                </a:rPr>
                <a:t>総額</a:t>
              </a:r>
              <a:endParaRPr sz="1800" dirty="0">
                <a:solidFill>
                  <a:prstClr val="black"/>
                </a:solidFill>
                <a:latin typeface="+mn-ea"/>
                <a:ea typeface="+mn-ea"/>
                <a:cs typeface="Meiryo"/>
              </a:endParaRPr>
            </a:p>
            <a:p>
              <a:pPr marL="46893" algn="ctr" defTabSz="844083" eaLnBrk="1" fontAlgn="auto" hangingPunct="1">
                <a:spcBef>
                  <a:spcPts val="125"/>
                </a:spcBef>
                <a:spcAft>
                  <a:spcPts val="0"/>
                </a:spcAft>
                <a:defRPr/>
              </a:pPr>
              <a:r>
                <a:rPr lang="en-US" altLang="ja-JP" sz="1200" spc="51" dirty="0">
                  <a:solidFill>
                    <a:srgbClr val="231916"/>
                  </a:solidFill>
                  <a:latin typeface="+mn-ea"/>
                  <a:ea typeface="+mn-ea"/>
                  <a:cs typeface="Meiryo"/>
                </a:rPr>
                <a:t>(112.6</a:t>
              </a:r>
              <a:r>
                <a:rPr lang="ja-JP" altLang="en-US" sz="1200" spc="51" dirty="0">
                  <a:solidFill>
                    <a:srgbClr val="231916"/>
                  </a:solidFill>
                  <a:latin typeface="+mn-ea"/>
                  <a:ea typeface="+mn-ea"/>
                  <a:cs typeface="Meiryo"/>
                </a:rPr>
                <a:t>兆円</a:t>
              </a:r>
              <a:r>
                <a:rPr lang="en-US" altLang="ja-JP" sz="1200" spc="51" dirty="0">
                  <a:solidFill>
                    <a:srgbClr val="231916"/>
                  </a:solidFill>
                  <a:latin typeface="+mn-ea"/>
                  <a:ea typeface="+mn-ea"/>
                  <a:cs typeface="Meiryo"/>
                </a:rPr>
                <a:t>)</a:t>
              </a:r>
            </a:p>
          </p:txBody>
        </p:sp>
        <p:grpSp>
          <p:nvGrpSpPr>
            <p:cNvPr id="22" name="グループ化 21">
              <a:extLst>
                <a:ext uri="{FF2B5EF4-FFF2-40B4-BE49-F238E27FC236}">
                  <a16:creationId xmlns:a16="http://schemas.microsoft.com/office/drawing/2014/main" id="{78FE59C7-19D9-6866-51EC-03689BFA1DC2}"/>
                </a:ext>
              </a:extLst>
            </p:cNvPr>
            <p:cNvGrpSpPr/>
            <p:nvPr/>
          </p:nvGrpSpPr>
          <p:grpSpPr>
            <a:xfrm>
              <a:off x="216015" y="1963479"/>
              <a:ext cx="828219" cy="284403"/>
              <a:chOff x="4781156" y="2669544"/>
              <a:chExt cx="828219" cy="284403"/>
            </a:xfrm>
          </p:grpSpPr>
          <p:sp>
            <p:nvSpPr>
              <p:cNvPr id="10" name="object 21">
                <a:extLst>
                  <a:ext uri="{FF2B5EF4-FFF2-40B4-BE49-F238E27FC236}">
                    <a16:creationId xmlns:a16="http://schemas.microsoft.com/office/drawing/2014/main" id="{914BFF45-2A52-DF66-AE38-B35D87C523E2}"/>
                  </a:ext>
                </a:extLst>
              </p:cNvPr>
              <p:cNvSpPr txBox="1"/>
              <p:nvPr/>
            </p:nvSpPr>
            <p:spPr>
              <a:xfrm>
                <a:off x="4855347" y="2679703"/>
                <a:ext cx="679837" cy="230832"/>
              </a:xfrm>
              <a:prstGeom prst="rect">
                <a:avLst/>
              </a:prstGeom>
            </p:spPr>
            <p:txBody>
              <a:bodyPr vert="horz" wrap="square" lIns="0" tIns="0" rIns="0" bIns="0" rtlCol="0">
                <a:spAutoFit/>
              </a:bodyPr>
              <a:lstStyle/>
              <a:p>
                <a:pPr marL="11723" algn="ctr" defTabSz="844083" eaLnBrk="1" fontAlgn="auto" hangingPunct="1">
                  <a:spcBef>
                    <a:spcPts val="0"/>
                  </a:spcBef>
                  <a:spcAft>
                    <a:spcPts val="0"/>
                  </a:spcAft>
                  <a:defRPr/>
                </a:pPr>
                <a:r>
                  <a:rPr lang="ja-JP" altLang="en-US" sz="1500" spc="18" dirty="0">
                    <a:solidFill>
                      <a:srgbClr val="231916"/>
                    </a:solidFill>
                    <a:latin typeface="+mn-ea"/>
                    <a:ea typeface="+mn-ea"/>
                    <a:cs typeface="Meiryo"/>
                  </a:rPr>
                  <a:t>歳 入</a:t>
                </a:r>
                <a:endParaRPr sz="1500" dirty="0">
                  <a:solidFill>
                    <a:prstClr val="black"/>
                  </a:solidFill>
                  <a:latin typeface="+mn-ea"/>
                  <a:ea typeface="+mn-ea"/>
                  <a:cs typeface="Meiryo"/>
                </a:endParaRPr>
              </a:p>
            </p:txBody>
          </p:sp>
          <p:sp>
            <p:nvSpPr>
              <p:cNvPr id="21" name="正方形/長方形 20">
                <a:extLst>
                  <a:ext uri="{FF2B5EF4-FFF2-40B4-BE49-F238E27FC236}">
                    <a16:creationId xmlns:a16="http://schemas.microsoft.com/office/drawing/2014/main" id="{F2934427-BF98-FB0B-B4D1-CCCBC91A599A}"/>
                  </a:ext>
                </a:extLst>
              </p:cNvPr>
              <p:cNvSpPr/>
              <p:nvPr/>
            </p:nvSpPr>
            <p:spPr bwMode="auto">
              <a:xfrm>
                <a:off x="4781156" y="2669544"/>
                <a:ext cx="828219" cy="284403"/>
              </a:xfrm>
              <a:prstGeom prst="rect">
                <a:avLst/>
              </a:prstGeom>
              <a:noFill/>
              <a:ln w="19050" cap="flat" cmpd="sng" algn="ctr">
                <a:solidFill>
                  <a:srgbClr val="00488A"/>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grpSp>
      </p:grpSp>
      <p:sp>
        <p:nvSpPr>
          <p:cNvPr id="30" name="スライド番号プレースホルダー 29">
            <a:extLst>
              <a:ext uri="{FF2B5EF4-FFF2-40B4-BE49-F238E27FC236}">
                <a16:creationId xmlns:a16="http://schemas.microsoft.com/office/drawing/2014/main" id="{498FF9D3-F5D9-B6F5-1F03-1BD0EBDCE2AE}"/>
              </a:ext>
            </a:extLst>
          </p:cNvPr>
          <p:cNvSpPr>
            <a:spLocks noGrp="1"/>
          </p:cNvSpPr>
          <p:nvPr>
            <p:ph type="sldNum" sz="quarter" idx="12"/>
          </p:nvPr>
        </p:nvSpPr>
        <p:spPr>
          <a:prstGeom prst="rect">
            <a:avLst/>
          </a:prstGeom>
        </p:spPr>
        <p:txBody>
          <a:bodyPr/>
          <a:lstStyle/>
          <a:p>
            <a:pPr>
              <a:defRPr/>
            </a:pPr>
            <a:fld id="{40E3B949-1179-4387-B307-F356BE6486A4}" type="slidenum">
              <a:rPr lang="en-US" altLang="ja-JP" smtClean="0"/>
              <a:pPr>
                <a:defRPr/>
              </a:pPr>
              <a:t>15</a:t>
            </a:fld>
            <a:endParaRPr lang="en-US" altLang="ja-JP" dirty="0"/>
          </a:p>
        </p:txBody>
      </p:sp>
      <p:sp>
        <p:nvSpPr>
          <p:cNvPr id="9" name="Rectangle 14">
            <a:extLst>
              <a:ext uri="{FF2B5EF4-FFF2-40B4-BE49-F238E27FC236}">
                <a16:creationId xmlns:a16="http://schemas.microsoft.com/office/drawing/2014/main" id="{1CCFF2A7-4910-2786-0D1B-9F0757D96D70}"/>
              </a:ext>
            </a:extLst>
          </p:cNvPr>
          <p:cNvSpPr txBox="1">
            <a:spLocks noChangeArrowheads="1"/>
          </p:cNvSpPr>
          <p:nvPr/>
        </p:nvSpPr>
        <p:spPr bwMode="auto">
          <a:xfrm>
            <a:off x="240030" y="134966"/>
            <a:ext cx="877100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500" kern="0" dirty="0">
                <a:solidFill>
                  <a:srgbClr val="005BAD"/>
                </a:solidFill>
                <a:latin typeface="HGP創英角ｺﾞｼｯｸUB" panose="020B0900000000000000" pitchFamily="50" charset="-128"/>
                <a:ea typeface="HGP創英角ｺﾞｼｯｸUB" panose="020B0900000000000000" pitchFamily="50" charset="-128"/>
              </a:rPr>
              <a:t>３</a:t>
            </a:r>
            <a:r>
              <a:rPr lang="en-US" altLang="ja-JP" sz="2200" kern="0" dirty="0">
                <a:solidFill>
                  <a:srgbClr val="005BAD"/>
                </a:solidFill>
                <a:latin typeface="HGP創英角ｺﾞｼｯｸUB" panose="020B0900000000000000" pitchFamily="50" charset="-128"/>
                <a:ea typeface="HGP創英角ｺﾞｼｯｸUB" panose="020B0900000000000000" pitchFamily="50" charset="-128"/>
              </a:rPr>
              <a:t>. </a:t>
            </a:r>
            <a:r>
              <a:rPr lang="ja-JP" altLang="en-US" sz="2200" kern="0" dirty="0">
                <a:solidFill>
                  <a:schemeClr val="tx1"/>
                </a:solidFill>
                <a:latin typeface="HGP創英角ｺﾞｼｯｸUB" panose="020B0900000000000000" pitchFamily="50" charset="-128"/>
                <a:ea typeface="HGP創英角ｺﾞｼｯｸUB" panose="020B0900000000000000" pitchFamily="50" charset="-128"/>
              </a:rPr>
              <a:t>国の財政をみてみよう①</a:t>
            </a:r>
          </a:p>
        </p:txBody>
      </p:sp>
      <p:grpSp>
        <p:nvGrpSpPr>
          <p:cNvPr id="113" name="グループ化 112">
            <a:extLst>
              <a:ext uri="{FF2B5EF4-FFF2-40B4-BE49-F238E27FC236}">
                <a16:creationId xmlns:a16="http://schemas.microsoft.com/office/drawing/2014/main" id="{2C5B276F-7488-E724-31F8-3C10F14742D4}"/>
              </a:ext>
            </a:extLst>
          </p:cNvPr>
          <p:cNvGrpSpPr/>
          <p:nvPr/>
        </p:nvGrpSpPr>
        <p:grpSpPr>
          <a:xfrm>
            <a:off x="4599702" y="1755669"/>
            <a:ext cx="4177821" cy="4022629"/>
            <a:chOff x="4599702" y="1755669"/>
            <a:chExt cx="4177821" cy="4022629"/>
          </a:xfrm>
        </p:grpSpPr>
        <p:graphicFrame>
          <p:nvGraphicFramePr>
            <p:cNvPr id="92" name="グラフ 91">
              <a:extLst>
                <a:ext uri="{FF2B5EF4-FFF2-40B4-BE49-F238E27FC236}">
                  <a16:creationId xmlns:a16="http://schemas.microsoft.com/office/drawing/2014/main" id="{28E961AA-5EAE-DC76-DC44-821C9DFEA102}"/>
                </a:ext>
              </a:extLst>
            </p:cNvPr>
            <p:cNvGraphicFramePr/>
            <p:nvPr>
              <p:extLst>
                <p:ext uri="{D42A27DB-BD31-4B8C-83A1-F6EECF244321}">
                  <p14:modId xmlns:p14="http://schemas.microsoft.com/office/powerpoint/2010/main" val="4144620177"/>
                </p:ext>
              </p:extLst>
            </p:nvPr>
          </p:nvGraphicFramePr>
          <p:xfrm>
            <a:off x="5033331" y="1755669"/>
            <a:ext cx="3744192" cy="3744192"/>
          </p:xfrm>
          <a:graphic>
            <a:graphicData uri="http://schemas.openxmlformats.org/drawingml/2006/chart">
              <c:chart xmlns:c="http://schemas.openxmlformats.org/drawingml/2006/chart" xmlns:r="http://schemas.openxmlformats.org/officeDocument/2006/relationships" r:id="rId4"/>
            </a:graphicData>
          </a:graphic>
        </p:graphicFrame>
        <p:sp>
          <p:nvSpPr>
            <p:cNvPr id="73" name="object 10">
              <a:extLst>
                <a:ext uri="{FF2B5EF4-FFF2-40B4-BE49-F238E27FC236}">
                  <a16:creationId xmlns:a16="http://schemas.microsoft.com/office/drawing/2014/main" id="{15341539-1CB6-E9E5-C795-7B3CEA6738BF}"/>
                </a:ext>
              </a:extLst>
            </p:cNvPr>
            <p:cNvSpPr txBox="1"/>
            <p:nvPr/>
          </p:nvSpPr>
          <p:spPr>
            <a:xfrm>
              <a:off x="7589462" y="2956595"/>
              <a:ext cx="986676" cy="282129"/>
            </a:xfrm>
            <a:prstGeom prst="rect">
              <a:avLst/>
            </a:prstGeom>
          </p:spPr>
          <p:txBody>
            <a:bodyPr vert="horz" wrap="square" lIns="0" tIns="0" rIns="0" bIns="0" rtlCol="0">
              <a:spAutoFit/>
            </a:bodyPr>
            <a:lstStyle/>
            <a:p>
              <a:pPr marR="39859" algn="ctr" defTabSz="844083" eaLnBrk="1" fontAlgn="auto" hangingPunct="1">
                <a:lnSpc>
                  <a:spcPts val="1140"/>
                </a:lnSpc>
                <a:spcBef>
                  <a:spcPts val="0"/>
                </a:spcBef>
                <a:spcAft>
                  <a:spcPts val="0"/>
                </a:spcAft>
                <a:defRPr/>
              </a:pPr>
              <a:r>
                <a:rPr lang="en-US" altLang="ja-JP" sz="1050" spc="60" dirty="0">
                  <a:latin typeface="+mn-ea"/>
                  <a:ea typeface="+mn-ea"/>
                  <a:cs typeface="Meiryo"/>
                </a:rPr>
                <a:t>33.5</a:t>
              </a:r>
              <a:r>
                <a:rPr lang="ja-JP" altLang="en-US" sz="1050" spc="60" dirty="0">
                  <a:latin typeface="+mn-ea"/>
                  <a:ea typeface="+mn-ea"/>
                  <a:cs typeface="Meiryo"/>
                </a:rPr>
                <a:t>％</a:t>
              </a:r>
            </a:p>
            <a:p>
              <a:pPr marR="39859" algn="ctr" defTabSz="844083" eaLnBrk="1" fontAlgn="auto" hangingPunct="1">
                <a:lnSpc>
                  <a:spcPts val="1140"/>
                </a:lnSpc>
                <a:spcBef>
                  <a:spcPts val="0"/>
                </a:spcBef>
                <a:spcAft>
                  <a:spcPts val="0"/>
                </a:spcAft>
                <a:defRPr/>
              </a:pPr>
              <a:r>
                <a:rPr lang="ja-JP" altLang="en-US" sz="1050" spc="60" dirty="0">
                  <a:latin typeface="+mn-ea"/>
                  <a:ea typeface="+mn-ea"/>
                  <a:cs typeface="Meiryo"/>
                </a:rPr>
                <a:t>（</a:t>
              </a:r>
              <a:r>
                <a:rPr lang="en-US" altLang="ja-JP" sz="1050" spc="60" dirty="0">
                  <a:latin typeface="+mn-ea"/>
                  <a:ea typeface="+mn-ea"/>
                  <a:cs typeface="Meiryo"/>
                </a:rPr>
                <a:t>37.7</a:t>
              </a:r>
              <a:r>
                <a:rPr lang="ja-JP" altLang="en-US" sz="1050" spc="60" dirty="0">
                  <a:latin typeface="+mn-ea"/>
                  <a:ea typeface="+mn-ea"/>
                  <a:cs typeface="Meiryo"/>
                </a:rPr>
                <a:t>兆円）</a:t>
              </a:r>
            </a:p>
          </p:txBody>
        </p:sp>
        <p:sp>
          <p:nvSpPr>
            <p:cNvPr id="74" name="object 12">
              <a:extLst>
                <a:ext uri="{FF2B5EF4-FFF2-40B4-BE49-F238E27FC236}">
                  <a16:creationId xmlns:a16="http://schemas.microsoft.com/office/drawing/2014/main" id="{87E03747-696D-4453-9F24-88159B084067}"/>
                </a:ext>
              </a:extLst>
            </p:cNvPr>
            <p:cNvSpPr txBox="1"/>
            <p:nvPr/>
          </p:nvSpPr>
          <p:spPr>
            <a:xfrm>
              <a:off x="7036755" y="4825173"/>
              <a:ext cx="820460" cy="320601"/>
            </a:xfrm>
            <a:prstGeom prst="rect">
              <a:avLst/>
            </a:prstGeom>
          </p:spPr>
          <p:txBody>
            <a:bodyPr vert="horz" wrap="square" lIns="0" tIns="0" rIns="0" bIns="0" rtlCol="0">
              <a:spAutoFit/>
            </a:bodyPr>
            <a:lstStyle/>
            <a:p>
              <a:pPr algn="ctr" defTabSz="844083" eaLnBrk="1" fontAlgn="auto" hangingPunct="1">
                <a:spcBef>
                  <a:spcPts val="55"/>
                </a:spcBef>
                <a:spcAft>
                  <a:spcPts val="0"/>
                </a:spcAft>
                <a:defRPr/>
              </a:pPr>
              <a:r>
                <a:rPr lang="en-US" altLang="ja-JP" sz="1000" spc="-28" dirty="0">
                  <a:latin typeface="+mn-ea"/>
                  <a:ea typeface="+mn-ea"/>
                  <a:cs typeface="Meiryo"/>
                </a:rPr>
                <a:t>15.8</a:t>
              </a:r>
              <a:r>
                <a:rPr lang="ja-JP" altLang="en-US" sz="1000" spc="-28" dirty="0">
                  <a:latin typeface="+mn-ea"/>
                  <a:ea typeface="+mn-ea"/>
                  <a:cs typeface="Meiryo"/>
                </a:rPr>
                <a:t>％</a:t>
              </a:r>
            </a:p>
            <a:p>
              <a:pPr algn="ctr" defTabSz="844083" eaLnBrk="1" fontAlgn="auto" hangingPunct="1">
                <a:spcBef>
                  <a:spcPts val="55"/>
                </a:spcBef>
                <a:spcAft>
                  <a:spcPts val="0"/>
                </a:spcAft>
                <a:defRPr/>
              </a:pPr>
              <a:r>
                <a:rPr lang="ja-JP" altLang="en-US" sz="1000" spc="-28" dirty="0">
                  <a:latin typeface="+mn-ea"/>
                  <a:ea typeface="+mn-ea"/>
                  <a:cs typeface="Meiryo"/>
                </a:rPr>
                <a:t>（</a:t>
              </a:r>
              <a:r>
                <a:rPr lang="en-US" altLang="ja-JP" sz="1000" spc="-28" dirty="0">
                  <a:latin typeface="+mn-ea"/>
                  <a:ea typeface="+mn-ea"/>
                  <a:cs typeface="Meiryo"/>
                </a:rPr>
                <a:t>17.8</a:t>
              </a:r>
              <a:r>
                <a:rPr lang="ja-JP" altLang="en-US" sz="1000" spc="-28" dirty="0">
                  <a:latin typeface="+mn-ea"/>
                  <a:ea typeface="+mn-ea"/>
                  <a:cs typeface="Meiryo"/>
                </a:rPr>
                <a:t>兆円）</a:t>
              </a:r>
            </a:p>
          </p:txBody>
        </p:sp>
        <p:sp>
          <p:nvSpPr>
            <p:cNvPr id="76" name="object 14">
              <a:extLst>
                <a:ext uri="{FF2B5EF4-FFF2-40B4-BE49-F238E27FC236}">
                  <a16:creationId xmlns:a16="http://schemas.microsoft.com/office/drawing/2014/main" id="{4BA1ACAE-A08E-090A-ACEA-338A1370C0A7}"/>
                </a:ext>
              </a:extLst>
            </p:cNvPr>
            <p:cNvSpPr txBox="1"/>
            <p:nvPr/>
          </p:nvSpPr>
          <p:spPr>
            <a:xfrm>
              <a:off x="5315752" y="5281752"/>
              <a:ext cx="718402" cy="496546"/>
            </a:xfrm>
            <a:prstGeom prst="rect">
              <a:avLst/>
            </a:prstGeom>
          </p:spPr>
          <p:txBody>
            <a:bodyPr vert="horz" wrap="square" lIns="0" tIns="0" rIns="0" bIns="0" rtlCol="0">
              <a:spAutoFit/>
            </a:bodyPr>
            <a:lstStyle/>
            <a:p>
              <a:pPr marL="11723" algn="ctr" defTabSz="844083" eaLnBrk="1" fontAlgn="auto" hangingPunct="1">
                <a:lnSpc>
                  <a:spcPct val="120000"/>
                </a:lnSpc>
                <a:spcBef>
                  <a:spcPts val="0"/>
                </a:spcBef>
                <a:spcAft>
                  <a:spcPts val="0"/>
                </a:spcAft>
                <a:defRPr/>
              </a:pPr>
              <a:r>
                <a:rPr sz="1300" spc="-9" dirty="0">
                  <a:solidFill>
                    <a:srgbClr val="231916"/>
                  </a:solidFill>
                  <a:latin typeface="+mn-ea"/>
                  <a:ea typeface="+mn-ea"/>
                  <a:cs typeface="Meiryo"/>
                </a:rPr>
                <a:t>公共事業</a:t>
              </a:r>
              <a:endParaRPr sz="1300" dirty="0">
                <a:solidFill>
                  <a:prstClr val="black"/>
                </a:solidFill>
                <a:latin typeface="+mn-ea"/>
                <a:ea typeface="+mn-ea"/>
                <a:cs typeface="Meiryo"/>
              </a:endParaRPr>
            </a:p>
            <a:p>
              <a:pPr marL="11723" algn="ctr" defTabSz="844083" eaLnBrk="1" fontAlgn="auto" hangingPunct="1">
                <a:lnSpc>
                  <a:spcPts val="992"/>
                </a:lnSpc>
                <a:spcBef>
                  <a:spcPts val="0"/>
                </a:spcBef>
                <a:spcAft>
                  <a:spcPts val="0"/>
                </a:spcAft>
                <a:defRPr/>
              </a:pPr>
              <a:r>
                <a:rPr lang="en-US" altLang="ja-JP" sz="1000" spc="37" dirty="0">
                  <a:solidFill>
                    <a:srgbClr val="231916"/>
                  </a:solidFill>
                  <a:latin typeface="+mn-ea"/>
                  <a:ea typeface="+mn-ea"/>
                  <a:cs typeface="Meiryo"/>
                </a:rPr>
                <a:t>5.4</a:t>
              </a:r>
              <a:r>
                <a:rPr lang="ja-JP" altLang="en-US" sz="1000" spc="37" dirty="0">
                  <a:solidFill>
                    <a:srgbClr val="231916"/>
                  </a:solidFill>
                  <a:latin typeface="+mn-ea"/>
                  <a:ea typeface="+mn-ea"/>
                  <a:cs typeface="Meiryo"/>
                </a:rPr>
                <a:t>％</a:t>
              </a:r>
            </a:p>
            <a:p>
              <a:pPr marL="11723" algn="ctr" defTabSz="844083" eaLnBrk="1" fontAlgn="auto" hangingPunct="1">
                <a:lnSpc>
                  <a:spcPts val="992"/>
                </a:lnSpc>
                <a:spcBef>
                  <a:spcPts val="0"/>
                </a:spcBef>
                <a:spcAft>
                  <a:spcPts val="0"/>
                </a:spcAft>
                <a:defRPr/>
              </a:pPr>
              <a:r>
                <a:rPr lang="ja-JP" altLang="en-US" sz="1000" spc="37" dirty="0">
                  <a:solidFill>
                    <a:srgbClr val="231916"/>
                  </a:solidFill>
                  <a:latin typeface="+mn-ea"/>
                  <a:ea typeface="+mn-ea"/>
                  <a:cs typeface="Meiryo"/>
                </a:rPr>
                <a:t>（</a:t>
              </a:r>
              <a:r>
                <a:rPr lang="en-US" altLang="ja-JP" sz="1000" spc="37" dirty="0">
                  <a:solidFill>
                    <a:srgbClr val="231916"/>
                  </a:solidFill>
                  <a:latin typeface="+mn-ea"/>
                  <a:ea typeface="+mn-ea"/>
                  <a:cs typeface="Meiryo"/>
                </a:rPr>
                <a:t>6.1</a:t>
              </a:r>
              <a:r>
                <a:rPr lang="ja-JP" altLang="en-US" sz="1000" spc="37" dirty="0">
                  <a:solidFill>
                    <a:srgbClr val="231916"/>
                  </a:solidFill>
                  <a:latin typeface="+mn-ea"/>
                  <a:ea typeface="+mn-ea"/>
                  <a:cs typeface="Meiryo"/>
                </a:rPr>
                <a:t>兆円）</a:t>
              </a:r>
            </a:p>
          </p:txBody>
        </p:sp>
        <p:sp>
          <p:nvSpPr>
            <p:cNvPr id="77" name="object 15">
              <a:extLst>
                <a:ext uri="{FF2B5EF4-FFF2-40B4-BE49-F238E27FC236}">
                  <a16:creationId xmlns:a16="http://schemas.microsoft.com/office/drawing/2014/main" id="{B69C233F-AD02-4877-E3B7-4A584722E88E}"/>
                </a:ext>
              </a:extLst>
            </p:cNvPr>
            <p:cNvSpPr txBox="1"/>
            <p:nvPr/>
          </p:nvSpPr>
          <p:spPr>
            <a:xfrm>
              <a:off x="4599702" y="4576597"/>
              <a:ext cx="762364" cy="717184"/>
            </a:xfrm>
            <a:prstGeom prst="rect">
              <a:avLst/>
            </a:prstGeom>
          </p:spPr>
          <p:txBody>
            <a:bodyPr vert="horz" wrap="square" lIns="0" tIns="0" rIns="0" bIns="0" rtlCol="0">
              <a:spAutoFit/>
            </a:bodyPr>
            <a:lstStyle/>
            <a:p>
              <a:pPr marL="11723" marR="4689" algn="ctr" defTabSz="844083" eaLnBrk="1" fontAlgn="auto" hangingPunct="1">
                <a:lnSpc>
                  <a:spcPct val="102000"/>
                </a:lnSpc>
                <a:spcBef>
                  <a:spcPts val="0"/>
                </a:spcBef>
                <a:spcAft>
                  <a:spcPts val="0"/>
                </a:spcAft>
                <a:defRPr/>
              </a:pPr>
              <a:r>
                <a:rPr sz="1300" spc="-9" dirty="0" err="1">
                  <a:solidFill>
                    <a:srgbClr val="231916"/>
                  </a:solidFill>
                  <a:latin typeface="+mn-ea"/>
                  <a:ea typeface="+mn-ea"/>
                  <a:cs typeface="Meiryo"/>
                </a:rPr>
                <a:t>文教及び</a:t>
              </a:r>
              <a:endParaRPr lang="en-US" sz="1300" spc="-9" dirty="0">
                <a:solidFill>
                  <a:srgbClr val="231916"/>
                </a:solidFill>
                <a:latin typeface="+mn-ea"/>
                <a:ea typeface="+mn-ea"/>
                <a:cs typeface="Meiryo"/>
              </a:endParaRPr>
            </a:p>
            <a:p>
              <a:pPr marL="11723" marR="4689" algn="ctr" defTabSz="844083" eaLnBrk="1" fontAlgn="auto" hangingPunct="1">
                <a:lnSpc>
                  <a:spcPct val="102000"/>
                </a:lnSpc>
                <a:spcBef>
                  <a:spcPts val="0"/>
                </a:spcBef>
                <a:spcAft>
                  <a:spcPts val="100"/>
                </a:spcAft>
                <a:defRPr/>
              </a:pPr>
              <a:r>
                <a:rPr sz="1300" spc="-9" dirty="0" err="1">
                  <a:solidFill>
                    <a:srgbClr val="231916"/>
                  </a:solidFill>
                  <a:latin typeface="+mn-ea"/>
                  <a:ea typeface="+mn-ea"/>
                  <a:cs typeface="Meiryo"/>
                </a:rPr>
                <a:t>科学振興</a:t>
              </a:r>
              <a:endParaRPr lang="en-US" sz="1300" spc="-9" dirty="0">
                <a:solidFill>
                  <a:srgbClr val="231916"/>
                </a:solidFill>
                <a:latin typeface="+mn-ea"/>
                <a:ea typeface="+mn-ea"/>
                <a:cs typeface="Meiryo"/>
              </a:endParaRPr>
            </a:p>
            <a:p>
              <a:pPr marL="11723" marR="4689" algn="ctr" defTabSz="844083" eaLnBrk="1" fontAlgn="auto" hangingPunct="1">
                <a:lnSpc>
                  <a:spcPct val="102000"/>
                </a:lnSpc>
                <a:spcBef>
                  <a:spcPts val="0"/>
                </a:spcBef>
                <a:spcAft>
                  <a:spcPts val="0"/>
                </a:spcAft>
                <a:defRPr/>
              </a:pPr>
              <a:r>
                <a:rPr lang="en-US" altLang="ja-JP" sz="1000" spc="37" dirty="0">
                  <a:solidFill>
                    <a:srgbClr val="231916"/>
                  </a:solidFill>
                  <a:latin typeface="+mn-ea"/>
                  <a:ea typeface="+mn-ea"/>
                  <a:cs typeface="Meiryo"/>
                </a:rPr>
                <a:t>4.9</a:t>
              </a:r>
              <a:r>
                <a:rPr lang="ja-JP" altLang="en-US" sz="1000" spc="37" dirty="0">
                  <a:solidFill>
                    <a:srgbClr val="231916"/>
                  </a:solidFill>
                  <a:latin typeface="+mn-ea"/>
                  <a:ea typeface="+mn-ea"/>
                  <a:cs typeface="Meiryo"/>
                </a:rPr>
                <a:t>％</a:t>
              </a:r>
            </a:p>
            <a:p>
              <a:pPr marL="11723" marR="4689" algn="ctr" defTabSz="844083" eaLnBrk="1" fontAlgn="auto" hangingPunct="1">
                <a:lnSpc>
                  <a:spcPct val="102000"/>
                </a:lnSpc>
                <a:spcBef>
                  <a:spcPts val="0"/>
                </a:spcBef>
                <a:spcAft>
                  <a:spcPts val="0"/>
                </a:spcAft>
                <a:defRPr/>
              </a:pPr>
              <a:r>
                <a:rPr lang="ja-JP" altLang="en-US" sz="1000" spc="37" dirty="0">
                  <a:solidFill>
                    <a:srgbClr val="231916"/>
                  </a:solidFill>
                  <a:latin typeface="+mn-ea"/>
                  <a:ea typeface="+mn-ea"/>
                  <a:cs typeface="Meiryo"/>
                </a:rPr>
                <a:t>（</a:t>
              </a:r>
              <a:r>
                <a:rPr lang="en-US" altLang="ja-JP" sz="1000" spc="37" dirty="0">
                  <a:solidFill>
                    <a:srgbClr val="231916"/>
                  </a:solidFill>
                  <a:latin typeface="+mn-ea"/>
                  <a:ea typeface="+mn-ea"/>
                  <a:cs typeface="Meiryo"/>
                </a:rPr>
                <a:t>5.5</a:t>
              </a:r>
              <a:r>
                <a:rPr lang="ja-JP" altLang="en-US" sz="1000" spc="37" dirty="0">
                  <a:solidFill>
                    <a:srgbClr val="231916"/>
                  </a:solidFill>
                  <a:latin typeface="+mn-ea"/>
                  <a:ea typeface="+mn-ea"/>
                  <a:cs typeface="Meiryo"/>
                </a:rPr>
                <a:t>兆円）</a:t>
              </a:r>
            </a:p>
          </p:txBody>
        </p:sp>
        <p:sp>
          <p:nvSpPr>
            <p:cNvPr id="79" name="object 17">
              <a:extLst>
                <a:ext uri="{FF2B5EF4-FFF2-40B4-BE49-F238E27FC236}">
                  <a16:creationId xmlns:a16="http://schemas.microsoft.com/office/drawing/2014/main" id="{82CF297B-B7DC-6D4F-4DAD-C64CE34ED9C2}"/>
                </a:ext>
              </a:extLst>
            </p:cNvPr>
            <p:cNvSpPr txBox="1"/>
            <p:nvPr/>
          </p:nvSpPr>
          <p:spPr>
            <a:xfrm>
              <a:off x="5257997" y="3656332"/>
              <a:ext cx="750342" cy="501099"/>
            </a:xfrm>
            <a:prstGeom prst="rect">
              <a:avLst/>
            </a:prstGeom>
          </p:spPr>
          <p:txBody>
            <a:bodyPr vert="horz" wrap="square" lIns="0" tIns="0" rIns="0" bIns="0" rtlCol="0">
              <a:spAutoFit/>
            </a:bodyPr>
            <a:lstStyle/>
            <a:p>
              <a:pPr marL="11723" algn="ctr" defTabSz="844083" eaLnBrk="1" fontAlgn="auto" hangingPunct="1">
                <a:lnSpc>
                  <a:spcPct val="110000"/>
                </a:lnSpc>
                <a:spcBef>
                  <a:spcPts val="0"/>
                </a:spcBef>
                <a:spcAft>
                  <a:spcPts val="0"/>
                </a:spcAft>
                <a:defRPr/>
              </a:pPr>
              <a:r>
                <a:rPr sz="1300" spc="-9" dirty="0" err="1">
                  <a:solidFill>
                    <a:srgbClr val="231916"/>
                  </a:solidFill>
                  <a:latin typeface="+mn-ea"/>
                  <a:ea typeface="+mn-ea"/>
                  <a:cs typeface="Meiryo"/>
                </a:rPr>
                <a:t>その他</a:t>
              </a:r>
              <a:endParaRPr sz="1300" dirty="0">
                <a:solidFill>
                  <a:prstClr val="black"/>
                </a:solidFill>
                <a:latin typeface="+mn-ea"/>
                <a:ea typeface="+mn-ea"/>
                <a:cs typeface="Meiryo"/>
              </a:endParaRPr>
            </a:p>
            <a:p>
              <a:pPr marL="11723" algn="ctr" defTabSz="844083" eaLnBrk="1" fontAlgn="auto" hangingPunct="1">
                <a:lnSpc>
                  <a:spcPct val="110000"/>
                </a:lnSpc>
                <a:spcBef>
                  <a:spcPts val="0"/>
                </a:spcBef>
                <a:spcAft>
                  <a:spcPts val="0"/>
                </a:spcAft>
                <a:defRPr/>
              </a:pPr>
              <a:r>
                <a:rPr lang="en-US" altLang="ja-JP" sz="831" spc="37" dirty="0">
                  <a:solidFill>
                    <a:srgbClr val="231916"/>
                  </a:solidFill>
                  <a:latin typeface="+mn-ea"/>
                  <a:ea typeface="+mn-ea"/>
                  <a:cs typeface="Meiryo"/>
                </a:rPr>
                <a:t>9.4</a:t>
              </a:r>
              <a:r>
                <a:rPr lang="ja-JP" altLang="en-US" sz="831" spc="37" dirty="0">
                  <a:solidFill>
                    <a:srgbClr val="231916"/>
                  </a:solidFill>
                  <a:latin typeface="+mn-ea"/>
                  <a:ea typeface="+mn-ea"/>
                  <a:cs typeface="Meiryo"/>
                </a:rPr>
                <a:t>％</a:t>
              </a:r>
            </a:p>
            <a:p>
              <a:pPr marL="11723" algn="ctr" defTabSz="844083" eaLnBrk="1" fontAlgn="auto" hangingPunct="1">
                <a:lnSpc>
                  <a:spcPct val="110000"/>
                </a:lnSpc>
                <a:spcBef>
                  <a:spcPts val="0"/>
                </a:spcBef>
                <a:spcAft>
                  <a:spcPts val="0"/>
                </a:spcAft>
                <a:defRPr/>
              </a:pPr>
              <a:r>
                <a:rPr lang="ja-JP" altLang="en-US" sz="831" spc="37" dirty="0">
                  <a:solidFill>
                    <a:srgbClr val="231916"/>
                  </a:solidFill>
                  <a:latin typeface="+mn-ea"/>
                  <a:ea typeface="+mn-ea"/>
                  <a:cs typeface="Meiryo"/>
                </a:rPr>
                <a:t>（</a:t>
              </a:r>
              <a:r>
                <a:rPr lang="en-US" altLang="ja-JP" sz="831" spc="37" dirty="0">
                  <a:solidFill>
                    <a:srgbClr val="231916"/>
                  </a:solidFill>
                  <a:latin typeface="+mn-ea"/>
                  <a:ea typeface="+mn-ea"/>
                  <a:cs typeface="Meiryo"/>
                </a:rPr>
                <a:t>10.6</a:t>
              </a:r>
              <a:r>
                <a:rPr lang="ja-JP" altLang="en-US" sz="831" spc="37" dirty="0">
                  <a:solidFill>
                    <a:srgbClr val="231916"/>
                  </a:solidFill>
                  <a:latin typeface="+mn-ea"/>
                  <a:ea typeface="+mn-ea"/>
                  <a:cs typeface="Meiryo"/>
                </a:rPr>
                <a:t>兆円）</a:t>
              </a:r>
              <a:endParaRPr lang="ja-JP" altLang="en-US" sz="831" dirty="0">
                <a:solidFill>
                  <a:prstClr val="black"/>
                </a:solidFill>
                <a:latin typeface="+mn-ea"/>
                <a:ea typeface="+mn-ea"/>
                <a:cs typeface="Meiryo"/>
              </a:endParaRPr>
            </a:p>
          </p:txBody>
        </p:sp>
        <p:sp>
          <p:nvSpPr>
            <p:cNvPr id="83" name="パイ 44">
              <a:extLst>
                <a:ext uri="{FF2B5EF4-FFF2-40B4-BE49-F238E27FC236}">
                  <a16:creationId xmlns:a16="http://schemas.microsoft.com/office/drawing/2014/main" id="{B7EE07C8-916E-80E5-5388-D2487A7CD973}"/>
                </a:ext>
              </a:extLst>
            </p:cNvPr>
            <p:cNvSpPr/>
            <p:nvPr/>
          </p:nvSpPr>
          <p:spPr>
            <a:xfrm rot="11220000">
              <a:off x="5193645" y="1892290"/>
              <a:ext cx="3457384" cy="3453774"/>
            </a:xfrm>
            <a:prstGeom prst="pie">
              <a:avLst>
                <a:gd name="adj1" fmla="val 21341788"/>
                <a:gd name="adj2" fmla="val 15659774"/>
              </a:avLst>
            </a:prstGeom>
            <a:noFill/>
            <a:ln w="38100">
              <a:solidFill>
                <a:srgbClr val="0036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eaLnBrk="1" fontAlgn="auto" hangingPunct="1">
                <a:spcBef>
                  <a:spcPts val="0"/>
                </a:spcBef>
                <a:spcAft>
                  <a:spcPts val="0"/>
                </a:spcAft>
                <a:defRPr/>
              </a:pPr>
              <a:endParaRPr lang="ja-JP" altLang="en-US" sz="1662" dirty="0">
                <a:solidFill>
                  <a:prstClr val="black"/>
                </a:solidFill>
                <a:latin typeface="HGPｺﾞｼｯｸE" panose="020B0900000000000000" pitchFamily="50" charset="-128"/>
                <a:ea typeface="ＭＳ Ｐゴシック" panose="020B0600070205080204" pitchFamily="50" charset="-128"/>
              </a:endParaRPr>
            </a:p>
          </p:txBody>
        </p:sp>
        <p:sp>
          <p:nvSpPr>
            <p:cNvPr id="34" name="object 13">
              <a:extLst>
                <a:ext uri="{FF2B5EF4-FFF2-40B4-BE49-F238E27FC236}">
                  <a16:creationId xmlns:a16="http://schemas.microsoft.com/office/drawing/2014/main" id="{B07B75F9-DA58-E5C8-8D5D-AE950295370A}"/>
                </a:ext>
              </a:extLst>
            </p:cNvPr>
            <p:cNvSpPr txBox="1"/>
            <p:nvPr/>
          </p:nvSpPr>
          <p:spPr>
            <a:xfrm>
              <a:off x="5524136" y="2156195"/>
              <a:ext cx="1534295" cy="584775"/>
            </a:xfrm>
            <a:prstGeom prst="rect">
              <a:avLst/>
            </a:prstGeom>
          </p:spPr>
          <p:txBody>
            <a:bodyPr vert="horz" wrap="square" lIns="0" tIns="0" rIns="0" bIns="0" rtlCol="0">
              <a:spAutoFit/>
            </a:bodyPr>
            <a:lstStyle/>
            <a:p>
              <a:pPr marL="22861" algn="ctr" defTabSz="844083" eaLnBrk="1" fontAlgn="auto" hangingPunct="1">
                <a:spcBef>
                  <a:spcPts val="0"/>
                </a:spcBef>
                <a:spcAft>
                  <a:spcPts val="0"/>
                </a:spcAft>
                <a:defRPr/>
              </a:pPr>
              <a:r>
                <a:rPr sz="1400" spc="46" dirty="0" err="1">
                  <a:latin typeface="+mn-ea"/>
                  <a:ea typeface="+mn-ea"/>
                  <a:cs typeface="Meiryo"/>
                </a:rPr>
                <a:t>国債費</a:t>
              </a:r>
              <a:endParaRPr lang="en-US" sz="1400" spc="46" dirty="0">
                <a:latin typeface="+mn-ea"/>
                <a:ea typeface="+mn-ea"/>
                <a:cs typeface="Meiryo"/>
              </a:endParaRPr>
            </a:p>
            <a:p>
              <a:pPr marL="22861" algn="ctr" defTabSz="844083" eaLnBrk="1" fontAlgn="auto" hangingPunct="1">
                <a:spcBef>
                  <a:spcPts val="0"/>
                </a:spcBef>
                <a:spcAft>
                  <a:spcPts val="0"/>
                </a:spcAft>
                <a:defRPr/>
              </a:pPr>
              <a:r>
                <a:rPr lang="ja-JP" altLang="en-US" sz="1200" spc="46" dirty="0">
                  <a:latin typeface="+mn-ea"/>
                  <a:ea typeface="+mn-ea"/>
                  <a:cs typeface="Meiryo"/>
                </a:rPr>
                <a:t>（過去の借金の</a:t>
              </a:r>
              <a:endParaRPr lang="en-US" altLang="ja-JP" sz="1200" spc="46" dirty="0">
                <a:latin typeface="+mn-ea"/>
                <a:ea typeface="+mn-ea"/>
                <a:cs typeface="Meiryo"/>
              </a:endParaRPr>
            </a:p>
            <a:p>
              <a:pPr marL="22861" algn="ctr" defTabSz="844083" eaLnBrk="1" fontAlgn="auto" hangingPunct="1">
                <a:spcBef>
                  <a:spcPts val="0"/>
                </a:spcBef>
                <a:spcAft>
                  <a:spcPts val="0"/>
                </a:spcAft>
                <a:defRPr/>
              </a:pPr>
              <a:r>
                <a:rPr lang="ja-JP" altLang="en-US" sz="1200" spc="46" dirty="0">
                  <a:latin typeface="+mn-ea"/>
                  <a:ea typeface="+mn-ea"/>
                  <a:cs typeface="Meiryo"/>
                </a:rPr>
                <a:t>返済と利息）</a:t>
              </a:r>
              <a:endParaRPr lang="en-US" altLang="ja-JP" sz="1200" spc="46" dirty="0">
                <a:latin typeface="+mn-ea"/>
                <a:ea typeface="+mn-ea"/>
                <a:cs typeface="Meiryo"/>
              </a:endParaRPr>
            </a:p>
          </p:txBody>
        </p:sp>
        <p:sp>
          <p:nvSpPr>
            <p:cNvPr id="11" name="object 16">
              <a:extLst>
                <a:ext uri="{FF2B5EF4-FFF2-40B4-BE49-F238E27FC236}">
                  <a16:creationId xmlns:a16="http://schemas.microsoft.com/office/drawing/2014/main" id="{448020D1-0909-03CD-535B-10786C9F7595}"/>
                </a:ext>
              </a:extLst>
            </p:cNvPr>
            <p:cNvSpPr txBox="1"/>
            <p:nvPr/>
          </p:nvSpPr>
          <p:spPr>
            <a:xfrm>
              <a:off x="6256588" y="4771163"/>
              <a:ext cx="817800" cy="496546"/>
            </a:xfrm>
            <a:prstGeom prst="rect">
              <a:avLst/>
            </a:prstGeom>
          </p:spPr>
          <p:txBody>
            <a:bodyPr vert="horz" wrap="square" lIns="0" tIns="0" rIns="0" bIns="0" rtlCol="0">
              <a:spAutoFit/>
            </a:bodyPr>
            <a:lstStyle/>
            <a:p>
              <a:pPr marL="11723" algn="ctr" defTabSz="844083" eaLnBrk="1" fontAlgn="auto" hangingPunct="1">
                <a:lnSpc>
                  <a:spcPct val="120000"/>
                </a:lnSpc>
                <a:spcBef>
                  <a:spcPts val="0"/>
                </a:spcBef>
                <a:spcAft>
                  <a:spcPts val="0"/>
                </a:spcAft>
                <a:defRPr/>
              </a:pPr>
              <a:r>
                <a:rPr sz="1300" spc="-9" dirty="0" err="1">
                  <a:solidFill>
                    <a:srgbClr val="231916"/>
                  </a:solidFill>
                  <a:latin typeface="+mn-ea"/>
                  <a:ea typeface="+mn-ea"/>
                  <a:cs typeface="Meiryo"/>
                </a:rPr>
                <a:t>防衛</a:t>
              </a:r>
              <a:endParaRPr sz="1100" baseline="30000" dirty="0">
                <a:solidFill>
                  <a:prstClr val="black"/>
                </a:solidFill>
                <a:latin typeface="+mn-ea"/>
                <a:ea typeface="+mn-ea"/>
                <a:cs typeface="Meiryo"/>
              </a:endParaRPr>
            </a:p>
            <a:p>
              <a:pPr marL="11723" algn="ctr" defTabSz="844083" eaLnBrk="1" fontAlgn="auto" hangingPunct="1">
                <a:lnSpc>
                  <a:spcPts val="992"/>
                </a:lnSpc>
                <a:spcBef>
                  <a:spcPts val="0"/>
                </a:spcBef>
                <a:spcAft>
                  <a:spcPts val="0"/>
                </a:spcAft>
                <a:defRPr/>
              </a:pPr>
              <a:r>
                <a:rPr lang="en-US" altLang="ja-JP" sz="1000" spc="37" dirty="0">
                  <a:solidFill>
                    <a:srgbClr val="231916"/>
                  </a:solidFill>
                  <a:latin typeface="+mn-ea"/>
                  <a:ea typeface="+mn-ea"/>
                  <a:cs typeface="Meiryo"/>
                </a:rPr>
                <a:t>7.0</a:t>
              </a:r>
              <a:r>
                <a:rPr lang="ja-JP" altLang="en-US" sz="1000" spc="37" dirty="0">
                  <a:solidFill>
                    <a:srgbClr val="231916"/>
                  </a:solidFill>
                  <a:latin typeface="+mn-ea"/>
                  <a:ea typeface="+mn-ea"/>
                  <a:cs typeface="Meiryo"/>
                </a:rPr>
                <a:t>％</a:t>
              </a:r>
            </a:p>
            <a:p>
              <a:pPr marL="11723" algn="ctr" defTabSz="844083" eaLnBrk="1" fontAlgn="auto" hangingPunct="1">
                <a:lnSpc>
                  <a:spcPts val="992"/>
                </a:lnSpc>
                <a:spcBef>
                  <a:spcPts val="0"/>
                </a:spcBef>
                <a:spcAft>
                  <a:spcPts val="0"/>
                </a:spcAft>
                <a:defRPr/>
              </a:pPr>
              <a:r>
                <a:rPr lang="ja-JP" altLang="en-US" sz="1000" spc="37" dirty="0">
                  <a:solidFill>
                    <a:srgbClr val="231916"/>
                  </a:solidFill>
                  <a:latin typeface="+mn-ea"/>
                  <a:ea typeface="+mn-ea"/>
                  <a:cs typeface="Meiryo"/>
                </a:rPr>
                <a:t>（</a:t>
              </a:r>
              <a:r>
                <a:rPr lang="en-US" altLang="ja-JP" sz="1000" spc="37" dirty="0">
                  <a:solidFill>
                    <a:srgbClr val="231916"/>
                  </a:solidFill>
                  <a:latin typeface="+mn-ea"/>
                  <a:ea typeface="+mn-ea"/>
                  <a:cs typeface="Meiryo"/>
                </a:rPr>
                <a:t>7.9</a:t>
              </a:r>
              <a:r>
                <a:rPr lang="ja-JP" altLang="en-US" sz="1000" spc="37" dirty="0">
                  <a:solidFill>
                    <a:srgbClr val="231916"/>
                  </a:solidFill>
                  <a:latin typeface="+mn-ea"/>
                  <a:ea typeface="+mn-ea"/>
                  <a:cs typeface="Meiryo"/>
                </a:rPr>
                <a:t>兆円）</a:t>
              </a:r>
            </a:p>
          </p:txBody>
        </p:sp>
        <p:grpSp>
          <p:nvGrpSpPr>
            <p:cNvPr id="23" name="グループ化 22">
              <a:extLst>
                <a:ext uri="{FF2B5EF4-FFF2-40B4-BE49-F238E27FC236}">
                  <a16:creationId xmlns:a16="http://schemas.microsoft.com/office/drawing/2014/main" id="{B75CCE71-0210-8549-A1D2-7452FA490A52}"/>
                </a:ext>
              </a:extLst>
            </p:cNvPr>
            <p:cNvGrpSpPr/>
            <p:nvPr/>
          </p:nvGrpSpPr>
          <p:grpSpPr>
            <a:xfrm>
              <a:off x="4695917" y="1897979"/>
              <a:ext cx="828219" cy="284403"/>
              <a:chOff x="4781156" y="2669544"/>
              <a:chExt cx="828219" cy="284403"/>
            </a:xfrm>
          </p:grpSpPr>
          <p:sp>
            <p:nvSpPr>
              <p:cNvPr id="24" name="object 21">
                <a:extLst>
                  <a:ext uri="{FF2B5EF4-FFF2-40B4-BE49-F238E27FC236}">
                    <a16:creationId xmlns:a16="http://schemas.microsoft.com/office/drawing/2014/main" id="{B7681F03-7B32-8EA2-2C5F-C5E1FFE65781}"/>
                  </a:ext>
                </a:extLst>
              </p:cNvPr>
              <p:cNvSpPr txBox="1"/>
              <p:nvPr/>
            </p:nvSpPr>
            <p:spPr>
              <a:xfrm>
                <a:off x="4855347" y="2679703"/>
                <a:ext cx="679837" cy="230832"/>
              </a:xfrm>
              <a:prstGeom prst="rect">
                <a:avLst/>
              </a:prstGeom>
            </p:spPr>
            <p:txBody>
              <a:bodyPr vert="horz" wrap="square" lIns="0" tIns="0" rIns="0" bIns="0" rtlCol="0">
                <a:spAutoFit/>
              </a:bodyPr>
              <a:lstStyle/>
              <a:p>
                <a:pPr marL="11723" algn="ctr" defTabSz="844083" eaLnBrk="1" fontAlgn="auto" hangingPunct="1">
                  <a:spcBef>
                    <a:spcPts val="0"/>
                  </a:spcBef>
                  <a:spcAft>
                    <a:spcPts val="0"/>
                  </a:spcAft>
                  <a:defRPr/>
                </a:pPr>
                <a:r>
                  <a:rPr lang="ja-JP" altLang="en-US" sz="1500" spc="18" dirty="0">
                    <a:solidFill>
                      <a:srgbClr val="231916"/>
                    </a:solidFill>
                    <a:latin typeface="+mn-ea"/>
                    <a:ea typeface="+mn-ea"/>
                    <a:cs typeface="Meiryo"/>
                  </a:rPr>
                  <a:t>歳 出</a:t>
                </a:r>
                <a:endParaRPr sz="1500" dirty="0">
                  <a:solidFill>
                    <a:prstClr val="black"/>
                  </a:solidFill>
                  <a:latin typeface="+mn-ea"/>
                  <a:ea typeface="+mn-ea"/>
                  <a:cs typeface="Meiryo"/>
                </a:endParaRPr>
              </a:p>
            </p:txBody>
          </p:sp>
          <p:sp>
            <p:nvSpPr>
              <p:cNvPr id="25" name="正方形/長方形 24">
                <a:extLst>
                  <a:ext uri="{FF2B5EF4-FFF2-40B4-BE49-F238E27FC236}">
                    <a16:creationId xmlns:a16="http://schemas.microsoft.com/office/drawing/2014/main" id="{4484938D-D69E-3AB2-DB51-6EE1FC34D865}"/>
                  </a:ext>
                </a:extLst>
              </p:cNvPr>
              <p:cNvSpPr/>
              <p:nvPr/>
            </p:nvSpPr>
            <p:spPr bwMode="auto">
              <a:xfrm>
                <a:off x="4781156" y="2669544"/>
                <a:ext cx="828219" cy="284403"/>
              </a:xfrm>
              <a:prstGeom prst="rect">
                <a:avLst/>
              </a:prstGeom>
              <a:noFill/>
              <a:ln w="19050" cap="flat" cmpd="sng" algn="ctr">
                <a:solidFill>
                  <a:srgbClr val="00488A"/>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grpSp>
        <p:sp>
          <p:nvSpPr>
            <p:cNvPr id="26" name="楕円 25">
              <a:extLst>
                <a:ext uri="{FF2B5EF4-FFF2-40B4-BE49-F238E27FC236}">
                  <a16:creationId xmlns:a16="http://schemas.microsoft.com/office/drawing/2014/main" id="{A5ABCC07-74F6-473B-B134-92BC8CA7354F}"/>
                </a:ext>
              </a:extLst>
            </p:cNvPr>
            <p:cNvSpPr/>
            <p:nvPr/>
          </p:nvSpPr>
          <p:spPr bwMode="auto">
            <a:xfrm>
              <a:off x="6160188" y="2905791"/>
              <a:ext cx="1468039" cy="1468039"/>
            </a:xfrm>
            <a:prstGeom prst="ellipse">
              <a:avLst/>
            </a:prstGeom>
            <a:solidFill>
              <a:schemeClr val="bg1"/>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85" name="object 11">
              <a:extLst>
                <a:ext uri="{FF2B5EF4-FFF2-40B4-BE49-F238E27FC236}">
                  <a16:creationId xmlns:a16="http://schemas.microsoft.com/office/drawing/2014/main" id="{3ACEBC82-0FA0-5836-9444-5D6C83AEC8ED}"/>
                </a:ext>
              </a:extLst>
            </p:cNvPr>
            <p:cNvSpPr txBox="1"/>
            <p:nvPr/>
          </p:nvSpPr>
          <p:spPr>
            <a:xfrm>
              <a:off x="6369013" y="3264178"/>
              <a:ext cx="1050388" cy="812402"/>
            </a:xfrm>
            <a:prstGeom prst="rect">
              <a:avLst/>
            </a:prstGeom>
          </p:spPr>
          <p:txBody>
            <a:bodyPr vert="horz" wrap="square" lIns="0" tIns="0" rIns="0" bIns="0" rtlCol="0">
              <a:spAutoFit/>
            </a:bodyPr>
            <a:lstStyle/>
            <a:p>
              <a:pPr marL="11723" marR="4689" algn="ctr" defTabSz="844083" eaLnBrk="1" fontAlgn="auto" hangingPunct="1">
                <a:lnSpc>
                  <a:spcPct val="110500"/>
                </a:lnSpc>
                <a:spcBef>
                  <a:spcPts val="0"/>
                </a:spcBef>
                <a:spcAft>
                  <a:spcPts val="0"/>
                </a:spcAft>
                <a:defRPr/>
              </a:pPr>
              <a:r>
                <a:rPr sz="1800" spc="51" dirty="0" err="1">
                  <a:solidFill>
                    <a:srgbClr val="231916"/>
                  </a:solidFill>
                  <a:latin typeface="+mn-ea"/>
                  <a:ea typeface="+mn-ea"/>
                  <a:cs typeface="Meiryo"/>
                </a:rPr>
                <a:t>一般会計</a:t>
              </a:r>
              <a:r>
                <a:rPr sz="1800" spc="51" dirty="0">
                  <a:solidFill>
                    <a:srgbClr val="231916"/>
                  </a:solidFill>
                  <a:latin typeface="+mn-ea"/>
                  <a:ea typeface="+mn-ea"/>
                  <a:cs typeface="Meiryo"/>
                </a:rPr>
                <a:t> 歳出総額</a:t>
              </a:r>
              <a:endParaRPr sz="1800" dirty="0">
                <a:solidFill>
                  <a:prstClr val="black"/>
                </a:solidFill>
                <a:latin typeface="+mn-ea"/>
                <a:ea typeface="+mn-ea"/>
                <a:cs typeface="Meiryo"/>
              </a:endParaRPr>
            </a:p>
            <a:p>
              <a:pPr marL="46893" algn="ctr" defTabSz="844083" eaLnBrk="1" fontAlgn="auto" hangingPunct="1">
                <a:spcBef>
                  <a:spcPts val="125"/>
                </a:spcBef>
                <a:spcAft>
                  <a:spcPts val="0"/>
                </a:spcAft>
                <a:defRPr/>
              </a:pPr>
              <a:r>
                <a:rPr lang="en-US" altLang="ja-JP" sz="1200" spc="51" dirty="0">
                  <a:solidFill>
                    <a:srgbClr val="231916"/>
                  </a:solidFill>
                  <a:latin typeface="+mn-ea"/>
                  <a:ea typeface="+mn-ea"/>
                  <a:cs typeface="Meiryo"/>
                </a:rPr>
                <a:t>(112.6</a:t>
              </a:r>
              <a:r>
                <a:rPr lang="ja-JP" altLang="en-US" sz="1200" spc="51" dirty="0">
                  <a:solidFill>
                    <a:srgbClr val="231916"/>
                  </a:solidFill>
                  <a:latin typeface="+mn-ea"/>
                  <a:ea typeface="+mn-ea"/>
                  <a:cs typeface="Meiryo"/>
                </a:rPr>
                <a:t>兆円</a:t>
              </a:r>
              <a:r>
                <a:rPr lang="en-US" altLang="ja-JP" sz="1200" spc="51" dirty="0">
                  <a:solidFill>
                    <a:srgbClr val="231916"/>
                  </a:solidFill>
                  <a:latin typeface="+mn-ea"/>
                  <a:ea typeface="+mn-ea"/>
                  <a:cs typeface="Meiryo"/>
                </a:rPr>
                <a:t>)</a:t>
              </a:r>
            </a:p>
          </p:txBody>
        </p:sp>
        <p:sp>
          <p:nvSpPr>
            <p:cNvPr id="37" name="object 13">
              <a:extLst>
                <a:ext uri="{FF2B5EF4-FFF2-40B4-BE49-F238E27FC236}">
                  <a16:creationId xmlns:a16="http://schemas.microsoft.com/office/drawing/2014/main" id="{D677CB07-BC85-F128-DA2F-21696B36788E}"/>
                </a:ext>
              </a:extLst>
            </p:cNvPr>
            <p:cNvSpPr txBox="1"/>
            <p:nvPr/>
          </p:nvSpPr>
          <p:spPr>
            <a:xfrm>
              <a:off x="5445774" y="2789360"/>
              <a:ext cx="873425" cy="333746"/>
            </a:xfrm>
            <a:prstGeom prst="rect">
              <a:avLst/>
            </a:prstGeom>
          </p:spPr>
          <p:txBody>
            <a:bodyPr vert="horz" wrap="square" lIns="0" tIns="0" rIns="0" bIns="0" rtlCol="0">
              <a:spAutoFit/>
            </a:bodyPr>
            <a:lstStyle/>
            <a:p>
              <a:pPr algn="ctr" defTabSz="844083" eaLnBrk="1" fontAlgn="auto" hangingPunct="1">
                <a:lnSpc>
                  <a:spcPct val="110000"/>
                </a:lnSpc>
                <a:spcBef>
                  <a:spcPts val="0"/>
                </a:spcBef>
                <a:spcAft>
                  <a:spcPts val="0"/>
                </a:spcAft>
                <a:defRPr/>
              </a:pPr>
              <a:r>
                <a:rPr lang="en-US" altLang="ja-JP" sz="1050" spc="88" dirty="0">
                  <a:latin typeface="+mn-ea"/>
                  <a:ea typeface="+mn-ea"/>
                  <a:cs typeface="Meiryo"/>
                </a:rPr>
                <a:t>24.0</a:t>
              </a:r>
              <a:r>
                <a:rPr lang="ja-JP" altLang="en-US" sz="1050" spc="88" dirty="0">
                  <a:latin typeface="+mn-ea"/>
                  <a:ea typeface="+mn-ea"/>
                  <a:cs typeface="Meiryo"/>
                </a:rPr>
                <a:t>％</a:t>
              </a:r>
            </a:p>
            <a:p>
              <a:pPr algn="ctr" defTabSz="844083" eaLnBrk="1" fontAlgn="auto" hangingPunct="1">
                <a:lnSpc>
                  <a:spcPct val="110000"/>
                </a:lnSpc>
                <a:spcBef>
                  <a:spcPts val="0"/>
                </a:spcBef>
                <a:spcAft>
                  <a:spcPts val="0"/>
                </a:spcAft>
                <a:defRPr/>
              </a:pPr>
              <a:r>
                <a:rPr lang="ja-JP" altLang="en-US" sz="1050" spc="88" dirty="0">
                  <a:latin typeface="+mn-ea"/>
                  <a:ea typeface="+mn-ea"/>
                  <a:cs typeface="Meiryo"/>
                </a:rPr>
                <a:t>（</a:t>
              </a:r>
              <a:r>
                <a:rPr lang="en-US" altLang="ja-JP" sz="1050" spc="88" dirty="0">
                  <a:latin typeface="+mn-ea"/>
                  <a:ea typeface="+mn-ea"/>
                  <a:cs typeface="Meiryo"/>
                </a:rPr>
                <a:t>27.0</a:t>
              </a:r>
              <a:r>
                <a:rPr lang="ja-JP" altLang="en-US" sz="1050" spc="88" dirty="0">
                  <a:latin typeface="+mn-ea"/>
                  <a:ea typeface="+mn-ea"/>
                  <a:cs typeface="Meiryo"/>
                </a:rPr>
                <a:t>兆円）</a:t>
              </a:r>
            </a:p>
          </p:txBody>
        </p:sp>
        <p:sp>
          <p:nvSpPr>
            <p:cNvPr id="38" name="object 12">
              <a:extLst>
                <a:ext uri="{FF2B5EF4-FFF2-40B4-BE49-F238E27FC236}">
                  <a16:creationId xmlns:a16="http://schemas.microsoft.com/office/drawing/2014/main" id="{0E5EB5C4-A594-DD6D-AA12-D27B183DA3D3}"/>
                </a:ext>
              </a:extLst>
            </p:cNvPr>
            <p:cNvSpPr txBox="1"/>
            <p:nvPr/>
          </p:nvSpPr>
          <p:spPr>
            <a:xfrm>
              <a:off x="7074388" y="4376605"/>
              <a:ext cx="1050388" cy="400110"/>
            </a:xfrm>
            <a:prstGeom prst="rect">
              <a:avLst/>
            </a:prstGeom>
          </p:spPr>
          <p:txBody>
            <a:bodyPr vert="horz" wrap="square" lIns="0" tIns="0" rIns="0" bIns="0" rtlCol="0">
              <a:spAutoFit/>
            </a:bodyPr>
            <a:lstStyle/>
            <a:p>
              <a:pPr marL="11723" marR="4689" algn="ctr" defTabSz="844083" eaLnBrk="1" fontAlgn="auto" hangingPunct="1">
                <a:spcBef>
                  <a:spcPts val="0"/>
                </a:spcBef>
                <a:spcAft>
                  <a:spcPts val="0"/>
                </a:spcAft>
                <a:defRPr/>
              </a:pPr>
              <a:r>
                <a:rPr sz="1300" spc="46" dirty="0" err="1">
                  <a:latin typeface="+mn-ea"/>
                  <a:ea typeface="+mn-ea"/>
                  <a:cs typeface="Meiryo"/>
                </a:rPr>
                <a:t>地方交付税</a:t>
              </a:r>
              <a:r>
                <a:rPr sz="1300" spc="46" dirty="0">
                  <a:latin typeface="+mn-ea"/>
                  <a:ea typeface="+mn-ea"/>
                  <a:cs typeface="Meiryo"/>
                </a:rPr>
                <a:t>  </a:t>
              </a:r>
              <a:r>
                <a:rPr sz="1300" spc="46" dirty="0" err="1">
                  <a:latin typeface="+mn-ea"/>
                  <a:ea typeface="+mn-ea"/>
                  <a:cs typeface="Meiryo"/>
                </a:rPr>
                <a:t>交付金等</a:t>
              </a:r>
              <a:endParaRPr sz="1300" dirty="0">
                <a:latin typeface="+mn-ea"/>
                <a:ea typeface="+mn-ea"/>
                <a:cs typeface="Meiryo"/>
              </a:endParaRPr>
            </a:p>
          </p:txBody>
        </p:sp>
        <p:cxnSp>
          <p:nvCxnSpPr>
            <p:cNvPr id="59" name="直線コネクタ 58">
              <a:extLst>
                <a:ext uri="{FF2B5EF4-FFF2-40B4-BE49-F238E27FC236}">
                  <a16:creationId xmlns:a16="http://schemas.microsoft.com/office/drawing/2014/main" id="{C71AD05A-ECE9-0E9B-0F1B-5CC5A809A3DC}"/>
                </a:ext>
              </a:extLst>
            </p:cNvPr>
            <p:cNvCxnSpPr>
              <a:cxnSpLocks/>
            </p:cNvCxnSpPr>
            <p:nvPr/>
          </p:nvCxnSpPr>
          <p:spPr bwMode="auto">
            <a:xfrm flipV="1">
              <a:off x="5393623" y="4584365"/>
              <a:ext cx="353939" cy="117016"/>
            </a:xfrm>
            <a:prstGeom prst="line">
              <a:avLst/>
            </a:prstGeom>
            <a:noFill/>
            <a:ln w="9525" cap="flat" cmpd="sng" algn="ctr">
              <a:solidFill>
                <a:schemeClr val="tx1"/>
              </a:solidFill>
              <a:prstDash val="solid"/>
              <a:round/>
              <a:headEnd type="none" w="med" len="med"/>
              <a:tailEnd type="oval" w="med" len="med"/>
            </a:ln>
            <a:effectLst/>
          </p:spPr>
        </p:cxnSp>
        <p:sp>
          <p:nvSpPr>
            <p:cNvPr id="70" name="object 10">
              <a:extLst>
                <a:ext uri="{FF2B5EF4-FFF2-40B4-BE49-F238E27FC236}">
                  <a16:creationId xmlns:a16="http://schemas.microsoft.com/office/drawing/2014/main" id="{C2D41203-FECF-2D97-4A43-DE984F8907C4}"/>
                </a:ext>
              </a:extLst>
            </p:cNvPr>
            <p:cNvSpPr txBox="1"/>
            <p:nvPr/>
          </p:nvSpPr>
          <p:spPr>
            <a:xfrm>
              <a:off x="7227706" y="2657129"/>
              <a:ext cx="986676" cy="213072"/>
            </a:xfrm>
            <a:prstGeom prst="rect">
              <a:avLst/>
            </a:prstGeom>
          </p:spPr>
          <p:txBody>
            <a:bodyPr vert="horz" wrap="square" lIns="0" tIns="0" rIns="0" bIns="0" rtlCol="0">
              <a:spAutoFit/>
            </a:bodyPr>
            <a:lstStyle/>
            <a:p>
              <a:pPr algn="ctr" defTabSz="844083" eaLnBrk="1" fontAlgn="auto" hangingPunct="1">
                <a:lnSpc>
                  <a:spcPts val="1859"/>
                </a:lnSpc>
                <a:spcBef>
                  <a:spcPts val="0"/>
                </a:spcBef>
                <a:spcAft>
                  <a:spcPts val="0"/>
                </a:spcAft>
                <a:defRPr/>
              </a:pPr>
              <a:r>
                <a:rPr sz="1400" spc="46" dirty="0" err="1">
                  <a:latin typeface="+mn-ea"/>
                  <a:ea typeface="+mn-ea"/>
                  <a:cs typeface="Meiryo"/>
                </a:rPr>
                <a:t>社会保障</a:t>
              </a:r>
              <a:endParaRPr sz="1400" dirty="0">
                <a:latin typeface="+mn-ea"/>
                <a:ea typeface="+mn-ea"/>
                <a:cs typeface="Meiryo"/>
              </a:endParaRPr>
            </a:p>
          </p:txBody>
        </p:sp>
        <p:cxnSp>
          <p:nvCxnSpPr>
            <p:cNvPr id="106" name="直線コネクタ 105">
              <a:extLst>
                <a:ext uri="{FF2B5EF4-FFF2-40B4-BE49-F238E27FC236}">
                  <a16:creationId xmlns:a16="http://schemas.microsoft.com/office/drawing/2014/main" id="{92D8BD32-F40E-9886-1651-2733180558F6}"/>
                </a:ext>
              </a:extLst>
            </p:cNvPr>
            <p:cNvCxnSpPr>
              <a:cxnSpLocks/>
            </p:cNvCxnSpPr>
            <p:nvPr/>
          </p:nvCxnSpPr>
          <p:spPr bwMode="auto">
            <a:xfrm flipV="1">
              <a:off x="5810250" y="4935189"/>
              <a:ext cx="257112" cy="351462"/>
            </a:xfrm>
            <a:prstGeom prst="line">
              <a:avLst/>
            </a:prstGeom>
            <a:noFill/>
            <a:ln w="9525" cap="flat" cmpd="sng" algn="ctr">
              <a:solidFill>
                <a:schemeClr val="tx1"/>
              </a:solidFill>
              <a:prstDash val="solid"/>
              <a:round/>
              <a:headEnd type="none" w="med" len="med"/>
              <a:tailEnd type="oval" w="med" len="med"/>
            </a:ln>
            <a:effectLst/>
          </p:spPr>
        </p:cxnSp>
      </p:grpSp>
    </p:spTree>
    <p:extLst>
      <p:ext uri="{BB962C8B-B14F-4D97-AF65-F5344CB8AC3E}">
        <p14:creationId xmlns:p14="http://schemas.microsoft.com/office/powerpoint/2010/main" val="386938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4"/>
                                        </p:tgtEl>
                                        <p:attrNameLst>
                                          <p:attrName>style.visibility</p:attrName>
                                        </p:attrNameLst>
                                      </p:cBhvr>
                                      <p:to>
                                        <p:strVal val="visible"/>
                                      </p:to>
                                    </p:set>
                                    <p:animEffect transition="in" filter="fade">
                                      <p:cBhvr>
                                        <p:cTn id="7" dur="1000"/>
                                        <p:tgtEl>
                                          <p:spTgt spid="114"/>
                                        </p:tgtEl>
                                      </p:cBhvr>
                                    </p:animEffect>
                                    <p:anim calcmode="lin" valueType="num">
                                      <p:cBhvr>
                                        <p:cTn id="8" dur="1000" fill="hold"/>
                                        <p:tgtEl>
                                          <p:spTgt spid="114"/>
                                        </p:tgtEl>
                                        <p:attrNameLst>
                                          <p:attrName>ppt_x</p:attrName>
                                        </p:attrNameLst>
                                      </p:cBhvr>
                                      <p:tavLst>
                                        <p:tav tm="0">
                                          <p:val>
                                            <p:strVal val="#ppt_x"/>
                                          </p:val>
                                        </p:tav>
                                        <p:tav tm="100000">
                                          <p:val>
                                            <p:strVal val="#ppt_x"/>
                                          </p:val>
                                        </p:tav>
                                      </p:tavLst>
                                    </p:anim>
                                    <p:anim calcmode="lin" valueType="num">
                                      <p:cBhvr>
                                        <p:cTn id="9" dur="1000" fill="hold"/>
                                        <p:tgtEl>
                                          <p:spTgt spid="1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3"/>
                                        </p:tgtEl>
                                        <p:attrNameLst>
                                          <p:attrName>style.visibility</p:attrName>
                                        </p:attrNameLst>
                                      </p:cBhvr>
                                      <p:to>
                                        <p:strVal val="visible"/>
                                      </p:to>
                                    </p:set>
                                    <p:animEffect transition="in" filter="fade">
                                      <p:cBhvr>
                                        <p:cTn id="14" dur="1000"/>
                                        <p:tgtEl>
                                          <p:spTgt spid="113"/>
                                        </p:tgtEl>
                                      </p:cBhvr>
                                    </p:animEffect>
                                    <p:anim calcmode="lin" valueType="num">
                                      <p:cBhvr>
                                        <p:cTn id="15" dur="1000" fill="hold"/>
                                        <p:tgtEl>
                                          <p:spTgt spid="113"/>
                                        </p:tgtEl>
                                        <p:attrNameLst>
                                          <p:attrName>ppt_x</p:attrName>
                                        </p:attrNameLst>
                                      </p:cBhvr>
                                      <p:tavLst>
                                        <p:tav tm="0">
                                          <p:val>
                                            <p:strVal val="#ppt_x"/>
                                          </p:val>
                                        </p:tav>
                                        <p:tav tm="100000">
                                          <p:val>
                                            <p:strVal val="#ppt_x"/>
                                          </p:val>
                                        </p:tav>
                                      </p:tavLst>
                                    </p:anim>
                                    <p:anim calcmode="lin" valueType="num">
                                      <p:cBhvr>
                                        <p:cTn id="16" dur="1000" fill="hold"/>
                                        <p:tgtEl>
                                          <p:spTgt spid="113"/>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EF8168C4-4C75-E748-BEB5-5AB574AC8AC4}"/>
              </a:ext>
            </a:extLst>
          </p:cNvPr>
          <p:cNvGrpSpPr/>
          <p:nvPr/>
        </p:nvGrpSpPr>
        <p:grpSpPr>
          <a:xfrm>
            <a:off x="323851" y="1085670"/>
            <a:ext cx="8519134" cy="827030"/>
            <a:chOff x="323851" y="1085670"/>
            <a:chExt cx="8519134" cy="827030"/>
          </a:xfrm>
        </p:grpSpPr>
        <p:sp>
          <p:nvSpPr>
            <p:cNvPr id="28" name="AutoShape 353">
              <a:extLst>
                <a:ext uri="{FF2B5EF4-FFF2-40B4-BE49-F238E27FC236}">
                  <a16:creationId xmlns:a16="http://schemas.microsoft.com/office/drawing/2014/main" id="{F8279F98-163D-B9A7-F081-520483C90710}"/>
                </a:ext>
              </a:extLst>
            </p:cNvPr>
            <p:cNvSpPr>
              <a:spLocks noChangeArrowheads="1"/>
            </p:cNvSpPr>
            <p:nvPr/>
          </p:nvSpPr>
          <p:spPr bwMode="auto">
            <a:xfrm>
              <a:off x="323851" y="1085670"/>
              <a:ext cx="8519134" cy="827030"/>
            </a:xfrm>
            <a:prstGeom prst="roundRect">
              <a:avLst>
                <a:gd name="adj" fmla="val 0"/>
              </a:avLst>
            </a:prstGeom>
            <a:solidFill>
              <a:srgbClr val="CEECFE"/>
            </a:solidFill>
            <a:ln>
              <a:noFill/>
            </a:ln>
            <a:effectLst/>
          </p:spPr>
          <p:txBody>
            <a:bodyPr wrap="none" anchor="ctr"/>
            <a:lstStyle/>
            <a:p>
              <a:pPr defTabSz="838413" eaLnBrk="1" hangingPunct="1">
                <a:spcBef>
                  <a:spcPct val="20000"/>
                </a:spcBef>
                <a:buFont typeface="Arial" charset="0"/>
                <a:buChar char="•"/>
                <a:defRPr/>
              </a:pPr>
              <a:endParaRPr lang="ja-JP" altLang="en-US" sz="2567" dirty="0">
                <a:solidFill>
                  <a:prstClr val="black"/>
                </a:solidFill>
                <a:latin typeface="HGPｺﾞｼｯｸE" panose="020B0900000000000000" pitchFamily="50" charset="-128"/>
                <a:ea typeface="HGPｺﾞｼｯｸE" panose="020B0900000000000000" pitchFamily="50" charset="-128"/>
              </a:endParaRPr>
            </a:p>
          </p:txBody>
        </p:sp>
        <p:sp>
          <p:nvSpPr>
            <p:cNvPr id="22" name="テキスト ボックス 21">
              <a:extLst>
                <a:ext uri="{FF2B5EF4-FFF2-40B4-BE49-F238E27FC236}">
                  <a16:creationId xmlns:a16="http://schemas.microsoft.com/office/drawing/2014/main" id="{CA2EB194-2126-941B-9F43-963B999CC2DF}"/>
                </a:ext>
              </a:extLst>
            </p:cNvPr>
            <p:cNvSpPr txBox="1"/>
            <p:nvPr/>
          </p:nvSpPr>
          <p:spPr>
            <a:xfrm>
              <a:off x="340205" y="1314519"/>
              <a:ext cx="5420516" cy="369332"/>
            </a:xfrm>
            <a:prstGeom prst="rect">
              <a:avLst/>
            </a:prstGeom>
            <a:noFill/>
          </p:spPr>
          <p:txBody>
            <a:bodyPr wrap="square" rtlCol="0">
              <a:spAutoFit/>
            </a:bodyPr>
            <a:lstStyle/>
            <a:p>
              <a:r>
                <a:rPr kumimoji="1" lang="ja-JP" altLang="en-US" sz="1800" dirty="0">
                  <a:latin typeface="+mn-ea"/>
                  <a:ea typeface="+mn-ea"/>
                </a:rPr>
                <a:t>なぜ財政は悪化したのか（財政構造の変化）</a:t>
              </a:r>
            </a:p>
          </p:txBody>
        </p:sp>
      </p:grpSp>
      <p:sp>
        <p:nvSpPr>
          <p:cNvPr id="169" name="スライド番号プレースホルダー 168">
            <a:extLst>
              <a:ext uri="{FF2B5EF4-FFF2-40B4-BE49-F238E27FC236}">
                <a16:creationId xmlns:a16="http://schemas.microsoft.com/office/drawing/2014/main" id="{F4B859ED-DDC5-5919-FF62-9DD7824C103D}"/>
              </a:ext>
            </a:extLst>
          </p:cNvPr>
          <p:cNvSpPr>
            <a:spLocks noGrp="1"/>
          </p:cNvSpPr>
          <p:nvPr>
            <p:ph type="sldNum" sz="quarter" idx="12"/>
          </p:nvPr>
        </p:nvSpPr>
        <p:spPr>
          <a:prstGeom prst="rect">
            <a:avLst/>
          </a:prstGeom>
        </p:spPr>
        <p:txBody>
          <a:bodyPr/>
          <a:lstStyle/>
          <a:p>
            <a:pPr>
              <a:defRPr/>
            </a:pPr>
            <a:fld id="{40E3B949-1179-4387-B307-F356BE6486A4}" type="slidenum">
              <a:rPr lang="en-US" altLang="ja-JP" smtClean="0"/>
              <a:pPr>
                <a:defRPr/>
              </a:pPr>
              <a:t>16</a:t>
            </a:fld>
            <a:endParaRPr lang="en-US" altLang="ja-JP" dirty="0"/>
          </a:p>
        </p:txBody>
      </p:sp>
      <p:sp>
        <p:nvSpPr>
          <p:cNvPr id="8" name="Rectangle 14">
            <a:extLst>
              <a:ext uri="{FF2B5EF4-FFF2-40B4-BE49-F238E27FC236}">
                <a16:creationId xmlns:a16="http://schemas.microsoft.com/office/drawing/2014/main" id="{FBD99C1E-F22A-1D44-E2B6-8D570433373F}"/>
              </a:ext>
            </a:extLst>
          </p:cNvPr>
          <p:cNvSpPr txBox="1">
            <a:spLocks noChangeArrowheads="1"/>
          </p:cNvSpPr>
          <p:nvPr/>
        </p:nvSpPr>
        <p:spPr bwMode="auto">
          <a:xfrm>
            <a:off x="240030" y="134966"/>
            <a:ext cx="877100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500" kern="0" dirty="0">
                <a:solidFill>
                  <a:srgbClr val="005BAD"/>
                </a:solidFill>
                <a:latin typeface="HGP創英角ｺﾞｼｯｸUB" panose="020B0900000000000000" pitchFamily="50" charset="-128"/>
                <a:ea typeface="HGP創英角ｺﾞｼｯｸUB" panose="020B0900000000000000" pitchFamily="50" charset="-128"/>
              </a:rPr>
              <a:t>３</a:t>
            </a:r>
            <a:r>
              <a:rPr lang="en-US" altLang="ja-JP" sz="2200" kern="0" dirty="0">
                <a:solidFill>
                  <a:srgbClr val="005BAD"/>
                </a:solidFill>
                <a:latin typeface="HGP創英角ｺﾞｼｯｸUB" panose="020B0900000000000000" pitchFamily="50" charset="-128"/>
                <a:ea typeface="HGP創英角ｺﾞｼｯｸUB" panose="020B0900000000000000" pitchFamily="50" charset="-128"/>
              </a:rPr>
              <a:t>. </a:t>
            </a:r>
            <a:r>
              <a:rPr lang="ja-JP" altLang="en-US" sz="2200" kern="0" dirty="0">
                <a:solidFill>
                  <a:schemeClr val="tx1"/>
                </a:solidFill>
                <a:latin typeface="HGP創英角ｺﾞｼｯｸUB" panose="020B0900000000000000" pitchFamily="50" charset="-128"/>
                <a:ea typeface="HGP創英角ｺﾞｼｯｸUB" panose="020B0900000000000000" pitchFamily="50" charset="-128"/>
              </a:rPr>
              <a:t>国の財政をみてみよう②</a:t>
            </a:r>
          </a:p>
        </p:txBody>
      </p:sp>
      <p:sp>
        <p:nvSpPr>
          <p:cNvPr id="19" name="テキスト ボックス 18">
            <a:extLst>
              <a:ext uri="{FF2B5EF4-FFF2-40B4-BE49-F238E27FC236}">
                <a16:creationId xmlns:a16="http://schemas.microsoft.com/office/drawing/2014/main" id="{42A22258-102B-3FBE-4D4B-F8BB01F34D9F}"/>
              </a:ext>
            </a:extLst>
          </p:cNvPr>
          <p:cNvSpPr txBox="1"/>
          <p:nvPr/>
        </p:nvSpPr>
        <p:spPr>
          <a:xfrm>
            <a:off x="340205" y="2420937"/>
            <a:ext cx="8479945" cy="2707653"/>
          </a:xfrm>
          <a:prstGeom prst="rect">
            <a:avLst/>
          </a:prstGeom>
          <a:noFill/>
        </p:spPr>
        <p:txBody>
          <a:bodyPr wrap="square" rtlCol="0">
            <a:noAutofit/>
          </a:bodyPr>
          <a:lstStyle/>
          <a:p>
            <a:pPr marL="252000" indent="-252000">
              <a:lnSpc>
                <a:spcPct val="110000"/>
              </a:lnSpc>
              <a:spcBef>
                <a:spcPts val="600"/>
              </a:spcBef>
              <a:buClr>
                <a:srgbClr val="005BAD"/>
              </a:buClr>
              <a:buFont typeface="Wingdings" panose="05000000000000000000" pitchFamily="2" charset="2"/>
              <a:buChar char="l"/>
            </a:pPr>
            <a:r>
              <a:rPr kumimoji="1" lang="en-US" altLang="ja-JP" sz="1700" dirty="0">
                <a:latin typeface="+mn-ea"/>
                <a:ea typeface="+mn-ea"/>
              </a:rPr>
              <a:t>1990</a:t>
            </a:r>
            <a:r>
              <a:rPr kumimoji="1" lang="ja-JP" altLang="en-US" sz="1700" dirty="0">
                <a:latin typeface="+mn-ea"/>
                <a:ea typeface="+mn-ea"/>
              </a:rPr>
              <a:t>年度（平成２年度）と現在の歳出を比較すると、</a:t>
            </a:r>
            <a:r>
              <a:rPr kumimoji="1" lang="ja-JP" altLang="en-US" sz="2000" dirty="0">
                <a:solidFill>
                  <a:srgbClr val="005BAD"/>
                </a:solidFill>
                <a:latin typeface="+mn-ea"/>
                <a:ea typeface="+mn-ea"/>
              </a:rPr>
              <a:t>社会保障関係費や国債費が</a:t>
            </a:r>
            <a:endParaRPr kumimoji="1" lang="en-US" altLang="ja-JP" sz="2000" dirty="0">
              <a:solidFill>
                <a:srgbClr val="005BAD"/>
              </a:solidFill>
              <a:latin typeface="+mn-ea"/>
              <a:ea typeface="+mn-ea"/>
            </a:endParaRPr>
          </a:p>
          <a:p>
            <a:pPr>
              <a:lnSpc>
                <a:spcPct val="110000"/>
              </a:lnSpc>
              <a:spcBef>
                <a:spcPts val="0"/>
              </a:spcBef>
              <a:buClr>
                <a:srgbClr val="005BAD"/>
              </a:buClr>
            </a:pPr>
            <a:r>
              <a:rPr lang="en-US" altLang="ja-JP" sz="2000" dirty="0">
                <a:solidFill>
                  <a:srgbClr val="005BAD"/>
                </a:solidFill>
                <a:latin typeface="+mn-ea"/>
                <a:ea typeface="+mn-ea"/>
              </a:rPr>
              <a:t>   </a:t>
            </a:r>
            <a:r>
              <a:rPr kumimoji="1" lang="ja-JP" altLang="en-US" sz="2000" dirty="0">
                <a:solidFill>
                  <a:srgbClr val="005BAD"/>
                </a:solidFill>
                <a:latin typeface="+mn-ea"/>
                <a:ea typeface="+mn-ea"/>
              </a:rPr>
              <a:t>大きく伸びて</a:t>
            </a:r>
            <a:r>
              <a:rPr kumimoji="1" lang="ja-JP" altLang="en-US" sz="1700" dirty="0">
                <a:latin typeface="+mn-ea"/>
                <a:ea typeface="+mn-ea"/>
              </a:rPr>
              <a:t>います。特に社会保障は、</a:t>
            </a:r>
            <a:r>
              <a:rPr lang="ja-JP" altLang="en-US" sz="1800" dirty="0">
                <a:solidFill>
                  <a:srgbClr val="005BAD"/>
                </a:solidFill>
                <a:latin typeface="+mn-ea"/>
                <a:ea typeface="+mn-ea"/>
              </a:rPr>
              <a:t>年金、医療、介護、こども・子育て</a:t>
            </a:r>
            <a:r>
              <a:rPr kumimoji="1" lang="ja-JP" altLang="en-US" sz="1700" dirty="0">
                <a:latin typeface="+mn-ea"/>
                <a:ea typeface="+mn-ea"/>
              </a:rPr>
              <a:t>などの</a:t>
            </a:r>
            <a:endParaRPr kumimoji="1" lang="en-US" altLang="ja-JP" sz="1700" dirty="0">
              <a:latin typeface="+mn-ea"/>
              <a:ea typeface="+mn-ea"/>
            </a:endParaRPr>
          </a:p>
          <a:p>
            <a:pPr>
              <a:lnSpc>
                <a:spcPct val="110000"/>
              </a:lnSpc>
              <a:spcBef>
                <a:spcPts val="0"/>
              </a:spcBef>
              <a:buClr>
                <a:srgbClr val="005BAD"/>
              </a:buClr>
            </a:pPr>
            <a:r>
              <a:rPr lang="en-US" altLang="ja-JP" sz="1700" dirty="0">
                <a:latin typeface="+mn-ea"/>
                <a:ea typeface="+mn-ea"/>
              </a:rPr>
              <a:t>  </a:t>
            </a:r>
            <a:r>
              <a:rPr lang="en-US" altLang="ja-JP" sz="1700" spc="200" dirty="0">
                <a:latin typeface="+mn-ea"/>
                <a:ea typeface="+mn-ea"/>
              </a:rPr>
              <a:t> </a:t>
            </a:r>
            <a:r>
              <a:rPr kumimoji="1" lang="ja-JP" altLang="en-US" sz="1700" dirty="0">
                <a:latin typeface="+mn-ea"/>
                <a:ea typeface="+mn-ea"/>
              </a:rPr>
              <a:t>分野に分けられ、</a:t>
            </a:r>
            <a:r>
              <a:rPr lang="ja-JP" altLang="en-US" sz="2000" dirty="0">
                <a:solidFill>
                  <a:srgbClr val="005BAD"/>
                </a:solidFill>
                <a:latin typeface="+mn-ea"/>
                <a:ea typeface="+mn-ea"/>
              </a:rPr>
              <a:t>国の一般会計歳出の約</a:t>
            </a:r>
            <a:r>
              <a:rPr lang="en-US" altLang="ja-JP" sz="2000" dirty="0">
                <a:solidFill>
                  <a:srgbClr val="005BAD"/>
                </a:solidFill>
                <a:latin typeface="+mn-ea"/>
                <a:ea typeface="+mn-ea"/>
              </a:rPr>
              <a:t>1/3</a:t>
            </a:r>
            <a:r>
              <a:rPr kumimoji="1" lang="ja-JP" altLang="en-US" sz="1700" dirty="0">
                <a:latin typeface="+mn-ea"/>
                <a:ea typeface="+mn-ea"/>
              </a:rPr>
              <a:t>を占める</a:t>
            </a:r>
            <a:endParaRPr kumimoji="1" lang="en-US" altLang="ja-JP" sz="1700" dirty="0">
              <a:latin typeface="+mn-ea"/>
              <a:ea typeface="+mn-ea"/>
            </a:endParaRPr>
          </a:p>
          <a:p>
            <a:pPr>
              <a:lnSpc>
                <a:spcPct val="110000"/>
              </a:lnSpc>
              <a:spcBef>
                <a:spcPts val="0"/>
              </a:spcBef>
              <a:buClr>
                <a:srgbClr val="005BAD"/>
              </a:buClr>
            </a:pPr>
            <a:r>
              <a:rPr lang="en-US" altLang="ja-JP" sz="1700" dirty="0">
                <a:latin typeface="+mn-ea"/>
                <a:ea typeface="+mn-ea"/>
              </a:rPr>
              <a:t>  </a:t>
            </a:r>
            <a:r>
              <a:rPr lang="en-US" altLang="ja-JP" sz="1700" spc="200" dirty="0">
                <a:latin typeface="+mn-ea"/>
                <a:ea typeface="+mn-ea"/>
              </a:rPr>
              <a:t> </a:t>
            </a:r>
            <a:r>
              <a:rPr kumimoji="1" lang="ja-JP" altLang="en-US" sz="1700" dirty="0">
                <a:latin typeface="+mn-ea"/>
                <a:ea typeface="+mn-ea"/>
              </a:rPr>
              <a:t>最大の支出項目となっています。</a:t>
            </a:r>
          </a:p>
          <a:p>
            <a:pPr marL="252000" indent="-252000">
              <a:lnSpc>
                <a:spcPct val="110000"/>
              </a:lnSpc>
              <a:spcBef>
                <a:spcPts val="1800"/>
              </a:spcBef>
              <a:buClr>
                <a:srgbClr val="005BAD"/>
              </a:buClr>
              <a:buFont typeface="Wingdings" panose="05000000000000000000" pitchFamily="2" charset="2"/>
              <a:buChar char="l"/>
            </a:pPr>
            <a:r>
              <a:rPr kumimoji="1" lang="ja-JP" altLang="en-US" sz="1700" dirty="0">
                <a:latin typeface="+mn-ea"/>
                <a:ea typeface="+mn-ea"/>
              </a:rPr>
              <a:t>歳出の増加に対し歳入は、経済成長の停滞などが影響して</a:t>
            </a:r>
            <a:endParaRPr lang="en-US" altLang="ja-JP" sz="1700" dirty="0">
              <a:latin typeface="+mn-ea"/>
              <a:ea typeface="+mn-ea"/>
            </a:endParaRPr>
          </a:p>
          <a:p>
            <a:pPr>
              <a:lnSpc>
                <a:spcPct val="110000"/>
              </a:lnSpc>
              <a:spcBef>
                <a:spcPts val="0"/>
              </a:spcBef>
              <a:buClr>
                <a:srgbClr val="005BAD"/>
              </a:buClr>
            </a:pPr>
            <a:r>
              <a:rPr lang="ja-JP" altLang="en-US" sz="2000" dirty="0">
                <a:solidFill>
                  <a:srgbClr val="005BAD"/>
                </a:solidFill>
                <a:latin typeface="+mn-ea"/>
                <a:ea typeface="+mn-ea"/>
              </a:rPr>
              <a:t>  </a:t>
            </a:r>
            <a:r>
              <a:rPr lang="ja-JP" altLang="en-US" sz="2000" spc="-200" dirty="0">
                <a:solidFill>
                  <a:srgbClr val="005BAD"/>
                </a:solidFill>
                <a:latin typeface="+mn-ea"/>
                <a:ea typeface="+mn-ea"/>
              </a:rPr>
              <a:t> </a:t>
            </a:r>
            <a:r>
              <a:rPr lang="ja-JP" altLang="en-US" sz="2000" dirty="0">
                <a:solidFill>
                  <a:srgbClr val="005BAD"/>
                </a:solidFill>
                <a:latin typeface="+mn-ea"/>
                <a:ea typeface="+mn-ea"/>
              </a:rPr>
              <a:t>税収の伸びが見合っておらず、不足分を借金に頼っている</a:t>
            </a:r>
            <a:r>
              <a:rPr kumimoji="1" lang="ja-JP" altLang="en-US" sz="1700" dirty="0">
                <a:latin typeface="+mn-ea"/>
                <a:ea typeface="+mn-ea"/>
              </a:rPr>
              <a:t>ため、</a:t>
            </a:r>
            <a:endParaRPr kumimoji="1" lang="en-US" altLang="ja-JP" sz="1700" dirty="0">
              <a:latin typeface="+mn-ea"/>
              <a:ea typeface="+mn-ea"/>
            </a:endParaRPr>
          </a:p>
          <a:p>
            <a:pPr>
              <a:lnSpc>
                <a:spcPct val="110000"/>
              </a:lnSpc>
              <a:spcBef>
                <a:spcPts val="0"/>
              </a:spcBef>
              <a:buClr>
                <a:srgbClr val="005BAD"/>
              </a:buClr>
            </a:pPr>
            <a:r>
              <a:rPr lang="en-US" altLang="ja-JP" sz="1700" dirty="0">
                <a:latin typeface="+mn-ea"/>
                <a:ea typeface="+mn-ea"/>
              </a:rPr>
              <a:t>   </a:t>
            </a:r>
            <a:r>
              <a:rPr kumimoji="1" lang="ja-JP" altLang="en-US" sz="1700" dirty="0">
                <a:latin typeface="+mn-ea"/>
                <a:ea typeface="+mn-ea"/>
              </a:rPr>
              <a:t>公債金は約６倍と大幅に増加しています。</a:t>
            </a:r>
          </a:p>
        </p:txBody>
      </p:sp>
      <p:pic>
        <p:nvPicPr>
          <p:cNvPr id="4" name="Picture 29">
            <a:extLst>
              <a:ext uri="{FF2B5EF4-FFF2-40B4-BE49-F238E27FC236}">
                <a16:creationId xmlns:a16="http://schemas.microsoft.com/office/drawing/2014/main" id="{3843A247-C382-6F48-D7E6-EEE0551587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7601021" y="811947"/>
            <a:ext cx="1323956" cy="15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1501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600"/>
                                        <p:tgtEl>
                                          <p:spTgt spid="4"/>
                                        </p:tgtEl>
                                      </p:cBhvr>
                                    </p:animEffect>
                                    <p:anim calcmode="lin" valueType="num">
                                      <p:cBhvr>
                                        <p:cTn id="12" dur="600" fill="hold"/>
                                        <p:tgtEl>
                                          <p:spTgt spid="4"/>
                                        </p:tgtEl>
                                        <p:attrNameLst>
                                          <p:attrName>ppt_x</p:attrName>
                                        </p:attrNameLst>
                                      </p:cBhvr>
                                      <p:tavLst>
                                        <p:tav tm="0">
                                          <p:val>
                                            <p:strVal val="#ppt_x"/>
                                          </p:val>
                                        </p:tav>
                                        <p:tav tm="100000">
                                          <p:val>
                                            <p:strVal val="#ppt_x"/>
                                          </p:val>
                                        </p:tav>
                                      </p:tavLst>
                                    </p:anim>
                                    <p:anim calcmode="lin" valueType="num">
                                      <p:cBhvr>
                                        <p:cTn id="13" dur="6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19">
                                            <p:txEl>
                                              <p:pRg st="0" end="0"/>
                                            </p:txEl>
                                          </p:spTgt>
                                        </p:tgtEl>
                                        <p:attrNameLst>
                                          <p:attrName>style.visibility</p:attrName>
                                        </p:attrNameLst>
                                      </p:cBhvr>
                                      <p:to>
                                        <p:strVal val="visible"/>
                                      </p:to>
                                    </p:set>
                                    <p:animEffect transition="in" filter="wipe(left)">
                                      <p:cBhvr>
                                        <p:cTn id="18" dur="1750"/>
                                        <p:tgtEl>
                                          <p:spTgt spid="19">
                                            <p:txEl>
                                              <p:pRg st="0" end="0"/>
                                            </p:txEl>
                                          </p:spTgt>
                                        </p:tgtEl>
                                      </p:cBhvr>
                                    </p:animEffect>
                                  </p:childTnLst>
                                </p:cTn>
                              </p:par>
                            </p:childTnLst>
                          </p:cTn>
                        </p:par>
                        <p:par>
                          <p:cTn id="19" fill="hold">
                            <p:stCondLst>
                              <p:cond delay="1750"/>
                            </p:stCondLst>
                            <p:childTnLst>
                              <p:par>
                                <p:cTn id="20" presetID="22" presetClass="entr" presetSubtype="8" fill="hold" nodeType="afterEffect">
                                  <p:stCondLst>
                                    <p:cond delay="0"/>
                                  </p:stCondLst>
                                  <p:childTnLst>
                                    <p:set>
                                      <p:cBhvr>
                                        <p:cTn id="21" dur="1" fill="hold">
                                          <p:stCondLst>
                                            <p:cond delay="0"/>
                                          </p:stCondLst>
                                        </p:cTn>
                                        <p:tgtEl>
                                          <p:spTgt spid="19">
                                            <p:txEl>
                                              <p:pRg st="1" end="1"/>
                                            </p:txEl>
                                          </p:spTgt>
                                        </p:tgtEl>
                                        <p:attrNameLst>
                                          <p:attrName>style.visibility</p:attrName>
                                        </p:attrNameLst>
                                      </p:cBhvr>
                                      <p:to>
                                        <p:strVal val="visible"/>
                                      </p:to>
                                    </p:set>
                                    <p:animEffect transition="in" filter="wipe(left)">
                                      <p:cBhvr>
                                        <p:cTn id="22" dur="1780"/>
                                        <p:tgtEl>
                                          <p:spTgt spid="19">
                                            <p:txEl>
                                              <p:pRg st="1" end="1"/>
                                            </p:txEl>
                                          </p:spTgt>
                                        </p:tgtEl>
                                      </p:cBhvr>
                                    </p:animEffect>
                                  </p:childTnLst>
                                </p:cTn>
                              </p:par>
                            </p:childTnLst>
                          </p:cTn>
                        </p:par>
                        <p:par>
                          <p:cTn id="23" fill="hold">
                            <p:stCondLst>
                              <p:cond delay="3530"/>
                            </p:stCondLst>
                            <p:childTnLst>
                              <p:par>
                                <p:cTn id="24" presetID="22" presetClass="entr" presetSubtype="8" fill="hold" nodeType="afterEffect">
                                  <p:stCondLst>
                                    <p:cond delay="0"/>
                                  </p:stCondLst>
                                  <p:childTnLst>
                                    <p:set>
                                      <p:cBhvr>
                                        <p:cTn id="25" dur="1" fill="hold">
                                          <p:stCondLst>
                                            <p:cond delay="0"/>
                                          </p:stCondLst>
                                        </p:cTn>
                                        <p:tgtEl>
                                          <p:spTgt spid="19">
                                            <p:txEl>
                                              <p:pRg st="2" end="2"/>
                                            </p:txEl>
                                          </p:spTgt>
                                        </p:tgtEl>
                                        <p:attrNameLst>
                                          <p:attrName>style.visibility</p:attrName>
                                        </p:attrNameLst>
                                      </p:cBhvr>
                                      <p:to>
                                        <p:strVal val="visible"/>
                                      </p:to>
                                    </p:set>
                                    <p:animEffect transition="in" filter="wipe(left)">
                                      <p:cBhvr>
                                        <p:cTn id="26" dur="1650"/>
                                        <p:tgtEl>
                                          <p:spTgt spid="19">
                                            <p:txEl>
                                              <p:pRg st="2" end="2"/>
                                            </p:txEl>
                                          </p:spTgt>
                                        </p:tgtEl>
                                      </p:cBhvr>
                                    </p:animEffect>
                                  </p:childTnLst>
                                </p:cTn>
                              </p:par>
                            </p:childTnLst>
                          </p:cTn>
                        </p:par>
                        <p:par>
                          <p:cTn id="27" fill="hold">
                            <p:stCondLst>
                              <p:cond delay="5180"/>
                            </p:stCondLst>
                            <p:childTnLst>
                              <p:par>
                                <p:cTn id="28" presetID="22" presetClass="entr" presetSubtype="8" fill="hold" nodeType="afterEffect">
                                  <p:stCondLst>
                                    <p:cond delay="0"/>
                                  </p:stCondLst>
                                  <p:childTnLst>
                                    <p:set>
                                      <p:cBhvr>
                                        <p:cTn id="29" dur="1" fill="hold">
                                          <p:stCondLst>
                                            <p:cond delay="0"/>
                                          </p:stCondLst>
                                        </p:cTn>
                                        <p:tgtEl>
                                          <p:spTgt spid="19">
                                            <p:txEl>
                                              <p:pRg st="3" end="3"/>
                                            </p:txEl>
                                          </p:spTgt>
                                        </p:tgtEl>
                                        <p:attrNameLst>
                                          <p:attrName>style.visibility</p:attrName>
                                        </p:attrNameLst>
                                      </p:cBhvr>
                                      <p:to>
                                        <p:strVal val="visible"/>
                                      </p:to>
                                    </p:set>
                                    <p:animEffect transition="in" filter="wipe(left)">
                                      <p:cBhvr>
                                        <p:cTn id="30" dur="1300"/>
                                        <p:tgtEl>
                                          <p:spTgt spid="19">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9">
                                            <p:txEl>
                                              <p:pRg st="4" end="4"/>
                                            </p:txEl>
                                          </p:spTgt>
                                        </p:tgtEl>
                                        <p:attrNameLst>
                                          <p:attrName>style.visibility</p:attrName>
                                        </p:attrNameLst>
                                      </p:cBhvr>
                                      <p:to>
                                        <p:strVal val="visible"/>
                                      </p:to>
                                    </p:set>
                                    <p:animEffect transition="in" filter="wipe(left)">
                                      <p:cBhvr>
                                        <p:cTn id="35" dur="1650"/>
                                        <p:tgtEl>
                                          <p:spTgt spid="19">
                                            <p:txEl>
                                              <p:pRg st="4" end="4"/>
                                            </p:txEl>
                                          </p:spTgt>
                                        </p:tgtEl>
                                      </p:cBhvr>
                                    </p:animEffect>
                                  </p:childTnLst>
                                </p:cTn>
                              </p:par>
                            </p:childTnLst>
                          </p:cTn>
                        </p:par>
                        <p:par>
                          <p:cTn id="36" fill="hold">
                            <p:stCondLst>
                              <p:cond delay="1650"/>
                            </p:stCondLst>
                            <p:childTnLst>
                              <p:par>
                                <p:cTn id="37" presetID="22" presetClass="entr" presetSubtype="8" fill="hold" nodeType="afterEffect">
                                  <p:stCondLst>
                                    <p:cond delay="0"/>
                                  </p:stCondLst>
                                  <p:childTnLst>
                                    <p:set>
                                      <p:cBhvr>
                                        <p:cTn id="38" dur="1" fill="hold">
                                          <p:stCondLst>
                                            <p:cond delay="0"/>
                                          </p:stCondLst>
                                        </p:cTn>
                                        <p:tgtEl>
                                          <p:spTgt spid="19">
                                            <p:txEl>
                                              <p:pRg st="5" end="5"/>
                                            </p:txEl>
                                          </p:spTgt>
                                        </p:tgtEl>
                                        <p:attrNameLst>
                                          <p:attrName>style.visibility</p:attrName>
                                        </p:attrNameLst>
                                      </p:cBhvr>
                                      <p:to>
                                        <p:strVal val="visible"/>
                                      </p:to>
                                    </p:set>
                                    <p:animEffect transition="in" filter="wipe(left)">
                                      <p:cBhvr>
                                        <p:cTn id="39" dur="1690"/>
                                        <p:tgtEl>
                                          <p:spTgt spid="19">
                                            <p:txEl>
                                              <p:pRg st="5" end="5"/>
                                            </p:txEl>
                                          </p:spTgt>
                                        </p:tgtEl>
                                      </p:cBhvr>
                                    </p:animEffect>
                                  </p:childTnLst>
                                </p:cTn>
                              </p:par>
                            </p:childTnLst>
                          </p:cTn>
                        </p:par>
                        <p:par>
                          <p:cTn id="40" fill="hold">
                            <p:stCondLst>
                              <p:cond delay="3340"/>
                            </p:stCondLst>
                            <p:childTnLst>
                              <p:par>
                                <p:cTn id="41" presetID="22" presetClass="entr" presetSubtype="8" fill="hold" nodeType="afterEffect">
                                  <p:stCondLst>
                                    <p:cond delay="0"/>
                                  </p:stCondLst>
                                  <p:childTnLst>
                                    <p:set>
                                      <p:cBhvr>
                                        <p:cTn id="42" dur="1" fill="hold">
                                          <p:stCondLst>
                                            <p:cond delay="0"/>
                                          </p:stCondLst>
                                        </p:cTn>
                                        <p:tgtEl>
                                          <p:spTgt spid="19">
                                            <p:txEl>
                                              <p:pRg st="6" end="6"/>
                                            </p:txEl>
                                          </p:spTgt>
                                        </p:tgtEl>
                                        <p:attrNameLst>
                                          <p:attrName>style.visibility</p:attrName>
                                        </p:attrNameLst>
                                      </p:cBhvr>
                                      <p:to>
                                        <p:strVal val="visible"/>
                                      </p:to>
                                    </p:set>
                                    <p:animEffect transition="in" filter="wipe(left)">
                                      <p:cBhvr>
                                        <p:cTn id="43" dur="1500"/>
                                        <p:tgtEl>
                                          <p:spTgt spid="1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62F8D-7E00-5E24-FE47-4AF25414C37E}"/>
            </a:ext>
          </a:extLst>
        </p:cNvPr>
        <p:cNvGrpSpPr/>
        <p:nvPr/>
      </p:nvGrpSpPr>
      <p:grpSpPr>
        <a:xfrm>
          <a:off x="0" y="0"/>
          <a:ext cx="0" cy="0"/>
          <a:chOff x="0" y="0"/>
          <a:chExt cx="0" cy="0"/>
        </a:xfrm>
      </p:grpSpPr>
      <p:sp>
        <p:nvSpPr>
          <p:cNvPr id="101" name="object 66">
            <a:extLst>
              <a:ext uri="{FF2B5EF4-FFF2-40B4-BE49-F238E27FC236}">
                <a16:creationId xmlns:a16="http://schemas.microsoft.com/office/drawing/2014/main" id="{66FD0DF4-74B2-3446-F7EC-6DEA3DD8DBA5}"/>
              </a:ext>
            </a:extLst>
          </p:cNvPr>
          <p:cNvSpPr txBox="1"/>
          <p:nvPr/>
        </p:nvSpPr>
        <p:spPr>
          <a:xfrm>
            <a:off x="804437" y="6304175"/>
            <a:ext cx="5483077" cy="137345"/>
          </a:xfrm>
          <a:prstGeom prst="rect">
            <a:avLst/>
          </a:prstGeom>
        </p:spPr>
        <p:txBody>
          <a:bodyPr vert="horz" wrap="square" lIns="0" tIns="0" rIns="0" bIns="0" rtlCol="0" anchor="ctr">
            <a:spAutoFit/>
          </a:bodyPr>
          <a:lstStyle/>
          <a:p>
            <a:pPr marL="11723" defTabSz="844083">
              <a:lnSpc>
                <a:spcPct val="130000"/>
              </a:lnSpc>
              <a:defRPr/>
            </a:pPr>
            <a:r>
              <a:rPr lang="en-US" altLang="ja-JP" sz="800" dirty="0">
                <a:latin typeface="+mn-ea"/>
                <a:ea typeface="+mn-ea"/>
              </a:rPr>
              <a:t>※</a:t>
            </a:r>
            <a:r>
              <a:rPr lang="ja-JP" altLang="en-US" sz="800" dirty="0">
                <a:latin typeface="+mn-ea"/>
                <a:ea typeface="+mn-ea"/>
              </a:rPr>
              <a:t>当初予算ベース。</a:t>
            </a:r>
            <a:r>
              <a:rPr lang="en-US" altLang="ja-JP" sz="800" dirty="0">
                <a:latin typeface="+mn-ea"/>
                <a:ea typeface="+mn-ea"/>
              </a:rPr>
              <a:t>2024</a:t>
            </a:r>
            <a:r>
              <a:rPr lang="ja-JP" altLang="en-US" sz="800" dirty="0">
                <a:latin typeface="+mn-ea"/>
                <a:ea typeface="+mn-ea"/>
              </a:rPr>
              <a:t>年度は予算。</a:t>
            </a:r>
            <a:endParaRPr lang="en-US" altLang="ja-JP" sz="800" dirty="0">
              <a:latin typeface="+mn-ea"/>
              <a:ea typeface="+mn-ea"/>
            </a:endParaRPr>
          </a:p>
        </p:txBody>
      </p:sp>
      <p:sp>
        <p:nvSpPr>
          <p:cNvPr id="169" name="スライド番号プレースホルダー 168">
            <a:extLst>
              <a:ext uri="{FF2B5EF4-FFF2-40B4-BE49-F238E27FC236}">
                <a16:creationId xmlns:a16="http://schemas.microsoft.com/office/drawing/2014/main" id="{3C1746B7-6883-964A-4F74-CE7DE576E954}"/>
              </a:ext>
            </a:extLst>
          </p:cNvPr>
          <p:cNvSpPr>
            <a:spLocks noGrp="1"/>
          </p:cNvSpPr>
          <p:nvPr>
            <p:ph type="sldNum" sz="quarter" idx="12"/>
          </p:nvPr>
        </p:nvSpPr>
        <p:spPr>
          <a:prstGeom prst="rect">
            <a:avLst/>
          </a:prstGeom>
        </p:spPr>
        <p:txBody>
          <a:bodyPr/>
          <a:lstStyle/>
          <a:p>
            <a:pPr>
              <a:defRPr/>
            </a:pPr>
            <a:fld id="{40E3B949-1179-4387-B307-F356BE6486A4}" type="slidenum">
              <a:rPr lang="en-US" altLang="ja-JP" smtClean="0"/>
              <a:pPr>
                <a:defRPr/>
              </a:pPr>
              <a:t>17</a:t>
            </a:fld>
            <a:endParaRPr lang="en-US" altLang="ja-JP" dirty="0"/>
          </a:p>
        </p:txBody>
      </p:sp>
      <p:grpSp>
        <p:nvGrpSpPr>
          <p:cNvPr id="6" name="グループ化 5">
            <a:extLst>
              <a:ext uri="{FF2B5EF4-FFF2-40B4-BE49-F238E27FC236}">
                <a16:creationId xmlns:a16="http://schemas.microsoft.com/office/drawing/2014/main" id="{E1C808ED-F900-7193-9C11-DC6A4AB1A3B1}"/>
              </a:ext>
            </a:extLst>
          </p:cNvPr>
          <p:cNvGrpSpPr/>
          <p:nvPr/>
        </p:nvGrpSpPr>
        <p:grpSpPr>
          <a:xfrm>
            <a:off x="251722" y="1045399"/>
            <a:ext cx="3960000" cy="5167043"/>
            <a:chOff x="4527724" y="1207262"/>
            <a:chExt cx="3960000" cy="5167043"/>
          </a:xfrm>
        </p:grpSpPr>
        <p:grpSp>
          <p:nvGrpSpPr>
            <p:cNvPr id="139" name="グループ化 138">
              <a:extLst>
                <a:ext uri="{FF2B5EF4-FFF2-40B4-BE49-F238E27FC236}">
                  <a16:creationId xmlns:a16="http://schemas.microsoft.com/office/drawing/2014/main" id="{6EBE00C2-3924-2A93-BA40-1784F1C44145}"/>
                </a:ext>
              </a:extLst>
            </p:cNvPr>
            <p:cNvGrpSpPr>
              <a:grpSpLocks/>
            </p:cNvGrpSpPr>
            <p:nvPr/>
          </p:nvGrpSpPr>
          <p:grpSpPr>
            <a:xfrm>
              <a:off x="4527724" y="1207262"/>
              <a:ext cx="3960000" cy="4648372"/>
              <a:chOff x="4527724" y="2423028"/>
              <a:chExt cx="3960000" cy="3744000"/>
            </a:xfrm>
          </p:grpSpPr>
          <p:graphicFrame>
            <p:nvGraphicFramePr>
              <p:cNvPr id="135" name="グラフ 134">
                <a:extLst>
                  <a:ext uri="{FF2B5EF4-FFF2-40B4-BE49-F238E27FC236}">
                    <a16:creationId xmlns:a16="http://schemas.microsoft.com/office/drawing/2014/main" id="{414BED73-23C7-8192-190B-1874F4451F87}"/>
                  </a:ext>
                </a:extLst>
              </p:cNvPr>
              <p:cNvGraphicFramePr>
                <a:graphicFrameLocks/>
              </p:cNvGraphicFramePr>
              <p:nvPr>
                <p:extLst>
                  <p:ext uri="{D42A27DB-BD31-4B8C-83A1-F6EECF244321}">
                    <p14:modId xmlns:p14="http://schemas.microsoft.com/office/powerpoint/2010/main" val="3957435524"/>
                  </p:ext>
                </p:extLst>
              </p:nvPr>
            </p:nvGraphicFramePr>
            <p:xfrm>
              <a:off x="4527724" y="2423028"/>
              <a:ext cx="3960000" cy="3744000"/>
            </p:xfrm>
            <a:graphic>
              <a:graphicData uri="http://schemas.openxmlformats.org/drawingml/2006/chart">
                <c:chart xmlns:c="http://schemas.openxmlformats.org/drawingml/2006/chart" xmlns:r="http://schemas.openxmlformats.org/officeDocument/2006/relationships" r:id="rId3"/>
              </a:graphicData>
            </a:graphic>
          </p:graphicFrame>
          <p:cxnSp>
            <p:nvCxnSpPr>
              <p:cNvPr id="137" name="直線コネクタ 136">
                <a:extLst>
                  <a:ext uri="{FF2B5EF4-FFF2-40B4-BE49-F238E27FC236}">
                    <a16:creationId xmlns:a16="http://schemas.microsoft.com/office/drawing/2014/main" id="{B9446D6C-55A1-BE0F-FE2B-6FE1B985B016}"/>
                  </a:ext>
                </a:extLst>
              </p:cNvPr>
              <p:cNvCxnSpPr>
                <a:cxnSpLocks/>
              </p:cNvCxnSpPr>
              <p:nvPr/>
            </p:nvCxnSpPr>
            <p:spPr bwMode="auto">
              <a:xfrm>
                <a:off x="4812790" y="6041566"/>
                <a:ext cx="3389868" cy="0"/>
              </a:xfrm>
              <a:prstGeom prst="line">
                <a:avLst/>
              </a:prstGeom>
              <a:noFill/>
              <a:ln w="19050" cap="flat" cmpd="sng" algn="ctr">
                <a:solidFill>
                  <a:schemeClr val="tx1">
                    <a:lumMod val="65000"/>
                    <a:lumOff val="35000"/>
                  </a:schemeClr>
                </a:solidFill>
                <a:prstDash val="sysDash"/>
                <a:round/>
                <a:headEnd type="none" w="med" len="med"/>
                <a:tailEnd type="none" w="med" len="med"/>
              </a:ln>
              <a:effectLst/>
            </p:spPr>
          </p:cxnSp>
        </p:grpSp>
        <p:grpSp>
          <p:nvGrpSpPr>
            <p:cNvPr id="5" name="グループ化 4">
              <a:extLst>
                <a:ext uri="{FF2B5EF4-FFF2-40B4-BE49-F238E27FC236}">
                  <a16:creationId xmlns:a16="http://schemas.microsoft.com/office/drawing/2014/main" id="{E38C7A32-F33F-9E9A-018B-DCCE65592A5F}"/>
                </a:ext>
              </a:extLst>
            </p:cNvPr>
            <p:cNvGrpSpPr/>
            <p:nvPr/>
          </p:nvGrpSpPr>
          <p:grpSpPr>
            <a:xfrm>
              <a:off x="4781156" y="1879576"/>
              <a:ext cx="3198787" cy="4494729"/>
              <a:chOff x="4781156" y="1879576"/>
              <a:chExt cx="3198787" cy="4494729"/>
            </a:xfrm>
          </p:grpSpPr>
          <p:sp>
            <p:nvSpPr>
              <p:cNvPr id="114" name="テキスト ボックス 113">
                <a:extLst>
                  <a:ext uri="{FF2B5EF4-FFF2-40B4-BE49-F238E27FC236}">
                    <a16:creationId xmlns:a16="http://schemas.microsoft.com/office/drawing/2014/main" id="{B6B5C4FB-35B9-8C1B-216F-626E448C55DB}"/>
                  </a:ext>
                </a:extLst>
              </p:cNvPr>
              <p:cNvSpPr txBox="1">
                <a:spLocks/>
              </p:cNvSpPr>
              <p:nvPr/>
            </p:nvSpPr>
            <p:spPr>
              <a:xfrm>
                <a:off x="5002050" y="4482574"/>
                <a:ext cx="1141658" cy="427168"/>
              </a:xfrm>
              <a:prstGeom prst="rect">
                <a:avLst/>
              </a:prstGeom>
              <a:noFill/>
            </p:spPr>
            <p:txBody>
              <a:bodyPr wrap="none" rtlCol="0">
                <a:spAutoFit/>
              </a:bodyPr>
              <a:lstStyle/>
              <a:p>
                <a:pPr algn="ctr">
                  <a:lnSpc>
                    <a:spcPct val="105000"/>
                  </a:lnSpc>
                </a:pPr>
                <a:r>
                  <a:rPr kumimoji="1" lang="ja-JP" altLang="en-US" sz="1100" kern="0" dirty="0">
                    <a:latin typeface="+mn-ea"/>
                    <a:ea typeface="+mn-ea"/>
                  </a:rPr>
                  <a:t>税収などの収入</a:t>
                </a:r>
                <a:endParaRPr kumimoji="1" lang="en-US" altLang="ja-JP" sz="1100" kern="0" dirty="0">
                  <a:latin typeface="+mn-ea"/>
                  <a:ea typeface="+mn-ea"/>
                </a:endParaRPr>
              </a:p>
              <a:p>
                <a:pPr algn="ctr">
                  <a:lnSpc>
                    <a:spcPct val="105000"/>
                  </a:lnSpc>
                </a:pPr>
                <a:r>
                  <a:rPr kumimoji="1" lang="en-US" altLang="ja-JP" sz="1050" kern="0" dirty="0">
                    <a:latin typeface="+mn-ea"/>
                    <a:ea typeface="+mn-ea"/>
                  </a:rPr>
                  <a:t>60.6</a:t>
                </a:r>
                <a:r>
                  <a:rPr kumimoji="1" lang="ja-JP" altLang="en-US" sz="1050" kern="0" dirty="0">
                    <a:latin typeface="+mn-ea"/>
                    <a:ea typeface="+mn-ea"/>
                  </a:rPr>
                  <a:t>兆円</a:t>
                </a:r>
                <a:endParaRPr kumimoji="1" lang="zh-CN" altLang="en-US" sz="1050" kern="0" dirty="0">
                  <a:latin typeface="+mn-ea"/>
                  <a:ea typeface="+mn-ea"/>
                </a:endParaRPr>
              </a:p>
            </p:txBody>
          </p:sp>
          <p:sp>
            <p:nvSpPr>
              <p:cNvPr id="117" name="テキスト ボックス 116">
                <a:extLst>
                  <a:ext uri="{FF2B5EF4-FFF2-40B4-BE49-F238E27FC236}">
                    <a16:creationId xmlns:a16="http://schemas.microsoft.com/office/drawing/2014/main" id="{63B13439-C81D-54E9-1D1C-BAD78DD48A18}"/>
                  </a:ext>
                </a:extLst>
              </p:cNvPr>
              <p:cNvSpPr txBox="1">
                <a:spLocks/>
              </p:cNvSpPr>
              <p:nvPr/>
            </p:nvSpPr>
            <p:spPr>
              <a:xfrm>
                <a:off x="6838285" y="3996622"/>
                <a:ext cx="1141658" cy="427168"/>
              </a:xfrm>
              <a:prstGeom prst="rect">
                <a:avLst/>
              </a:prstGeom>
              <a:noFill/>
            </p:spPr>
            <p:txBody>
              <a:bodyPr wrap="none" rtlCol="0">
                <a:spAutoFit/>
              </a:bodyPr>
              <a:lstStyle/>
              <a:p>
                <a:pPr algn="ctr">
                  <a:lnSpc>
                    <a:spcPct val="105000"/>
                  </a:lnSpc>
                </a:pPr>
                <a:r>
                  <a:rPr kumimoji="1" lang="ja-JP" altLang="en-US" sz="1100" kern="0" dirty="0">
                    <a:latin typeface="+mn-ea"/>
                    <a:ea typeface="+mn-ea"/>
                  </a:rPr>
                  <a:t>税収などの収入</a:t>
                </a:r>
                <a:endParaRPr kumimoji="1" lang="en-US" altLang="ja-JP" sz="1100" kern="0" dirty="0">
                  <a:latin typeface="+mn-ea"/>
                  <a:ea typeface="+mn-ea"/>
                </a:endParaRPr>
              </a:p>
              <a:p>
                <a:pPr algn="ctr">
                  <a:lnSpc>
                    <a:spcPct val="105000"/>
                  </a:lnSpc>
                </a:pPr>
                <a:r>
                  <a:rPr kumimoji="1" lang="en-US" altLang="ja-JP" sz="1050" kern="0" dirty="0">
                    <a:latin typeface="+mn-ea"/>
                  </a:rPr>
                  <a:t>77.1</a:t>
                </a:r>
                <a:r>
                  <a:rPr kumimoji="1" lang="ja-JP" altLang="en-US" sz="1050" kern="0" dirty="0">
                    <a:latin typeface="+mn-ea"/>
                    <a:ea typeface="+mn-ea"/>
                  </a:rPr>
                  <a:t>兆円</a:t>
                </a:r>
                <a:endParaRPr kumimoji="1" lang="zh-CN" altLang="en-US" sz="1050" kern="0" dirty="0">
                  <a:latin typeface="+mn-ea"/>
                  <a:ea typeface="+mn-ea"/>
                </a:endParaRPr>
              </a:p>
            </p:txBody>
          </p:sp>
          <p:sp>
            <p:nvSpPr>
              <p:cNvPr id="118" name="矢印: 右 117">
                <a:extLst>
                  <a:ext uri="{FF2B5EF4-FFF2-40B4-BE49-F238E27FC236}">
                    <a16:creationId xmlns:a16="http://schemas.microsoft.com/office/drawing/2014/main" id="{E0ABABA4-EE1C-FD84-BB2B-FB5B4DC69705}"/>
                  </a:ext>
                </a:extLst>
              </p:cNvPr>
              <p:cNvSpPr>
                <a:spLocks/>
              </p:cNvSpPr>
              <p:nvPr/>
            </p:nvSpPr>
            <p:spPr bwMode="auto">
              <a:xfrm rot="19512893">
                <a:off x="6047608" y="4374757"/>
                <a:ext cx="872033" cy="116996"/>
              </a:xfrm>
              <a:prstGeom prst="rightArrow">
                <a:avLst>
                  <a:gd name="adj1" fmla="val 31772"/>
                  <a:gd name="adj2" fmla="val 65569"/>
                </a:avLst>
              </a:prstGeom>
              <a:solidFill>
                <a:srgbClr val="5394E3"/>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119" name="テキスト ボックス 118">
                <a:extLst>
                  <a:ext uri="{FF2B5EF4-FFF2-40B4-BE49-F238E27FC236}">
                    <a16:creationId xmlns:a16="http://schemas.microsoft.com/office/drawing/2014/main" id="{539CC568-6C15-DAA3-EB66-E4AF72537CF2}"/>
                  </a:ext>
                </a:extLst>
              </p:cNvPr>
              <p:cNvSpPr txBox="1">
                <a:spLocks/>
              </p:cNvSpPr>
              <p:nvPr/>
            </p:nvSpPr>
            <p:spPr>
              <a:xfrm>
                <a:off x="6131659" y="4572630"/>
                <a:ext cx="752129" cy="246221"/>
              </a:xfrm>
              <a:prstGeom prst="rect">
                <a:avLst/>
              </a:prstGeom>
              <a:noFill/>
            </p:spPr>
            <p:txBody>
              <a:bodyPr wrap="none" rtlCol="0">
                <a:spAutoFit/>
              </a:bodyPr>
              <a:lstStyle/>
              <a:p>
                <a:r>
                  <a:rPr lang="en-US" altLang="ja-JP" sz="1000" b="1" dirty="0">
                    <a:solidFill>
                      <a:srgbClr val="216FCD"/>
                    </a:solidFill>
                    <a:latin typeface="+mn-ea"/>
                    <a:ea typeface="+mn-ea"/>
                  </a:rPr>
                  <a:t>+</a:t>
                </a:r>
                <a:r>
                  <a:rPr kumimoji="1" lang="en-US" altLang="ja-JP" sz="1000" b="1" dirty="0">
                    <a:solidFill>
                      <a:srgbClr val="216FCD"/>
                    </a:solidFill>
                    <a:latin typeface="+mn-ea"/>
                  </a:rPr>
                  <a:t>16.5</a:t>
                </a:r>
                <a:r>
                  <a:rPr kumimoji="1" lang="ja-JP" altLang="en-US" sz="1000" b="1" dirty="0">
                    <a:solidFill>
                      <a:srgbClr val="216FCD"/>
                    </a:solidFill>
                    <a:latin typeface="+mn-ea"/>
                    <a:ea typeface="+mn-ea"/>
                  </a:rPr>
                  <a:t>兆円</a:t>
                </a:r>
              </a:p>
            </p:txBody>
          </p:sp>
          <p:sp>
            <p:nvSpPr>
              <p:cNvPr id="121" name="テキスト ボックス 120">
                <a:extLst>
                  <a:ext uri="{FF2B5EF4-FFF2-40B4-BE49-F238E27FC236}">
                    <a16:creationId xmlns:a16="http://schemas.microsoft.com/office/drawing/2014/main" id="{335438F0-2ECE-EC85-A564-71F1643CAA23}"/>
                  </a:ext>
                </a:extLst>
              </p:cNvPr>
              <p:cNvSpPr txBox="1">
                <a:spLocks/>
              </p:cNvSpPr>
              <p:nvPr/>
            </p:nvSpPr>
            <p:spPr>
              <a:xfrm>
                <a:off x="6954014" y="2150858"/>
                <a:ext cx="954108" cy="420051"/>
              </a:xfrm>
              <a:prstGeom prst="rect">
                <a:avLst/>
              </a:prstGeom>
              <a:noFill/>
            </p:spPr>
            <p:txBody>
              <a:bodyPr wrap="none" rtlCol="0">
                <a:spAutoFit/>
              </a:bodyPr>
              <a:lstStyle/>
              <a:p>
                <a:pPr algn="ctr">
                  <a:lnSpc>
                    <a:spcPct val="105000"/>
                  </a:lnSpc>
                </a:pPr>
                <a:r>
                  <a:rPr kumimoji="1" lang="zh-TW" altLang="en-US" sz="1100" kern="0" dirty="0">
                    <a:solidFill>
                      <a:srgbClr val="EA5050"/>
                    </a:solidFill>
                    <a:latin typeface="+mn-ea"/>
                    <a:ea typeface="+mn-ea"/>
                  </a:rPr>
                  <a:t>公債金</a:t>
                </a:r>
                <a:r>
                  <a:rPr kumimoji="1" lang="zh-TW" altLang="en-US" sz="900" kern="0" dirty="0">
                    <a:solidFill>
                      <a:srgbClr val="EA5050"/>
                    </a:solidFill>
                    <a:latin typeface="+mn-ea"/>
                    <a:ea typeface="+mn-ea"/>
                  </a:rPr>
                  <a:t>（借金）</a:t>
                </a:r>
                <a:endParaRPr kumimoji="1" lang="en-US" altLang="zh-TW" sz="900" kern="0" dirty="0">
                  <a:solidFill>
                    <a:srgbClr val="EA5050"/>
                  </a:solidFill>
                  <a:latin typeface="+mn-ea"/>
                  <a:ea typeface="+mn-ea"/>
                </a:endParaRPr>
              </a:p>
              <a:p>
                <a:pPr algn="ctr">
                  <a:lnSpc>
                    <a:spcPct val="105000"/>
                  </a:lnSpc>
                </a:pPr>
                <a:r>
                  <a:rPr kumimoji="1" lang="en-US" altLang="zh-TW" sz="1050" kern="0" dirty="0">
                    <a:solidFill>
                      <a:srgbClr val="EA5050"/>
                    </a:solidFill>
                    <a:latin typeface="+mn-ea"/>
                    <a:ea typeface="+mn-ea"/>
                  </a:rPr>
                  <a:t>35.</a:t>
                </a:r>
                <a:r>
                  <a:rPr kumimoji="1" lang="en-US" altLang="ja-JP" sz="1050" kern="0" dirty="0">
                    <a:solidFill>
                      <a:srgbClr val="EA5050"/>
                    </a:solidFill>
                    <a:latin typeface="+mn-ea"/>
                    <a:ea typeface="+mn-ea"/>
                  </a:rPr>
                  <a:t>4</a:t>
                </a:r>
                <a:r>
                  <a:rPr kumimoji="1" lang="zh-TW" altLang="en-US" sz="1050" kern="0" dirty="0">
                    <a:solidFill>
                      <a:srgbClr val="EA5050"/>
                    </a:solidFill>
                    <a:latin typeface="+mn-ea"/>
                    <a:ea typeface="+mn-ea"/>
                  </a:rPr>
                  <a:t>兆円</a:t>
                </a:r>
                <a:endParaRPr kumimoji="1" lang="zh-CN" altLang="en-US" sz="1050" kern="0" dirty="0">
                  <a:solidFill>
                    <a:srgbClr val="EA5050"/>
                  </a:solidFill>
                  <a:latin typeface="+mn-ea"/>
                  <a:ea typeface="+mn-ea"/>
                </a:endParaRPr>
              </a:p>
            </p:txBody>
          </p:sp>
          <p:sp>
            <p:nvSpPr>
              <p:cNvPr id="150" name="テキスト ボックス 149">
                <a:extLst>
                  <a:ext uri="{FF2B5EF4-FFF2-40B4-BE49-F238E27FC236}">
                    <a16:creationId xmlns:a16="http://schemas.microsoft.com/office/drawing/2014/main" id="{7031F8E0-B231-EB25-C039-12EFA2B1B001}"/>
                  </a:ext>
                </a:extLst>
              </p:cNvPr>
              <p:cNvSpPr txBox="1">
                <a:spLocks/>
              </p:cNvSpPr>
              <p:nvPr/>
            </p:nvSpPr>
            <p:spPr>
              <a:xfrm>
                <a:off x="5177588" y="5751057"/>
                <a:ext cx="856645" cy="461665"/>
              </a:xfrm>
              <a:prstGeom prst="rect">
                <a:avLst/>
              </a:prstGeom>
              <a:noFill/>
            </p:spPr>
            <p:txBody>
              <a:bodyPr wrap="none" rtlCol="0">
                <a:spAutoFit/>
              </a:bodyPr>
              <a:lstStyle/>
              <a:p>
                <a:pPr algn="ctr"/>
                <a:r>
                  <a:rPr kumimoji="1" lang="en-US" altLang="ja-JP" sz="1200" kern="0" spc="40" dirty="0">
                    <a:latin typeface="+mn-ea"/>
                    <a:ea typeface="+mn-ea"/>
                  </a:rPr>
                  <a:t>1990</a:t>
                </a:r>
                <a:r>
                  <a:rPr kumimoji="1" lang="ja-JP" altLang="en-US" sz="1200" kern="0" spc="40" dirty="0">
                    <a:latin typeface="+mn-ea"/>
                    <a:ea typeface="+mn-ea"/>
                  </a:rPr>
                  <a:t>年度</a:t>
                </a:r>
                <a:endParaRPr kumimoji="1" lang="en-US" altLang="ja-JP" sz="1200" kern="0" spc="40" dirty="0">
                  <a:latin typeface="+mn-ea"/>
                  <a:ea typeface="+mn-ea"/>
                </a:endParaRPr>
              </a:p>
              <a:p>
                <a:pPr algn="ctr"/>
                <a:r>
                  <a:rPr kumimoji="1" lang="en-US" altLang="ja-JP" sz="1200" kern="0" spc="40" dirty="0">
                    <a:latin typeface="+mn-ea"/>
                    <a:ea typeface="+mn-ea"/>
                  </a:rPr>
                  <a:t>66.2</a:t>
                </a:r>
                <a:r>
                  <a:rPr kumimoji="1" lang="ja-JP" altLang="en-US" sz="1200" kern="0" spc="40" dirty="0">
                    <a:latin typeface="+mn-ea"/>
                    <a:ea typeface="+mn-ea"/>
                  </a:rPr>
                  <a:t>兆円</a:t>
                </a:r>
              </a:p>
            </p:txBody>
          </p:sp>
          <p:sp>
            <p:nvSpPr>
              <p:cNvPr id="151" name="テキスト ボックス 150">
                <a:extLst>
                  <a:ext uri="{FF2B5EF4-FFF2-40B4-BE49-F238E27FC236}">
                    <a16:creationId xmlns:a16="http://schemas.microsoft.com/office/drawing/2014/main" id="{D7BD5F3F-A1D5-D0DE-0F29-B37AAF6CB27F}"/>
                  </a:ext>
                </a:extLst>
              </p:cNvPr>
              <p:cNvSpPr txBox="1">
                <a:spLocks/>
              </p:cNvSpPr>
              <p:nvPr/>
            </p:nvSpPr>
            <p:spPr>
              <a:xfrm>
                <a:off x="6961705" y="5751057"/>
                <a:ext cx="980398" cy="623248"/>
              </a:xfrm>
              <a:prstGeom prst="rect">
                <a:avLst/>
              </a:prstGeom>
              <a:noFill/>
            </p:spPr>
            <p:txBody>
              <a:bodyPr wrap="none" rtlCol="0">
                <a:spAutoFit/>
              </a:bodyPr>
              <a:lstStyle/>
              <a:p>
                <a:pPr algn="ctr"/>
                <a:r>
                  <a:rPr lang="en-US" altLang="ja-JP" sz="1200" kern="0" spc="40" dirty="0">
                    <a:latin typeface="+mn-ea"/>
                    <a:ea typeface="+mn-ea"/>
                  </a:rPr>
                  <a:t>2024</a:t>
                </a:r>
                <a:r>
                  <a:rPr kumimoji="1" lang="ja-JP" altLang="en-US" sz="1200" kern="0" spc="40" dirty="0">
                    <a:latin typeface="+mn-ea"/>
                    <a:ea typeface="+mn-ea"/>
                  </a:rPr>
                  <a:t>年度</a:t>
                </a:r>
                <a:endParaRPr kumimoji="1" lang="en-US" altLang="ja-JP" sz="1200" kern="0" spc="40" dirty="0">
                  <a:latin typeface="+mn-ea"/>
                  <a:ea typeface="+mn-ea"/>
                </a:endParaRPr>
              </a:p>
              <a:p>
                <a:pPr algn="ctr"/>
                <a:r>
                  <a:rPr lang="ja-JP" altLang="en-US" sz="1050" kern="0" spc="40" dirty="0">
                    <a:latin typeface="+mn-ea"/>
                    <a:ea typeface="+mn-ea"/>
                  </a:rPr>
                  <a:t>（令和６年度）</a:t>
                </a:r>
                <a:endParaRPr kumimoji="1" lang="en-US" altLang="ja-JP" sz="1050" kern="0" spc="40" dirty="0">
                  <a:latin typeface="+mn-ea"/>
                  <a:ea typeface="+mn-ea"/>
                </a:endParaRPr>
              </a:p>
              <a:p>
                <a:pPr algn="ctr"/>
                <a:r>
                  <a:rPr lang="en-US" altLang="ja-JP" sz="1200" kern="0" spc="40" dirty="0">
                    <a:latin typeface="+mn-ea"/>
                    <a:ea typeface="+mn-ea"/>
                  </a:rPr>
                  <a:t>112.6</a:t>
                </a:r>
                <a:r>
                  <a:rPr kumimoji="1" lang="ja-JP" altLang="en-US" sz="1200" kern="0" spc="40" dirty="0">
                    <a:latin typeface="+mn-ea"/>
                    <a:ea typeface="+mn-ea"/>
                  </a:rPr>
                  <a:t>兆円</a:t>
                </a:r>
              </a:p>
            </p:txBody>
          </p:sp>
          <p:cxnSp>
            <p:nvCxnSpPr>
              <p:cNvPr id="153" name="直線コネクタ 152">
                <a:extLst>
                  <a:ext uri="{FF2B5EF4-FFF2-40B4-BE49-F238E27FC236}">
                    <a16:creationId xmlns:a16="http://schemas.microsoft.com/office/drawing/2014/main" id="{89640CF2-7C0B-979B-B167-374C4D234608}"/>
                  </a:ext>
                </a:extLst>
              </p:cNvPr>
              <p:cNvCxnSpPr>
                <a:cxnSpLocks/>
              </p:cNvCxnSpPr>
              <p:nvPr/>
            </p:nvCxnSpPr>
            <p:spPr bwMode="auto">
              <a:xfrm flipH="1" flipV="1">
                <a:off x="5589377" y="3090648"/>
                <a:ext cx="49750" cy="271198"/>
              </a:xfrm>
              <a:prstGeom prst="line">
                <a:avLst/>
              </a:prstGeom>
              <a:noFill/>
              <a:ln w="15875" cap="flat" cmpd="sng" algn="ctr">
                <a:solidFill>
                  <a:schemeClr val="tx1"/>
                </a:solidFill>
                <a:prstDash val="solid"/>
                <a:round/>
                <a:headEnd type="none" w="med" len="med"/>
                <a:tailEnd type="none" w="med" len="med"/>
              </a:ln>
              <a:effectLst/>
            </p:spPr>
          </p:cxnSp>
          <p:sp>
            <p:nvSpPr>
              <p:cNvPr id="159" name="テキスト ボックス 158">
                <a:extLst>
                  <a:ext uri="{FF2B5EF4-FFF2-40B4-BE49-F238E27FC236}">
                    <a16:creationId xmlns:a16="http://schemas.microsoft.com/office/drawing/2014/main" id="{4C4719D4-336C-87BB-BBA6-85D2DCB552D5}"/>
                  </a:ext>
                </a:extLst>
              </p:cNvPr>
              <p:cNvSpPr txBox="1">
                <a:spLocks/>
              </p:cNvSpPr>
              <p:nvPr/>
            </p:nvSpPr>
            <p:spPr>
              <a:xfrm>
                <a:off x="5960485" y="2363366"/>
                <a:ext cx="752129" cy="246221"/>
              </a:xfrm>
              <a:prstGeom prst="rect">
                <a:avLst/>
              </a:prstGeom>
              <a:noFill/>
            </p:spPr>
            <p:txBody>
              <a:bodyPr wrap="none" rtlCol="0">
                <a:spAutoFit/>
              </a:bodyPr>
              <a:lstStyle/>
              <a:p>
                <a:r>
                  <a:rPr kumimoji="1" lang="en-US" altLang="ja-JP" sz="1000" b="1" dirty="0">
                    <a:solidFill>
                      <a:srgbClr val="EA5050"/>
                    </a:solidFill>
                    <a:latin typeface="+mn-ea"/>
                    <a:ea typeface="+mn-ea"/>
                  </a:rPr>
                  <a:t>+</a:t>
                </a:r>
                <a:r>
                  <a:rPr kumimoji="1" lang="en-US" altLang="ja-JP" sz="1000" b="1" dirty="0">
                    <a:solidFill>
                      <a:srgbClr val="EA5050"/>
                    </a:solidFill>
                    <a:latin typeface="+mn-ea"/>
                  </a:rPr>
                  <a:t>29.8</a:t>
                </a:r>
                <a:r>
                  <a:rPr kumimoji="1" lang="ja-JP" altLang="en-US" sz="1000" b="1" dirty="0">
                    <a:solidFill>
                      <a:srgbClr val="EA5050"/>
                    </a:solidFill>
                    <a:latin typeface="+mn-ea"/>
                    <a:ea typeface="+mn-ea"/>
                  </a:rPr>
                  <a:t>兆円</a:t>
                </a:r>
              </a:p>
            </p:txBody>
          </p:sp>
          <p:grpSp>
            <p:nvGrpSpPr>
              <p:cNvPr id="161" name="グループ化 160">
                <a:extLst>
                  <a:ext uri="{FF2B5EF4-FFF2-40B4-BE49-F238E27FC236}">
                    <a16:creationId xmlns:a16="http://schemas.microsoft.com/office/drawing/2014/main" id="{02D90C89-0AE2-4D5B-1DCC-E1FB25FA547D}"/>
                  </a:ext>
                </a:extLst>
              </p:cNvPr>
              <p:cNvGrpSpPr>
                <a:grpSpLocks/>
              </p:cNvGrpSpPr>
              <p:nvPr/>
            </p:nvGrpSpPr>
            <p:grpSpPr>
              <a:xfrm>
                <a:off x="5032696" y="2670597"/>
                <a:ext cx="1123559" cy="421633"/>
                <a:chOff x="4962297" y="3363000"/>
                <a:chExt cx="1123559" cy="421633"/>
              </a:xfrm>
            </p:grpSpPr>
            <p:sp>
              <p:nvSpPr>
                <p:cNvPr id="120" name="テキスト ボックス 119">
                  <a:extLst>
                    <a:ext uri="{FF2B5EF4-FFF2-40B4-BE49-F238E27FC236}">
                      <a16:creationId xmlns:a16="http://schemas.microsoft.com/office/drawing/2014/main" id="{C121DE90-5B05-4A80-802C-1543AE2CFB99}"/>
                    </a:ext>
                  </a:extLst>
                </p:cNvPr>
                <p:cNvSpPr txBox="1">
                  <a:spLocks/>
                </p:cNvSpPr>
                <p:nvPr/>
              </p:nvSpPr>
              <p:spPr>
                <a:xfrm>
                  <a:off x="4962297" y="3363000"/>
                  <a:ext cx="1123559" cy="420051"/>
                </a:xfrm>
                <a:prstGeom prst="rect">
                  <a:avLst/>
                </a:prstGeom>
                <a:noFill/>
              </p:spPr>
              <p:txBody>
                <a:bodyPr wrap="square" rtlCol="0">
                  <a:spAutoFit/>
                </a:bodyPr>
                <a:lstStyle/>
                <a:p>
                  <a:pPr algn="ctr">
                    <a:lnSpc>
                      <a:spcPct val="105000"/>
                    </a:lnSpc>
                  </a:pPr>
                  <a:r>
                    <a:rPr kumimoji="1" lang="zh-TW" altLang="en-US" sz="1100" kern="0" dirty="0">
                      <a:solidFill>
                        <a:srgbClr val="EA5050"/>
                      </a:solidFill>
                      <a:latin typeface="+mn-ea"/>
                      <a:ea typeface="+mn-ea"/>
                    </a:rPr>
                    <a:t>公債金</a:t>
                  </a:r>
                  <a:r>
                    <a:rPr kumimoji="1" lang="zh-TW" altLang="en-US" sz="900" kern="0" dirty="0">
                      <a:solidFill>
                        <a:srgbClr val="EA5050"/>
                      </a:solidFill>
                      <a:latin typeface="+mn-ea"/>
                      <a:ea typeface="+mn-ea"/>
                    </a:rPr>
                    <a:t>（借金）</a:t>
                  </a:r>
                  <a:endParaRPr kumimoji="1" lang="en-US" altLang="zh-TW" sz="900" kern="0" dirty="0">
                    <a:solidFill>
                      <a:srgbClr val="EA5050"/>
                    </a:solidFill>
                    <a:latin typeface="+mn-ea"/>
                    <a:ea typeface="+mn-ea"/>
                  </a:endParaRPr>
                </a:p>
                <a:p>
                  <a:pPr algn="ctr">
                    <a:lnSpc>
                      <a:spcPct val="105000"/>
                    </a:lnSpc>
                  </a:pPr>
                  <a:r>
                    <a:rPr kumimoji="1" lang="en-US" altLang="zh-TW" sz="1050" kern="0" dirty="0">
                      <a:solidFill>
                        <a:srgbClr val="EA5050"/>
                      </a:solidFill>
                      <a:latin typeface="+mn-ea"/>
                      <a:ea typeface="+mn-ea"/>
                    </a:rPr>
                    <a:t>5.6</a:t>
                  </a:r>
                  <a:r>
                    <a:rPr kumimoji="1" lang="zh-TW" altLang="en-US" sz="1050" kern="0" dirty="0">
                      <a:solidFill>
                        <a:srgbClr val="EA5050"/>
                      </a:solidFill>
                      <a:latin typeface="+mn-ea"/>
                      <a:ea typeface="+mn-ea"/>
                    </a:rPr>
                    <a:t>兆円</a:t>
                  </a:r>
                  <a:endParaRPr kumimoji="1" lang="zh-CN" altLang="en-US" sz="1050" kern="0" dirty="0">
                    <a:solidFill>
                      <a:srgbClr val="EA5050"/>
                    </a:solidFill>
                    <a:latin typeface="+mn-ea"/>
                    <a:ea typeface="+mn-ea"/>
                  </a:endParaRPr>
                </a:p>
              </p:txBody>
            </p:sp>
            <p:sp>
              <p:nvSpPr>
                <p:cNvPr id="160" name="正方形/長方形 159">
                  <a:extLst>
                    <a:ext uri="{FF2B5EF4-FFF2-40B4-BE49-F238E27FC236}">
                      <a16:creationId xmlns:a16="http://schemas.microsoft.com/office/drawing/2014/main" id="{DD7C60A0-D0C1-512E-AB83-2BCF33BDA456}"/>
                    </a:ext>
                  </a:extLst>
                </p:cNvPr>
                <p:cNvSpPr>
                  <a:spLocks/>
                </p:cNvSpPr>
                <p:nvPr/>
              </p:nvSpPr>
              <p:spPr bwMode="auto">
                <a:xfrm>
                  <a:off x="5093877" y="3368119"/>
                  <a:ext cx="860400" cy="416514"/>
                </a:xfrm>
                <a:prstGeom prst="rect">
                  <a:avLst/>
                </a:prstGeom>
                <a:noFill/>
                <a:ln w="15875" cap="flat" cmpd="sng" algn="ctr">
                  <a:solidFill>
                    <a:srgbClr val="EA5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grpSp>
          <p:sp>
            <p:nvSpPr>
              <p:cNvPr id="163" name="正方形/長方形 162">
                <a:extLst>
                  <a:ext uri="{FF2B5EF4-FFF2-40B4-BE49-F238E27FC236}">
                    <a16:creationId xmlns:a16="http://schemas.microsoft.com/office/drawing/2014/main" id="{BEC68C2D-5D57-4023-501A-3CBC58F22E4C}"/>
                  </a:ext>
                </a:extLst>
              </p:cNvPr>
              <p:cNvSpPr>
                <a:spLocks/>
              </p:cNvSpPr>
              <p:nvPr/>
            </p:nvSpPr>
            <p:spPr bwMode="auto">
              <a:xfrm>
                <a:off x="7000520" y="2163979"/>
                <a:ext cx="861096" cy="427168"/>
              </a:xfrm>
              <a:prstGeom prst="rect">
                <a:avLst/>
              </a:prstGeom>
              <a:noFill/>
              <a:ln w="15875" cap="flat" cmpd="sng" algn="ctr">
                <a:solidFill>
                  <a:srgbClr val="EA5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16" name="矢印: 右 15">
                <a:extLst>
                  <a:ext uri="{FF2B5EF4-FFF2-40B4-BE49-F238E27FC236}">
                    <a16:creationId xmlns:a16="http://schemas.microsoft.com/office/drawing/2014/main" id="{6B7B385A-C4D6-6C8D-39A3-F3C3753627C0}"/>
                  </a:ext>
                </a:extLst>
              </p:cNvPr>
              <p:cNvSpPr>
                <a:spLocks/>
              </p:cNvSpPr>
              <p:nvPr/>
            </p:nvSpPr>
            <p:spPr bwMode="auto">
              <a:xfrm rot="18031476">
                <a:off x="5851816" y="2810474"/>
                <a:ext cx="1286652" cy="116996"/>
              </a:xfrm>
              <a:prstGeom prst="rightArrow">
                <a:avLst>
                  <a:gd name="adj1" fmla="val 27833"/>
                  <a:gd name="adj2" fmla="val 64874"/>
                </a:avLst>
              </a:prstGeom>
              <a:solidFill>
                <a:srgbClr val="EE6E6E"/>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grpSp>
            <p:nvGrpSpPr>
              <p:cNvPr id="9" name="グループ化 8">
                <a:extLst>
                  <a:ext uri="{FF2B5EF4-FFF2-40B4-BE49-F238E27FC236}">
                    <a16:creationId xmlns:a16="http://schemas.microsoft.com/office/drawing/2014/main" id="{CE9C983E-5DDA-0963-F5B8-8747C8B5C8AD}"/>
                  </a:ext>
                </a:extLst>
              </p:cNvPr>
              <p:cNvGrpSpPr/>
              <p:nvPr/>
            </p:nvGrpSpPr>
            <p:grpSpPr>
              <a:xfrm>
                <a:off x="4781156" y="1879576"/>
                <a:ext cx="828219" cy="284403"/>
                <a:chOff x="4781156" y="2669544"/>
                <a:chExt cx="828219" cy="284403"/>
              </a:xfrm>
            </p:grpSpPr>
            <p:sp>
              <p:nvSpPr>
                <p:cNvPr id="12" name="object 21">
                  <a:extLst>
                    <a:ext uri="{FF2B5EF4-FFF2-40B4-BE49-F238E27FC236}">
                      <a16:creationId xmlns:a16="http://schemas.microsoft.com/office/drawing/2014/main" id="{22F27C77-2D58-E0FA-944E-BC58E6A9BC3F}"/>
                    </a:ext>
                  </a:extLst>
                </p:cNvPr>
                <p:cNvSpPr txBox="1"/>
                <p:nvPr/>
              </p:nvSpPr>
              <p:spPr>
                <a:xfrm>
                  <a:off x="4855347" y="2679703"/>
                  <a:ext cx="679837" cy="230832"/>
                </a:xfrm>
                <a:prstGeom prst="rect">
                  <a:avLst/>
                </a:prstGeom>
              </p:spPr>
              <p:txBody>
                <a:bodyPr vert="horz" wrap="square" lIns="0" tIns="0" rIns="0" bIns="0" rtlCol="0">
                  <a:spAutoFit/>
                </a:bodyPr>
                <a:lstStyle/>
                <a:p>
                  <a:pPr marL="11723" algn="ctr" defTabSz="844083" eaLnBrk="1" fontAlgn="auto" hangingPunct="1">
                    <a:spcBef>
                      <a:spcPts val="0"/>
                    </a:spcBef>
                    <a:spcAft>
                      <a:spcPts val="0"/>
                    </a:spcAft>
                    <a:defRPr/>
                  </a:pPr>
                  <a:r>
                    <a:rPr lang="ja-JP" altLang="en-US" sz="1500" spc="18" dirty="0">
                      <a:solidFill>
                        <a:srgbClr val="231916"/>
                      </a:solidFill>
                      <a:latin typeface="+mn-ea"/>
                      <a:ea typeface="+mn-ea"/>
                      <a:cs typeface="Meiryo"/>
                    </a:rPr>
                    <a:t>歳 入</a:t>
                  </a:r>
                  <a:endParaRPr sz="1500" dirty="0">
                    <a:solidFill>
                      <a:prstClr val="black"/>
                    </a:solidFill>
                    <a:latin typeface="+mn-ea"/>
                    <a:ea typeface="+mn-ea"/>
                    <a:cs typeface="Meiryo"/>
                  </a:endParaRPr>
                </a:p>
              </p:txBody>
            </p:sp>
            <p:sp>
              <p:nvSpPr>
                <p:cNvPr id="13" name="正方形/長方形 12">
                  <a:extLst>
                    <a:ext uri="{FF2B5EF4-FFF2-40B4-BE49-F238E27FC236}">
                      <a16:creationId xmlns:a16="http://schemas.microsoft.com/office/drawing/2014/main" id="{85E490C2-BE3A-2311-50E3-1B747CE28228}"/>
                    </a:ext>
                  </a:extLst>
                </p:cNvPr>
                <p:cNvSpPr/>
                <p:nvPr/>
              </p:nvSpPr>
              <p:spPr bwMode="auto">
                <a:xfrm>
                  <a:off x="4781156" y="2669544"/>
                  <a:ext cx="828219" cy="284403"/>
                </a:xfrm>
                <a:prstGeom prst="rect">
                  <a:avLst/>
                </a:prstGeom>
                <a:noFill/>
                <a:ln w="19050" cap="flat" cmpd="sng" algn="ctr">
                  <a:solidFill>
                    <a:srgbClr val="00488A"/>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grpSp>
        </p:grpSp>
      </p:grpSp>
      <p:grpSp>
        <p:nvGrpSpPr>
          <p:cNvPr id="10" name="グループ化 9">
            <a:extLst>
              <a:ext uri="{FF2B5EF4-FFF2-40B4-BE49-F238E27FC236}">
                <a16:creationId xmlns:a16="http://schemas.microsoft.com/office/drawing/2014/main" id="{D7C3434B-4686-D7F6-F00B-2C8CF58A3149}"/>
              </a:ext>
            </a:extLst>
          </p:cNvPr>
          <p:cNvGrpSpPr/>
          <p:nvPr/>
        </p:nvGrpSpPr>
        <p:grpSpPr>
          <a:xfrm>
            <a:off x="4644510" y="1011418"/>
            <a:ext cx="4517039" cy="5166099"/>
            <a:chOff x="4644510" y="1011418"/>
            <a:chExt cx="4517039" cy="5166099"/>
          </a:xfrm>
        </p:grpSpPr>
        <p:grpSp>
          <p:nvGrpSpPr>
            <p:cNvPr id="4" name="グループ化 3">
              <a:extLst>
                <a:ext uri="{FF2B5EF4-FFF2-40B4-BE49-F238E27FC236}">
                  <a16:creationId xmlns:a16="http://schemas.microsoft.com/office/drawing/2014/main" id="{BD716D72-CE49-57A2-3053-231A63EDFE26}"/>
                </a:ext>
              </a:extLst>
            </p:cNvPr>
            <p:cNvGrpSpPr/>
            <p:nvPr/>
          </p:nvGrpSpPr>
          <p:grpSpPr>
            <a:xfrm>
              <a:off x="4644510" y="1011418"/>
              <a:ext cx="4517039" cy="5166099"/>
              <a:chOff x="323850" y="1200511"/>
              <a:chExt cx="4517039" cy="5166099"/>
            </a:xfrm>
          </p:grpSpPr>
          <p:grpSp>
            <p:nvGrpSpPr>
              <p:cNvPr id="138" name="グループ化 137">
                <a:extLst>
                  <a:ext uri="{FF2B5EF4-FFF2-40B4-BE49-F238E27FC236}">
                    <a16:creationId xmlns:a16="http://schemas.microsoft.com/office/drawing/2014/main" id="{CD0CAF0C-40D7-06E5-98B5-44C00B57BCDA}"/>
                  </a:ext>
                </a:extLst>
              </p:cNvPr>
              <p:cNvGrpSpPr>
                <a:grpSpLocks/>
              </p:cNvGrpSpPr>
              <p:nvPr/>
            </p:nvGrpSpPr>
            <p:grpSpPr>
              <a:xfrm>
                <a:off x="522895" y="1200511"/>
                <a:ext cx="3960617" cy="4649268"/>
                <a:chOff x="522895" y="2416451"/>
                <a:chExt cx="3960617" cy="3744722"/>
              </a:xfrm>
            </p:grpSpPr>
            <p:graphicFrame>
              <p:nvGraphicFramePr>
                <p:cNvPr id="130" name="グラフ 129">
                  <a:extLst>
                    <a:ext uri="{FF2B5EF4-FFF2-40B4-BE49-F238E27FC236}">
                      <a16:creationId xmlns:a16="http://schemas.microsoft.com/office/drawing/2014/main" id="{53B51F48-6909-59D9-5D2D-4179A8022B14}"/>
                    </a:ext>
                  </a:extLst>
                </p:cNvPr>
                <p:cNvGraphicFramePr>
                  <a:graphicFrameLocks/>
                </p:cNvGraphicFramePr>
                <p:nvPr>
                  <p:extLst>
                    <p:ext uri="{D42A27DB-BD31-4B8C-83A1-F6EECF244321}">
                      <p14:modId xmlns:p14="http://schemas.microsoft.com/office/powerpoint/2010/main" val="3146276666"/>
                    </p:ext>
                  </p:extLst>
                </p:nvPr>
              </p:nvGraphicFramePr>
              <p:xfrm>
                <a:off x="522895" y="2416451"/>
                <a:ext cx="3960617" cy="3744722"/>
              </p:xfrm>
              <a:graphic>
                <a:graphicData uri="http://schemas.openxmlformats.org/drawingml/2006/chart">
                  <c:chart xmlns:c="http://schemas.openxmlformats.org/drawingml/2006/chart" xmlns:r="http://schemas.openxmlformats.org/officeDocument/2006/relationships" r:id="rId4"/>
                </a:graphicData>
              </a:graphic>
            </p:graphicFrame>
            <p:cxnSp>
              <p:nvCxnSpPr>
                <p:cNvPr id="136" name="直線コネクタ 135">
                  <a:extLst>
                    <a:ext uri="{FF2B5EF4-FFF2-40B4-BE49-F238E27FC236}">
                      <a16:creationId xmlns:a16="http://schemas.microsoft.com/office/drawing/2014/main" id="{CB4D172D-C309-FB8C-A92A-4B7E4D63A507}"/>
                    </a:ext>
                  </a:extLst>
                </p:cNvPr>
                <p:cNvCxnSpPr>
                  <a:cxnSpLocks/>
                </p:cNvCxnSpPr>
                <p:nvPr/>
              </p:nvCxnSpPr>
              <p:spPr bwMode="auto">
                <a:xfrm>
                  <a:off x="808269" y="6041566"/>
                  <a:ext cx="3389868" cy="0"/>
                </a:xfrm>
                <a:prstGeom prst="line">
                  <a:avLst/>
                </a:prstGeom>
                <a:noFill/>
                <a:ln w="19050" cap="flat" cmpd="sng" algn="ctr">
                  <a:solidFill>
                    <a:schemeClr val="tx1">
                      <a:lumMod val="65000"/>
                      <a:lumOff val="35000"/>
                    </a:schemeClr>
                  </a:solidFill>
                  <a:prstDash val="sysDash"/>
                  <a:round/>
                  <a:headEnd type="none" w="med" len="med"/>
                  <a:tailEnd type="none" w="med" len="med"/>
                </a:ln>
                <a:effectLst/>
              </p:spPr>
            </p:cxnSp>
          </p:grpSp>
          <p:sp>
            <p:nvSpPr>
              <p:cNvPr id="42" name="テキスト ボックス 41">
                <a:extLst>
                  <a:ext uri="{FF2B5EF4-FFF2-40B4-BE49-F238E27FC236}">
                    <a16:creationId xmlns:a16="http://schemas.microsoft.com/office/drawing/2014/main" id="{6D1A125D-48F4-9893-EE2D-29909D0E6A70}"/>
                  </a:ext>
                </a:extLst>
              </p:cNvPr>
              <p:cNvSpPr txBox="1">
                <a:spLocks/>
              </p:cNvSpPr>
              <p:nvPr/>
            </p:nvSpPr>
            <p:spPr>
              <a:xfrm>
                <a:off x="1176403" y="5751057"/>
                <a:ext cx="856645" cy="461665"/>
              </a:xfrm>
              <a:prstGeom prst="rect">
                <a:avLst/>
              </a:prstGeom>
              <a:noFill/>
            </p:spPr>
            <p:txBody>
              <a:bodyPr wrap="none" rtlCol="0">
                <a:spAutoFit/>
              </a:bodyPr>
              <a:lstStyle/>
              <a:p>
                <a:pPr algn="ctr"/>
                <a:r>
                  <a:rPr kumimoji="1" lang="en-US" altLang="ja-JP" sz="1200" kern="0" spc="40" dirty="0">
                    <a:latin typeface="+mn-ea"/>
                    <a:ea typeface="+mn-ea"/>
                  </a:rPr>
                  <a:t>1990</a:t>
                </a:r>
                <a:r>
                  <a:rPr kumimoji="1" lang="ja-JP" altLang="en-US" sz="1200" kern="0" spc="40" dirty="0">
                    <a:latin typeface="+mn-ea"/>
                    <a:ea typeface="+mn-ea"/>
                  </a:rPr>
                  <a:t>年度</a:t>
                </a:r>
                <a:endParaRPr kumimoji="1" lang="en-US" altLang="ja-JP" sz="1200" kern="0" spc="40" dirty="0">
                  <a:latin typeface="+mn-ea"/>
                  <a:ea typeface="+mn-ea"/>
                </a:endParaRPr>
              </a:p>
              <a:p>
                <a:pPr algn="ctr"/>
                <a:r>
                  <a:rPr kumimoji="1" lang="en-US" altLang="ja-JP" sz="1200" kern="0" spc="40" dirty="0">
                    <a:latin typeface="+mn-ea"/>
                    <a:ea typeface="+mn-ea"/>
                  </a:rPr>
                  <a:t>66.2</a:t>
                </a:r>
                <a:r>
                  <a:rPr kumimoji="1" lang="ja-JP" altLang="en-US" sz="1200" kern="0" spc="40" dirty="0">
                    <a:latin typeface="+mn-ea"/>
                    <a:ea typeface="+mn-ea"/>
                  </a:rPr>
                  <a:t>兆円</a:t>
                </a:r>
              </a:p>
            </p:txBody>
          </p:sp>
          <p:sp>
            <p:nvSpPr>
              <p:cNvPr id="45" name="テキスト ボックス 44">
                <a:extLst>
                  <a:ext uri="{FF2B5EF4-FFF2-40B4-BE49-F238E27FC236}">
                    <a16:creationId xmlns:a16="http://schemas.microsoft.com/office/drawing/2014/main" id="{697D0D1C-A01E-6188-2B92-9C485AC81085}"/>
                  </a:ext>
                </a:extLst>
              </p:cNvPr>
              <p:cNvSpPr txBox="1">
                <a:spLocks/>
              </p:cNvSpPr>
              <p:nvPr/>
            </p:nvSpPr>
            <p:spPr>
              <a:xfrm>
                <a:off x="2942985" y="5751057"/>
                <a:ext cx="945131" cy="615553"/>
              </a:xfrm>
              <a:prstGeom prst="rect">
                <a:avLst/>
              </a:prstGeom>
              <a:noFill/>
            </p:spPr>
            <p:txBody>
              <a:bodyPr wrap="none" rtlCol="0">
                <a:spAutoFit/>
              </a:bodyPr>
              <a:lstStyle/>
              <a:p>
                <a:pPr algn="ctr"/>
                <a:r>
                  <a:rPr lang="en-US" altLang="ja-JP" sz="1200" kern="0" spc="40" dirty="0">
                    <a:latin typeface="+mn-ea"/>
                    <a:ea typeface="+mn-ea"/>
                  </a:rPr>
                  <a:t>2024</a:t>
                </a:r>
                <a:r>
                  <a:rPr kumimoji="1" lang="ja-JP" altLang="en-US" sz="1200" kern="0" spc="40" dirty="0">
                    <a:latin typeface="+mn-ea"/>
                    <a:ea typeface="+mn-ea"/>
                  </a:rPr>
                  <a:t>年度</a:t>
                </a:r>
                <a:endParaRPr kumimoji="1" lang="en-US" altLang="ja-JP" sz="1200" kern="0" spc="40" dirty="0">
                  <a:latin typeface="+mn-ea"/>
                  <a:ea typeface="+mn-ea"/>
                </a:endParaRPr>
              </a:p>
              <a:p>
                <a:pPr algn="ctr"/>
                <a:r>
                  <a:rPr lang="ja-JP" altLang="en-US" sz="1000" kern="0" spc="40" dirty="0">
                    <a:latin typeface="+mn-ea"/>
                    <a:ea typeface="+mn-ea"/>
                  </a:rPr>
                  <a:t>（令和６年度）</a:t>
                </a:r>
                <a:endParaRPr kumimoji="1" lang="en-US" altLang="ja-JP" sz="1000" kern="0" spc="40" dirty="0">
                  <a:latin typeface="+mn-ea"/>
                  <a:ea typeface="+mn-ea"/>
                </a:endParaRPr>
              </a:p>
              <a:p>
                <a:pPr algn="ctr"/>
                <a:r>
                  <a:rPr lang="en-US" altLang="ja-JP" sz="1200" kern="0" spc="40" dirty="0">
                    <a:latin typeface="+mn-ea"/>
                    <a:ea typeface="+mn-ea"/>
                  </a:rPr>
                  <a:t>112.6</a:t>
                </a:r>
                <a:r>
                  <a:rPr kumimoji="1" lang="ja-JP" altLang="en-US" sz="1200" kern="0" spc="40" dirty="0">
                    <a:latin typeface="+mn-ea"/>
                    <a:ea typeface="+mn-ea"/>
                  </a:rPr>
                  <a:t>兆円</a:t>
                </a:r>
              </a:p>
            </p:txBody>
          </p:sp>
          <p:sp>
            <p:nvSpPr>
              <p:cNvPr id="47" name="テキスト ボックス 46">
                <a:extLst>
                  <a:ext uri="{FF2B5EF4-FFF2-40B4-BE49-F238E27FC236}">
                    <a16:creationId xmlns:a16="http://schemas.microsoft.com/office/drawing/2014/main" id="{8E253A08-3496-7E9B-7F12-3F9DC6AC5DD7}"/>
                  </a:ext>
                </a:extLst>
              </p:cNvPr>
              <p:cNvSpPr txBox="1">
                <a:spLocks/>
              </p:cNvSpPr>
              <p:nvPr/>
            </p:nvSpPr>
            <p:spPr>
              <a:xfrm>
                <a:off x="2828996" y="4905257"/>
                <a:ext cx="1217000" cy="600164"/>
              </a:xfrm>
              <a:prstGeom prst="rect">
                <a:avLst/>
              </a:prstGeom>
              <a:noFill/>
            </p:spPr>
            <p:txBody>
              <a:bodyPr wrap="none" rtlCol="0">
                <a:spAutoFit/>
              </a:bodyPr>
              <a:lstStyle/>
              <a:p>
                <a:pPr algn="ctr">
                  <a:lnSpc>
                    <a:spcPct val="105000"/>
                  </a:lnSpc>
                </a:pPr>
                <a:r>
                  <a:rPr kumimoji="1" lang="ja-JP" altLang="en-US" sz="1100" kern="0" dirty="0">
                    <a:latin typeface="+mn-ea"/>
                    <a:ea typeface="+mn-ea"/>
                  </a:rPr>
                  <a:t>公共事業、教育、</a:t>
                </a:r>
                <a:endParaRPr kumimoji="1" lang="en-US" altLang="ja-JP" sz="1100" kern="0" dirty="0">
                  <a:latin typeface="+mn-ea"/>
                  <a:ea typeface="+mn-ea"/>
                </a:endParaRPr>
              </a:p>
              <a:p>
                <a:pPr algn="ctr">
                  <a:lnSpc>
                    <a:spcPct val="105000"/>
                  </a:lnSpc>
                </a:pPr>
                <a:r>
                  <a:rPr kumimoji="1" lang="ja-JP" altLang="en-US" sz="1100" kern="0" dirty="0">
                    <a:latin typeface="+mn-ea"/>
                    <a:ea typeface="+mn-ea"/>
                  </a:rPr>
                  <a:t>防衛など</a:t>
                </a:r>
                <a:endParaRPr kumimoji="1" lang="en-US" altLang="ja-JP" sz="1100" kern="0" dirty="0">
                  <a:latin typeface="+mn-ea"/>
                  <a:ea typeface="+mn-ea"/>
                </a:endParaRPr>
              </a:p>
              <a:p>
                <a:pPr algn="ctr">
                  <a:lnSpc>
                    <a:spcPct val="105000"/>
                  </a:lnSpc>
                </a:pPr>
                <a:r>
                  <a:rPr kumimoji="1" lang="en-US" altLang="ja-JP" sz="1050" kern="0" dirty="0">
                    <a:latin typeface="+mn-ea"/>
                  </a:rPr>
                  <a:t>29.1</a:t>
                </a:r>
                <a:r>
                  <a:rPr kumimoji="1" lang="ja-JP" altLang="en-US" sz="1050" kern="0" dirty="0">
                    <a:latin typeface="+mn-ea"/>
                    <a:ea typeface="+mn-ea"/>
                  </a:rPr>
                  <a:t>兆円</a:t>
                </a:r>
              </a:p>
            </p:txBody>
          </p:sp>
          <p:sp>
            <p:nvSpPr>
              <p:cNvPr id="50" name="矢印: 右 49">
                <a:extLst>
                  <a:ext uri="{FF2B5EF4-FFF2-40B4-BE49-F238E27FC236}">
                    <a16:creationId xmlns:a16="http://schemas.microsoft.com/office/drawing/2014/main" id="{9AA45F38-54C6-34FE-E1CA-77929828F634}"/>
                  </a:ext>
                </a:extLst>
              </p:cNvPr>
              <p:cNvSpPr>
                <a:spLocks/>
              </p:cNvSpPr>
              <p:nvPr/>
            </p:nvSpPr>
            <p:spPr bwMode="auto">
              <a:xfrm rot="21031882">
                <a:off x="2101072" y="5131495"/>
                <a:ext cx="733767" cy="116996"/>
              </a:xfrm>
              <a:prstGeom prst="rightArrow">
                <a:avLst>
                  <a:gd name="adj1" fmla="val 38545"/>
                  <a:gd name="adj2" fmla="val 65569"/>
                </a:avLst>
              </a:prstGeom>
              <a:solidFill>
                <a:srgbClr val="A6A6A6"/>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1" i="0" u="none" strike="noStrike" cap="none" normalizeH="0" baseline="0" dirty="0">
                  <a:ln>
                    <a:noFill/>
                  </a:ln>
                  <a:solidFill>
                    <a:schemeClr val="tx1"/>
                  </a:solidFill>
                  <a:effectLst/>
                  <a:latin typeface="+mn-ea"/>
                </a:endParaRPr>
              </a:p>
            </p:txBody>
          </p:sp>
          <p:sp>
            <p:nvSpPr>
              <p:cNvPr id="51" name="テキスト ボックス 50">
                <a:extLst>
                  <a:ext uri="{FF2B5EF4-FFF2-40B4-BE49-F238E27FC236}">
                    <a16:creationId xmlns:a16="http://schemas.microsoft.com/office/drawing/2014/main" id="{D9804FC6-48E3-C31F-C54D-E175D40EF81E}"/>
                  </a:ext>
                </a:extLst>
              </p:cNvPr>
              <p:cNvSpPr txBox="1">
                <a:spLocks/>
              </p:cNvSpPr>
              <p:nvPr/>
            </p:nvSpPr>
            <p:spPr>
              <a:xfrm>
                <a:off x="2157868" y="5215880"/>
                <a:ext cx="694421" cy="246221"/>
              </a:xfrm>
              <a:prstGeom prst="rect">
                <a:avLst/>
              </a:prstGeom>
              <a:noFill/>
            </p:spPr>
            <p:txBody>
              <a:bodyPr wrap="none" rtlCol="0">
                <a:spAutoFit/>
              </a:bodyPr>
              <a:lstStyle/>
              <a:p>
                <a:r>
                  <a:rPr kumimoji="1" lang="en-US" altLang="ja-JP" sz="1000" b="1" dirty="0">
                    <a:solidFill>
                      <a:schemeClr val="tx1">
                        <a:lumMod val="75000"/>
                        <a:lumOff val="25000"/>
                      </a:schemeClr>
                    </a:solidFill>
                    <a:latin typeface="+mn-ea"/>
                    <a:ea typeface="+mn-ea"/>
                  </a:rPr>
                  <a:t>+4.0</a:t>
                </a:r>
                <a:r>
                  <a:rPr kumimoji="1" lang="ja-JP" altLang="en-US" sz="1000" b="1" dirty="0">
                    <a:solidFill>
                      <a:schemeClr val="tx1">
                        <a:lumMod val="75000"/>
                        <a:lumOff val="25000"/>
                      </a:schemeClr>
                    </a:solidFill>
                    <a:latin typeface="+mn-ea"/>
                    <a:ea typeface="+mn-ea"/>
                  </a:rPr>
                  <a:t>兆円</a:t>
                </a:r>
              </a:p>
            </p:txBody>
          </p:sp>
          <p:grpSp>
            <p:nvGrpSpPr>
              <p:cNvPr id="140" name="グループ化 139">
                <a:extLst>
                  <a:ext uri="{FF2B5EF4-FFF2-40B4-BE49-F238E27FC236}">
                    <a16:creationId xmlns:a16="http://schemas.microsoft.com/office/drawing/2014/main" id="{51D75D1A-66B7-60E9-A8F3-0CA2653EEF98}"/>
                  </a:ext>
                </a:extLst>
              </p:cNvPr>
              <p:cNvGrpSpPr>
                <a:grpSpLocks/>
              </p:cNvGrpSpPr>
              <p:nvPr/>
            </p:nvGrpSpPr>
            <p:grpSpPr>
              <a:xfrm>
                <a:off x="2078811" y="5858032"/>
                <a:ext cx="825255" cy="356522"/>
                <a:chOff x="2085845" y="6241617"/>
                <a:chExt cx="825255" cy="356522"/>
              </a:xfrm>
            </p:grpSpPr>
            <p:sp>
              <p:nvSpPr>
                <p:cNvPr id="52" name="矢印: 右 51">
                  <a:extLst>
                    <a:ext uri="{FF2B5EF4-FFF2-40B4-BE49-F238E27FC236}">
                      <a16:creationId xmlns:a16="http://schemas.microsoft.com/office/drawing/2014/main" id="{6CB493E2-92C6-6D42-530B-0323708ED050}"/>
                    </a:ext>
                  </a:extLst>
                </p:cNvPr>
                <p:cNvSpPr>
                  <a:spLocks/>
                </p:cNvSpPr>
                <p:nvPr/>
              </p:nvSpPr>
              <p:spPr bwMode="auto">
                <a:xfrm>
                  <a:off x="2102308" y="6241617"/>
                  <a:ext cx="808792" cy="116996"/>
                </a:xfrm>
                <a:prstGeom prst="rightArrow">
                  <a:avLst>
                    <a:gd name="adj1" fmla="val 40412"/>
                    <a:gd name="adj2" fmla="val 68684"/>
                  </a:avLst>
                </a:prstGeom>
                <a:solidFill>
                  <a:srgbClr val="EE6E6E"/>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1" i="0" u="none" strike="noStrike" cap="none" normalizeH="0" baseline="0" dirty="0">
                    <a:ln>
                      <a:noFill/>
                    </a:ln>
                    <a:solidFill>
                      <a:schemeClr val="tx1"/>
                    </a:solidFill>
                    <a:effectLst/>
                    <a:latin typeface="+mn-ea"/>
                  </a:endParaRPr>
                </a:p>
              </p:txBody>
            </p:sp>
            <p:sp>
              <p:nvSpPr>
                <p:cNvPr id="53" name="テキスト ボックス 52">
                  <a:extLst>
                    <a:ext uri="{FF2B5EF4-FFF2-40B4-BE49-F238E27FC236}">
                      <a16:creationId xmlns:a16="http://schemas.microsoft.com/office/drawing/2014/main" id="{2F24B769-E223-D9D3-C778-31C6BBC8CE50}"/>
                    </a:ext>
                  </a:extLst>
                </p:cNvPr>
                <p:cNvSpPr txBox="1">
                  <a:spLocks/>
                </p:cNvSpPr>
                <p:nvPr/>
              </p:nvSpPr>
              <p:spPr>
                <a:xfrm>
                  <a:off x="2085845" y="6351918"/>
                  <a:ext cx="764953" cy="246221"/>
                </a:xfrm>
                <a:prstGeom prst="rect">
                  <a:avLst/>
                </a:prstGeom>
                <a:noFill/>
              </p:spPr>
              <p:txBody>
                <a:bodyPr wrap="none" rtlCol="0">
                  <a:spAutoFit/>
                </a:bodyPr>
                <a:lstStyle/>
                <a:p>
                  <a:r>
                    <a:rPr kumimoji="1" lang="en-US" altLang="ja-JP" sz="1000" b="1" dirty="0">
                      <a:solidFill>
                        <a:srgbClr val="EA5050"/>
                      </a:solidFill>
                      <a:latin typeface="+mn-ea"/>
                      <a:ea typeface="+mn-ea"/>
                    </a:rPr>
                    <a:t>+46.3</a:t>
                  </a:r>
                  <a:r>
                    <a:rPr kumimoji="1" lang="ja-JP" altLang="en-US" sz="1000" b="1" dirty="0">
                      <a:solidFill>
                        <a:srgbClr val="EA5050"/>
                      </a:solidFill>
                      <a:latin typeface="+mn-ea"/>
                      <a:ea typeface="+mn-ea"/>
                    </a:rPr>
                    <a:t>兆円</a:t>
                  </a:r>
                </a:p>
              </p:txBody>
            </p:sp>
          </p:grpSp>
          <p:sp>
            <p:nvSpPr>
              <p:cNvPr id="55" name="矢印: 右 54">
                <a:extLst>
                  <a:ext uri="{FF2B5EF4-FFF2-40B4-BE49-F238E27FC236}">
                    <a16:creationId xmlns:a16="http://schemas.microsoft.com/office/drawing/2014/main" id="{D8D49A2A-B3A9-D55A-4B85-818B75239959}"/>
                  </a:ext>
                </a:extLst>
              </p:cNvPr>
              <p:cNvSpPr>
                <a:spLocks/>
              </p:cNvSpPr>
              <p:nvPr/>
            </p:nvSpPr>
            <p:spPr bwMode="auto">
              <a:xfrm rot="18920960">
                <a:off x="2010498" y="4152521"/>
                <a:ext cx="949775" cy="116996"/>
              </a:xfrm>
              <a:prstGeom prst="rightArrow">
                <a:avLst>
                  <a:gd name="adj1" fmla="val 31464"/>
                  <a:gd name="adj2" fmla="val 65569"/>
                </a:avLst>
              </a:prstGeom>
              <a:solidFill>
                <a:srgbClr val="009E47"/>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56" name="テキスト ボックス 55">
                <a:extLst>
                  <a:ext uri="{FF2B5EF4-FFF2-40B4-BE49-F238E27FC236}">
                    <a16:creationId xmlns:a16="http://schemas.microsoft.com/office/drawing/2014/main" id="{92E2678D-97DF-237E-5C82-61102223B4C1}"/>
                  </a:ext>
                </a:extLst>
              </p:cNvPr>
              <p:cNvSpPr txBox="1">
                <a:spLocks/>
              </p:cNvSpPr>
              <p:nvPr/>
            </p:nvSpPr>
            <p:spPr>
              <a:xfrm>
                <a:off x="2177977" y="4369417"/>
                <a:ext cx="725199" cy="246221"/>
              </a:xfrm>
              <a:prstGeom prst="rect">
                <a:avLst/>
              </a:prstGeom>
              <a:noFill/>
            </p:spPr>
            <p:txBody>
              <a:bodyPr wrap="none" rtlCol="0">
                <a:spAutoFit/>
              </a:bodyPr>
              <a:lstStyle/>
              <a:p>
                <a:r>
                  <a:rPr kumimoji="1" lang="en-US" altLang="ja-JP" sz="1000" b="1" kern="0" spc="-30" dirty="0">
                    <a:solidFill>
                      <a:srgbClr val="009E47"/>
                    </a:solidFill>
                    <a:latin typeface="+mn-ea"/>
                    <a:ea typeface="+mn-ea"/>
                  </a:rPr>
                  <a:t>+26.1</a:t>
                </a:r>
                <a:r>
                  <a:rPr kumimoji="1" lang="ja-JP" altLang="en-US" sz="1000" b="1" kern="0" spc="-30" dirty="0">
                    <a:solidFill>
                      <a:srgbClr val="009E47"/>
                    </a:solidFill>
                    <a:latin typeface="+mn-ea"/>
                    <a:ea typeface="+mn-ea"/>
                  </a:rPr>
                  <a:t>兆円</a:t>
                </a:r>
              </a:p>
            </p:txBody>
          </p:sp>
          <p:sp>
            <p:nvSpPr>
              <p:cNvPr id="57" name="矢印: 右 56">
                <a:extLst>
                  <a:ext uri="{FF2B5EF4-FFF2-40B4-BE49-F238E27FC236}">
                    <a16:creationId xmlns:a16="http://schemas.microsoft.com/office/drawing/2014/main" id="{03BFB879-9AA9-31D1-AE46-DDFB45F9D22D}"/>
                  </a:ext>
                </a:extLst>
              </p:cNvPr>
              <p:cNvSpPr>
                <a:spLocks/>
              </p:cNvSpPr>
              <p:nvPr/>
            </p:nvSpPr>
            <p:spPr bwMode="auto">
              <a:xfrm rot="18098059">
                <a:off x="1786516" y="3487264"/>
                <a:ext cx="1352093" cy="116996"/>
              </a:xfrm>
              <a:prstGeom prst="rightArrow">
                <a:avLst>
                  <a:gd name="adj1" fmla="val 31630"/>
                  <a:gd name="adj2" fmla="val 65569"/>
                </a:avLst>
              </a:prstGeom>
              <a:solidFill>
                <a:srgbClr val="EEC92E"/>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73" name="テキスト ボックス 72">
                <a:extLst>
                  <a:ext uri="{FF2B5EF4-FFF2-40B4-BE49-F238E27FC236}">
                    <a16:creationId xmlns:a16="http://schemas.microsoft.com/office/drawing/2014/main" id="{AE762718-3F8D-6CE6-EC26-834363A46106}"/>
                  </a:ext>
                </a:extLst>
              </p:cNvPr>
              <p:cNvSpPr txBox="1">
                <a:spLocks/>
              </p:cNvSpPr>
              <p:nvPr/>
            </p:nvSpPr>
            <p:spPr>
              <a:xfrm>
                <a:off x="2166425" y="3551709"/>
                <a:ext cx="694421" cy="246221"/>
              </a:xfrm>
              <a:prstGeom prst="rect">
                <a:avLst/>
              </a:prstGeom>
              <a:noFill/>
            </p:spPr>
            <p:txBody>
              <a:bodyPr wrap="none" rtlCol="0">
                <a:spAutoFit/>
              </a:bodyPr>
              <a:lstStyle/>
              <a:p>
                <a:r>
                  <a:rPr lang="en-US" altLang="ja-JP" sz="1000" b="1" dirty="0">
                    <a:solidFill>
                      <a:srgbClr val="AE900E"/>
                    </a:solidFill>
                    <a:effectLst>
                      <a:glow rad="63500">
                        <a:schemeClr val="bg1">
                          <a:alpha val="80000"/>
                        </a:schemeClr>
                      </a:glow>
                    </a:effectLst>
                    <a:latin typeface="+mn-ea"/>
                    <a:ea typeface="+mn-ea"/>
                  </a:rPr>
                  <a:t>+2</a:t>
                </a:r>
                <a:r>
                  <a:rPr kumimoji="1" lang="en-US" altLang="ja-JP" sz="1000" b="1" dirty="0">
                    <a:solidFill>
                      <a:srgbClr val="AE900E"/>
                    </a:solidFill>
                    <a:effectLst>
                      <a:glow rad="63500">
                        <a:schemeClr val="bg1">
                          <a:alpha val="80000"/>
                        </a:schemeClr>
                      </a:glow>
                    </a:effectLst>
                    <a:latin typeface="+mn-ea"/>
                    <a:ea typeface="+mn-ea"/>
                  </a:rPr>
                  <a:t>.5</a:t>
                </a:r>
                <a:r>
                  <a:rPr kumimoji="1" lang="ja-JP" altLang="en-US" sz="1000" b="1" dirty="0">
                    <a:solidFill>
                      <a:srgbClr val="AE900E"/>
                    </a:solidFill>
                    <a:effectLst>
                      <a:glow rad="63500">
                        <a:schemeClr val="bg1">
                          <a:alpha val="80000"/>
                        </a:schemeClr>
                      </a:glow>
                    </a:effectLst>
                    <a:latin typeface="+mn-ea"/>
                    <a:ea typeface="+mn-ea"/>
                  </a:rPr>
                  <a:t>兆円</a:t>
                </a:r>
              </a:p>
            </p:txBody>
          </p:sp>
          <p:sp>
            <p:nvSpPr>
              <p:cNvPr id="74" name="矢印: 右 73">
                <a:extLst>
                  <a:ext uri="{FF2B5EF4-FFF2-40B4-BE49-F238E27FC236}">
                    <a16:creationId xmlns:a16="http://schemas.microsoft.com/office/drawing/2014/main" id="{8DFAAD40-4A76-F898-0A72-146F54ADC9A7}"/>
                  </a:ext>
                </a:extLst>
              </p:cNvPr>
              <p:cNvSpPr>
                <a:spLocks/>
              </p:cNvSpPr>
              <p:nvPr/>
            </p:nvSpPr>
            <p:spPr bwMode="auto">
              <a:xfrm rot="17704397">
                <a:off x="1672546" y="2766741"/>
                <a:ext cx="1622801" cy="116996"/>
              </a:xfrm>
              <a:prstGeom prst="rightArrow">
                <a:avLst>
                  <a:gd name="adj1" fmla="val 27833"/>
                  <a:gd name="adj2" fmla="val 64874"/>
                </a:avLst>
              </a:prstGeom>
              <a:solidFill>
                <a:srgbClr val="EE6E6E"/>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77" name="テキスト ボックス 76">
                <a:extLst>
                  <a:ext uri="{FF2B5EF4-FFF2-40B4-BE49-F238E27FC236}">
                    <a16:creationId xmlns:a16="http://schemas.microsoft.com/office/drawing/2014/main" id="{0A1931BE-BCF3-FDC9-C4CD-8901A3559F81}"/>
                  </a:ext>
                </a:extLst>
              </p:cNvPr>
              <p:cNvSpPr txBox="1">
                <a:spLocks/>
              </p:cNvSpPr>
              <p:nvPr/>
            </p:nvSpPr>
            <p:spPr>
              <a:xfrm>
                <a:off x="1849113" y="2493726"/>
                <a:ext cx="764953" cy="246221"/>
              </a:xfrm>
              <a:prstGeom prst="rect">
                <a:avLst/>
              </a:prstGeom>
              <a:noFill/>
            </p:spPr>
            <p:txBody>
              <a:bodyPr wrap="none" rtlCol="0">
                <a:spAutoFit/>
              </a:bodyPr>
              <a:lstStyle/>
              <a:p>
                <a:r>
                  <a:rPr kumimoji="1" lang="en-US" altLang="ja-JP" sz="1000" b="1" dirty="0">
                    <a:solidFill>
                      <a:srgbClr val="EA5050"/>
                    </a:solidFill>
                    <a:latin typeface="+mn-ea"/>
                    <a:ea typeface="+mn-ea"/>
                  </a:rPr>
                  <a:t>+12.7</a:t>
                </a:r>
                <a:r>
                  <a:rPr kumimoji="1" lang="ja-JP" altLang="en-US" sz="1000" b="1" dirty="0">
                    <a:solidFill>
                      <a:srgbClr val="EA5050"/>
                    </a:solidFill>
                    <a:latin typeface="+mn-ea"/>
                    <a:ea typeface="+mn-ea"/>
                  </a:rPr>
                  <a:t>兆円</a:t>
                </a:r>
              </a:p>
            </p:txBody>
          </p:sp>
          <p:sp>
            <p:nvSpPr>
              <p:cNvPr id="78" name="テキスト ボックス 77">
                <a:extLst>
                  <a:ext uri="{FF2B5EF4-FFF2-40B4-BE49-F238E27FC236}">
                    <a16:creationId xmlns:a16="http://schemas.microsoft.com/office/drawing/2014/main" id="{6E642CBD-BCB2-DE2F-675B-2433062C3575}"/>
                  </a:ext>
                </a:extLst>
              </p:cNvPr>
              <p:cNvSpPr txBox="1">
                <a:spLocks/>
              </p:cNvSpPr>
              <p:nvPr/>
            </p:nvSpPr>
            <p:spPr>
              <a:xfrm>
                <a:off x="3955711" y="4293552"/>
                <a:ext cx="885178" cy="558294"/>
              </a:xfrm>
              <a:prstGeom prst="rect">
                <a:avLst/>
              </a:prstGeom>
              <a:noFill/>
            </p:spPr>
            <p:txBody>
              <a:bodyPr wrap="none" rtlCol="0">
                <a:spAutoFit/>
              </a:bodyPr>
              <a:lstStyle/>
              <a:p>
                <a:pPr algn="ctr">
                  <a:lnSpc>
                    <a:spcPct val="105000"/>
                  </a:lnSpc>
                </a:pPr>
                <a:r>
                  <a:rPr kumimoji="1" lang="ja-JP" altLang="en-US" sz="1000" kern="0" dirty="0">
                    <a:latin typeface="+mn-ea"/>
                  </a:rPr>
                  <a:t>物価・賃上げ</a:t>
                </a:r>
                <a:endParaRPr kumimoji="1" lang="en-US" altLang="ja-JP" sz="1000" kern="0" dirty="0">
                  <a:latin typeface="+mn-ea"/>
                </a:endParaRPr>
              </a:p>
              <a:p>
                <a:pPr algn="ctr">
                  <a:lnSpc>
                    <a:spcPct val="105000"/>
                  </a:lnSpc>
                </a:pPr>
                <a:r>
                  <a:rPr kumimoji="1" lang="ja-JP" altLang="en-US" sz="1000" kern="0" dirty="0">
                    <a:latin typeface="+mn-ea"/>
                    <a:ea typeface="+mn-ea"/>
                  </a:rPr>
                  <a:t>促進予備費</a:t>
                </a:r>
                <a:endParaRPr kumimoji="1" lang="en-US" altLang="ja-JP" sz="1000" kern="0" dirty="0">
                  <a:latin typeface="+mn-ea"/>
                  <a:ea typeface="+mn-ea"/>
                </a:endParaRPr>
              </a:p>
              <a:p>
                <a:pPr algn="ctr">
                  <a:lnSpc>
                    <a:spcPct val="105000"/>
                  </a:lnSpc>
                </a:pPr>
                <a:r>
                  <a:rPr kumimoji="1" lang="ja-JP" altLang="en-US" sz="1000" kern="0" dirty="0">
                    <a:latin typeface="+mn-ea"/>
                    <a:ea typeface="+mn-ea"/>
                  </a:rPr>
                  <a:t>１</a:t>
                </a:r>
                <a:r>
                  <a:rPr kumimoji="1" lang="ja-JP" altLang="en-US" sz="900" kern="0" dirty="0">
                    <a:latin typeface="+mn-ea"/>
                    <a:ea typeface="+mn-ea"/>
                  </a:rPr>
                  <a:t>兆円</a:t>
                </a:r>
              </a:p>
            </p:txBody>
          </p:sp>
          <p:sp>
            <p:nvSpPr>
              <p:cNvPr id="80" name="テキスト ボックス 79">
                <a:extLst>
                  <a:ext uri="{FF2B5EF4-FFF2-40B4-BE49-F238E27FC236}">
                    <a16:creationId xmlns:a16="http://schemas.microsoft.com/office/drawing/2014/main" id="{59F078BC-8041-87BF-E854-CC0464CC88BC}"/>
                  </a:ext>
                </a:extLst>
              </p:cNvPr>
              <p:cNvSpPr txBox="1">
                <a:spLocks/>
              </p:cNvSpPr>
              <p:nvPr/>
            </p:nvSpPr>
            <p:spPr>
              <a:xfrm>
                <a:off x="950681" y="4441779"/>
                <a:ext cx="1259960" cy="249427"/>
              </a:xfrm>
              <a:prstGeom prst="rect">
                <a:avLst/>
              </a:prstGeom>
              <a:noFill/>
              <a:ln w="15875">
                <a:noFill/>
              </a:ln>
            </p:spPr>
            <p:txBody>
              <a:bodyPr wrap="none" rtlCol="0">
                <a:spAutoFit/>
              </a:bodyPr>
              <a:lstStyle/>
              <a:p>
                <a:pPr algn="ctr">
                  <a:lnSpc>
                    <a:spcPct val="105000"/>
                  </a:lnSpc>
                </a:pPr>
                <a:r>
                  <a:rPr kumimoji="1" lang="zh-CN" altLang="en-US" sz="1100" kern="0" spc="-40" dirty="0">
                    <a:latin typeface="+mn-ea"/>
                    <a:ea typeface="+mn-ea"/>
                  </a:rPr>
                  <a:t>社会保障</a:t>
                </a:r>
                <a:r>
                  <a:rPr lang="en-US" altLang="zh-CN" sz="1100" kern="0" spc="-40" dirty="0">
                    <a:latin typeface="+mn-ea"/>
                    <a:ea typeface="+mn-ea"/>
                  </a:rPr>
                  <a:t> </a:t>
                </a:r>
                <a:r>
                  <a:rPr kumimoji="1" lang="en-US" altLang="zh-CN" sz="1050" kern="0" spc="-40" dirty="0">
                    <a:latin typeface="+mn-ea"/>
                    <a:ea typeface="+mn-ea"/>
                  </a:rPr>
                  <a:t>11.6</a:t>
                </a:r>
                <a:r>
                  <a:rPr kumimoji="1" lang="zh-CN" altLang="en-US" sz="1050" kern="0" spc="-40" dirty="0">
                    <a:latin typeface="+mn-ea"/>
                    <a:ea typeface="+mn-ea"/>
                  </a:rPr>
                  <a:t>兆円</a:t>
                </a:r>
              </a:p>
            </p:txBody>
          </p:sp>
          <p:sp>
            <p:nvSpPr>
              <p:cNvPr id="81" name="テキスト ボックス 80">
                <a:extLst>
                  <a:ext uri="{FF2B5EF4-FFF2-40B4-BE49-F238E27FC236}">
                    <a16:creationId xmlns:a16="http://schemas.microsoft.com/office/drawing/2014/main" id="{37C2D94B-4C93-9280-F6DC-444782C3B8FB}"/>
                  </a:ext>
                </a:extLst>
              </p:cNvPr>
              <p:cNvSpPr txBox="1">
                <a:spLocks/>
              </p:cNvSpPr>
              <p:nvPr/>
            </p:nvSpPr>
            <p:spPr>
              <a:xfrm>
                <a:off x="933688" y="3873195"/>
                <a:ext cx="1293944" cy="427168"/>
              </a:xfrm>
              <a:prstGeom prst="rect">
                <a:avLst/>
              </a:prstGeom>
              <a:noFill/>
            </p:spPr>
            <p:txBody>
              <a:bodyPr wrap="square" rtlCol="0">
                <a:spAutoFit/>
              </a:bodyPr>
              <a:lstStyle/>
              <a:p>
                <a:pPr algn="ctr">
                  <a:lnSpc>
                    <a:spcPct val="105000"/>
                  </a:lnSpc>
                </a:pPr>
                <a:r>
                  <a:rPr kumimoji="1" lang="zh-CN" altLang="en-US" sz="1100" kern="0" spc="-30" dirty="0">
                    <a:latin typeface="+mn-ea"/>
                    <a:ea typeface="+mn-ea"/>
                  </a:rPr>
                  <a:t>地方交付税</a:t>
                </a:r>
                <a:endParaRPr kumimoji="1" lang="en-US" altLang="zh-CN" sz="1100" kern="0" spc="-30" dirty="0">
                  <a:latin typeface="+mn-ea"/>
                  <a:ea typeface="+mn-ea"/>
                </a:endParaRPr>
              </a:p>
              <a:p>
                <a:pPr algn="ctr">
                  <a:lnSpc>
                    <a:spcPct val="105000"/>
                  </a:lnSpc>
                </a:pPr>
                <a:r>
                  <a:rPr kumimoji="1" lang="zh-CN" altLang="en-US" sz="1100" kern="0" spc="-30" dirty="0">
                    <a:latin typeface="+mn-ea"/>
                    <a:ea typeface="+mn-ea"/>
                  </a:rPr>
                  <a:t>交付金等</a:t>
                </a:r>
                <a:r>
                  <a:rPr kumimoji="1" lang="en-US" altLang="zh-CN" sz="1050" kern="0" spc="-30" dirty="0">
                    <a:latin typeface="+mn-ea"/>
                    <a:ea typeface="+mn-ea"/>
                  </a:rPr>
                  <a:t>15.3</a:t>
                </a:r>
                <a:r>
                  <a:rPr kumimoji="1" lang="zh-CN" altLang="en-US" sz="1050" kern="0" spc="-30" dirty="0">
                    <a:latin typeface="+mn-ea"/>
                    <a:ea typeface="+mn-ea"/>
                  </a:rPr>
                  <a:t>兆円</a:t>
                </a:r>
                <a:endParaRPr kumimoji="1" lang="ja-JP" altLang="en-US" sz="1050" kern="0" spc="-30" dirty="0">
                  <a:latin typeface="+mn-ea"/>
                  <a:ea typeface="+mn-ea"/>
                </a:endParaRPr>
              </a:p>
            </p:txBody>
          </p:sp>
          <p:sp>
            <p:nvSpPr>
              <p:cNvPr id="87" name="テキスト ボックス 86">
                <a:extLst>
                  <a:ext uri="{FF2B5EF4-FFF2-40B4-BE49-F238E27FC236}">
                    <a16:creationId xmlns:a16="http://schemas.microsoft.com/office/drawing/2014/main" id="{8210EFCC-BCD8-38A7-6E22-184B7AE35CFF}"/>
                  </a:ext>
                </a:extLst>
              </p:cNvPr>
              <p:cNvSpPr txBox="1">
                <a:spLocks/>
              </p:cNvSpPr>
              <p:nvPr/>
            </p:nvSpPr>
            <p:spPr>
              <a:xfrm>
                <a:off x="2973762" y="1732321"/>
                <a:ext cx="883575" cy="710900"/>
              </a:xfrm>
              <a:prstGeom prst="rect">
                <a:avLst/>
              </a:prstGeom>
              <a:noFill/>
            </p:spPr>
            <p:txBody>
              <a:bodyPr wrap="none" rtlCol="0">
                <a:spAutoFit/>
              </a:bodyPr>
              <a:lstStyle/>
              <a:p>
                <a:pPr algn="ctr">
                  <a:lnSpc>
                    <a:spcPct val="105000"/>
                  </a:lnSpc>
                </a:pPr>
                <a:r>
                  <a:rPr kumimoji="1" lang="ja-JP" altLang="en-US" sz="1100" kern="0" dirty="0">
                    <a:latin typeface="+mn-ea"/>
                    <a:ea typeface="+mn-ea"/>
                  </a:rPr>
                  <a:t>国債費</a:t>
                </a:r>
                <a:endParaRPr kumimoji="1" lang="en-US" altLang="ja-JP" sz="1100" kern="0" dirty="0">
                  <a:latin typeface="+mn-ea"/>
                  <a:ea typeface="+mn-ea"/>
                </a:endParaRPr>
              </a:p>
              <a:p>
                <a:pPr algn="ctr">
                  <a:lnSpc>
                    <a:spcPct val="105000"/>
                  </a:lnSpc>
                </a:pPr>
                <a:r>
                  <a:rPr kumimoji="1" lang="ja-JP" altLang="en-US" sz="900" kern="0" spc="-50" dirty="0">
                    <a:latin typeface="+mn-ea"/>
                    <a:ea typeface="+mn-ea"/>
                  </a:rPr>
                  <a:t>（過去の借金の</a:t>
                </a:r>
                <a:endParaRPr kumimoji="1" lang="en-US" altLang="ja-JP" sz="900" kern="0" spc="-50" dirty="0">
                  <a:latin typeface="+mn-ea"/>
                  <a:ea typeface="+mn-ea"/>
                </a:endParaRPr>
              </a:p>
              <a:p>
                <a:pPr algn="ctr">
                  <a:lnSpc>
                    <a:spcPct val="105000"/>
                  </a:lnSpc>
                </a:pPr>
                <a:r>
                  <a:rPr kumimoji="1" lang="ja-JP" altLang="en-US" sz="900" kern="0" spc="-50" dirty="0">
                    <a:latin typeface="+mn-ea"/>
                    <a:ea typeface="+mn-ea"/>
                  </a:rPr>
                  <a:t>返済と利息）</a:t>
                </a:r>
                <a:endParaRPr kumimoji="1" lang="en-US" altLang="ja-JP" sz="900" kern="0" spc="-50" dirty="0">
                  <a:latin typeface="+mn-ea"/>
                  <a:ea typeface="+mn-ea"/>
                </a:endParaRPr>
              </a:p>
              <a:p>
                <a:pPr algn="ctr">
                  <a:lnSpc>
                    <a:spcPct val="105000"/>
                  </a:lnSpc>
                </a:pPr>
                <a:r>
                  <a:rPr kumimoji="1" lang="en-US" altLang="ja-JP" sz="1050" kern="0" dirty="0">
                    <a:latin typeface="+mn-ea"/>
                  </a:rPr>
                  <a:t>27.0</a:t>
                </a:r>
                <a:r>
                  <a:rPr kumimoji="1" lang="ja-JP" altLang="en-US" sz="1050" kern="0" dirty="0">
                    <a:latin typeface="+mn-ea"/>
                    <a:ea typeface="+mn-ea"/>
                  </a:rPr>
                  <a:t>兆円</a:t>
                </a:r>
              </a:p>
            </p:txBody>
          </p:sp>
          <p:sp>
            <p:nvSpPr>
              <p:cNvPr id="93" name="テキスト ボックス 92">
                <a:extLst>
                  <a:ext uri="{FF2B5EF4-FFF2-40B4-BE49-F238E27FC236}">
                    <a16:creationId xmlns:a16="http://schemas.microsoft.com/office/drawing/2014/main" id="{84443C1D-5126-DBD0-CF74-3B046E3931EB}"/>
                  </a:ext>
                </a:extLst>
              </p:cNvPr>
              <p:cNvSpPr txBox="1">
                <a:spLocks/>
              </p:cNvSpPr>
              <p:nvPr/>
            </p:nvSpPr>
            <p:spPr>
              <a:xfrm>
                <a:off x="2839464" y="2683970"/>
                <a:ext cx="1231427" cy="427168"/>
              </a:xfrm>
              <a:prstGeom prst="rect">
                <a:avLst/>
              </a:prstGeom>
              <a:noFill/>
            </p:spPr>
            <p:txBody>
              <a:bodyPr wrap="none" rtlCol="0">
                <a:spAutoFit/>
              </a:bodyPr>
              <a:lstStyle/>
              <a:p>
                <a:pPr algn="ctr">
                  <a:lnSpc>
                    <a:spcPct val="105000"/>
                  </a:lnSpc>
                </a:pPr>
                <a:r>
                  <a:rPr lang="zh-CN" altLang="en-US" sz="1100" kern="0" spc="-30" dirty="0">
                    <a:latin typeface="+mn-ea"/>
                    <a:ea typeface="+mn-ea"/>
                  </a:rPr>
                  <a:t>地方交付税</a:t>
                </a:r>
                <a:endParaRPr lang="en-US" altLang="zh-CN" sz="1100" kern="0" spc="-30" dirty="0">
                  <a:latin typeface="+mn-ea"/>
                  <a:ea typeface="+mn-ea"/>
                </a:endParaRPr>
              </a:p>
              <a:p>
                <a:pPr algn="ctr">
                  <a:lnSpc>
                    <a:spcPct val="105000"/>
                  </a:lnSpc>
                </a:pPr>
                <a:r>
                  <a:rPr lang="zh-CN" altLang="en-US" sz="1100" kern="0" spc="-30" dirty="0">
                    <a:latin typeface="+mn-ea"/>
                    <a:ea typeface="+mn-ea"/>
                  </a:rPr>
                  <a:t>交付金等</a:t>
                </a:r>
                <a:r>
                  <a:rPr lang="en-US" altLang="ja-JP" sz="1050" kern="0" spc="-30" dirty="0">
                    <a:latin typeface="+mn-ea"/>
                  </a:rPr>
                  <a:t>17.8</a:t>
                </a:r>
                <a:r>
                  <a:rPr lang="zh-CN" altLang="en-US" sz="1050" kern="0" spc="-30" dirty="0">
                    <a:latin typeface="+mn-ea"/>
                    <a:ea typeface="+mn-ea"/>
                  </a:rPr>
                  <a:t>兆円</a:t>
                </a:r>
                <a:endParaRPr lang="ja-JP" altLang="en-US" sz="1050" kern="0" spc="-30" dirty="0">
                  <a:latin typeface="+mn-ea"/>
                  <a:ea typeface="+mn-ea"/>
                </a:endParaRPr>
              </a:p>
            </p:txBody>
          </p:sp>
          <p:sp>
            <p:nvSpPr>
              <p:cNvPr id="94" name="テキスト ボックス 93">
                <a:extLst>
                  <a:ext uri="{FF2B5EF4-FFF2-40B4-BE49-F238E27FC236}">
                    <a16:creationId xmlns:a16="http://schemas.microsoft.com/office/drawing/2014/main" id="{99FA5610-B81B-50F2-172E-5DE70D6455CA}"/>
                  </a:ext>
                </a:extLst>
              </p:cNvPr>
              <p:cNvSpPr txBox="1">
                <a:spLocks/>
              </p:cNvSpPr>
              <p:nvPr/>
            </p:nvSpPr>
            <p:spPr>
              <a:xfrm>
                <a:off x="487853" y="2501979"/>
                <a:ext cx="1469313" cy="565476"/>
              </a:xfrm>
              <a:prstGeom prst="rect">
                <a:avLst/>
              </a:prstGeom>
              <a:noFill/>
            </p:spPr>
            <p:txBody>
              <a:bodyPr wrap="none" rtlCol="0">
                <a:spAutoFit/>
              </a:bodyPr>
              <a:lstStyle/>
              <a:p>
                <a:pPr algn="ctr">
                  <a:lnSpc>
                    <a:spcPct val="105000"/>
                  </a:lnSpc>
                </a:pPr>
                <a:r>
                  <a:rPr kumimoji="1" lang="ja-JP" altLang="en-US" sz="1100" kern="0" dirty="0">
                    <a:latin typeface="+mn-ea"/>
                    <a:ea typeface="+mn-ea"/>
                  </a:rPr>
                  <a:t>国債費</a:t>
                </a:r>
                <a:endParaRPr kumimoji="1" lang="en-US" altLang="ja-JP" sz="1100" kern="0" dirty="0">
                  <a:latin typeface="+mn-ea"/>
                  <a:ea typeface="+mn-ea"/>
                </a:endParaRPr>
              </a:p>
              <a:p>
                <a:pPr algn="ctr">
                  <a:lnSpc>
                    <a:spcPct val="105000"/>
                  </a:lnSpc>
                </a:pPr>
                <a:r>
                  <a:rPr kumimoji="1" lang="ja-JP" altLang="en-US" sz="900" kern="0" spc="-40" dirty="0">
                    <a:latin typeface="+mn-ea"/>
                    <a:ea typeface="+mn-ea"/>
                  </a:rPr>
                  <a:t>（過去の借金の返済と利息）</a:t>
                </a:r>
                <a:endParaRPr kumimoji="1" lang="en-US" altLang="ja-JP" sz="900" kern="0" spc="-40" dirty="0">
                  <a:latin typeface="+mn-ea"/>
                  <a:ea typeface="+mn-ea"/>
                </a:endParaRPr>
              </a:p>
              <a:p>
                <a:pPr algn="ctr">
                  <a:lnSpc>
                    <a:spcPct val="105000"/>
                  </a:lnSpc>
                </a:pPr>
                <a:r>
                  <a:rPr kumimoji="1" lang="en-US" altLang="ja-JP" sz="1050" kern="0" dirty="0">
                    <a:latin typeface="+mn-ea"/>
                    <a:ea typeface="+mn-ea"/>
                  </a:rPr>
                  <a:t>14.3</a:t>
                </a:r>
                <a:r>
                  <a:rPr kumimoji="1" lang="ja-JP" altLang="en-US" sz="1050" kern="0" dirty="0">
                    <a:latin typeface="+mn-ea"/>
                    <a:ea typeface="+mn-ea"/>
                  </a:rPr>
                  <a:t>兆円</a:t>
                </a:r>
              </a:p>
            </p:txBody>
          </p:sp>
          <p:cxnSp>
            <p:nvCxnSpPr>
              <p:cNvPr id="99" name="直線コネクタ 98">
                <a:extLst>
                  <a:ext uri="{FF2B5EF4-FFF2-40B4-BE49-F238E27FC236}">
                    <a16:creationId xmlns:a16="http://schemas.microsoft.com/office/drawing/2014/main" id="{C639B91C-3DFC-C861-ADA0-1131638723C6}"/>
                  </a:ext>
                </a:extLst>
              </p:cNvPr>
              <p:cNvCxnSpPr>
                <a:cxnSpLocks/>
              </p:cNvCxnSpPr>
              <p:nvPr/>
            </p:nvCxnSpPr>
            <p:spPr bwMode="auto">
              <a:xfrm flipH="1" flipV="1">
                <a:off x="1474610" y="3027130"/>
                <a:ext cx="106050" cy="297966"/>
              </a:xfrm>
              <a:prstGeom prst="line">
                <a:avLst/>
              </a:prstGeom>
              <a:noFill/>
              <a:ln w="15875" cap="flat" cmpd="sng" algn="ctr">
                <a:solidFill>
                  <a:schemeClr val="tx1"/>
                </a:solidFill>
                <a:prstDash val="solid"/>
                <a:round/>
                <a:headEnd type="none" w="med" len="med"/>
                <a:tailEnd type="none" w="med" len="med"/>
              </a:ln>
              <a:effectLst/>
            </p:spPr>
          </p:cxnSp>
          <p:sp>
            <p:nvSpPr>
              <p:cNvPr id="113" name="テキスト ボックス 112">
                <a:extLst>
                  <a:ext uri="{FF2B5EF4-FFF2-40B4-BE49-F238E27FC236}">
                    <a16:creationId xmlns:a16="http://schemas.microsoft.com/office/drawing/2014/main" id="{35600262-1F85-8770-9507-C0FD1D2994EC}"/>
                  </a:ext>
                </a:extLst>
              </p:cNvPr>
              <p:cNvSpPr txBox="1">
                <a:spLocks/>
              </p:cNvSpPr>
              <p:nvPr/>
            </p:nvSpPr>
            <p:spPr>
              <a:xfrm>
                <a:off x="2773547" y="3741535"/>
                <a:ext cx="1284006" cy="249427"/>
              </a:xfrm>
              <a:prstGeom prst="rect">
                <a:avLst/>
              </a:prstGeom>
              <a:noFill/>
            </p:spPr>
            <p:txBody>
              <a:bodyPr wrap="square" rtlCol="0">
                <a:spAutoFit/>
              </a:bodyPr>
              <a:lstStyle/>
              <a:p>
                <a:pPr algn="ctr">
                  <a:lnSpc>
                    <a:spcPct val="105000"/>
                  </a:lnSpc>
                </a:pPr>
                <a:r>
                  <a:rPr kumimoji="1" lang="zh-CN" altLang="en-US" sz="1100" kern="0" spc="-50" dirty="0">
                    <a:latin typeface="+mn-ea"/>
                    <a:ea typeface="+mn-ea"/>
                  </a:rPr>
                  <a:t>社会保障</a:t>
                </a:r>
                <a:r>
                  <a:rPr lang="ja-JP" altLang="en-US" sz="1100" kern="0" spc="-50" dirty="0">
                    <a:latin typeface="+mn-ea"/>
                    <a:ea typeface="+mn-ea"/>
                  </a:rPr>
                  <a:t> </a:t>
                </a:r>
                <a:r>
                  <a:rPr kumimoji="1" lang="en-US" altLang="zh-CN" sz="1050" kern="0" spc="-50" dirty="0">
                    <a:latin typeface="+mn-ea"/>
                    <a:ea typeface="+mn-ea"/>
                  </a:rPr>
                  <a:t>3</a:t>
                </a:r>
                <a:r>
                  <a:rPr kumimoji="1" lang="en-US" altLang="ja-JP" sz="1050" kern="0" spc="-50" dirty="0">
                    <a:latin typeface="+mn-ea"/>
                    <a:ea typeface="+mn-ea"/>
                  </a:rPr>
                  <a:t>7</a:t>
                </a:r>
                <a:r>
                  <a:rPr kumimoji="1" lang="en-US" altLang="zh-CN" sz="1050" kern="0" spc="-50" dirty="0">
                    <a:latin typeface="+mn-ea"/>
                    <a:ea typeface="+mn-ea"/>
                  </a:rPr>
                  <a:t>.</a:t>
                </a:r>
                <a:r>
                  <a:rPr kumimoji="1" lang="en-US" altLang="ja-JP" sz="1050" kern="0" spc="-50" dirty="0">
                    <a:latin typeface="+mn-ea"/>
                    <a:ea typeface="+mn-ea"/>
                  </a:rPr>
                  <a:t>7</a:t>
                </a:r>
                <a:r>
                  <a:rPr kumimoji="1" lang="zh-CN" altLang="en-US" sz="1050" kern="0" spc="-50" dirty="0">
                    <a:latin typeface="+mn-ea"/>
                    <a:ea typeface="+mn-ea"/>
                  </a:rPr>
                  <a:t>兆円</a:t>
                </a:r>
                <a:endParaRPr kumimoji="1" lang="ja-JP" altLang="en-US" sz="1050" kern="0" spc="-50" dirty="0">
                  <a:latin typeface="+mn-ea"/>
                  <a:ea typeface="+mn-ea"/>
                </a:endParaRPr>
              </a:p>
            </p:txBody>
          </p:sp>
          <p:sp>
            <p:nvSpPr>
              <p:cNvPr id="116" name="正方形/長方形 115">
                <a:extLst>
                  <a:ext uri="{FF2B5EF4-FFF2-40B4-BE49-F238E27FC236}">
                    <a16:creationId xmlns:a16="http://schemas.microsoft.com/office/drawing/2014/main" id="{7EC82E39-8A0A-A518-9471-CB9EED6E1606}"/>
                  </a:ext>
                </a:extLst>
              </p:cNvPr>
              <p:cNvSpPr>
                <a:spLocks/>
              </p:cNvSpPr>
              <p:nvPr/>
            </p:nvSpPr>
            <p:spPr bwMode="auto">
              <a:xfrm>
                <a:off x="2878367" y="3760447"/>
                <a:ext cx="1094681" cy="213987"/>
              </a:xfrm>
              <a:prstGeom prst="rect">
                <a:avLst/>
              </a:prstGeom>
              <a:noFill/>
              <a:ln w="15875" cap="flat" cmpd="sng" algn="ctr">
                <a:solidFill>
                  <a:srgbClr val="00EE6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46" name="テキスト ボックス 45">
                <a:extLst>
                  <a:ext uri="{FF2B5EF4-FFF2-40B4-BE49-F238E27FC236}">
                    <a16:creationId xmlns:a16="http://schemas.microsoft.com/office/drawing/2014/main" id="{30FB8DF0-DC88-76B3-225A-6400185AE873}"/>
                  </a:ext>
                </a:extLst>
              </p:cNvPr>
              <p:cNvSpPr txBox="1">
                <a:spLocks/>
              </p:cNvSpPr>
              <p:nvPr/>
            </p:nvSpPr>
            <p:spPr>
              <a:xfrm>
                <a:off x="996225" y="4953936"/>
                <a:ext cx="1217000" cy="600164"/>
              </a:xfrm>
              <a:prstGeom prst="rect">
                <a:avLst/>
              </a:prstGeom>
              <a:noFill/>
            </p:spPr>
            <p:txBody>
              <a:bodyPr wrap="none" rtlCol="0">
                <a:spAutoFit/>
              </a:bodyPr>
              <a:lstStyle/>
              <a:p>
                <a:pPr algn="ctr">
                  <a:lnSpc>
                    <a:spcPct val="105000"/>
                  </a:lnSpc>
                </a:pPr>
                <a:r>
                  <a:rPr kumimoji="1" lang="ja-JP" altLang="en-US" sz="1100" kern="0" dirty="0">
                    <a:latin typeface="+mn-ea"/>
                    <a:ea typeface="+mn-ea"/>
                  </a:rPr>
                  <a:t>公共事業、教育、</a:t>
                </a:r>
                <a:endParaRPr kumimoji="1" lang="en-US" altLang="ja-JP" sz="1100" kern="0" dirty="0">
                  <a:latin typeface="+mn-ea"/>
                  <a:ea typeface="+mn-ea"/>
                </a:endParaRPr>
              </a:p>
              <a:p>
                <a:pPr algn="ctr">
                  <a:lnSpc>
                    <a:spcPct val="105000"/>
                  </a:lnSpc>
                </a:pPr>
                <a:r>
                  <a:rPr kumimoji="1" lang="ja-JP" altLang="en-US" sz="1100" kern="0" dirty="0">
                    <a:latin typeface="+mn-ea"/>
                    <a:ea typeface="+mn-ea"/>
                  </a:rPr>
                  <a:t>防衛など</a:t>
                </a:r>
                <a:endParaRPr kumimoji="1" lang="en-US" altLang="ja-JP" sz="1100" kern="0" dirty="0">
                  <a:latin typeface="+mn-ea"/>
                  <a:ea typeface="+mn-ea"/>
                </a:endParaRPr>
              </a:p>
              <a:p>
                <a:pPr algn="ctr">
                  <a:lnSpc>
                    <a:spcPct val="105000"/>
                  </a:lnSpc>
                </a:pPr>
                <a:r>
                  <a:rPr kumimoji="1" lang="en-US" altLang="ja-JP" sz="1050" kern="0" dirty="0">
                    <a:latin typeface="+mn-ea"/>
                    <a:ea typeface="+mn-ea"/>
                  </a:rPr>
                  <a:t>25.1</a:t>
                </a:r>
                <a:r>
                  <a:rPr kumimoji="1" lang="ja-JP" altLang="en-US" sz="1050" kern="0" dirty="0">
                    <a:latin typeface="+mn-ea"/>
                    <a:ea typeface="+mn-ea"/>
                  </a:rPr>
                  <a:t>兆円</a:t>
                </a:r>
              </a:p>
            </p:txBody>
          </p:sp>
          <p:sp>
            <p:nvSpPr>
              <p:cNvPr id="147" name="正方形/長方形 146">
                <a:extLst>
                  <a:ext uri="{FF2B5EF4-FFF2-40B4-BE49-F238E27FC236}">
                    <a16:creationId xmlns:a16="http://schemas.microsoft.com/office/drawing/2014/main" id="{1BCF1068-2D3F-484F-B6BF-2796E0C1A03A}"/>
                  </a:ext>
                </a:extLst>
              </p:cNvPr>
              <p:cNvSpPr>
                <a:spLocks/>
              </p:cNvSpPr>
              <p:nvPr/>
            </p:nvSpPr>
            <p:spPr bwMode="auto">
              <a:xfrm>
                <a:off x="1030451" y="4458945"/>
                <a:ext cx="1106921" cy="213987"/>
              </a:xfrm>
              <a:prstGeom prst="rect">
                <a:avLst/>
              </a:prstGeom>
              <a:noFill/>
              <a:ln w="15875" cap="flat" cmpd="sng" algn="ctr">
                <a:solidFill>
                  <a:srgbClr val="00EE6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grpSp>
            <p:nvGrpSpPr>
              <p:cNvPr id="15" name="グループ化 14">
                <a:extLst>
                  <a:ext uri="{FF2B5EF4-FFF2-40B4-BE49-F238E27FC236}">
                    <a16:creationId xmlns:a16="http://schemas.microsoft.com/office/drawing/2014/main" id="{BF16D924-6889-C015-CADB-768EA7A30EAE}"/>
                  </a:ext>
                </a:extLst>
              </p:cNvPr>
              <p:cNvGrpSpPr/>
              <p:nvPr/>
            </p:nvGrpSpPr>
            <p:grpSpPr>
              <a:xfrm>
                <a:off x="323850" y="1879576"/>
                <a:ext cx="828219" cy="284403"/>
                <a:chOff x="4781156" y="2669544"/>
                <a:chExt cx="828219" cy="284403"/>
              </a:xfrm>
            </p:grpSpPr>
            <p:sp>
              <p:nvSpPr>
                <p:cNvPr id="17" name="object 21">
                  <a:extLst>
                    <a:ext uri="{FF2B5EF4-FFF2-40B4-BE49-F238E27FC236}">
                      <a16:creationId xmlns:a16="http://schemas.microsoft.com/office/drawing/2014/main" id="{3B408E0B-84B7-C55F-D3D1-F257F040A33A}"/>
                    </a:ext>
                  </a:extLst>
                </p:cNvPr>
                <p:cNvSpPr txBox="1"/>
                <p:nvPr/>
              </p:nvSpPr>
              <p:spPr>
                <a:xfrm>
                  <a:off x="4855347" y="2679703"/>
                  <a:ext cx="679837" cy="230832"/>
                </a:xfrm>
                <a:prstGeom prst="rect">
                  <a:avLst/>
                </a:prstGeom>
              </p:spPr>
              <p:txBody>
                <a:bodyPr vert="horz" wrap="square" lIns="0" tIns="0" rIns="0" bIns="0" rtlCol="0">
                  <a:spAutoFit/>
                </a:bodyPr>
                <a:lstStyle/>
                <a:p>
                  <a:pPr marL="11723" algn="ctr" defTabSz="844083" eaLnBrk="1" fontAlgn="auto" hangingPunct="1">
                    <a:spcBef>
                      <a:spcPts val="0"/>
                    </a:spcBef>
                    <a:spcAft>
                      <a:spcPts val="0"/>
                    </a:spcAft>
                    <a:defRPr/>
                  </a:pPr>
                  <a:r>
                    <a:rPr lang="ja-JP" altLang="en-US" sz="1500" spc="18" dirty="0">
                      <a:solidFill>
                        <a:srgbClr val="231916"/>
                      </a:solidFill>
                      <a:latin typeface="+mn-ea"/>
                      <a:ea typeface="+mn-ea"/>
                      <a:cs typeface="Meiryo"/>
                    </a:rPr>
                    <a:t>歳 出</a:t>
                  </a:r>
                  <a:endParaRPr sz="1500" dirty="0">
                    <a:solidFill>
                      <a:prstClr val="black"/>
                    </a:solidFill>
                    <a:latin typeface="+mn-ea"/>
                    <a:ea typeface="+mn-ea"/>
                    <a:cs typeface="Meiryo"/>
                  </a:endParaRPr>
                </a:p>
              </p:txBody>
            </p:sp>
            <p:sp>
              <p:nvSpPr>
                <p:cNvPr id="18" name="正方形/長方形 17">
                  <a:extLst>
                    <a:ext uri="{FF2B5EF4-FFF2-40B4-BE49-F238E27FC236}">
                      <a16:creationId xmlns:a16="http://schemas.microsoft.com/office/drawing/2014/main" id="{D93B78F4-A0CA-761A-49EE-7CAA7AF786A0}"/>
                    </a:ext>
                  </a:extLst>
                </p:cNvPr>
                <p:cNvSpPr/>
                <p:nvPr/>
              </p:nvSpPr>
              <p:spPr bwMode="auto">
                <a:xfrm>
                  <a:off x="4781156" y="2669544"/>
                  <a:ext cx="828219" cy="284403"/>
                </a:xfrm>
                <a:prstGeom prst="rect">
                  <a:avLst/>
                </a:prstGeom>
                <a:noFill/>
                <a:ln w="19050" cap="flat" cmpd="sng" algn="ctr">
                  <a:solidFill>
                    <a:srgbClr val="00488A"/>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grpSp>
        </p:grpSp>
        <p:cxnSp>
          <p:nvCxnSpPr>
            <p:cNvPr id="2" name="直線コネクタ 1">
              <a:extLst>
                <a:ext uri="{FF2B5EF4-FFF2-40B4-BE49-F238E27FC236}">
                  <a16:creationId xmlns:a16="http://schemas.microsoft.com/office/drawing/2014/main" id="{D1FDD560-9B9A-C0C2-C093-48991FA089EB}"/>
                </a:ext>
              </a:extLst>
            </p:cNvPr>
            <p:cNvCxnSpPr/>
            <p:nvPr/>
          </p:nvCxnSpPr>
          <p:spPr>
            <a:xfrm flipV="1">
              <a:off x="8187432" y="4383606"/>
              <a:ext cx="185960" cy="32559"/>
            </a:xfrm>
            <a:prstGeom prst="line">
              <a:avLst/>
            </a:prstGeom>
            <a:ln w="158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1" name="Rectangle 14">
            <a:extLst>
              <a:ext uri="{FF2B5EF4-FFF2-40B4-BE49-F238E27FC236}">
                <a16:creationId xmlns:a16="http://schemas.microsoft.com/office/drawing/2014/main" id="{EC964284-298F-0D60-E137-671A265D7DCC}"/>
              </a:ext>
            </a:extLst>
          </p:cNvPr>
          <p:cNvSpPr txBox="1">
            <a:spLocks noChangeArrowheads="1"/>
          </p:cNvSpPr>
          <p:nvPr/>
        </p:nvSpPr>
        <p:spPr bwMode="auto">
          <a:xfrm>
            <a:off x="240030" y="134966"/>
            <a:ext cx="877100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500" kern="0" dirty="0">
                <a:solidFill>
                  <a:srgbClr val="005BAD"/>
                </a:solidFill>
                <a:latin typeface="HGP創英角ｺﾞｼｯｸUB" panose="020B0900000000000000" pitchFamily="50" charset="-128"/>
                <a:ea typeface="HGP創英角ｺﾞｼｯｸUB" panose="020B0900000000000000" pitchFamily="50" charset="-128"/>
              </a:rPr>
              <a:t>３</a:t>
            </a:r>
            <a:r>
              <a:rPr lang="en-US" altLang="ja-JP" sz="2200" kern="0" dirty="0">
                <a:solidFill>
                  <a:srgbClr val="005BAD"/>
                </a:solidFill>
                <a:latin typeface="HGP創英角ｺﾞｼｯｸUB" panose="020B0900000000000000" pitchFamily="50" charset="-128"/>
                <a:ea typeface="HGP創英角ｺﾞｼｯｸUB" panose="020B0900000000000000" pitchFamily="50" charset="-128"/>
              </a:rPr>
              <a:t>. </a:t>
            </a:r>
            <a:r>
              <a:rPr lang="ja-JP" altLang="en-US" sz="2200" kern="0" dirty="0">
                <a:solidFill>
                  <a:schemeClr val="tx1"/>
                </a:solidFill>
                <a:latin typeface="HGP創英角ｺﾞｼｯｸUB" panose="020B0900000000000000" pitchFamily="50" charset="-128"/>
                <a:ea typeface="HGP創英角ｺﾞｼｯｸUB" panose="020B0900000000000000" pitchFamily="50" charset="-128"/>
              </a:rPr>
              <a:t>国の財政をみてみよう②</a:t>
            </a:r>
          </a:p>
        </p:txBody>
      </p:sp>
    </p:spTree>
    <p:extLst>
      <p:ext uri="{BB962C8B-B14F-4D97-AF65-F5344CB8AC3E}">
        <p14:creationId xmlns:p14="http://schemas.microsoft.com/office/powerpoint/2010/main" val="1206533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01"/>
                                        </p:tgtEl>
                                        <p:attrNameLst>
                                          <p:attrName>style.visibility</p:attrName>
                                        </p:attrNameLst>
                                      </p:cBhvr>
                                      <p:to>
                                        <p:strVal val="visible"/>
                                      </p:to>
                                    </p:set>
                                    <p:animEffect transition="in" filter="fade">
                                      <p:cBhvr>
                                        <p:cTn id="13" dur="500"/>
                                        <p:tgtEl>
                                          <p:spTgt spid="101"/>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E0C6F68B-640A-A226-11C5-6BD0440BF758}"/>
              </a:ext>
            </a:extLst>
          </p:cNvPr>
          <p:cNvGrpSpPr/>
          <p:nvPr/>
        </p:nvGrpSpPr>
        <p:grpSpPr>
          <a:xfrm>
            <a:off x="323851" y="1085670"/>
            <a:ext cx="8519134" cy="827030"/>
            <a:chOff x="323851" y="1085670"/>
            <a:chExt cx="8519134" cy="827030"/>
          </a:xfrm>
        </p:grpSpPr>
        <p:sp>
          <p:nvSpPr>
            <p:cNvPr id="140" name="AutoShape 353">
              <a:extLst>
                <a:ext uri="{FF2B5EF4-FFF2-40B4-BE49-F238E27FC236}">
                  <a16:creationId xmlns:a16="http://schemas.microsoft.com/office/drawing/2014/main" id="{05D734D1-4ECC-32A3-71C3-322AD88A624A}"/>
                </a:ext>
              </a:extLst>
            </p:cNvPr>
            <p:cNvSpPr>
              <a:spLocks noChangeArrowheads="1"/>
            </p:cNvSpPr>
            <p:nvPr/>
          </p:nvSpPr>
          <p:spPr bwMode="auto">
            <a:xfrm>
              <a:off x="323851" y="1085670"/>
              <a:ext cx="8519134" cy="827030"/>
            </a:xfrm>
            <a:prstGeom prst="roundRect">
              <a:avLst>
                <a:gd name="adj" fmla="val 0"/>
              </a:avLst>
            </a:prstGeom>
            <a:solidFill>
              <a:srgbClr val="CEECFE"/>
            </a:solidFill>
            <a:ln>
              <a:noFill/>
            </a:ln>
            <a:effectLst/>
          </p:spPr>
          <p:txBody>
            <a:bodyPr wrap="none" anchor="ctr"/>
            <a:lstStyle/>
            <a:p>
              <a:pPr defTabSz="838413" eaLnBrk="1" hangingPunct="1">
                <a:spcBef>
                  <a:spcPct val="20000"/>
                </a:spcBef>
                <a:buFont typeface="Arial" charset="0"/>
                <a:buChar char="•"/>
                <a:defRPr/>
              </a:pPr>
              <a:endParaRPr lang="ja-JP" altLang="en-US" sz="2567" dirty="0">
                <a:solidFill>
                  <a:prstClr val="black"/>
                </a:solidFill>
                <a:latin typeface="HGPｺﾞｼｯｸE" panose="020B0900000000000000" pitchFamily="50" charset="-128"/>
                <a:ea typeface="HGPｺﾞｼｯｸE" panose="020B0900000000000000" pitchFamily="50" charset="-128"/>
              </a:endParaRPr>
            </a:p>
          </p:txBody>
        </p:sp>
        <p:sp>
          <p:nvSpPr>
            <p:cNvPr id="136" name="テキスト ボックス 135">
              <a:extLst>
                <a:ext uri="{FF2B5EF4-FFF2-40B4-BE49-F238E27FC236}">
                  <a16:creationId xmlns:a16="http://schemas.microsoft.com/office/drawing/2014/main" id="{3599C78E-C02B-8236-59A1-84780BBD05C2}"/>
                </a:ext>
              </a:extLst>
            </p:cNvPr>
            <p:cNvSpPr txBox="1"/>
            <p:nvPr/>
          </p:nvSpPr>
          <p:spPr>
            <a:xfrm>
              <a:off x="340205" y="1314519"/>
              <a:ext cx="5420516" cy="369332"/>
            </a:xfrm>
            <a:prstGeom prst="rect">
              <a:avLst/>
            </a:prstGeom>
            <a:noFill/>
          </p:spPr>
          <p:txBody>
            <a:bodyPr wrap="square" rtlCol="0">
              <a:spAutoFit/>
            </a:bodyPr>
            <a:lstStyle/>
            <a:p>
              <a:r>
                <a:rPr kumimoji="1" lang="ja-JP" altLang="en-US" sz="1800" dirty="0">
                  <a:latin typeface="+mn-ea"/>
                  <a:ea typeface="+mn-ea"/>
                </a:rPr>
                <a:t>社会保障関係費は今後も増えるのか</a:t>
              </a:r>
            </a:p>
          </p:txBody>
        </p:sp>
      </p:grpSp>
      <p:sp>
        <p:nvSpPr>
          <p:cNvPr id="28" name="スライド番号プレースホルダー 27">
            <a:extLst>
              <a:ext uri="{FF2B5EF4-FFF2-40B4-BE49-F238E27FC236}">
                <a16:creationId xmlns:a16="http://schemas.microsoft.com/office/drawing/2014/main" id="{23884669-48C2-26A1-4089-C95D2EBC9B2A}"/>
              </a:ext>
            </a:extLst>
          </p:cNvPr>
          <p:cNvSpPr>
            <a:spLocks noGrp="1"/>
          </p:cNvSpPr>
          <p:nvPr>
            <p:ph type="sldNum" sz="quarter" idx="12"/>
          </p:nvPr>
        </p:nvSpPr>
        <p:spPr>
          <a:prstGeom prst="rect">
            <a:avLst/>
          </a:prstGeom>
        </p:spPr>
        <p:txBody>
          <a:bodyPr/>
          <a:lstStyle/>
          <a:p>
            <a:pPr>
              <a:defRPr/>
            </a:pPr>
            <a:fld id="{40E3B949-1179-4387-B307-F356BE6486A4}" type="slidenum">
              <a:rPr lang="en-US" altLang="ja-JP" smtClean="0"/>
              <a:pPr>
                <a:defRPr/>
              </a:pPr>
              <a:t>18</a:t>
            </a:fld>
            <a:endParaRPr lang="en-US" altLang="ja-JP" dirty="0"/>
          </a:p>
        </p:txBody>
      </p:sp>
      <p:sp>
        <p:nvSpPr>
          <p:cNvPr id="9" name="Rectangle 14">
            <a:extLst>
              <a:ext uri="{FF2B5EF4-FFF2-40B4-BE49-F238E27FC236}">
                <a16:creationId xmlns:a16="http://schemas.microsoft.com/office/drawing/2014/main" id="{AEBA2F07-A9F5-0DD8-BCD2-DC76F682CB4C}"/>
              </a:ext>
            </a:extLst>
          </p:cNvPr>
          <p:cNvSpPr txBox="1">
            <a:spLocks noChangeArrowheads="1"/>
          </p:cNvSpPr>
          <p:nvPr/>
        </p:nvSpPr>
        <p:spPr bwMode="auto">
          <a:xfrm>
            <a:off x="240030" y="134966"/>
            <a:ext cx="877100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500" kern="0" dirty="0">
                <a:solidFill>
                  <a:srgbClr val="005BAD"/>
                </a:solidFill>
                <a:latin typeface="HGP創英角ｺﾞｼｯｸUB" panose="020B0900000000000000" pitchFamily="50" charset="-128"/>
                <a:ea typeface="HGP創英角ｺﾞｼｯｸUB" panose="020B0900000000000000" pitchFamily="50" charset="-128"/>
              </a:rPr>
              <a:t>３</a:t>
            </a:r>
            <a:r>
              <a:rPr lang="en-US" altLang="ja-JP" sz="2200" kern="0" dirty="0">
                <a:solidFill>
                  <a:srgbClr val="005BAD"/>
                </a:solidFill>
                <a:latin typeface="HGP創英角ｺﾞｼｯｸUB" panose="020B0900000000000000" pitchFamily="50" charset="-128"/>
                <a:ea typeface="HGP創英角ｺﾞｼｯｸUB" panose="020B0900000000000000" pitchFamily="50" charset="-128"/>
              </a:rPr>
              <a:t>. </a:t>
            </a:r>
            <a:r>
              <a:rPr lang="ja-JP" altLang="en-US" sz="2200" kern="0" dirty="0">
                <a:solidFill>
                  <a:schemeClr val="tx1"/>
                </a:solidFill>
                <a:latin typeface="HGP創英角ｺﾞｼｯｸUB" panose="020B0900000000000000" pitchFamily="50" charset="-128"/>
                <a:ea typeface="HGP創英角ｺﾞｼｯｸUB" panose="020B0900000000000000" pitchFamily="50" charset="-128"/>
              </a:rPr>
              <a:t>国の財政をみてみよう③</a:t>
            </a:r>
          </a:p>
        </p:txBody>
      </p:sp>
      <p:sp>
        <p:nvSpPr>
          <p:cNvPr id="132" name="テキスト ボックス 131">
            <a:extLst>
              <a:ext uri="{FF2B5EF4-FFF2-40B4-BE49-F238E27FC236}">
                <a16:creationId xmlns:a16="http://schemas.microsoft.com/office/drawing/2014/main" id="{511F9FB5-6A30-28E0-D77E-F1A4FED7C125}"/>
              </a:ext>
            </a:extLst>
          </p:cNvPr>
          <p:cNvSpPr txBox="1"/>
          <p:nvPr/>
        </p:nvSpPr>
        <p:spPr>
          <a:xfrm>
            <a:off x="340205" y="2792501"/>
            <a:ext cx="8479945" cy="2365759"/>
          </a:xfrm>
          <a:prstGeom prst="rect">
            <a:avLst/>
          </a:prstGeom>
          <a:noFill/>
        </p:spPr>
        <p:txBody>
          <a:bodyPr wrap="square" rtlCol="0">
            <a:noAutofit/>
          </a:bodyPr>
          <a:lstStyle/>
          <a:p>
            <a:pPr marL="252000" indent="-252000">
              <a:lnSpc>
                <a:spcPct val="110000"/>
              </a:lnSpc>
              <a:spcBef>
                <a:spcPts val="600"/>
              </a:spcBef>
              <a:buClr>
                <a:srgbClr val="005BAD"/>
              </a:buClr>
              <a:buFont typeface="Wingdings" panose="05000000000000000000" pitchFamily="2" charset="2"/>
              <a:buChar char="l"/>
            </a:pPr>
            <a:r>
              <a:rPr kumimoji="1" lang="ja-JP" altLang="en-US" sz="1700" dirty="0">
                <a:latin typeface="+mn-ea"/>
                <a:ea typeface="+mn-ea"/>
              </a:rPr>
              <a:t>日本は、他国に類をみない速度で高齢化が進んでいます。今後、高齢化はさらに進展し、</a:t>
            </a:r>
            <a:endParaRPr kumimoji="1" lang="en-US" altLang="ja-JP" sz="1700" dirty="0">
              <a:latin typeface="+mn-ea"/>
              <a:ea typeface="+mn-ea"/>
            </a:endParaRPr>
          </a:p>
          <a:p>
            <a:pPr>
              <a:lnSpc>
                <a:spcPct val="110000"/>
              </a:lnSpc>
              <a:spcBef>
                <a:spcPts val="0"/>
              </a:spcBef>
              <a:buClr>
                <a:srgbClr val="005BAD"/>
              </a:buClr>
            </a:pPr>
            <a:r>
              <a:rPr kumimoji="1" lang="en-US" altLang="ja-JP" sz="1700" dirty="0">
                <a:latin typeface="+mn-ea"/>
                <a:ea typeface="+mn-ea"/>
              </a:rPr>
              <a:t>   2025</a:t>
            </a:r>
            <a:r>
              <a:rPr kumimoji="1" lang="ja-JP" altLang="en-US" sz="1700" dirty="0">
                <a:latin typeface="+mn-ea"/>
                <a:ea typeface="+mn-ea"/>
              </a:rPr>
              <a:t>年（令和７年）には</a:t>
            </a:r>
            <a:r>
              <a:rPr lang="ja-JP" altLang="en-US" sz="2000" dirty="0">
                <a:solidFill>
                  <a:srgbClr val="005BAD"/>
                </a:solidFill>
                <a:latin typeface="+mn-ea"/>
                <a:ea typeface="+mn-ea"/>
              </a:rPr>
              <a:t>いわゆる「団塊の世代」の全員が後期高齢者である</a:t>
            </a:r>
            <a:endParaRPr lang="en-US" altLang="ja-JP" sz="2000" dirty="0">
              <a:solidFill>
                <a:srgbClr val="005BAD"/>
              </a:solidFill>
              <a:latin typeface="+mn-ea"/>
              <a:ea typeface="+mn-ea"/>
            </a:endParaRPr>
          </a:p>
          <a:p>
            <a:pPr>
              <a:lnSpc>
                <a:spcPct val="110000"/>
              </a:lnSpc>
              <a:spcBef>
                <a:spcPts val="0"/>
              </a:spcBef>
              <a:buClr>
                <a:srgbClr val="005BAD"/>
              </a:buClr>
            </a:pPr>
            <a:r>
              <a:rPr lang="en-US" altLang="ja-JP" sz="2000" dirty="0">
                <a:solidFill>
                  <a:srgbClr val="005BAD"/>
                </a:solidFill>
                <a:latin typeface="+mn-ea"/>
                <a:ea typeface="+mn-ea"/>
              </a:rPr>
              <a:t>   75</a:t>
            </a:r>
            <a:r>
              <a:rPr lang="ja-JP" altLang="en-US" sz="2000" dirty="0">
                <a:solidFill>
                  <a:srgbClr val="005BAD"/>
                </a:solidFill>
                <a:latin typeface="+mn-ea"/>
                <a:ea typeface="+mn-ea"/>
              </a:rPr>
              <a:t>歳以上となり</a:t>
            </a:r>
            <a:r>
              <a:rPr kumimoji="1" lang="ja-JP" altLang="en-US" sz="1700" dirty="0">
                <a:latin typeface="+mn-ea"/>
                <a:ea typeface="+mn-ea"/>
              </a:rPr>
              <a:t>ます。</a:t>
            </a:r>
            <a:endParaRPr lang="en-US" altLang="ja-JP" sz="1700" dirty="0">
              <a:latin typeface="+mn-ea"/>
              <a:ea typeface="+mn-ea"/>
            </a:endParaRPr>
          </a:p>
          <a:p>
            <a:pPr>
              <a:lnSpc>
                <a:spcPct val="110000"/>
              </a:lnSpc>
              <a:spcBef>
                <a:spcPts val="0"/>
              </a:spcBef>
              <a:buClr>
                <a:srgbClr val="005BAD"/>
              </a:buClr>
            </a:pPr>
            <a:r>
              <a:rPr kumimoji="1" lang="en-US" altLang="ja-JP" sz="1700" dirty="0">
                <a:latin typeface="+mn-ea"/>
                <a:ea typeface="+mn-ea"/>
              </a:rPr>
              <a:t>   ※</a:t>
            </a:r>
            <a:r>
              <a:rPr kumimoji="1" lang="ja-JP" altLang="en-US" sz="1700" dirty="0">
                <a:latin typeface="+mn-ea"/>
                <a:ea typeface="+mn-ea"/>
              </a:rPr>
              <a:t>「団塊の世代」とは、出生率の高かった昭和</a:t>
            </a:r>
            <a:r>
              <a:rPr kumimoji="1" lang="en-US" altLang="ja-JP" sz="1700" dirty="0">
                <a:latin typeface="+mn-ea"/>
                <a:ea typeface="+mn-ea"/>
              </a:rPr>
              <a:t>22</a:t>
            </a:r>
            <a:r>
              <a:rPr kumimoji="1" lang="ja-JP" altLang="en-US" sz="1700" dirty="0">
                <a:latin typeface="+mn-ea"/>
                <a:ea typeface="+mn-ea"/>
              </a:rPr>
              <a:t>年から昭和</a:t>
            </a:r>
            <a:r>
              <a:rPr kumimoji="1" lang="en-US" altLang="ja-JP" sz="1700" dirty="0">
                <a:latin typeface="+mn-ea"/>
                <a:ea typeface="+mn-ea"/>
              </a:rPr>
              <a:t>24</a:t>
            </a:r>
            <a:r>
              <a:rPr kumimoji="1" lang="ja-JP" altLang="en-US" sz="1700" dirty="0">
                <a:latin typeface="+mn-ea"/>
                <a:ea typeface="+mn-ea"/>
              </a:rPr>
              <a:t>年に生まれた世代</a:t>
            </a:r>
          </a:p>
          <a:p>
            <a:pPr marL="252000" indent="-252000">
              <a:lnSpc>
                <a:spcPct val="110000"/>
              </a:lnSpc>
              <a:spcBef>
                <a:spcPts val="1800"/>
              </a:spcBef>
              <a:buClr>
                <a:srgbClr val="005BAD"/>
              </a:buClr>
              <a:buSzPct val="85000"/>
              <a:buFont typeface="Wingdings" panose="05000000000000000000" pitchFamily="2" charset="2"/>
              <a:buChar char="l"/>
            </a:pPr>
            <a:r>
              <a:rPr lang="en-US" altLang="ja-JP" sz="2000" dirty="0">
                <a:solidFill>
                  <a:srgbClr val="005BAD"/>
                </a:solidFill>
                <a:latin typeface="+mn-ea"/>
                <a:ea typeface="+mn-ea"/>
              </a:rPr>
              <a:t>75</a:t>
            </a:r>
            <a:r>
              <a:rPr lang="ja-JP" altLang="en-US" sz="2000" dirty="0">
                <a:solidFill>
                  <a:srgbClr val="005BAD"/>
                </a:solidFill>
                <a:latin typeface="+mn-ea"/>
                <a:ea typeface="+mn-ea"/>
              </a:rPr>
              <a:t>歳以上になると、１人当たりの医療や介護の費用は急増</a:t>
            </a:r>
            <a:r>
              <a:rPr kumimoji="1" lang="ja-JP" altLang="en-US" sz="1700" dirty="0">
                <a:latin typeface="+mn-ea"/>
                <a:ea typeface="+mn-ea"/>
              </a:rPr>
              <a:t>することから、</a:t>
            </a:r>
            <a:endParaRPr lang="en-US" altLang="ja-JP" sz="1700" dirty="0">
              <a:latin typeface="+mn-ea"/>
              <a:ea typeface="+mn-ea"/>
            </a:endParaRPr>
          </a:p>
          <a:p>
            <a:pPr>
              <a:lnSpc>
                <a:spcPct val="110000"/>
              </a:lnSpc>
              <a:spcBef>
                <a:spcPts val="0"/>
              </a:spcBef>
              <a:buClr>
                <a:srgbClr val="005BAD"/>
              </a:buClr>
            </a:pPr>
            <a:r>
              <a:rPr kumimoji="1" lang="ja-JP" altLang="en-US" sz="1700" dirty="0">
                <a:latin typeface="+mn-ea"/>
                <a:ea typeface="+mn-ea"/>
              </a:rPr>
              <a:t>   持続可能な社会保障制度を作るために残された時間はわずかです。</a:t>
            </a:r>
          </a:p>
        </p:txBody>
      </p:sp>
      <p:pic>
        <p:nvPicPr>
          <p:cNvPr id="4" name="Picture 29">
            <a:extLst>
              <a:ext uri="{FF2B5EF4-FFF2-40B4-BE49-F238E27FC236}">
                <a16:creationId xmlns:a16="http://schemas.microsoft.com/office/drawing/2014/main" id="{F121C140-897A-4A51-7B38-71F273B0A8F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7601021" y="811947"/>
            <a:ext cx="1323956" cy="15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4813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600"/>
                                        <p:tgtEl>
                                          <p:spTgt spid="4"/>
                                        </p:tgtEl>
                                      </p:cBhvr>
                                    </p:animEffect>
                                    <p:anim calcmode="lin" valueType="num">
                                      <p:cBhvr>
                                        <p:cTn id="12" dur="600" fill="hold"/>
                                        <p:tgtEl>
                                          <p:spTgt spid="4"/>
                                        </p:tgtEl>
                                        <p:attrNameLst>
                                          <p:attrName>ppt_x</p:attrName>
                                        </p:attrNameLst>
                                      </p:cBhvr>
                                      <p:tavLst>
                                        <p:tav tm="0">
                                          <p:val>
                                            <p:strVal val="#ppt_x"/>
                                          </p:val>
                                        </p:tav>
                                        <p:tav tm="100000">
                                          <p:val>
                                            <p:strVal val="#ppt_x"/>
                                          </p:val>
                                        </p:tav>
                                      </p:tavLst>
                                    </p:anim>
                                    <p:anim calcmode="lin" valueType="num">
                                      <p:cBhvr>
                                        <p:cTn id="13" dur="6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132">
                                            <p:txEl>
                                              <p:pRg st="0" end="0"/>
                                            </p:txEl>
                                          </p:spTgt>
                                        </p:tgtEl>
                                        <p:attrNameLst>
                                          <p:attrName>style.visibility</p:attrName>
                                        </p:attrNameLst>
                                      </p:cBhvr>
                                      <p:to>
                                        <p:strVal val="visible"/>
                                      </p:to>
                                    </p:set>
                                    <p:animEffect transition="in" filter="wipe(left)">
                                      <p:cBhvr>
                                        <p:cTn id="18" dur="1750"/>
                                        <p:tgtEl>
                                          <p:spTgt spid="132">
                                            <p:txEl>
                                              <p:pRg st="0" end="0"/>
                                            </p:txEl>
                                          </p:spTgt>
                                        </p:tgtEl>
                                      </p:cBhvr>
                                    </p:animEffect>
                                  </p:childTnLst>
                                </p:cTn>
                              </p:par>
                            </p:childTnLst>
                          </p:cTn>
                        </p:par>
                        <p:par>
                          <p:cTn id="19" fill="hold">
                            <p:stCondLst>
                              <p:cond delay="1750"/>
                            </p:stCondLst>
                            <p:childTnLst>
                              <p:par>
                                <p:cTn id="20" presetID="22" presetClass="entr" presetSubtype="8" fill="hold" nodeType="afterEffect">
                                  <p:stCondLst>
                                    <p:cond delay="0"/>
                                  </p:stCondLst>
                                  <p:childTnLst>
                                    <p:set>
                                      <p:cBhvr>
                                        <p:cTn id="21" dur="1" fill="hold">
                                          <p:stCondLst>
                                            <p:cond delay="0"/>
                                          </p:stCondLst>
                                        </p:cTn>
                                        <p:tgtEl>
                                          <p:spTgt spid="132">
                                            <p:txEl>
                                              <p:pRg st="1" end="1"/>
                                            </p:txEl>
                                          </p:spTgt>
                                        </p:tgtEl>
                                        <p:attrNameLst>
                                          <p:attrName>style.visibility</p:attrName>
                                        </p:attrNameLst>
                                      </p:cBhvr>
                                      <p:to>
                                        <p:strVal val="visible"/>
                                      </p:to>
                                    </p:set>
                                    <p:animEffect transition="in" filter="wipe(left)">
                                      <p:cBhvr>
                                        <p:cTn id="22" dur="1700"/>
                                        <p:tgtEl>
                                          <p:spTgt spid="132">
                                            <p:txEl>
                                              <p:pRg st="1" end="1"/>
                                            </p:txEl>
                                          </p:spTgt>
                                        </p:tgtEl>
                                      </p:cBhvr>
                                    </p:animEffect>
                                  </p:childTnLst>
                                </p:cTn>
                              </p:par>
                            </p:childTnLst>
                          </p:cTn>
                        </p:par>
                        <p:par>
                          <p:cTn id="23" fill="hold">
                            <p:stCondLst>
                              <p:cond delay="3450"/>
                            </p:stCondLst>
                            <p:childTnLst>
                              <p:par>
                                <p:cTn id="24" presetID="22" presetClass="entr" presetSubtype="8" fill="hold" nodeType="afterEffect">
                                  <p:stCondLst>
                                    <p:cond delay="0"/>
                                  </p:stCondLst>
                                  <p:childTnLst>
                                    <p:set>
                                      <p:cBhvr>
                                        <p:cTn id="25" dur="1" fill="hold">
                                          <p:stCondLst>
                                            <p:cond delay="0"/>
                                          </p:stCondLst>
                                        </p:cTn>
                                        <p:tgtEl>
                                          <p:spTgt spid="132">
                                            <p:txEl>
                                              <p:pRg st="2" end="2"/>
                                            </p:txEl>
                                          </p:spTgt>
                                        </p:tgtEl>
                                        <p:attrNameLst>
                                          <p:attrName>style.visibility</p:attrName>
                                        </p:attrNameLst>
                                      </p:cBhvr>
                                      <p:to>
                                        <p:strVal val="visible"/>
                                      </p:to>
                                    </p:set>
                                    <p:animEffect transition="in" filter="wipe(left)">
                                      <p:cBhvr>
                                        <p:cTn id="26" dur="750"/>
                                        <p:tgtEl>
                                          <p:spTgt spid="132">
                                            <p:txEl>
                                              <p:pRg st="2" end="2"/>
                                            </p:txEl>
                                          </p:spTgt>
                                        </p:tgtEl>
                                      </p:cBhvr>
                                    </p:animEffect>
                                  </p:childTnLst>
                                </p:cTn>
                              </p:par>
                            </p:childTnLst>
                          </p:cTn>
                        </p:par>
                        <p:par>
                          <p:cTn id="27" fill="hold">
                            <p:stCondLst>
                              <p:cond delay="4200"/>
                            </p:stCondLst>
                            <p:childTnLst>
                              <p:par>
                                <p:cTn id="28" presetID="22" presetClass="entr" presetSubtype="8" fill="hold" nodeType="afterEffect">
                                  <p:stCondLst>
                                    <p:cond delay="0"/>
                                  </p:stCondLst>
                                  <p:childTnLst>
                                    <p:set>
                                      <p:cBhvr>
                                        <p:cTn id="29" dur="1" fill="hold">
                                          <p:stCondLst>
                                            <p:cond delay="0"/>
                                          </p:stCondLst>
                                        </p:cTn>
                                        <p:tgtEl>
                                          <p:spTgt spid="132">
                                            <p:txEl>
                                              <p:pRg st="3" end="3"/>
                                            </p:txEl>
                                          </p:spTgt>
                                        </p:tgtEl>
                                        <p:attrNameLst>
                                          <p:attrName>style.visibility</p:attrName>
                                        </p:attrNameLst>
                                      </p:cBhvr>
                                      <p:to>
                                        <p:strVal val="visible"/>
                                      </p:to>
                                    </p:set>
                                    <p:animEffect transition="in" filter="wipe(left)">
                                      <p:cBhvr>
                                        <p:cTn id="30" dur="1700"/>
                                        <p:tgtEl>
                                          <p:spTgt spid="132">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32">
                                            <p:txEl>
                                              <p:pRg st="4" end="4"/>
                                            </p:txEl>
                                          </p:spTgt>
                                        </p:tgtEl>
                                        <p:attrNameLst>
                                          <p:attrName>style.visibility</p:attrName>
                                        </p:attrNameLst>
                                      </p:cBhvr>
                                      <p:to>
                                        <p:strVal val="visible"/>
                                      </p:to>
                                    </p:set>
                                    <p:animEffect transition="in" filter="wipe(left)">
                                      <p:cBhvr>
                                        <p:cTn id="35" dur="1700"/>
                                        <p:tgtEl>
                                          <p:spTgt spid="132">
                                            <p:txEl>
                                              <p:pRg st="4" end="4"/>
                                            </p:txEl>
                                          </p:spTgt>
                                        </p:tgtEl>
                                      </p:cBhvr>
                                    </p:animEffect>
                                  </p:childTnLst>
                                </p:cTn>
                              </p:par>
                            </p:childTnLst>
                          </p:cTn>
                        </p:par>
                        <p:par>
                          <p:cTn id="36" fill="hold">
                            <p:stCondLst>
                              <p:cond delay="1700"/>
                            </p:stCondLst>
                            <p:childTnLst>
                              <p:par>
                                <p:cTn id="37" presetID="22" presetClass="entr" presetSubtype="8" fill="hold" nodeType="afterEffect">
                                  <p:stCondLst>
                                    <p:cond delay="0"/>
                                  </p:stCondLst>
                                  <p:childTnLst>
                                    <p:set>
                                      <p:cBhvr>
                                        <p:cTn id="38" dur="1" fill="hold">
                                          <p:stCondLst>
                                            <p:cond delay="0"/>
                                          </p:stCondLst>
                                        </p:cTn>
                                        <p:tgtEl>
                                          <p:spTgt spid="132">
                                            <p:txEl>
                                              <p:pRg st="5" end="5"/>
                                            </p:txEl>
                                          </p:spTgt>
                                        </p:tgtEl>
                                        <p:attrNameLst>
                                          <p:attrName>style.visibility</p:attrName>
                                        </p:attrNameLst>
                                      </p:cBhvr>
                                      <p:to>
                                        <p:strVal val="visible"/>
                                      </p:to>
                                    </p:set>
                                    <p:animEffect transition="in" filter="wipe(left)">
                                      <p:cBhvr>
                                        <p:cTn id="39" dur="1670"/>
                                        <p:tgtEl>
                                          <p:spTgt spid="13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CEC2B-E521-600A-C522-4F4DAF2EFEFE}"/>
            </a:ext>
          </a:extLst>
        </p:cNvPr>
        <p:cNvGrpSpPr/>
        <p:nvPr/>
      </p:nvGrpSpPr>
      <p:grpSpPr>
        <a:xfrm>
          <a:off x="0" y="0"/>
          <a:ext cx="0" cy="0"/>
          <a:chOff x="0" y="0"/>
          <a:chExt cx="0" cy="0"/>
        </a:xfrm>
      </p:grpSpPr>
      <p:sp>
        <p:nvSpPr>
          <p:cNvPr id="9" name="Rectangle 14">
            <a:extLst>
              <a:ext uri="{FF2B5EF4-FFF2-40B4-BE49-F238E27FC236}">
                <a16:creationId xmlns:a16="http://schemas.microsoft.com/office/drawing/2014/main" id="{2652B125-C681-F4B4-BE20-F15848F9B01F}"/>
              </a:ext>
            </a:extLst>
          </p:cNvPr>
          <p:cNvSpPr txBox="1">
            <a:spLocks noChangeArrowheads="1"/>
          </p:cNvSpPr>
          <p:nvPr/>
        </p:nvSpPr>
        <p:spPr bwMode="auto">
          <a:xfrm>
            <a:off x="240030" y="134966"/>
            <a:ext cx="877100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500" kern="0" dirty="0">
                <a:solidFill>
                  <a:srgbClr val="005BAD"/>
                </a:solidFill>
                <a:latin typeface="HGP創英角ｺﾞｼｯｸUB" panose="020B0900000000000000" pitchFamily="50" charset="-128"/>
                <a:ea typeface="HGP創英角ｺﾞｼｯｸUB" panose="020B0900000000000000" pitchFamily="50" charset="-128"/>
              </a:rPr>
              <a:t>３</a:t>
            </a:r>
            <a:r>
              <a:rPr lang="en-US" altLang="ja-JP" sz="2200" kern="0" dirty="0">
                <a:solidFill>
                  <a:srgbClr val="005BAD"/>
                </a:solidFill>
                <a:latin typeface="HGP創英角ｺﾞｼｯｸUB" panose="020B0900000000000000" pitchFamily="50" charset="-128"/>
                <a:ea typeface="HGP創英角ｺﾞｼｯｸUB" panose="020B0900000000000000" pitchFamily="50" charset="-128"/>
              </a:rPr>
              <a:t>. </a:t>
            </a:r>
            <a:r>
              <a:rPr lang="ja-JP" altLang="en-US" sz="2200" kern="0" dirty="0">
                <a:solidFill>
                  <a:schemeClr val="tx1"/>
                </a:solidFill>
                <a:latin typeface="HGP創英角ｺﾞｼｯｸUB" panose="020B0900000000000000" pitchFamily="50" charset="-128"/>
                <a:ea typeface="HGP創英角ｺﾞｼｯｸUB" panose="020B0900000000000000" pitchFamily="50" charset="-128"/>
              </a:rPr>
              <a:t>国の財政をみてみよう③</a:t>
            </a:r>
          </a:p>
        </p:txBody>
      </p:sp>
      <p:sp>
        <p:nvSpPr>
          <p:cNvPr id="28" name="スライド番号プレースホルダー 27">
            <a:extLst>
              <a:ext uri="{FF2B5EF4-FFF2-40B4-BE49-F238E27FC236}">
                <a16:creationId xmlns:a16="http://schemas.microsoft.com/office/drawing/2014/main" id="{70CF10C6-B9A2-44B6-234F-21CB150AFBF8}"/>
              </a:ext>
            </a:extLst>
          </p:cNvPr>
          <p:cNvSpPr>
            <a:spLocks noGrp="1"/>
          </p:cNvSpPr>
          <p:nvPr>
            <p:ph type="sldNum" sz="quarter" idx="12"/>
          </p:nvPr>
        </p:nvSpPr>
        <p:spPr>
          <a:prstGeom prst="rect">
            <a:avLst/>
          </a:prstGeom>
        </p:spPr>
        <p:txBody>
          <a:bodyPr/>
          <a:lstStyle/>
          <a:p>
            <a:pPr>
              <a:defRPr/>
            </a:pPr>
            <a:fld id="{40E3B949-1179-4387-B307-F356BE6486A4}" type="slidenum">
              <a:rPr lang="en-US" altLang="ja-JP" smtClean="0"/>
              <a:pPr>
                <a:defRPr/>
              </a:pPr>
              <a:t>19</a:t>
            </a:fld>
            <a:endParaRPr lang="en-US" altLang="ja-JP" dirty="0"/>
          </a:p>
        </p:txBody>
      </p:sp>
      <p:grpSp>
        <p:nvGrpSpPr>
          <p:cNvPr id="228" name="グループ化 227">
            <a:extLst>
              <a:ext uri="{FF2B5EF4-FFF2-40B4-BE49-F238E27FC236}">
                <a16:creationId xmlns:a16="http://schemas.microsoft.com/office/drawing/2014/main" id="{A0077614-F3B5-CD49-A8D8-DFEBC374019D}"/>
              </a:ext>
            </a:extLst>
          </p:cNvPr>
          <p:cNvGrpSpPr/>
          <p:nvPr/>
        </p:nvGrpSpPr>
        <p:grpSpPr>
          <a:xfrm>
            <a:off x="306265" y="1174782"/>
            <a:ext cx="4604035" cy="259668"/>
            <a:chOff x="643082" y="2567207"/>
            <a:chExt cx="4604035" cy="259668"/>
          </a:xfrm>
        </p:grpSpPr>
        <p:sp>
          <p:nvSpPr>
            <p:cNvPr id="229" name="object 131">
              <a:extLst>
                <a:ext uri="{FF2B5EF4-FFF2-40B4-BE49-F238E27FC236}">
                  <a16:creationId xmlns:a16="http://schemas.microsoft.com/office/drawing/2014/main" id="{C9766F24-6EA4-B77A-D3ED-EA3F36122067}"/>
                </a:ext>
              </a:extLst>
            </p:cNvPr>
            <p:cNvSpPr txBox="1"/>
            <p:nvPr/>
          </p:nvSpPr>
          <p:spPr>
            <a:xfrm>
              <a:off x="643082" y="2567207"/>
              <a:ext cx="1490036" cy="229807"/>
            </a:xfrm>
            <a:prstGeom prst="rect">
              <a:avLst/>
            </a:prstGeom>
          </p:spPr>
          <p:txBody>
            <a:bodyPr vert="horz" wrap="square" lIns="0" tIns="0" rIns="0" bIns="0" rtlCol="0">
              <a:spAutoFit/>
            </a:bodyPr>
            <a:lstStyle/>
            <a:p>
              <a:pPr marL="185815" marR="4689" indent="-174678" algn="ctr" defTabSz="844007" eaLnBrk="1" fontAlgn="auto" hangingPunct="1">
                <a:lnSpc>
                  <a:spcPct val="113999"/>
                </a:lnSpc>
                <a:spcBef>
                  <a:spcPts val="0"/>
                </a:spcBef>
                <a:spcAft>
                  <a:spcPts val="0"/>
                </a:spcAft>
                <a:defRPr/>
              </a:pPr>
              <a:r>
                <a:rPr sz="1500" spc="32" dirty="0" err="1">
                  <a:solidFill>
                    <a:srgbClr val="231916"/>
                  </a:solidFill>
                  <a:latin typeface="+mn-ea"/>
                  <a:ea typeface="+mn-ea"/>
                </a:rPr>
                <a:t>日本の高齢化率</a:t>
              </a:r>
              <a:endParaRPr sz="1500" spc="32" dirty="0">
                <a:solidFill>
                  <a:srgbClr val="231916"/>
                </a:solidFill>
                <a:latin typeface="+mn-ea"/>
                <a:ea typeface="+mn-ea"/>
              </a:endParaRPr>
            </a:p>
          </p:txBody>
        </p:sp>
        <p:sp>
          <p:nvSpPr>
            <p:cNvPr id="230" name="テキスト ボックス 229">
              <a:extLst>
                <a:ext uri="{FF2B5EF4-FFF2-40B4-BE49-F238E27FC236}">
                  <a16:creationId xmlns:a16="http://schemas.microsoft.com/office/drawing/2014/main" id="{27C5C2F1-7D66-55AC-0398-239BD8209689}"/>
                </a:ext>
              </a:extLst>
            </p:cNvPr>
            <p:cNvSpPr txBox="1"/>
            <p:nvPr/>
          </p:nvSpPr>
          <p:spPr>
            <a:xfrm>
              <a:off x="2091518" y="2572959"/>
              <a:ext cx="3155599" cy="253916"/>
            </a:xfrm>
            <a:prstGeom prst="rect">
              <a:avLst/>
            </a:prstGeom>
            <a:noFill/>
          </p:spPr>
          <p:txBody>
            <a:bodyPr wrap="square" rtlCol="0">
              <a:spAutoFit/>
            </a:bodyPr>
            <a:lstStyle/>
            <a:p>
              <a:pPr marL="325324" indent="-325324" defTabSz="844083" eaLnBrk="1" fontAlgn="auto" hangingPunct="1">
                <a:spcBef>
                  <a:spcPts val="0"/>
                </a:spcBef>
                <a:spcAft>
                  <a:spcPts val="0"/>
                </a:spcAft>
                <a:defRPr/>
              </a:pPr>
              <a:r>
                <a:rPr kumimoji="0" lang="en-US" altLang="ja-JP" sz="1050" kern="0" dirty="0">
                  <a:solidFill>
                    <a:prstClr val="black"/>
                  </a:solidFill>
                  <a:latin typeface="+mn-ea"/>
                  <a:ea typeface="+mn-ea"/>
                </a:rPr>
                <a:t>(</a:t>
              </a:r>
              <a:r>
                <a:rPr kumimoji="0" lang="ja-JP" altLang="en-US" sz="1050" kern="0" dirty="0">
                  <a:solidFill>
                    <a:prstClr val="black"/>
                  </a:solidFill>
                  <a:latin typeface="+mn-ea"/>
                  <a:ea typeface="+mn-ea"/>
                </a:rPr>
                <a:t>高齢化率＝総人口に占める</a:t>
              </a:r>
              <a:r>
                <a:rPr kumimoji="0" lang="en-US" altLang="ja-JP" sz="1050" kern="0" dirty="0">
                  <a:solidFill>
                    <a:prstClr val="black"/>
                  </a:solidFill>
                  <a:latin typeface="+mn-ea"/>
                  <a:ea typeface="+mn-ea"/>
                </a:rPr>
                <a:t>65</a:t>
              </a:r>
              <a:r>
                <a:rPr kumimoji="0" lang="ja-JP" altLang="en-US" sz="1050" kern="0" dirty="0">
                  <a:solidFill>
                    <a:prstClr val="black"/>
                  </a:solidFill>
                  <a:latin typeface="+mn-ea"/>
                  <a:ea typeface="+mn-ea"/>
                </a:rPr>
                <a:t>歳以上人口の割合</a:t>
              </a:r>
              <a:r>
                <a:rPr kumimoji="0" lang="en-US" altLang="ja-JP" sz="1050" kern="0" dirty="0">
                  <a:solidFill>
                    <a:prstClr val="black"/>
                  </a:solidFill>
                  <a:latin typeface="+mn-ea"/>
                  <a:ea typeface="+mn-ea"/>
                </a:rPr>
                <a:t>)</a:t>
              </a:r>
            </a:p>
          </p:txBody>
        </p:sp>
      </p:grpSp>
      <p:grpSp>
        <p:nvGrpSpPr>
          <p:cNvPr id="8" name="グループ化 7">
            <a:extLst>
              <a:ext uri="{FF2B5EF4-FFF2-40B4-BE49-F238E27FC236}">
                <a16:creationId xmlns:a16="http://schemas.microsoft.com/office/drawing/2014/main" id="{6CB53CB5-8C41-F5F0-9946-E272BFFD61A1}"/>
              </a:ext>
            </a:extLst>
          </p:cNvPr>
          <p:cNvGrpSpPr/>
          <p:nvPr/>
        </p:nvGrpSpPr>
        <p:grpSpPr>
          <a:xfrm>
            <a:off x="-108642" y="1497731"/>
            <a:ext cx="9081537" cy="4121313"/>
            <a:chOff x="-108642" y="1497731"/>
            <a:chExt cx="9081537" cy="4121313"/>
          </a:xfrm>
        </p:grpSpPr>
        <p:grpSp>
          <p:nvGrpSpPr>
            <p:cNvPr id="5" name="グループ化 4">
              <a:extLst>
                <a:ext uri="{FF2B5EF4-FFF2-40B4-BE49-F238E27FC236}">
                  <a16:creationId xmlns:a16="http://schemas.microsoft.com/office/drawing/2014/main" id="{8C2372C3-4A81-E575-461A-2C5F04495B42}"/>
                </a:ext>
              </a:extLst>
            </p:cNvPr>
            <p:cNvGrpSpPr/>
            <p:nvPr/>
          </p:nvGrpSpPr>
          <p:grpSpPr>
            <a:xfrm>
              <a:off x="-108642" y="1497731"/>
              <a:ext cx="8797874" cy="4121313"/>
              <a:chOff x="-108642" y="1497731"/>
              <a:chExt cx="8797874" cy="4121313"/>
            </a:xfrm>
          </p:grpSpPr>
          <p:graphicFrame>
            <p:nvGraphicFramePr>
              <p:cNvPr id="6" name="グラフ 5">
                <a:extLst>
                  <a:ext uri="{FF2B5EF4-FFF2-40B4-BE49-F238E27FC236}">
                    <a16:creationId xmlns:a16="http://schemas.microsoft.com/office/drawing/2014/main" id="{3B23B92A-4177-A594-537D-64B6298D9F2E}"/>
                  </a:ext>
                </a:extLst>
              </p:cNvPr>
              <p:cNvGraphicFramePr>
                <a:graphicFrameLocks/>
              </p:cNvGraphicFramePr>
              <p:nvPr>
                <p:extLst>
                  <p:ext uri="{D42A27DB-BD31-4B8C-83A1-F6EECF244321}">
                    <p14:modId xmlns:p14="http://schemas.microsoft.com/office/powerpoint/2010/main" val="968034190"/>
                  </p:ext>
                </p:extLst>
              </p:nvPr>
            </p:nvGraphicFramePr>
            <p:xfrm>
              <a:off x="-108642" y="1525962"/>
              <a:ext cx="8696830" cy="4093082"/>
            </p:xfrm>
            <a:graphic>
              <a:graphicData uri="http://schemas.openxmlformats.org/drawingml/2006/chart">
                <c:chart xmlns:c="http://schemas.openxmlformats.org/drawingml/2006/chart" xmlns:r="http://schemas.openxmlformats.org/officeDocument/2006/relationships" r:id="rId3"/>
              </a:graphicData>
            </a:graphic>
          </p:graphicFrame>
          <p:grpSp>
            <p:nvGrpSpPr>
              <p:cNvPr id="4" name="グループ化 3">
                <a:extLst>
                  <a:ext uri="{FF2B5EF4-FFF2-40B4-BE49-F238E27FC236}">
                    <a16:creationId xmlns:a16="http://schemas.microsoft.com/office/drawing/2014/main" id="{010DF5F2-92E9-5316-794D-89100D1A5F74}"/>
                  </a:ext>
                </a:extLst>
              </p:cNvPr>
              <p:cNvGrpSpPr/>
              <p:nvPr/>
            </p:nvGrpSpPr>
            <p:grpSpPr>
              <a:xfrm>
                <a:off x="1040313" y="5199602"/>
                <a:ext cx="7305103" cy="415500"/>
                <a:chOff x="1040313" y="5199602"/>
                <a:chExt cx="7305103" cy="415500"/>
              </a:xfrm>
            </p:grpSpPr>
            <p:sp>
              <p:nvSpPr>
                <p:cNvPr id="250" name="テキスト ボックス 249">
                  <a:extLst>
                    <a:ext uri="{FF2B5EF4-FFF2-40B4-BE49-F238E27FC236}">
                      <a16:creationId xmlns:a16="http://schemas.microsoft.com/office/drawing/2014/main" id="{3CCD5354-3AA7-4E9F-A80B-D2A34917AC5E}"/>
                    </a:ext>
                  </a:extLst>
                </p:cNvPr>
                <p:cNvSpPr txBox="1"/>
                <p:nvPr/>
              </p:nvSpPr>
              <p:spPr>
                <a:xfrm rot="18653614">
                  <a:off x="940286" y="5299629"/>
                  <a:ext cx="415498" cy="215444"/>
                </a:xfrm>
                <a:prstGeom prst="rect">
                  <a:avLst/>
                </a:prstGeom>
                <a:noFill/>
              </p:spPr>
              <p:txBody>
                <a:bodyPr wrap="none" rtlCol="0">
                  <a:spAutoFit/>
                </a:bodyPr>
                <a:lstStyle/>
                <a:p>
                  <a:r>
                    <a:rPr lang="en-US" altLang="ja-JP" sz="800" b="1" dirty="0">
                      <a:latin typeface="Arial" panose="020B0604020202020204" pitchFamily="34" charset="0"/>
                      <a:cs typeface="Arial" panose="020B0604020202020204" pitchFamily="34" charset="0"/>
                    </a:rPr>
                    <a:t>1990</a:t>
                  </a:r>
                  <a:endParaRPr kumimoji="1" lang="ja-JP" altLang="en-US" sz="800" b="1" dirty="0">
                    <a:latin typeface="Arial" panose="020B0604020202020204" pitchFamily="34" charset="0"/>
                    <a:cs typeface="Arial" panose="020B0604020202020204" pitchFamily="34" charset="0"/>
                  </a:endParaRPr>
                </a:p>
              </p:txBody>
            </p:sp>
            <p:sp>
              <p:nvSpPr>
                <p:cNvPr id="251" name="テキスト ボックス 250">
                  <a:extLst>
                    <a:ext uri="{FF2B5EF4-FFF2-40B4-BE49-F238E27FC236}">
                      <a16:creationId xmlns:a16="http://schemas.microsoft.com/office/drawing/2014/main" id="{92724207-F9F8-44C0-6DA0-C5ED81EFA222}"/>
                    </a:ext>
                  </a:extLst>
                </p:cNvPr>
                <p:cNvSpPr txBox="1"/>
                <p:nvPr/>
              </p:nvSpPr>
              <p:spPr>
                <a:xfrm rot="18653614">
                  <a:off x="8029945" y="5299631"/>
                  <a:ext cx="415498" cy="215444"/>
                </a:xfrm>
                <a:prstGeom prst="rect">
                  <a:avLst/>
                </a:prstGeom>
                <a:noFill/>
              </p:spPr>
              <p:txBody>
                <a:bodyPr wrap="none" rtlCol="0">
                  <a:spAutoFit/>
                </a:bodyPr>
                <a:lstStyle/>
                <a:p>
                  <a:r>
                    <a:rPr lang="en-US" altLang="ja-JP" sz="800" b="1" dirty="0">
                      <a:latin typeface="Arial" panose="020B0604020202020204" pitchFamily="34" charset="0"/>
                      <a:cs typeface="Arial" panose="020B0604020202020204" pitchFamily="34" charset="0"/>
                    </a:rPr>
                    <a:t>2050</a:t>
                  </a:r>
                  <a:endParaRPr kumimoji="1" lang="ja-JP" altLang="en-US" sz="800" b="1" dirty="0">
                    <a:latin typeface="Arial" panose="020B0604020202020204" pitchFamily="34" charset="0"/>
                    <a:cs typeface="Arial" panose="020B0604020202020204" pitchFamily="34" charset="0"/>
                  </a:endParaRPr>
                </a:p>
              </p:txBody>
            </p:sp>
            <p:sp>
              <p:nvSpPr>
                <p:cNvPr id="252" name="テキスト ボックス 251">
                  <a:extLst>
                    <a:ext uri="{FF2B5EF4-FFF2-40B4-BE49-F238E27FC236}">
                      <a16:creationId xmlns:a16="http://schemas.microsoft.com/office/drawing/2014/main" id="{755F2419-551A-19A7-3077-D0630CBCE6EC}"/>
                    </a:ext>
                  </a:extLst>
                </p:cNvPr>
                <p:cNvSpPr txBox="1"/>
                <p:nvPr/>
              </p:nvSpPr>
              <p:spPr>
                <a:xfrm rot="18653614">
                  <a:off x="7439141" y="5299631"/>
                  <a:ext cx="415498" cy="215444"/>
                </a:xfrm>
                <a:prstGeom prst="rect">
                  <a:avLst/>
                </a:prstGeom>
                <a:noFill/>
              </p:spPr>
              <p:txBody>
                <a:bodyPr wrap="none" rtlCol="0">
                  <a:spAutoFit/>
                </a:bodyPr>
                <a:lstStyle/>
                <a:p>
                  <a:r>
                    <a:rPr lang="en-US" altLang="ja-JP" sz="800" b="1" dirty="0">
                      <a:latin typeface="Arial" panose="020B0604020202020204" pitchFamily="34" charset="0"/>
                      <a:cs typeface="Arial" panose="020B0604020202020204" pitchFamily="34" charset="0"/>
                    </a:rPr>
                    <a:t>2045</a:t>
                  </a:r>
                  <a:endParaRPr kumimoji="1" lang="ja-JP" altLang="en-US" sz="800" b="1" dirty="0">
                    <a:latin typeface="Arial" panose="020B0604020202020204" pitchFamily="34" charset="0"/>
                    <a:cs typeface="Arial" panose="020B0604020202020204" pitchFamily="34" charset="0"/>
                  </a:endParaRPr>
                </a:p>
              </p:txBody>
            </p:sp>
            <p:sp>
              <p:nvSpPr>
                <p:cNvPr id="253" name="テキスト ボックス 252">
                  <a:extLst>
                    <a:ext uri="{FF2B5EF4-FFF2-40B4-BE49-F238E27FC236}">
                      <a16:creationId xmlns:a16="http://schemas.microsoft.com/office/drawing/2014/main" id="{788BAF43-AD75-B6A9-DCD4-338EF0D1B8EB}"/>
                    </a:ext>
                  </a:extLst>
                </p:cNvPr>
                <p:cNvSpPr txBox="1"/>
                <p:nvPr/>
              </p:nvSpPr>
              <p:spPr>
                <a:xfrm rot="18653614">
                  <a:off x="6848336" y="5299631"/>
                  <a:ext cx="415498" cy="215444"/>
                </a:xfrm>
                <a:prstGeom prst="rect">
                  <a:avLst/>
                </a:prstGeom>
                <a:noFill/>
              </p:spPr>
              <p:txBody>
                <a:bodyPr wrap="none" rtlCol="0">
                  <a:spAutoFit/>
                </a:bodyPr>
                <a:lstStyle/>
                <a:p>
                  <a:r>
                    <a:rPr lang="en-US" altLang="ja-JP" sz="800" b="1" dirty="0">
                      <a:latin typeface="Arial" panose="020B0604020202020204" pitchFamily="34" charset="0"/>
                      <a:cs typeface="Arial" panose="020B0604020202020204" pitchFamily="34" charset="0"/>
                    </a:rPr>
                    <a:t>2040</a:t>
                  </a:r>
                  <a:endParaRPr kumimoji="1" lang="ja-JP" altLang="en-US" sz="800" b="1" dirty="0">
                    <a:latin typeface="Arial" panose="020B0604020202020204" pitchFamily="34" charset="0"/>
                    <a:cs typeface="Arial" panose="020B0604020202020204" pitchFamily="34" charset="0"/>
                  </a:endParaRPr>
                </a:p>
              </p:txBody>
            </p:sp>
            <p:sp>
              <p:nvSpPr>
                <p:cNvPr id="254" name="テキスト ボックス 253">
                  <a:extLst>
                    <a:ext uri="{FF2B5EF4-FFF2-40B4-BE49-F238E27FC236}">
                      <a16:creationId xmlns:a16="http://schemas.microsoft.com/office/drawing/2014/main" id="{8FC17FD1-B333-C4D7-2B2F-1A433ABFCA1C}"/>
                    </a:ext>
                  </a:extLst>
                </p:cNvPr>
                <p:cNvSpPr txBox="1"/>
                <p:nvPr/>
              </p:nvSpPr>
              <p:spPr>
                <a:xfrm rot="18653614">
                  <a:off x="6257531" y="5299631"/>
                  <a:ext cx="415498" cy="215444"/>
                </a:xfrm>
                <a:prstGeom prst="rect">
                  <a:avLst/>
                </a:prstGeom>
                <a:noFill/>
              </p:spPr>
              <p:txBody>
                <a:bodyPr wrap="none" rtlCol="0">
                  <a:spAutoFit/>
                </a:bodyPr>
                <a:lstStyle/>
                <a:p>
                  <a:r>
                    <a:rPr lang="en-US" altLang="ja-JP" sz="800" b="1" dirty="0">
                      <a:latin typeface="Arial" panose="020B0604020202020204" pitchFamily="34" charset="0"/>
                      <a:cs typeface="Arial" panose="020B0604020202020204" pitchFamily="34" charset="0"/>
                    </a:rPr>
                    <a:t>2035</a:t>
                  </a:r>
                </a:p>
              </p:txBody>
            </p:sp>
            <p:sp>
              <p:nvSpPr>
                <p:cNvPr id="255" name="テキスト ボックス 254">
                  <a:extLst>
                    <a:ext uri="{FF2B5EF4-FFF2-40B4-BE49-F238E27FC236}">
                      <a16:creationId xmlns:a16="http://schemas.microsoft.com/office/drawing/2014/main" id="{B0A8119F-F7D4-EAD9-D2CF-8888B2615EF6}"/>
                    </a:ext>
                  </a:extLst>
                </p:cNvPr>
                <p:cNvSpPr txBox="1"/>
                <p:nvPr/>
              </p:nvSpPr>
              <p:spPr>
                <a:xfrm rot="18653614">
                  <a:off x="5666726" y="5299631"/>
                  <a:ext cx="415498" cy="215444"/>
                </a:xfrm>
                <a:prstGeom prst="rect">
                  <a:avLst/>
                </a:prstGeom>
                <a:noFill/>
              </p:spPr>
              <p:txBody>
                <a:bodyPr wrap="none" rtlCol="0">
                  <a:spAutoFit/>
                </a:bodyPr>
                <a:lstStyle/>
                <a:p>
                  <a:r>
                    <a:rPr lang="en-US" altLang="ja-JP" sz="800" b="1" dirty="0">
                      <a:latin typeface="Arial" panose="020B0604020202020204" pitchFamily="34" charset="0"/>
                      <a:cs typeface="Arial" panose="020B0604020202020204" pitchFamily="34" charset="0"/>
                    </a:rPr>
                    <a:t>2030</a:t>
                  </a:r>
                </a:p>
              </p:txBody>
            </p:sp>
            <p:sp>
              <p:nvSpPr>
                <p:cNvPr id="132" name="テキスト ボックス 131">
                  <a:extLst>
                    <a:ext uri="{FF2B5EF4-FFF2-40B4-BE49-F238E27FC236}">
                      <a16:creationId xmlns:a16="http://schemas.microsoft.com/office/drawing/2014/main" id="{F9E6A7DC-D192-1CD5-22DE-6386B2BD789A}"/>
                    </a:ext>
                  </a:extLst>
                </p:cNvPr>
                <p:cNvSpPr txBox="1"/>
                <p:nvPr/>
              </p:nvSpPr>
              <p:spPr>
                <a:xfrm rot="18653614">
                  <a:off x="5075921" y="5299631"/>
                  <a:ext cx="415498" cy="215444"/>
                </a:xfrm>
                <a:prstGeom prst="rect">
                  <a:avLst/>
                </a:prstGeom>
                <a:noFill/>
              </p:spPr>
              <p:txBody>
                <a:bodyPr wrap="none" rtlCol="0">
                  <a:spAutoFit/>
                </a:bodyPr>
                <a:lstStyle/>
                <a:p>
                  <a:r>
                    <a:rPr lang="en-US" altLang="ja-JP" sz="800" b="1" dirty="0">
                      <a:latin typeface="Arial" panose="020B0604020202020204" pitchFamily="34" charset="0"/>
                      <a:cs typeface="Arial" panose="020B0604020202020204" pitchFamily="34" charset="0"/>
                    </a:rPr>
                    <a:t>2025</a:t>
                  </a:r>
                </a:p>
              </p:txBody>
            </p:sp>
            <p:sp>
              <p:nvSpPr>
                <p:cNvPr id="133" name="テキスト ボックス 132">
                  <a:extLst>
                    <a:ext uri="{FF2B5EF4-FFF2-40B4-BE49-F238E27FC236}">
                      <a16:creationId xmlns:a16="http://schemas.microsoft.com/office/drawing/2014/main" id="{C4CE4A79-4B9B-E060-E732-81B690570137}"/>
                    </a:ext>
                  </a:extLst>
                </p:cNvPr>
                <p:cNvSpPr txBox="1"/>
                <p:nvPr/>
              </p:nvSpPr>
              <p:spPr>
                <a:xfrm rot="18653614">
                  <a:off x="4485116" y="5299631"/>
                  <a:ext cx="415498" cy="215444"/>
                </a:xfrm>
                <a:prstGeom prst="rect">
                  <a:avLst/>
                </a:prstGeom>
                <a:noFill/>
              </p:spPr>
              <p:txBody>
                <a:bodyPr wrap="none" rtlCol="0">
                  <a:spAutoFit/>
                </a:bodyPr>
                <a:lstStyle/>
                <a:p>
                  <a:r>
                    <a:rPr lang="en-US" altLang="ja-JP" sz="800" b="1" dirty="0">
                      <a:latin typeface="Arial" panose="020B0604020202020204" pitchFamily="34" charset="0"/>
                      <a:cs typeface="Arial" panose="020B0604020202020204" pitchFamily="34" charset="0"/>
                    </a:rPr>
                    <a:t>2020</a:t>
                  </a:r>
                </a:p>
              </p:txBody>
            </p:sp>
            <p:sp>
              <p:nvSpPr>
                <p:cNvPr id="134" name="テキスト ボックス 133">
                  <a:extLst>
                    <a:ext uri="{FF2B5EF4-FFF2-40B4-BE49-F238E27FC236}">
                      <a16:creationId xmlns:a16="http://schemas.microsoft.com/office/drawing/2014/main" id="{7616E1C2-6B8C-520D-ADB7-740C2D80FFD2}"/>
                    </a:ext>
                  </a:extLst>
                </p:cNvPr>
                <p:cNvSpPr txBox="1"/>
                <p:nvPr/>
              </p:nvSpPr>
              <p:spPr>
                <a:xfrm rot="18653614">
                  <a:off x="3894311" y="5299630"/>
                  <a:ext cx="415498" cy="215444"/>
                </a:xfrm>
                <a:prstGeom prst="rect">
                  <a:avLst/>
                </a:prstGeom>
                <a:noFill/>
              </p:spPr>
              <p:txBody>
                <a:bodyPr wrap="none" rtlCol="0">
                  <a:spAutoFit/>
                </a:bodyPr>
                <a:lstStyle/>
                <a:p>
                  <a:r>
                    <a:rPr lang="en-US" altLang="ja-JP" sz="800" b="1" dirty="0">
                      <a:latin typeface="Arial" panose="020B0604020202020204" pitchFamily="34" charset="0"/>
                      <a:cs typeface="Arial" panose="020B0604020202020204" pitchFamily="34" charset="0"/>
                    </a:rPr>
                    <a:t>2015</a:t>
                  </a:r>
                </a:p>
              </p:txBody>
            </p:sp>
            <p:sp>
              <p:nvSpPr>
                <p:cNvPr id="135" name="テキスト ボックス 134">
                  <a:extLst>
                    <a:ext uri="{FF2B5EF4-FFF2-40B4-BE49-F238E27FC236}">
                      <a16:creationId xmlns:a16="http://schemas.microsoft.com/office/drawing/2014/main" id="{05068B2A-CC2C-C3C8-E141-B9C30A2D97E4}"/>
                    </a:ext>
                  </a:extLst>
                </p:cNvPr>
                <p:cNvSpPr txBox="1"/>
                <p:nvPr/>
              </p:nvSpPr>
              <p:spPr>
                <a:xfrm rot="18653614">
                  <a:off x="3303506" y="5299630"/>
                  <a:ext cx="415498" cy="215444"/>
                </a:xfrm>
                <a:prstGeom prst="rect">
                  <a:avLst/>
                </a:prstGeom>
                <a:noFill/>
              </p:spPr>
              <p:txBody>
                <a:bodyPr wrap="none" rtlCol="0">
                  <a:spAutoFit/>
                </a:bodyPr>
                <a:lstStyle/>
                <a:p>
                  <a:r>
                    <a:rPr lang="en-US" altLang="ja-JP" sz="800" b="1" dirty="0">
                      <a:latin typeface="Arial" panose="020B0604020202020204" pitchFamily="34" charset="0"/>
                      <a:cs typeface="Arial" panose="020B0604020202020204" pitchFamily="34" charset="0"/>
                    </a:rPr>
                    <a:t>2010</a:t>
                  </a:r>
                </a:p>
              </p:txBody>
            </p:sp>
            <p:sp>
              <p:nvSpPr>
                <p:cNvPr id="136" name="テキスト ボックス 135">
                  <a:extLst>
                    <a:ext uri="{FF2B5EF4-FFF2-40B4-BE49-F238E27FC236}">
                      <a16:creationId xmlns:a16="http://schemas.microsoft.com/office/drawing/2014/main" id="{FA5693A3-23DA-ADD5-44DD-0631F8B177DE}"/>
                    </a:ext>
                  </a:extLst>
                </p:cNvPr>
                <p:cNvSpPr txBox="1"/>
                <p:nvPr/>
              </p:nvSpPr>
              <p:spPr>
                <a:xfrm rot="18653614">
                  <a:off x="2712701" y="5299630"/>
                  <a:ext cx="415498" cy="215444"/>
                </a:xfrm>
                <a:prstGeom prst="rect">
                  <a:avLst/>
                </a:prstGeom>
                <a:noFill/>
              </p:spPr>
              <p:txBody>
                <a:bodyPr wrap="none" rtlCol="0">
                  <a:spAutoFit/>
                </a:bodyPr>
                <a:lstStyle/>
                <a:p>
                  <a:r>
                    <a:rPr lang="en-US" altLang="ja-JP" sz="800" b="1" dirty="0">
                      <a:latin typeface="Arial" panose="020B0604020202020204" pitchFamily="34" charset="0"/>
                      <a:cs typeface="Arial" panose="020B0604020202020204" pitchFamily="34" charset="0"/>
                    </a:rPr>
                    <a:t>2005</a:t>
                  </a:r>
                </a:p>
              </p:txBody>
            </p:sp>
            <p:sp>
              <p:nvSpPr>
                <p:cNvPr id="137" name="テキスト ボックス 136">
                  <a:extLst>
                    <a:ext uri="{FF2B5EF4-FFF2-40B4-BE49-F238E27FC236}">
                      <a16:creationId xmlns:a16="http://schemas.microsoft.com/office/drawing/2014/main" id="{72EA4DFC-80EA-6FEB-3684-D71C6E9A791F}"/>
                    </a:ext>
                  </a:extLst>
                </p:cNvPr>
                <p:cNvSpPr txBox="1"/>
                <p:nvPr/>
              </p:nvSpPr>
              <p:spPr>
                <a:xfrm rot="18653614">
                  <a:off x="2121896" y="5299629"/>
                  <a:ext cx="415498" cy="215444"/>
                </a:xfrm>
                <a:prstGeom prst="rect">
                  <a:avLst/>
                </a:prstGeom>
                <a:noFill/>
              </p:spPr>
              <p:txBody>
                <a:bodyPr wrap="none" rtlCol="0">
                  <a:spAutoFit/>
                </a:bodyPr>
                <a:lstStyle/>
                <a:p>
                  <a:r>
                    <a:rPr lang="en-US" altLang="ja-JP" sz="800" b="1" dirty="0">
                      <a:latin typeface="Arial" panose="020B0604020202020204" pitchFamily="34" charset="0"/>
                      <a:cs typeface="Arial" panose="020B0604020202020204" pitchFamily="34" charset="0"/>
                    </a:rPr>
                    <a:t>2000</a:t>
                  </a:r>
                </a:p>
              </p:txBody>
            </p:sp>
            <p:sp>
              <p:nvSpPr>
                <p:cNvPr id="138" name="テキスト ボックス 137">
                  <a:extLst>
                    <a:ext uri="{FF2B5EF4-FFF2-40B4-BE49-F238E27FC236}">
                      <a16:creationId xmlns:a16="http://schemas.microsoft.com/office/drawing/2014/main" id="{34315AB0-8054-C50F-2C56-36D34D368D89}"/>
                    </a:ext>
                  </a:extLst>
                </p:cNvPr>
                <p:cNvSpPr txBox="1"/>
                <p:nvPr/>
              </p:nvSpPr>
              <p:spPr>
                <a:xfrm rot="18653614">
                  <a:off x="1531091" y="5299630"/>
                  <a:ext cx="415498" cy="215444"/>
                </a:xfrm>
                <a:prstGeom prst="rect">
                  <a:avLst/>
                </a:prstGeom>
                <a:noFill/>
              </p:spPr>
              <p:txBody>
                <a:bodyPr wrap="none" rtlCol="0">
                  <a:spAutoFit/>
                </a:bodyPr>
                <a:lstStyle/>
                <a:p>
                  <a:r>
                    <a:rPr lang="en-US" altLang="ja-JP" sz="800" b="1" dirty="0">
                      <a:latin typeface="Arial" panose="020B0604020202020204" pitchFamily="34" charset="0"/>
                      <a:cs typeface="Arial" panose="020B0604020202020204" pitchFamily="34" charset="0"/>
                    </a:rPr>
                    <a:t>1995</a:t>
                  </a:r>
                </a:p>
              </p:txBody>
            </p:sp>
          </p:grpSp>
          <p:sp>
            <p:nvSpPr>
              <p:cNvPr id="233" name="object 66">
                <a:extLst>
                  <a:ext uri="{FF2B5EF4-FFF2-40B4-BE49-F238E27FC236}">
                    <a16:creationId xmlns:a16="http://schemas.microsoft.com/office/drawing/2014/main" id="{FAB67E35-21CC-E023-50B1-BAB97E6156EE}"/>
                  </a:ext>
                </a:extLst>
              </p:cNvPr>
              <p:cNvSpPr txBox="1"/>
              <p:nvPr/>
            </p:nvSpPr>
            <p:spPr>
              <a:xfrm>
                <a:off x="8385811" y="5120938"/>
                <a:ext cx="303421" cy="153888"/>
              </a:xfrm>
              <a:prstGeom prst="rect">
                <a:avLst/>
              </a:prstGeom>
            </p:spPr>
            <p:txBody>
              <a:bodyPr vert="horz" wrap="square" lIns="0" tIns="0" rIns="0" bIns="0" rtlCol="0">
                <a:spAutoFit/>
              </a:bodyPr>
              <a:lstStyle/>
              <a:p>
                <a:pPr marL="11723" defTabSz="844083" eaLnBrk="1" fontAlgn="auto" hangingPunct="1">
                  <a:spcBef>
                    <a:spcPts val="0"/>
                  </a:spcBef>
                  <a:spcAft>
                    <a:spcPts val="0"/>
                  </a:spcAft>
                  <a:defRPr/>
                </a:pPr>
                <a:r>
                  <a:rPr lang="ja-JP" altLang="en-US" sz="1000" dirty="0">
                    <a:solidFill>
                      <a:srgbClr val="231916"/>
                    </a:solidFill>
                    <a:latin typeface="+mn-ea"/>
                    <a:ea typeface="+mn-ea"/>
                    <a:cs typeface="Yu Gothic"/>
                  </a:rPr>
                  <a:t>（年）</a:t>
                </a:r>
                <a:endParaRPr sz="1000" dirty="0">
                  <a:solidFill>
                    <a:prstClr val="black"/>
                  </a:solidFill>
                  <a:latin typeface="+mn-ea"/>
                  <a:ea typeface="+mn-ea"/>
                  <a:cs typeface="Yu Gothic"/>
                </a:endParaRPr>
              </a:p>
            </p:txBody>
          </p:sp>
          <p:sp>
            <p:nvSpPr>
              <p:cNvPr id="231" name="object 66">
                <a:extLst>
                  <a:ext uri="{FF2B5EF4-FFF2-40B4-BE49-F238E27FC236}">
                    <a16:creationId xmlns:a16="http://schemas.microsoft.com/office/drawing/2014/main" id="{DFDD8E47-62F5-ED9D-7417-C7D71B25132D}"/>
                  </a:ext>
                </a:extLst>
              </p:cNvPr>
              <p:cNvSpPr txBox="1"/>
              <p:nvPr/>
            </p:nvSpPr>
            <p:spPr>
              <a:xfrm>
                <a:off x="345859" y="1497731"/>
                <a:ext cx="262293" cy="153888"/>
              </a:xfrm>
              <a:prstGeom prst="rect">
                <a:avLst/>
              </a:prstGeom>
            </p:spPr>
            <p:txBody>
              <a:bodyPr vert="horz" wrap="square" lIns="0" tIns="0" rIns="0" bIns="0" rtlCol="0">
                <a:spAutoFit/>
              </a:bodyPr>
              <a:lstStyle/>
              <a:p>
                <a:pPr marL="11723" defTabSz="844083" eaLnBrk="1" fontAlgn="auto" hangingPunct="1">
                  <a:spcBef>
                    <a:spcPts val="0"/>
                  </a:spcBef>
                  <a:spcAft>
                    <a:spcPts val="0"/>
                  </a:spcAft>
                  <a:defRPr/>
                </a:pPr>
                <a:r>
                  <a:rPr lang="ja-JP" altLang="en-US" sz="1000" dirty="0">
                    <a:solidFill>
                      <a:srgbClr val="231916"/>
                    </a:solidFill>
                    <a:latin typeface="+mn-ea"/>
                    <a:ea typeface="+mn-ea"/>
                    <a:cs typeface="Arial" panose="020B0604020202020204" pitchFamily="34" charset="0"/>
                  </a:rPr>
                  <a:t>（</a:t>
                </a:r>
                <a:r>
                  <a:rPr lang="en-US" altLang="ja-JP" sz="1000" b="1" dirty="0">
                    <a:solidFill>
                      <a:srgbClr val="231916"/>
                    </a:solidFill>
                    <a:latin typeface="Arial" panose="020B0604020202020204" pitchFamily="34" charset="0"/>
                    <a:ea typeface="Meiryo UI"/>
                    <a:cs typeface="Arial" panose="020B0604020202020204" pitchFamily="34" charset="0"/>
                  </a:rPr>
                  <a:t>%</a:t>
                </a:r>
                <a:r>
                  <a:rPr lang="ja-JP" altLang="en-US" sz="1000" dirty="0">
                    <a:solidFill>
                      <a:srgbClr val="231916"/>
                    </a:solidFill>
                    <a:latin typeface="+mn-ea"/>
                    <a:ea typeface="+mn-ea"/>
                    <a:cs typeface="Arial" panose="020B0604020202020204" pitchFamily="34" charset="0"/>
                  </a:rPr>
                  <a:t>）</a:t>
                </a:r>
                <a:endParaRPr sz="1000" dirty="0">
                  <a:solidFill>
                    <a:prstClr val="black"/>
                  </a:solidFill>
                  <a:latin typeface="+mn-ea"/>
                  <a:ea typeface="+mn-ea"/>
                  <a:cs typeface="Arial" panose="020B0604020202020204" pitchFamily="34" charset="0"/>
                </a:endParaRPr>
              </a:p>
            </p:txBody>
          </p:sp>
        </p:grpSp>
        <p:grpSp>
          <p:nvGrpSpPr>
            <p:cNvPr id="10" name="グループ化 9">
              <a:extLst>
                <a:ext uri="{FF2B5EF4-FFF2-40B4-BE49-F238E27FC236}">
                  <a16:creationId xmlns:a16="http://schemas.microsoft.com/office/drawing/2014/main" id="{D518CF20-EEC5-0140-0622-78BD8F9B6242}"/>
                </a:ext>
              </a:extLst>
            </p:cNvPr>
            <p:cNvGrpSpPr/>
            <p:nvPr/>
          </p:nvGrpSpPr>
          <p:grpSpPr>
            <a:xfrm>
              <a:off x="8192236" y="1909131"/>
              <a:ext cx="780659" cy="1344679"/>
              <a:chOff x="2753405" y="2717737"/>
              <a:chExt cx="780659" cy="1344679"/>
            </a:xfrm>
          </p:grpSpPr>
          <p:pic>
            <p:nvPicPr>
              <p:cNvPr id="14" name="Picture 151" descr="アメリカ合衆国">
                <a:extLst>
                  <a:ext uri="{FF2B5EF4-FFF2-40B4-BE49-F238E27FC236}">
                    <a16:creationId xmlns:a16="http://schemas.microsoft.com/office/drawing/2014/main" id="{6D2C43E1-A909-620C-1A3B-7973BAB101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60064" y="3879490"/>
                <a:ext cx="210405" cy="1306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 name="Picture 152" descr="英国">
                <a:extLst>
                  <a:ext uri="{FF2B5EF4-FFF2-40B4-BE49-F238E27FC236}">
                    <a16:creationId xmlns:a16="http://schemas.microsoft.com/office/drawing/2014/main" id="{D372FD3C-595B-AF6C-E4B6-1DE148C96EC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60064" y="3684847"/>
                <a:ext cx="210405" cy="1306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 name="Picture 153" descr="ドイツ">
                <a:extLst>
                  <a:ext uri="{FF2B5EF4-FFF2-40B4-BE49-F238E27FC236}">
                    <a16:creationId xmlns:a16="http://schemas.microsoft.com/office/drawing/2014/main" id="{27A50D69-6503-21A6-AFBE-F22BECAC958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60087" y="3340274"/>
                <a:ext cx="210405" cy="1306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 name="Picture 154" descr="フランス">
                <a:extLst>
                  <a:ext uri="{FF2B5EF4-FFF2-40B4-BE49-F238E27FC236}">
                    <a16:creationId xmlns:a16="http://schemas.microsoft.com/office/drawing/2014/main" id="{4D6B98CA-27A4-8213-0280-CB85665FBBF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60087" y="3512587"/>
                <a:ext cx="210405" cy="1306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8" name="Picture 155" descr="日本">
                <a:extLst>
                  <a:ext uri="{FF2B5EF4-FFF2-40B4-BE49-F238E27FC236}">
                    <a16:creationId xmlns:a16="http://schemas.microsoft.com/office/drawing/2014/main" id="{36714415-CDE2-5D4B-ECDF-7F89E387820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53405" y="2761529"/>
                <a:ext cx="223770" cy="1389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1" name="Text Box 158">
                <a:extLst>
                  <a:ext uri="{FF2B5EF4-FFF2-40B4-BE49-F238E27FC236}">
                    <a16:creationId xmlns:a16="http://schemas.microsoft.com/office/drawing/2014/main" id="{F48A468E-1E4D-0906-5DE2-ADAB609470CF}"/>
                  </a:ext>
                </a:extLst>
              </p:cNvPr>
              <p:cNvSpPr txBox="1">
                <a:spLocks noChangeArrowheads="1"/>
              </p:cNvSpPr>
              <p:nvPr/>
            </p:nvSpPr>
            <p:spPr bwMode="auto">
              <a:xfrm>
                <a:off x="2936613" y="2717737"/>
                <a:ext cx="407364" cy="22708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84237" tIns="42117" rIns="84237" bIns="42117">
                <a:spAutoFit/>
              </a:bodyPr>
              <a:lstStyle>
                <a:lvl1pPr defTabSz="947738"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defTabSz="947738"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defTabSz="947738"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defTabSz="947738"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defTabSz="947738"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defTabSz="947738"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defTabSz="947738"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defTabSz="947738"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defTabSz="947738"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defTabSz="874857" eaLnBrk="1" fontAlgn="auto" hangingPunct="1">
                  <a:spcBef>
                    <a:spcPct val="0"/>
                  </a:spcBef>
                  <a:spcAft>
                    <a:spcPts val="0"/>
                  </a:spcAft>
                  <a:buNone/>
                  <a:defRPr/>
                </a:pPr>
                <a:r>
                  <a:rPr lang="ja-JP" altLang="en-US" sz="923" dirty="0">
                    <a:solidFill>
                      <a:srgbClr val="E83030"/>
                    </a:solidFill>
                    <a:latin typeface="+mn-ea"/>
                    <a:ea typeface="+mn-ea"/>
                  </a:rPr>
                  <a:t>日本</a:t>
                </a:r>
              </a:p>
            </p:txBody>
          </p:sp>
          <p:sp>
            <p:nvSpPr>
              <p:cNvPr id="22" name="Text Box 159">
                <a:extLst>
                  <a:ext uri="{FF2B5EF4-FFF2-40B4-BE49-F238E27FC236}">
                    <a16:creationId xmlns:a16="http://schemas.microsoft.com/office/drawing/2014/main" id="{5A4A129C-5280-EC10-9C7E-6AFD0712C091}"/>
                  </a:ext>
                </a:extLst>
              </p:cNvPr>
              <p:cNvSpPr txBox="1">
                <a:spLocks noChangeArrowheads="1"/>
              </p:cNvSpPr>
              <p:nvPr/>
            </p:nvSpPr>
            <p:spPr bwMode="auto">
              <a:xfrm>
                <a:off x="2952230" y="3296062"/>
                <a:ext cx="458660" cy="22708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84237" tIns="42117" rIns="84237" bIns="42117">
                <a:spAutoFit/>
              </a:bodyPr>
              <a:lstStyle>
                <a:lvl1pPr defTabSz="947738"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defTabSz="947738"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defTabSz="947738"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defTabSz="947738"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defTabSz="947738"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defTabSz="947738"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defTabSz="947738"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defTabSz="947738"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defTabSz="947738"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defTabSz="874857" eaLnBrk="1" fontAlgn="auto" hangingPunct="1">
                  <a:spcBef>
                    <a:spcPct val="0"/>
                  </a:spcBef>
                  <a:spcAft>
                    <a:spcPts val="0"/>
                  </a:spcAft>
                  <a:buNone/>
                  <a:defRPr/>
                </a:pPr>
                <a:r>
                  <a:rPr lang="ja-JP" altLang="en-US" sz="923" dirty="0">
                    <a:solidFill>
                      <a:srgbClr val="EAB200"/>
                    </a:solidFill>
                    <a:latin typeface="+mn-ea"/>
                    <a:ea typeface="+mn-ea"/>
                  </a:rPr>
                  <a:t>ドイツ</a:t>
                </a:r>
              </a:p>
            </p:txBody>
          </p:sp>
          <p:sp>
            <p:nvSpPr>
              <p:cNvPr id="23" name="Text Box 160">
                <a:extLst>
                  <a:ext uri="{FF2B5EF4-FFF2-40B4-BE49-F238E27FC236}">
                    <a16:creationId xmlns:a16="http://schemas.microsoft.com/office/drawing/2014/main" id="{01E0EE88-FB7F-FD35-08F4-D850A54F46F2}"/>
                  </a:ext>
                </a:extLst>
              </p:cNvPr>
              <p:cNvSpPr txBox="1">
                <a:spLocks noChangeArrowheads="1"/>
              </p:cNvSpPr>
              <p:nvPr/>
            </p:nvSpPr>
            <p:spPr bwMode="auto">
              <a:xfrm>
                <a:off x="2947164" y="3467768"/>
                <a:ext cx="586900" cy="22708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84237" tIns="42117" rIns="84237" bIns="42117">
                <a:spAutoFit/>
              </a:bodyPr>
              <a:lstStyle>
                <a:lvl1pPr defTabSz="947738"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defTabSz="947738"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defTabSz="947738"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defTabSz="947738"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defTabSz="947738"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defTabSz="947738"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defTabSz="947738"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defTabSz="947738"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defTabSz="947738"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defTabSz="874857" eaLnBrk="1" fontAlgn="auto" hangingPunct="1">
                  <a:spcBef>
                    <a:spcPct val="0"/>
                  </a:spcBef>
                  <a:spcAft>
                    <a:spcPts val="0"/>
                  </a:spcAft>
                  <a:buNone/>
                  <a:defRPr/>
                </a:pPr>
                <a:r>
                  <a:rPr lang="ja-JP" altLang="en-US" sz="923" dirty="0">
                    <a:solidFill>
                      <a:srgbClr val="FF66CC"/>
                    </a:solidFill>
                    <a:latin typeface="+mn-ea"/>
                    <a:ea typeface="+mn-ea"/>
                  </a:rPr>
                  <a:t>フランス</a:t>
                </a:r>
              </a:p>
            </p:txBody>
          </p:sp>
          <p:sp>
            <p:nvSpPr>
              <p:cNvPr id="26" name="Text Box 161">
                <a:extLst>
                  <a:ext uri="{FF2B5EF4-FFF2-40B4-BE49-F238E27FC236}">
                    <a16:creationId xmlns:a16="http://schemas.microsoft.com/office/drawing/2014/main" id="{7D32C56E-4F53-3031-6284-4FC5D6D182BF}"/>
                  </a:ext>
                </a:extLst>
              </p:cNvPr>
              <p:cNvSpPr txBox="1">
                <a:spLocks noChangeArrowheads="1"/>
              </p:cNvSpPr>
              <p:nvPr/>
            </p:nvSpPr>
            <p:spPr bwMode="auto">
              <a:xfrm>
                <a:off x="2946980" y="3643304"/>
                <a:ext cx="407364" cy="22708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84237" tIns="42117" rIns="84237" bIns="42117">
                <a:spAutoFit/>
              </a:bodyPr>
              <a:lstStyle>
                <a:lvl1pPr defTabSz="947738"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defTabSz="947738"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defTabSz="947738"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defTabSz="947738"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defTabSz="947738"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defTabSz="947738"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defTabSz="947738"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defTabSz="947738"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defTabSz="947738"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defTabSz="874857" eaLnBrk="1" fontAlgn="auto" hangingPunct="1">
                  <a:spcBef>
                    <a:spcPct val="0"/>
                  </a:spcBef>
                  <a:spcAft>
                    <a:spcPts val="0"/>
                  </a:spcAft>
                  <a:buNone/>
                  <a:defRPr/>
                </a:pPr>
                <a:r>
                  <a:rPr lang="ja-JP" altLang="en-US" sz="923" dirty="0">
                    <a:solidFill>
                      <a:srgbClr val="2B7CDD"/>
                    </a:solidFill>
                    <a:latin typeface="+mn-ea"/>
                    <a:ea typeface="+mn-ea"/>
                  </a:rPr>
                  <a:t>英国</a:t>
                </a:r>
              </a:p>
            </p:txBody>
          </p:sp>
          <p:sp>
            <p:nvSpPr>
              <p:cNvPr id="227" name="Text Box 162">
                <a:extLst>
                  <a:ext uri="{FF2B5EF4-FFF2-40B4-BE49-F238E27FC236}">
                    <a16:creationId xmlns:a16="http://schemas.microsoft.com/office/drawing/2014/main" id="{4A515006-83EF-F146-0989-B2411795A848}"/>
                  </a:ext>
                </a:extLst>
              </p:cNvPr>
              <p:cNvSpPr txBox="1">
                <a:spLocks noChangeArrowheads="1"/>
              </p:cNvSpPr>
              <p:nvPr/>
            </p:nvSpPr>
            <p:spPr bwMode="auto">
              <a:xfrm>
                <a:off x="2946980" y="3835333"/>
                <a:ext cx="407364" cy="22708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84237" tIns="42117" rIns="84237" bIns="42117">
                <a:spAutoFit/>
              </a:bodyPr>
              <a:lstStyle>
                <a:lvl1pPr defTabSz="947738"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defTabSz="947738"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defTabSz="947738"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defTabSz="947738"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defTabSz="947738"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defTabSz="947738"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defTabSz="947738"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defTabSz="947738"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defTabSz="947738"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defTabSz="874857" eaLnBrk="1" fontAlgn="auto" hangingPunct="1">
                  <a:spcBef>
                    <a:spcPct val="0"/>
                  </a:spcBef>
                  <a:spcAft>
                    <a:spcPts val="0"/>
                  </a:spcAft>
                  <a:buNone/>
                  <a:defRPr/>
                </a:pPr>
                <a:r>
                  <a:rPr lang="ja-JP" altLang="en-US" sz="923" dirty="0">
                    <a:solidFill>
                      <a:srgbClr val="7030A0"/>
                    </a:solidFill>
                    <a:latin typeface="+mn-ea"/>
                    <a:ea typeface="+mn-ea"/>
                  </a:rPr>
                  <a:t>米国</a:t>
                </a:r>
              </a:p>
            </p:txBody>
          </p:sp>
        </p:grpSp>
        <p:sp>
          <p:nvSpPr>
            <p:cNvPr id="232" name="object 34">
              <a:extLst>
                <a:ext uri="{FF2B5EF4-FFF2-40B4-BE49-F238E27FC236}">
                  <a16:creationId xmlns:a16="http://schemas.microsoft.com/office/drawing/2014/main" id="{B4B88D8D-3087-EE19-6246-A90367564669}"/>
                </a:ext>
              </a:extLst>
            </p:cNvPr>
            <p:cNvSpPr txBox="1"/>
            <p:nvPr/>
          </p:nvSpPr>
          <p:spPr>
            <a:xfrm>
              <a:off x="4463054" y="2230495"/>
              <a:ext cx="820616" cy="301173"/>
            </a:xfrm>
            <a:prstGeom prst="rect">
              <a:avLst/>
            </a:prstGeom>
          </p:spPr>
          <p:txBody>
            <a:bodyPr vert="horz" wrap="square" lIns="0" tIns="0" rIns="0" bIns="0" rtlCol="0">
              <a:spAutoFit/>
            </a:bodyPr>
            <a:lstStyle/>
            <a:p>
              <a:pPr marL="196953" marR="4689" indent="-185815" defTabSz="844083" eaLnBrk="1" fontAlgn="auto" hangingPunct="1">
                <a:lnSpc>
                  <a:spcPct val="101499"/>
                </a:lnSpc>
                <a:spcBef>
                  <a:spcPts val="0"/>
                </a:spcBef>
                <a:spcAft>
                  <a:spcPts val="0"/>
                </a:spcAft>
                <a:defRPr/>
              </a:pPr>
              <a:r>
                <a:rPr sz="1000" b="1" spc="46" dirty="0">
                  <a:solidFill>
                    <a:prstClr val="black"/>
                  </a:solidFill>
                  <a:latin typeface="Arial" panose="020B0604020202020204" pitchFamily="34" charset="0"/>
                  <a:ea typeface="Meiryo UI"/>
                  <a:cs typeface="Arial" panose="020B0604020202020204" pitchFamily="34" charset="0"/>
                </a:rPr>
                <a:t>（20</a:t>
              </a:r>
              <a:r>
                <a:rPr lang="en-US" sz="1000" b="1" spc="46" dirty="0">
                  <a:solidFill>
                    <a:prstClr val="black"/>
                  </a:solidFill>
                  <a:latin typeface="Arial" panose="020B0604020202020204" pitchFamily="34" charset="0"/>
                  <a:ea typeface="Meiryo UI"/>
                  <a:cs typeface="Arial" panose="020B0604020202020204" pitchFamily="34" charset="0"/>
                </a:rPr>
                <a:t>2</a:t>
              </a:r>
              <a:r>
                <a:rPr lang="en-US" altLang="ja-JP" sz="1000" b="1" spc="46" dirty="0">
                  <a:solidFill>
                    <a:prstClr val="black"/>
                  </a:solidFill>
                  <a:latin typeface="Arial" panose="020B0604020202020204" pitchFamily="34" charset="0"/>
                  <a:ea typeface="Meiryo UI"/>
                  <a:cs typeface="Arial" panose="020B0604020202020204" pitchFamily="34" charset="0"/>
                </a:rPr>
                <a:t>4</a:t>
              </a:r>
              <a:r>
                <a:rPr sz="1000" b="1" spc="46" dirty="0">
                  <a:solidFill>
                    <a:prstClr val="black"/>
                  </a:solidFill>
                  <a:latin typeface="Arial" panose="020B0604020202020204" pitchFamily="34" charset="0"/>
                  <a:ea typeface="Meiryo UI"/>
                  <a:cs typeface="Arial" panose="020B0604020202020204" pitchFamily="34" charset="0"/>
                </a:rPr>
                <a:t>年）  </a:t>
              </a:r>
              <a:r>
                <a:rPr sz="1000" b="1" spc="55" dirty="0">
                  <a:solidFill>
                    <a:prstClr val="black"/>
                  </a:solidFill>
                  <a:latin typeface="Arial" panose="020B0604020202020204" pitchFamily="34" charset="0"/>
                  <a:ea typeface="Meiryo UI"/>
                  <a:cs typeface="Arial" panose="020B0604020202020204" pitchFamily="34" charset="0"/>
                </a:rPr>
                <a:t>2</a:t>
              </a:r>
              <a:r>
                <a:rPr lang="en-US" sz="1000" b="1" spc="55" dirty="0">
                  <a:solidFill>
                    <a:prstClr val="black"/>
                  </a:solidFill>
                  <a:latin typeface="Arial" panose="020B0604020202020204" pitchFamily="34" charset="0"/>
                  <a:ea typeface="Meiryo UI"/>
                  <a:cs typeface="Arial" panose="020B0604020202020204" pitchFamily="34" charset="0"/>
                </a:rPr>
                <a:t>9</a:t>
              </a:r>
              <a:r>
                <a:rPr sz="1000" b="1" spc="55" dirty="0">
                  <a:solidFill>
                    <a:prstClr val="black"/>
                  </a:solidFill>
                  <a:latin typeface="Arial" panose="020B0604020202020204" pitchFamily="34" charset="0"/>
                  <a:ea typeface="Meiryo UI"/>
                  <a:cs typeface="Arial" panose="020B0604020202020204" pitchFamily="34" charset="0"/>
                </a:rPr>
                <a:t>.</a:t>
              </a:r>
              <a:r>
                <a:rPr lang="en-US" altLang="ja-JP" sz="1000" b="1" spc="55" dirty="0">
                  <a:solidFill>
                    <a:prstClr val="black"/>
                  </a:solidFill>
                  <a:latin typeface="Arial" panose="020B0604020202020204" pitchFamily="34" charset="0"/>
                  <a:ea typeface="Meiryo UI"/>
                  <a:cs typeface="Arial" panose="020B0604020202020204" pitchFamily="34" charset="0"/>
                </a:rPr>
                <a:t>4</a:t>
              </a:r>
              <a:endParaRPr sz="1000" dirty="0">
                <a:solidFill>
                  <a:prstClr val="black"/>
                </a:solidFill>
                <a:latin typeface="Arial" panose="020B0604020202020204" pitchFamily="34" charset="0"/>
                <a:ea typeface="Meiryo UI"/>
                <a:cs typeface="Arial" panose="020B0604020202020204" pitchFamily="34" charset="0"/>
              </a:endParaRPr>
            </a:p>
          </p:txBody>
        </p:sp>
      </p:grpSp>
      <p:sp>
        <p:nvSpPr>
          <p:cNvPr id="234" name="object 66">
            <a:extLst>
              <a:ext uri="{FF2B5EF4-FFF2-40B4-BE49-F238E27FC236}">
                <a16:creationId xmlns:a16="http://schemas.microsoft.com/office/drawing/2014/main" id="{744F3D33-A1FC-D990-6C19-FBCB74882C34}"/>
              </a:ext>
            </a:extLst>
          </p:cNvPr>
          <p:cNvSpPr txBox="1"/>
          <p:nvPr/>
        </p:nvSpPr>
        <p:spPr>
          <a:xfrm>
            <a:off x="562605" y="5781724"/>
            <a:ext cx="8330570" cy="246221"/>
          </a:xfrm>
          <a:prstGeom prst="rect">
            <a:avLst/>
          </a:prstGeom>
        </p:spPr>
        <p:txBody>
          <a:bodyPr vert="horz" wrap="square" lIns="0" tIns="0" rIns="0" bIns="0" rtlCol="0">
            <a:spAutoFit/>
          </a:bodyPr>
          <a:lstStyle/>
          <a:p>
            <a:pPr marL="11723" defTabSz="844083" eaLnBrk="1" fontAlgn="auto" hangingPunct="1">
              <a:spcBef>
                <a:spcPts val="0"/>
              </a:spcBef>
              <a:spcAft>
                <a:spcPts val="0"/>
              </a:spcAft>
              <a:defRPr/>
            </a:pPr>
            <a:r>
              <a:rPr lang="ja-JP" altLang="en-US" sz="800" dirty="0">
                <a:solidFill>
                  <a:prstClr val="black"/>
                </a:solidFill>
                <a:latin typeface="+mn-ea"/>
                <a:ea typeface="+mn-ea"/>
              </a:rPr>
              <a:t>出所 ：</a:t>
            </a:r>
            <a:r>
              <a:rPr lang="ja-JP" altLang="en-US" sz="800" spc="-50" dirty="0">
                <a:solidFill>
                  <a:prstClr val="black"/>
                </a:solidFill>
                <a:latin typeface="+mn-ea"/>
                <a:ea typeface="+mn-ea"/>
              </a:rPr>
              <a:t> </a:t>
            </a:r>
            <a:r>
              <a:rPr lang="ja-JP" altLang="en-US" sz="800" dirty="0">
                <a:solidFill>
                  <a:prstClr val="black"/>
                </a:solidFill>
                <a:latin typeface="+mn-ea"/>
                <a:ea typeface="+mn-ea"/>
              </a:rPr>
              <a:t>日本：総務省「人口推計」、国立社会保障・人口問題研究所　「日本の将来推計人口（令和５年推計）」（出生中位・死亡中位仮定）</a:t>
            </a:r>
            <a:endParaRPr lang="en-US" altLang="ja-JP" sz="800" dirty="0">
              <a:solidFill>
                <a:prstClr val="black"/>
              </a:solidFill>
              <a:latin typeface="+mn-ea"/>
              <a:ea typeface="+mn-ea"/>
            </a:endParaRPr>
          </a:p>
          <a:p>
            <a:pPr marL="11723" defTabSz="844083" eaLnBrk="1" fontAlgn="auto" hangingPunct="1">
              <a:spcBef>
                <a:spcPts val="0"/>
              </a:spcBef>
              <a:spcAft>
                <a:spcPts val="0"/>
              </a:spcAft>
              <a:defRPr/>
            </a:pPr>
            <a:r>
              <a:rPr lang="ja-JP" altLang="en-US" sz="800" dirty="0">
                <a:solidFill>
                  <a:prstClr val="black"/>
                </a:solidFill>
                <a:latin typeface="+mn-ea"/>
                <a:ea typeface="+mn-ea"/>
              </a:rPr>
              <a:t>　　　　</a:t>
            </a:r>
            <a:r>
              <a:rPr lang="ja-JP" altLang="en-US" sz="800" spc="80" dirty="0">
                <a:solidFill>
                  <a:prstClr val="black"/>
                </a:solidFill>
                <a:latin typeface="+mn-ea"/>
                <a:ea typeface="+mn-ea"/>
              </a:rPr>
              <a:t> </a:t>
            </a:r>
            <a:r>
              <a:rPr lang="ja-JP" altLang="en-US" sz="800" dirty="0">
                <a:solidFill>
                  <a:prstClr val="black"/>
                </a:solidFill>
                <a:latin typeface="+mn-ea"/>
                <a:ea typeface="+mn-ea"/>
              </a:rPr>
              <a:t>諸外国：国連</a:t>
            </a:r>
            <a:r>
              <a:rPr lang="en-US" altLang="ja-JP" sz="800" dirty="0">
                <a:solidFill>
                  <a:prstClr val="black"/>
                </a:solidFill>
                <a:latin typeface="+mn-ea"/>
                <a:ea typeface="+mn-ea"/>
              </a:rPr>
              <a:t>“World Population Prospects 2022”</a:t>
            </a:r>
          </a:p>
        </p:txBody>
      </p:sp>
    </p:spTree>
    <p:extLst>
      <p:ext uri="{BB962C8B-B14F-4D97-AF65-F5344CB8AC3E}">
        <p14:creationId xmlns:p14="http://schemas.microsoft.com/office/powerpoint/2010/main" val="3593888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28"/>
                                        </p:tgtEl>
                                        <p:attrNameLst>
                                          <p:attrName>style.visibility</p:attrName>
                                        </p:attrNameLst>
                                      </p:cBhvr>
                                      <p:to>
                                        <p:strVal val="visible"/>
                                      </p:to>
                                    </p:set>
                                    <p:animEffect transition="in" filter="wipe(left)">
                                      <p:cBhvr>
                                        <p:cTn id="7" dur="1280"/>
                                        <p:tgtEl>
                                          <p:spTgt spid="22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234"/>
                                        </p:tgtEl>
                                        <p:attrNameLst>
                                          <p:attrName>style.visibility</p:attrName>
                                        </p:attrNameLst>
                                      </p:cBhvr>
                                      <p:to>
                                        <p:strVal val="visible"/>
                                      </p:to>
                                    </p:set>
                                    <p:animEffect transition="in" filter="fade">
                                      <p:cBhvr>
                                        <p:cTn id="18" dur="500"/>
                                        <p:tgtEl>
                                          <p:spTgt spid="2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図 8194">
            <a:extLst>
              <a:ext uri="{FF2B5EF4-FFF2-40B4-BE49-F238E27FC236}">
                <a16:creationId xmlns:a16="http://schemas.microsoft.com/office/drawing/2014/main" id="{94C4052A-96A3-0470-E435-2B4B81929D3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40031" y="882587"/>
            <a:ext cx="8571030" cy="5060737"/>
          </a:xfrm>
          <a:prstGeom prst="rect">
            <a:avLst/>
          </a:prstGeom>
        </p:spPr>
      </p:pic>
      <p:grpSp>
        <p:nvGrpSpPr>
          <p:cNvPr id="17" name="グループ化 16">
            <a:extLst>
              <a:ext uri="{FF2B5EF4-FFF2-40B4-BE49-F238E27FC236}">
                <a16:creationId xmlns:a16="http://schemas.microsoft.com/office/drawing/2014/main" id="{E2277BE4-655C-D257-B0CF-F8619C91CE83}"/>
              </a:ext>
            </a:extLst>
          </p:cNvPr>
          <p:cNvGrpSpPr>
            <a:grpSpLocks noGrp="1" noUngrp="1" noRot="1" noMove="1" noResize="1"/>
          </p:cNvGrpSpPr>
          <p:nvPr/>
        </p:nvGrpSpPr>
        <p:grpSpPr>
          <a:xfrm>
            <a:off x="287921" y="6410880"/>
            <a:ext cx="8532000" cy="374400"/>
            <a:chOff x="322211" y="6410880"/>
            <a:chExt cx="8532000" cy="374400"/>
          </a:xfrm>
        </p:grpSpPr>
        <p:sp>
          <p:nvSpPr>
            <p:cNvPr id="18" name="正方形/長方形 17">
              <a:extLst>
                <a:ext uri="{FF2B5EF4-FFF2-40B4-BE49-F238E27FC236}">
                  <a16:creationId xmlns:a16="http://schemas.microsoft.com/office/drawing/2014/main" id="{FBF960A9-300F-9F46-67DF-6DDF6E817A85}"/>
                </a:ext>
              </a:extLst>
            </p:cNvPr>
            <p:cNvSpPr>
              <a:spLocks noGrp="1" noRot="1" noMove="1" noResize="1" noEditPoints="1" noAdjustHandles="1" noChangeArrowheads="1" noChangeShapeType="1"/>
            </p:cNvSpPr>
            <p:nvPr/>
          </p:nvSpPr>
          <p:spPr bwMode="auto">
            <a:xfrm>
              <a:off x="322211" y="6410880"/>
              <a:ext cx="8532000" cy="374400"/>
            </a:xfrm>
            <a:prstGeom prst="rect">
              <a:avLst/>
            </a:prstGeom>
            <a:noFill/>
            <a:ln w="22225" cap="flat" cmpd="sng" algn="ctr">
              <a:solidFill>
                <a:srgbClr val="005BAD"/>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j-ea"/>
                <a:ea typeface="+mj-ea"/>
              </a:endParaRPr>
            </a:p>
          </p:txBody>
        </p:sp>
        <p:sp>
          <p:nvSpPr>
            <p:cNvPr id="19" name="正方形/長方形 18">
              <a:extLst>
                <a:ext uri="{FF2B5EF4-FFF2-40B4-BE49-F238E27FC236}">
                  <a16:creationId xmlns:a16="http://schemas.microsoft.com/office/drawing/2014/main" id="{6CA8983A-272D-E330-3C88-ED13D40EAF21}"/>
                </a:ext>
              </a:extLst>
            </p:cNvPr>
            <p:cNvSpPr>
              <a:spLocks noGrp="1" noRot="1" noMove="1" noResize="1" noEditPoints="1" noAdjustHandles="1" noChangeArrowheads="1" noChangeShapeType="1"/>
            </p:cNvSpPr>
            <p:nvPr/>
          </p:nvSpPr>
          <p:spPr bwMode="auto">
            <a:xfrm>
              <a:off x="322212" y="6449705"/>
              <a:ext cx="8497741" cy="296751"/>
            </a:xfrm>
            <a:prstGeom prst="rect">
              <a:avLst/>
            </a:prstGeom>
            <a:solidFill>
              <a:srgbClr val="CCECFF">
                <a:alpha val="30000"/>
              </a:srgbClr>
            </a:solidFill>
            <a:ln w="6350" cap="flat" cmpd="sng" algn="ctr">
              <a:solidFill>
                <a:srgbClr val="005BAD"/>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j-ea"/>
                <a:ea typeface="+mj-ea"/>
              </a:endParaRPr>
            </a:p>
          </p:txBody>
        </p:sp>
      </p:grpSp>
      <p:sp>
        <p:nvSpPr>
          <p:cNvPr id="8197" name="Line 48">
            <a:hlinkClick r:id="" action=""/>
          </p:cNvPr>
          <p:cNvSpPr>
            <a:spLocks noChangeShapeType="1"/>
          </p:cNvSpPr>
          <p:nvPr/>
        </p:nvSpPr>
        <p:spPr bwMode="auto">
          <a:xfrm>
            <a:off x="8458200" y="228600"/>
            <a:ext cx="228600" cy="0"/>
          </a:xfrm>
          <a:prstGeom prst="line">
            <a:avLst/>
          </a:prstGeom>
          <a:noFill/>
          <a:ln w="50800">
            <a:solidFill>
              <a:srgbClr val="FFFFFF"/>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dirty="0">
              <a:latin typeface="HGPｺﾞｼｯｸE" panose="020B0900000000000000" pitchFamily="50" charset="-128"/>
            </a:endParaRPr>
          </a:p>
        </p:txBody>
      </p:sp>
      <p:sp>
        <p:nvSpPr>
          <p:cNvPr id="8198" name="Line 49">
            <a:hlinkClick r:id="" action=""/>
          </p:cNvPr>
          <p:cNvSpPr>
            <a:spLocks noChangeShapeType="1"/>
          </p:cNvSpPr>
          <p:nvPr/>
        </p:nvSpPr>
        <p:spPr bwMode="auto">
          <a:xfrm>
            <a:off x="8763000" y="228600"/>
            <a:ext cx="228600" cy="0"/>
          </a:xfrm>
          <a:prstGeom prst="line">
            <a:avLst/>
          </a:prstGeom>
          <a:noFill/>
          <a:ln w="50800">
            <a:solidFill>
              <a:srgbClr val="FFFFFF"/>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dirty="0">
              <a:latin typeface="HGPｺﾞｼｯｸE" panose="020B0900000000000000" pitchFamily="50" charset="-128"/>
            </a:endParaRPr>
          </a:p>
        </p:txBody>
      </p:sp>
      <p:sp>
        <p:nvSpPr>
          <p:cNvPr id="6" name="スライド番号プレースホルダー 5">
            <a:extLst>
              <a:ext uri="{FF2B5EF4-FFF2-40B4-BE49-F238E27FC236}">
                <a16:creationId xmlns:a16="http://schemas.microsoft.com/office/drawing/2014/main" id="{72F2F6D7-4A26-29F6-35EC-23F4F9EF64EA}"/>
              </a:ext>
            </a:extLst>
          </p:cNvPr>
          <p:cNvSpPr>
            <a:spLocks noGrp="1"/>
          </p:cNvSpPr>
          <p:nvPr>
            <p:ph type="sldNum" sz="quarter" idx="12"/>
          </p:nvPr>
        </p:nvSpPr>
        <p:spPr>
          <a:prstGeom prst="rect">
            <a:avLst/>
          </a:prstGeom>
        </p:spPr>
        <p:txBody>
          <a:bodyPr/>
          <a:lstStyle/>
          <a:p>
            <a:pPr>
              <a:defRPr/>
            </a:pPr>
            <a:fld id="{40E3B949-1179-4387-B307-F356BE6486A4}" type="slidenum">
              <a:rPr lang="en-US" altLang="ja-JP" smtClean="0"/>
              <a:pPr>
                <a:defRPr/>
              </a:pPr>
              <a:t>2</a:t>
            </a:fld>
            <a:endParaRPr lang="en-US" altLang="ja-JP" dirty="0"/>
          </a:p>
        </p:txBody>
      </p:sp>
      <p:sp>
        <p:nvSpPr>
          <p:cNvPr id="4" name="テキスト ボックス 3">
            <a:extLst>
              <a:ext uri="{FF2B5EF4-FFF2-40B4-BE49-F238E27FC236}">
                <a16:creationId xmlns:a16="http://schemas.microsoft.com/office/drawing/2014/main" id="{3C3765E1-DB81-8015-D62B-103E8C8AA7F9}"/>
              </a:ext>
            </a:extLst>
          </p:cNvPr>
          <p:cNvSpPr txBox="1"/>
          <p:nvPr/>
        </p:nvSpPr>
        <p:spPr>
          <a:xfrm>
            <a:off x="762244" y="6473251"/>
            <a:ext cx="5739072" cy="261610"/>
          </a:xfrm>
          <a:prstGeom prst="rect">
            <a:avLst/>
          </a:prstGeom>
          <a:noFill/>
        </p:spPr>
        <p:txBody>
          <a:bodyPr wrap="none" rtlCol="0">
            <a:spAutoFit/>
          </a:bodyPr>
          <a:lstStyle/>
          <a:p>
            <a:r>
              <a:rPr kumimoji="1" lang="ja-JP" altLang="en-US" sz="1100" b="1" dirty="0">
                <a:solidFill>
                  <a:srgbClr val="005BAD"/>
                </a:solidFill>
                <a:latin typeface="ＭＳ Ｐゴシック" panose="020B0600070205080204" pitchFamily="50" charset="-128"/>
                <a:ea typeface="ＭＳ Ｐゴシック" panose="020B0600070205080204" pitchFamily="50" charset="-128"/>
              </a:rPr>
              <a:t>身近な税金をもっと調べよう</a:t>
            </a:r>
            <a:r>
              <a:rPr lang="ja-JP" altLang="en-US" sz="1100" b="1" dirty="0">
                <a:solidFill>
                  <a:srgbClr val="005BAD"/>
                </a:solidFill>
                <a:latin typeface="ＭＳ Ｐゴシック" panose="020B0600070205080204" pitchFamily="50" charset="-128"/>
                <a:ea typeface="ＭＳ Ｐゴシック" panose="020B0600070205080204" pitchFamily="50" charset="-128"/>
              </a:rPr>
              <a:t>　</a:t>
            </a:r>
            <a:r>
              <a:rPr kumimoji="1" lang="en-US" altLang="ja-JP" sz="1100" dirty="0">
                <a:latin typeface="Arial" panose="020B0604020202020204" pitchFamily="34" charset="0"/>
                <a:cs typeface="Arial" panose="020B0604020202020204" pitchFamily="34" charset="0"/>
                <a:hlinkClick r:id="">
                  <a:extLst>
                    <a:ext uri="{A12FA001-AC4F-418D-AE19-62706E023703}">
                      <ahyp:hlinkClr xmlns:ahyp="http://schemas.microsoft.com/office/drawing/2018/hyperlinkcolor" val="tx"/>
                    </a:ext>
                  </a:extLst>
                </a:hlinkClick>
              </a:rPr>
              <a:t>https://www.mof.go.jp/tax_information/index.html </a:t>
            </a:r>
            <a:r>
              <a:rPr kumimoji="1" lang="en-US" altLang="ja-JP" sz="1000" dirty="0">
                <a:latin typeface="ＭＳ Ｐゴシック" panose="020B0600070205080204" pitchFamily="50" charset="-128"/>
                <a:ea typeface="ＭＳ Ｐゴシック" panose="020B0600070205080204" pitchFamily="50" charset="-128"/>
              </a:rPr>
              <a:t>(</a:t>
            </a:r>
            <a:r>
              <a:rPr kumimoji="1" lang="ja-JP" altLang="en-US" sz="1000" dirty="0">
                <a:latin typeface="ＭＳ Ｐゴシック" panose="020B0600070205080204" pitchFamily="50" charset="-128"/>
                <a:ea typeface="ＭＳ Ｐゴシック" panose="020B0600070205080204" pitchFamily="50" charset="-128"/>
              </a:rPr>
              <a:t>財務省</a:t>
            </a:r>
            <a:r>
              <a:rPr kumimoji="1" lang="en-US" altLang="ja-JP" sz="1000" dirty="0">
                <a:latin typeface="ＭＳ Ｐゴシック" panose="020B0600070205080204" pitchFamily="50" charset="-128"/>
                <a:ea typeface="ＭＳ Ｐゴシック" panose="020B0600070205080204" pitchFamily="50" charset="-128"/>
              </a:rPr>
              <a:t>HP</a:t>
            </a:r>
            <a:r>
              <a:rPr lang="ja-JP" altLang="en-US" sz="1000" dirty="0">
                <a:latin typeface="ＭＳ Ｐゴシック" panose="020B0600070205080204" pitchFamily="50" charset="-128"/>
                <a:ea typeface="ＭＳ Ｐゴシック" panose="020B0600070205080204" pitchFamily="50" charset="-128"/>
              </a:rPr>
              <a:t>）</a:t>
            </a:r>
            <a:endParaRPr lang="ja-JP" altLang="en-US" sz="1100" dirty="0">
              <a:latin typeface="ＭＳ Ｐゴシック" panose="020B0600070205080204" pitchFamily="50" charset="-128"/>
              <a:ea typeface="ＭＳ Ｐゴシック" panose="020B0600070205080204" pitchFamily="50" charset="-128"/>
            </a:endParaRPr>
          </a:p>
        </p:txBody>
      </p:sp>
      <p:sp>
        <p:nvSpPr>
          <p:cNvPr id="3" name="Rectangle 14">
            <a:extLst>
              <a:ext uri="{FF2B5EF4-FFF2-40B4-BE49-F238E27FC236}">
                <a16:creationId xmlns:a16="http://schemas.microsoft.com/office/drawing/2014/main" id="{44CF30C8-9FAC-AC6D-8177-527DD9A4D0D0}"/>
              </a:ext>
            </a:extLst>
          </p:cNvPr>
          <p:cNvSpPr txBox="1">
            <a:spLocks noChangeArrowheads="1"/>
          </p:cNvSpPr>
          <p:nvPr/>
        </p:nvSpPr>
        <p:spPr bwMode="auto">
          <a:xfrm>
            <a:off x="240030" y="134966"/>
            <a:ext cx="877100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500" kern="0" dirty="0">
                <a:solidFill>
                  <a:srgbClr val="005BAD"/>
                </a:solidFill>
                <a:latin typeface="HGP創英角ｺﾞｼｯｸUB" panose="020B0900000000000000" pitchFamily="50" charset="-128"/>
                <a:ea typeface="HGP創英角ｺﾞｼｯｸUB" panose="020B0900000000000000" pitchFamily="50" charset="-128"/>
              </a:rPr>
              <a:t>１</a:t>
            </a:r>
            <a:r>
              <a:rPr lang="en-US" altLang="ja-JP" sz="2200" kern="0" dirty="0">
                <a:solidFill>
                  <a:srgbClr val="005BAD"/>
                </a:solidFill>
                <a:latin typeface="HGP創英角ｺﾞｼｯｸUB" panose="020B0900000000000000" pitchFamily="50" charset="-128"/>
                <a:ea typeface="HGP創英角ｺﾞｼｯｸUB" panose="020B0900000000000000" pitchFamily="50" charset="-128"/>
              </a:rPr>
              <a:t>. </a:t>
            </a:r>
            <a:r>
              <a:rPr lang="ja-JP" altLang="en-US" sz="2200" kern="0" dirty="0">
                <a:solidFill>
                  <a:schemeClr val="tx1"/>
                </a:solidFill>
                <a:latin typeface="HGP創英角ｺﾞｼｯｸUB" panose="020B0900000000000000" pitchFamily="50" charset="-128"/>
                <a:ea typeface="HGP創英角ｺﾞｼｯｸUB" panose="020B0900000000000000" pitchFamily="50" charset="-128"/>
              </a:rPr>
              <a:t>生活と税金の関わりについて考えてみよう </a:t>
            </a:r>
          </a:p>
        </p:txBody>
      </p:sp>
      <p:grpSp>
        <p:nvGrpSpPr>
          <p:cNvPr id="5" name="グループ化 4">
            <a:extLst>
              <a:ext uri="{FF2B5EF4-FFF2-40B4-BE49-F238E27FC236}">
                <a16:creationId xmlns:a16="http://schemas.microsoft.com/office/drawing/2014/main" id="{D765EC00-A491-1384-1250-6279AA2F125C}"/>
              </a:ext>
            </a:extLst>
          </p:cNvPr>
          <p:cNvGrpSpPr/>
          <p:nvPr/>
        </p:nvGrpSpPr>
        <p:grpSpPr>
          <a:xfrm>
            <a:off x="-29057" y="6108719"/>
            <a:ext cx="832606" cy="749281"/>
            <a:chOff x="-35154" y="5996309"/>
            <a:chExt cx="945432" cy="850816"/>
          </a:xfrm>
        </p:grpSpPr>
        <p:sp>
          <p:nvSpPr>
            <p:cNvPr id="7" name="フリーフォーム: 図形 6">
              <a:extLst>
                <a:ext uri="{FF2B5EF4-FFF2-40B4-BE49-F238E27FC236}">
                  <a16:creationId xmlns:a16="http://schemas.microsoft.com/office/drawing/2014/main" id="{A6E43E3D-7E63-A881-30BF-DADD09673E77}"/>
                </a:ext>
              </a:extLst>
            </p:cNvPr>
            <p:cNvSpPr/>
            <p:nvPr userDrawn="1"/>
          </p:nvSpPr>
          <p:spPr>
            <a:xfrm rot="5400000">
              <a:off x="29731" y="6013480"/>
              <a:ext cx="803912" cy="863377"/>
            </a:xfrm>
            <a:custGeom>
              <a:avLst/>
              <a:gdLst>
                <a:gd name="connsiteX0" fmla="*/ 0 w 803912"/>
                <a:gd name="connsiteY0" fmla="*/ 529098 h 863377"/>
                <a:gd name="connsiteX1" fmla="*/ 529098 w 803912"/>
                <a:gd name="connsiteY1" fmla="*/ 0 h 863377"/>
                <a:gd name="connsiteX2" fmla="*/ 735047 w 803912"/>
                <a:gd name="connsiteY2" fmla="*/ 41580 h 863377"/>
                <a:gd name="connsiteX3" fmla="*/ 803912 w 803912"/>
                <a:gd name="connsiteY3" fmla="*/ 78958 h 863377"/>
                <a:gd name="connsiteX4" fmla="*/ 803912 w 803912"/>
                <a:gd name="connsiteY4" fmla="*/ 863377 h 863377"/>
                <a:gd name="connsiteX5" fmla="*/ 122089 w 803912"/>
                <a:gd name="connsiteY5" fmla="*/ 863377 h 863377"/>
                <a:gd name="connsiteX6" fmla="*/ 90362 w 803912"/>
                <a:gd name="connsiteY6" fmla="*/ 824922 h 863377"/>
                <a:gd name="connsiteX7" fmla="*/ 0 w 803912"/>
                <a:gd name="connsiteY7" fmla="*/ 529098 h 863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912" h="863377">
                  <a:moveTo>
                    <a:pt x="0" y="529098"/>
                  </a:moveTo>
                  <a:cubicBezTo>
                    <a:pt x="0" y="236885"/>
                    <a:pt x="236885" y="0"/>
                    <a:pt x="529098" y="0"/>
                  </a:cubicBezTo>
                  <a:cubicBezTo>
                    <a:pt x="602151" y="0"/>
                    <a:pt x="671747" y="14806"/>
                    <a:pt x="735047" y="41580"/>
                  </a:cubicBezTo>
                  <a:lnTo>
                    <a:pt x="803912" y="78958"/>
                  </a:lnTo>
                  <a:lnTo>
                    <a:pt x="803912" y="863377"/>
                  </a:lnTo>
                  <a:lnTo>
                    <a:pt x="122089" y="863377"/>
                  </a:lnTo>
                  <a:lnTo>
                    <a:pt x="90362" y="824922"/>
                  </a:lnTo>
                  <a:cubicBezTo>
                    <a:pt x="33312" y="740478"/>
                    <a:pt x="0" y="638678"/>
                    <a:pt x="0" y="529098"/>
                  </a:cubicBezTo>
                  <a:close/>
                </a:path>
              </a:pathLst>
            </a:custGeom>
            <a:solidFill>
              <a:srgbClr val="DCF8C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9" name="フリーフォーム: 図形 8">
              <a:extLst>
                <a:ext uri="{FF2B5EF4-FFF2-40B4-BE49-F238E27FC236}">
                  <a16:creationId xmlns:a16="http://schemas.microsoft.com/office/drawing/2014/main" id="{FA937CC1-6989-5468-E08A-A913C470570D}"/>
                </a:ext>
              </a:extLst>
            </p:cNvPr>
            <p:cNvSpPr/>
            <p:nvPr userDrawn="1"/>
          </p:nvSpPr>
          <p:spPr>
            <a:xfrm rot="5400000">
              <a:off x="29731" y="5966578"/>
              <a:ext cx="850815" cy="910278"/>
            </a:xfrm>
            <a:custGeom>
              <a:avLst/>
              <a:gdLst>
                <a:gd name="connsiteX0" fmla="*/ 0 w 850815"/>
                <a:gd name="connsiteY0" fmla="*/ 576000 h 910278"/>
                <a:gd name="connsiteX1" fmla="*/ 576000 w 850815"/>
                <a:gd name="connsiteY1" fmla="*/ 0 h 910278"/>
                <a:gd name="connsiteX2" fmla="*/ 800205 w 850815"/>
                <a:gd name="connsiteY2" fmla="*/ 45266 h 910278"/>
                <a:gd name="connsiteX3" fmla="*/ 850815 w 850815"/>
                <a:gd name="connsiteY3" fmla="*/ 72735 h 910278"/>
                <a:gd name="connsiteX4" fmla="*/ 850815 w 850815"/>
                <a:gd name="connsiteY4" fmla="*/ 125859 h 910278"/>
                <a:gd name="connsiteX5" fmla="*/ 781950 w 850815"/>
                <a:gd name="connsiteY5" fmla="*/ 88481 h 910278"/>
                <a:gd name="connsiteX6" fmla="*/ 576001 w 850815"/>
                <a:gd name="connsiteY6" fmla="*/ 46901 h 910278"/>
                <a:gd name="connsiteX7" fmla="*/ 46903 w 850815"/>
                <a:gd name="connsiteY7" fmla="*/ 575999 h 910278"/>
                <a:gd name="connsiteX8" fmla="*/ 137265 w 850815"/>
                <a:gd name="connsiteY8" fmla="*/ 871823 h 910278"/>
                <a:gd name="connsiteX9" fmla="*/ 168992 w 850815"/>
                <a:gd name="connsiteY9" fmla="*/ 910278 h 910278"/>
                <a:gd name="connsiteX10" fmla="*/ 108463 w 850815"/>
                <a:gd name="connsiteY10" fmla="*/ 910278 h 910278"/>
                <a:gd name="connsiteX11" fmla="*/ 98372 w 850815"/>
                <a:gd name="connsiteY11" fmla="*/ 898047 h 910278"/>
                <a:gd name="connsiteX12" fmla="*/ 0 w 850815"/>
                <a:gd name="connsiteY12" fmla="*/ 576000 h 91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0815" h="910278">
                  <a:moveTo>
                    <a:pt x="0" y="576000"/>
                  </a:moveTo>
                  <a:cubicBezTo>
                    <a:pt x="0" y="257884"/>
                    <a:pt x="257884" y="0"/>
                    <a:pt x="576000" y="0"/>
                  </a:cubicBezTo>
                  <a:cubicBezTo>
                    <a:pt x="655529" y="0"/>
                    <a:pt x="731294" y="16118"/>
                    <a:pt x="800205" y="45266"/>
                  </a:cubicBezTo>
                  <a:lnTo>
                    <a:pt x="850815" y="72735"/>
                  </a:lnTo>
                  <a:lnTo>
                    <a:pt x="850815" y="125859"/>
                  </a:lnTo>
                  <a:lnTo>
                    <a:pt x="781950" y="88481"/>
                  </a:lnTo>
                  <a:cubicBezTo>
                    <a:pt x="718650" y="61707"/>
                    <a:pt x="649054" y="46901"/>
                    <a:pt x="576001" y="46901"/>
                  </a:cubicBezTo>
                  <a:cubicBezTo>
                    <a:pt x="283788" y="46901"/>
                    <a:pt x="46903" y="283786"/>
                    <a:pt x="46903" y="575999"/>
                  </a:cubicBezTo>
                  <a:cubicBezTo>
                    <a:pt x="46903" y="685579"/>
                    <a:pt x="80215" y="787379"/>
                    <a:pt x="137265" y="871823"/>
                  </a:cubicBezTo>
                  <a:lnTo>
                    <a:pt x="168992" y="910278"/>
                  </a:lnTo>
                  <a:lnTo>
                    <a:pt x="108463" y="910278"/>
                  </a:lnTo>
                  <a:lnTo>
                    <a:pt x="98372" y="898047"/>
                  </a:lnTo>
                  <a:cubicBezTo>
                    <a:pt x="36265" y="806117"/>
                    <a:pt x="0" y="695294"/>
                    <a:pt x="0" y="576000"/>
                  </a:cubicBezTo>
                  <a:close/>
                </a:path>
              </a:pathLst>
            </a:custGeom>
            <a:solidFill>
              <a:srgbClr val="005BA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1" name="テキスト ボックス 10">
              <a:extLst>
                <a:ext uri="{FF2B5EF4-FFF2-40B4-BE49-F238E27FC236}">
                  <a16:creationId xmlns:a16="http://schemas.microsoft.com/office/drawing/2014/main" id="{81FBA09C-AA3E-67BA-292F-88B6268341EA}"/>
                </a:ext>
              </a:extLst>
            </p:cNvPr>
            <p:cNvSpPr txBox="1"/>
            <p:nvPr userDrawn="1"/>
          </p:nvSpPr>
          <p:spPr>
            <a:xfrm>
              <a:off x="-35154" y="6181034"/>
              <a:ext cx="825671" cy="584775"/>
            </a:xfrm>
            <a:prstGeom prst="rect">
              <a:avLst/>
            </a:prstGeom>
            <a:noFill/>
          </p:spPr>
          <p:txBody>
            <a:bodyPr wrap="square" rtlCol="0">
              <a:noAutofit/>
            </a:bodyPr>
            <a:lstStyle/>
            <a:p>
              <a:pPr algn="ctr"/>
              <a:r>
                <a:rPr kumimoji="1" lang="ja-JP" altLang="en-US" sz="1400" b="1" i="0" spc="50" baseline="0" dirty="0">
                  <a:solidFill>
                    <a:srgbClr val="005BAD"/>
                  </a:solidFill>
                  <a:latin typeface="ＭＳ Ｐゴシック" panose="020B0600070205080204" pitchFamily="50" charset="-128"/>
                  <a:ea typeface="ＭＳ Ｐゴシック" panose="020B0600070205080204" pitchFamily="50" charset="-128"/>
                </a:rPr>
                <a:t>もっと</a:t>
              </a:r>
              <a:endParaRPr kumimoji="1" lang="en-US" altLang="ja-JP" sz="1400" b="1" i="0" spc="50" baseline="0" dirty="0">
                <a:solidFill>
                  <a:srgbClr val="005BAD"/>
                </a:solidFill>
                <a:latin typeface="ＭＳ Ｐゴシック" panose="020B0600070205080204" pitchFamily="50" charset="-128"/>
                <a:ea typeface="ＭＳ Ｐゴシック" panose="020B0600070205080204" pitchFamily="50" charset="-128"/>
              </a:endParaRPr>
            </a:p>
            <a:p>
              <a:pPr algn="ctr"/>
              <a:r>
                <a:rPr lang="ja-JP" altLang="en-US" sz="1400" b="1" spc="50" dirty="0">
                  <a:solidFill>
                    <a:srgbClr val="005BAD"/>
                  </a:solidFill>
                  <a:latin typeface="ＭＳ Ｐゴシック" panose="020B0600070205080204" pitchFamily="50" charset="-128"/>
                  <a:ea typeface="ＭＳ Ｐゴシック" panose="020B0600070205080204" pitchFamily="50" charset="-128"/>
                </a:rPr>
                <a:t>詳しく</a:t>
              </a:r>
              <a:endParaRPr kumimoji="1" lang="ja-JP" altLang="en-US" sz="1400" b="1" i="0" spc="50" baseline="0" dirty="0">
                <a:solidFill>
                  <a:srgbClr val="005BAD"/>
                </a:solidFill>
                <a:latin typeface="ＭＳ Ｐゴシック" panose="020B0600070205080204" pitchFamily="50" charset="-128"/>
                <a:ea typeface="ＭＳ Ｐゴシック" panose="020B0600070205080204" pitchFamily="50" charset="-128"/>
              </a:endParaRPr>
            </a:p>
          </p:txBody>
        </p:sp>
      </p:grpSp>
      <p:grpSp>
        <p:nvGrpSpPr>
          <p:cNvPr id="22" name="グループ化 21" hidden="1">
            <a:extLst>
              <a:ext uri="{FF2B5EF4-FFF2-40B4-BE49-F238E27FC236}">
                <a16:creationId xmlns:a16="http://schemas.microsoft.com/office/drawing/2014/main" id="{43BF6865-4DD2-14CC-3FE6-2FBAB4D14DD5}"/>
              </a:ext>
            </a:extLst>
          </p:cNvPr>
          <p:cNvGrpSpPr/>
          <p:nvPr/>
        </p:nvGrpSpPr>
        <p:grpSpPr>
          <a:xfrm>
            <a:off x="5806112" y="3466667"/>
            <a:ext cx="1837201" cy="623485"/>
            <a:chOff x="5806112" y="3466667"/>
            <a:chExt cx="1837201" cy="623485"/>
          </a:xfrm>
        </p:grpSpPr>
        <p:pic>
          <p:nvPicPr>
            <p:cNvPr id="8" name="図 7" descr="図形&#10;&#10;自動的に生成された説明">
              <a:extLst>
                <a:ext uri="{FF2B5EF4-FFF2-40B4-BE49-F238E27FC236}">
                  <a16:creationId xmlns:a16="http://schemas.microsoft.com/office/drawing/2014/main" id="{1011A783-3ED0-4A38-E22E-A4830C5A0A5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06112" y="3466667"/>
              <a:ext cx="1837201" cy="623485"/>
            </a:xfrm>
            <a:prstGeom prst="rect">
              <a:avLst/>
            </a:prstGeom>
          </p:spPr>
        </p:pic>
        <p:sp>
          <p:nvSpPr>
            <p:cNvPr id="8237" name="テキスト ボックス 8236">
              <a:extLst>
                <a:ext uri="{FF2B5EF4-FFF2-40B4-BE49-F238E27FC236}">
                  <a16:creationId xmlns:a16="http://schemas.microsoft.com/office/drawing/2014/main" id="{4B95457D-0D8D-D534-F223-C557E1E36BF8}"/>
                </a:ext>
              </a:extLst>
            </p:cNvPr>
            <p:cNvSpPr txBox="1"/>
            <p:nvPr/>
          </p:nvSpPr>
          <p:spPr>
            <a:xfrm>
              <a:off x="6402870" y="3493544"/>
              <a:ext cx="646331" cy="369332"/>
            </a:xfrm>
            <a:prstGeom prst="rect">
              <a:avLst/>
            </a:prstGeom>
            <a:noFill/>
          </p:spPr>
          <p:txBody>
            <a:bodyPr wrap="none" rtlCol="0" anchor="ctr" anchorCtr="0">
              <a:spAutoFit/>
            </a:bodyPr>
            <a:lstStyle/>
            <a:p>
              <a:pPr algn="ctr"/>
              <a:r>
                <a:rPr kumimoji="1" lang="ja-JP" altLang="en-US" sz="1800" dirty="0">
                  <a:solidFill>
                    <a:schemeClr val="bg1"/>
                  </a:solidFill>
                  <a:latin typeface="+mj-ea"/>
                  <a:ea typeface="+mj-ea"/>
                </a:rPr>
                <a:t>退社</a:t>
              </a:r>
            </a:p>
          </p:txBody>
        </p:sp>
      </p:grpSp>
      <p:grpSp>
        <p:nvGrpSpPr>
          <p:cNvPr id="24" name="グループ化 23" hidden="1">
            <a:extLst>
              <a:ext uri="{FF2B5EF4-FFF2-40B4-BE49-F238E27FC236}">
                <a16:creationId xmlns:a16="http://schemas.microsoft.com/office/drawing/2014/main" id="{5C7EB213-4817-41D8-35BA-D94DC9064D98}"/>
              </a:ext>
            </a:extLst>
          </p:cNvPr>
          <p:cNvGrpSpPr/>
          <p:nvPr/>
        </p:nvGrpSpPr>
        <p:grpSpPr>
          <a:xfrm>
            <a:off x="4388314" y="1321158"/>
            <a:ext cx="705018" cy="1845514"/>
            <a:chOff x="4388314" y="1321158"/>
            <a:chExt cx="705018" cy="1845514"/>
          </a:xfrm>
        </p:grpSpPr>
        <p:pic>
          <p:nvPicPr>
            <p:cNvPr id="21" name="図 20" descr="黒い背景に白い文字がある&#10;&#10;低い精度で自動的に生成された説明">
              <a:extLst>
                <a:ext uri="{FF2B5EF4-FFF2-40B4-BE49-F238E27FC236}">
                  <a16:creationId xmlns:a16="http://schemas.microsoft.com/office/drawing/2014/main" id="{5426AB65-FA93-85E7-DAC6-54A63B8337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65691" y="1321158"/>
              <a:ext cx="627641" cy="1845514"/>
            </a:xfrm>
            <a:prstGeom prst="rect">
              <a:avLst/>
            </a:prstGeom>
          </p:spPr>
        </p:pic>
        <p:sp>
          <p:nvSpPr>
            <p:cNvPr id="27" name="テキスト ボックス 26">
              <a:extLst>
                <a:ext uri="{FF2B5EF4-FFF2-40B4-BE49-F238E27FC236}">
                  <a16:creationId xmlns:a16="http://schemas.microsoft.com/office/drawing/2014/main" id="{B8E8B221-9F91-B55F-667F-9A26FD3A58BB}"/>
                </a:ext>
              </a:extLst>
            </p:cNvPr>
            <p:cNvSpPr txBox="1"/>
            <p:nvPr/>
          </p:nvSpPr>
          <p:spPr>
            <a:xfrm>
              <a:off x="4388314" y="2036948"/>
              <a:ext cx="646331" cy="369332"/>
            </a:xfrm>
            <a:prstGeom prst="rect">
              <a:avLst/>
            </a:prstGeom>
            <a:noFill/>
          </p:spPr>
          <p:txBody>
            <a:bodyPr wrap="none" rtlCol="0" anchor="ctr" anchorCtr="0">
              <a:spAutoFit/>
            </a:bodyPr>
            <a:lstStyle/>
            <a:p>
              <a:pPr algn="ctr"/>
              <a:r>
                <a:rPr lang="ja-JP" altLang="en-US" sz="1800" dirty="0">
                  <a:solidFill>
                    <a:schemeClr val="bg1"/>
                  </a:solidFill>
                  <a:latin typeface="+mj-ea"/>
                  <a:ea typeface="+mj-ea"/>
                </a:rPr>
                <a:t>出社</a:t>
              </a:r>
            </a:p>
          </p:txBody>
        </p:sp>
      </p:grpSp>
      <p:grpSp>
        <p:nvGrpSpPr>
          <p:cNvPr id="16" name="グループ化 15" hidden="1">
            <a:extLst>
              <a:ext uri="{FF2B5EF4-FFF2-40B4-BE49-F238E27FC236}">
                <a16:creationId xmlns:a16="http://schemas.microsoft.com/office/drawing/2014/main" id="{F4B75B61-8CDB-4E5C-DE65-D9BF2AB2208A}"/>
              </a:ext>
            </a:extLst>
          </p:cNvPr>
          <p:cNvGrpSpPr/>
          <p:nvPr/>
        </p:nvGrpSpPr>
        <p:grpSpPr>
          <a:xfrm>
            <a:off x="1476728" y="2963205"/>
            <a:ext cx="1837201" cy="623485"/>
            <a:chOff x="1476728" y="2963205"/>
            <a:chExt cx="1837201" cy="623485"/>
          </a:xfrm>
        </p:grpSpPr>
        <p:pic>
          <p:nvPicPr>
            <p:cNvPr id="8199" name="図 8198" descr="図形&#10;&#10;自動的に生成された説明">
              <a:extLst>
                <a:ext uri="{FF2B5EF4-FFF2-40B4-BE49-F238E27FC236}">
                  <a16:creationId xmlns:a16="http://schemas.microsoft.com/office/drawing/2014/main" id="{EB49B0F4-0209-E140-2093-BAE1FB4A27D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76728" y="2963205"/>
              <a:ext cx="1837201" cy="623485"/>
            </a:xfrm>
            <a:prstGeom prst="rect">
              <a:avLst/>
            </a:prstGeom>
          </p:spPr>
        </p:pic>
        <p:sp>
          <p:nvSpPr>
            <p:cNvPr id="25" name="テキスト ボックス 24">
              <a:extLst>
                <a:ext uri="{FF2B5EF4-FFF2-40B4-BE49-F238E27FC236}">
                  <a16:creationId xmlns:a16="http://schemas.microsoft.com/office/drawing/2014/main" id="{6B1A40EB-992E-900B-F56F-D628CF389CC2}"/>
                </a:ext>
              </a:extLst>
            </p:cNvPr>
            <p:cNvSpPr txBox="1"/>
            <p:nvPr/>
          </p:nvSpPr>
          <p:spPr>
            <a:xfrm>
              <a:off x="2058207" y="3169896"/>
              <a:ext cx="646331" cy="369332"/>
            </a:xfrm>
            <a:prstGeom prst="rect">
              <a:avLst/>
            </a:prstGeom>
            <a:noFill/>
          </p:spPr>
          <p:txBody>
            <a:bodyPr wrap="none" rtlCol="0" anchor="ctr" anchorCtr="0">
              <a:spAutoFit/>
            </a:bodyPr>
            <a:lstStyle/>
            <a:p>
              <a:pPr algn="ctr"/>
              <a:r>
                <a:rPr lang="ja-JP" altLang="en-US" sz="1800" dirty="0">
                  <a:solidFill>
                    <a:schemeClr val="bg1"/>
                  </a:solidFill>
                  <a:latin typeface="+mj-ea"/>
                  <a:ea typeface="+mj-ea"/>
                </a:rPr>
                <a:t>起床</a:t>
              </a:r>
              <a:endParaRPr kumimoji="1" lang="ja-JP" altLang="en-US" sz="1800" dirty="0">
                <a:solidFill>
                  <a:schemeClr val="bg1"/>
                </a:solidFill>
                <a:latin typeface="+mj-ea"/>
                <a:ea typeface="+mj-ea"/>
              </a:endParaRPr>
            </a:p>
          </p:txBody>
        </p:sp>
      </p:grpSp>
      <p:grpSp>
        <p:nvGrpSpPr>
          <p:cNvPr id="20" name="グループ化 19" hidden="1">
            <a:extLst>
              <a:ext uri="{FF2B5EF4-FFF2-40B4-BE49-F238E27FC236}">
                <a16:creationId xmlns:a16="http://schemas.microsoft.com/office/drawing/2014/main" id="{A629049F-8F54-968B-A6A2-B23AC5C2C138}"/>
              </a:ext>
            </a:extLst>
          </p:cNvPr>
          <p:cNvGrpSpPr/>
          <p:nvPr/>
        </p:nvGrpSpPr>
        <p:grpSpPr>
          <a:xfrm>
            <a:off x="4019602" y="3915011"/>
            <a:ext cx="697432" cy="1837201"/>
            <a:chOff x="4019602" y="3915011"/>
            <a:chExt cx="697432" cy="1837201"/>
          </a:xfrm>
        </p:grpSpPr>
        <p:pic>
          <p:nvPicPr>
            <p:cNvPr id="23" name="図 22" descr="黒い背景に白い文字がある&#10;&#10;中程度の精度で自動的に生成された説明">
              <a:extLst>
                <a:ext uri="{FF2B5EF4-FFF2-40B4-BE49-F238E27FC236}">
                  <a16:creationId xmlns:a16="http://schemas.microsoft.com/office/drawing/2014/main" id="{89A80474-DFFD-D215-7F57-DE0199049F4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19602" y="3915011"/>
              <a:ext cx="623485" cy="1837201"/>
            </a:xfrm>
            <a:prstGeom prst="rect">
              <a:avLst/>
            </a:prstGeom>
          </p:spPr>
        </p:pic>
        <p:sp>
          <p:nvSpPr>
            <p:cNvPr id="8240" name="テキスト ボックス 8239">
              <a:extLst>
                <a:ext uri="{FF2B5EF4-FFF2-40B4-BE49-F238E27FC236}">
                  <a16:creationId xmlns:a16="http://schemas.microsoft.com/office/drawing/2014/main" id="{6A5C6234-B004-8165-8ED0-2FC6C66C0676}"/>
                </a:ext>
              </a:extLst>
            </p:cNvPr>
            <p:cNvSpPr txBox="1"/>
            <p:nvPr/>
          </p:nvSpPr>
          <p:spPr>
            <a:xfrm>
              <a:off x="4070703" y="4621081"/>
              <a:ext cx="646331" cy="369332"/>
            </a:xfrm>
            <a:prstGeom prst="rect">
              <a:avLst/>
            </a:prstGeom>
            <a:noFill/>
          </p:spPr>
          <p:txBody>
            <a:bodyPr wrap="none" rtlCol="0" anchor="ctr" anchorCtr="0">
              <a:spAutoFit/>
            </a:bodyPr>
            <a:lstStyle/>
            <a:p>
              <a:pPr algn="ctr"/>
              <a:r>
                <a:rPr lang="ja-JP" altLang="en-US" sz="1800" dirty="0">
                  <a:solidFill>
                    <a:schemeClr val="bg1"/>
                  </a:solidFill>
                  <a:latin typeface="+mj-ea"/>
                  <a:ea typeface="+mj-ea"/>
                </a:rPr>
                <a:t>帰宅</a:t>
              </a:r>
            </a:p>
          </p:txBody>
        </p:sp>
      </p:grpSp>
      <p:grpSp>
        <p:nvGrpSpPr>
          <p:cNvPr id="2" name="グループ化 1">
            <a:extLst>
              <a:ext uri="{FF2B5EF4-FFF2-40B4-BE49-F238E27FC236}">
                <a16:creationId xmlns:a16="http://schemas.microsoft.com/office/drawing/2014/main" id="{B2507B08-F858-E997-3DBE-16BB179BF33C}"/>
              </a:ext>
            </a:extLst>
          </p:cNvPr>
          <p:cNvGrpSpPr/>
          <p:nvPr/>
        </p:nvGrpSpPr>
        <p:grpSpPr>
          <a:xfrm>
            <a:off x="543947" y="1116027"/>
            <a:ext cx="2160591" cy="792000"/>
            <a:chOff x="543947" y="1116027"/>
            <a:chExt cx="2160591" cy="792000"/>
          </a:xfrm>
        </p:grpSpPr>
        <p:grpSp>
          <p:nvGrpSpPr>
            <p:cNvPr id="8208" name="グループ化 8207">
              <a:extLst>
                <a:ext uri="{FF2B5EF4-FFF2-40B4-BE49-F238E27FC236}">
                  <a16:creationId xmlns:a16="http://schemas.microsoft.com/office/drawing/2014/main" id="{C29AEBF0-76FC-9740-0940-6B59A33349C1}"/>
                </a:ext>
              </a:extLst>
            </p:cNvPr>
            <p:cNvGrpSpPr/>
            <p:nvPr/>
          </p:nvGrpSpPr>
          <p:grpSpPr>
            <a:xfrm>
              <a:off x="543947" y="1116027"/>
              <a:ext cx="2160591" cy="792000"/>
              <a:chOff x="403588" y="1116027"/>
              <a:chExt cx="2160591" cy="792000"/>
            </a:xfrm>
          </p:grpSpPr>
          <p:sp>
            <p:nvSpPr>
              <p:cNvPr id="8216" name="正方形/長方形 8215">
                <a:extLst>
                  <a:ext uri="{FF2B5EF4-FFF2-40B4-BE49-F238E27FC236}">
                    <a16:creationId xmlns:a16="http://schemas.microsoft.com/office/drawing/2014/main" id="{48C271E2-5D32-B50F-FC70-C69B14508A5A}"/>
                  </a:ext>
                </a:extLst>
              </p:cNvPr>
              <p:cNvSpPr/>
              <p:nvPr/>
            </p:nvSpPr>
            <p:spPr bwMode="auto">
              <a:xfrm>
                <a:off x="403588" y="1116027"/>
                <a:ext cx="2160591" cy="792000"/>
              </a:xfrm>
              <a:prstGeom prst="rect">
                <a:avLst/>
              </a:prstGeom>
              <a:solidFill>
                <a:schemeClr val="bg1">
                  <a:alpha val="90000"/>
                </a:schemeClr>
              </a:solidFill>
              <a:ln w="19050" cap="flat" cmpd="sng" algn="ctr">
                <a:solidFill>
                  <a:srgbClr val="005BAD"/>
                </a:solidFill>
                <a:prstDash val="solid"/>
                <a:round/>
                <a:headEnd type="none" w="med" len="med"/>
                <a:tailEnd type="none" w="med" len="med"/>
              </a:ln>
              <a:effectLst/>
            </p:spPr>
            <p:txBody>
              <a:bodyPr vert="horz" wrap="square" lIns="36000" tIns="0" rIns="0" bIns="3600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ja-JP" altLang="en-US" dirty="0">
                    <a:solidFill>
                      <a:srgbClr val="005BAD"/>
                    </a:solidFill>
                    <a:latin typeface="HGP創英角ｺﾞｼｯｸUB" panose="020B0900000000000000" pitchFamily="50" charset="-128"/>
                    <a:ea typeface="HGP創英角ｺﾞｼｯｸUB" panose="020B0900000000000000" pitchFamily="50" charset="-128"/>
                  </a:rPr>
                  <a:t> </a:t>
                </a:r>
                <a:r>
                  <a:rPr kumimoji="1" lang="ja-JP" altLang="en-US" sz="2400" b="0" i="0" u="none" strike="noStrike" cap="none" normalizeH="0" baseline="0" dirty="0">
                    <a:ln>
                      <a:noFill/>
                    </a:ln>
                    <a:solidFill>
                      <a:srgbClr val="005BAD"/>
                    </a:solidFill>
                    <a:effectLst/>
                    <a:latin typeface="HGP創英角ｺﾞｼｯｸUB" panose="020B0900000000000000" pitchFamily="50" charset="-128"/>
                    <a:ea typeface="HGP創英角ｺﾞｼｯｸUB" panose="020B0900000000000000" pitchFamily="50" charset="-128"/>
                  </a:rPr>
                  <a:t>家</a:t>
                </a:r>
              </a:p>
            </p:txBody>
          </p:sp>
          <p:cxnSp>
            <p:nvCxnSpPr>
              <p:cNvPr id="8219" name="直線コネクタ 8218">
                <a:extLst>
                  <a:ext uri="{FF2B5EF4-FFF2-40B4-BE49-F238E27FC236}">
                    <a16:creationId xmlns:a16="http://schemas.microsoft.com/office/drawing/2014/main" id="{A3DAB29F-F52E-B95D-897E-78FAE1606348}"/>
                  </a:ext>
                </a:extLst>
              </p:cNvPr>
              <p:cNvCxnSpPr>
                <a:cxnSpLocks/>
              </p:cNvCxnSpPr>
              <p:nvPr/>
            </p:nvCxnSpPr>
            <p:spPr bwMode="auto">
              <a:xfrm>
                <a:off x="920691" y="1242027"/>
                <a:ext cx="0" cy="540000"/>
              </a:xfrm>
              <a:prstGeom prst="line">
                <a:avLst/>
              </a:prstGeom>
              <a:noFill/>
              <a:ln w="22225" cap="flat" cmpd="sng" algn="ctr">
                <a:solidFill>
                  <a:srgbClr val="005BAD"/>
                </a:solidFill>
                <a:prstDash val="solid"/>
                <a:round/>
                <a:headEnd type="none" w="med" len="med"/>
                <a:tailEnd type="none" w="med" len="med"/>
              </a:ln>
              <a:effectLst/>
            </p:spPr>
          </p:cxnSp>
        </p:grpSp>
        <p:grpSp>
          <p:nvGrpSpPr>
            <p:cNvPr id="14" name="グループ化 13">
              <a:extLst>
                <a:ext uri="{FF2B5EF4-FFF2-40B4-BE49-F238E27FC236}">
                  <a16:creationId xmlns:a16="http://schemas.microsoft.com/office/drawing/2014/main" id="{E2B971C7-18F5-6945-8E1F-4DC8E5122026}"/>
                </a:ext>
              </a:extLst>
            </p:cNvPr>
            <p:cNvGrpSpPr/>
            <p:nvPr/>
          </p:nvGrpSpPr>
          <p:grpSpPr>
            <a:xfrm>
              <a:off x="1009534" y="1170278"/>
              <a:ext cx="1627369" cy="683498"/>
              <a:chOff x="897608" y="1223729"/>
              <a:chExt cx="1627369" cy="683498"/>
            </a:xfrm>
          </p:grpSpPr>
          <p:sp>
            <p:nvSpPr>
              <p:cNvPr id="8223" name="テキスト ボックス 8222">
                <a:extLst>
                  <a:ext uri="{FF2B5EF4-FFF2-40B4-BE49-F238E27FC236}">
                    <a16:creationId xmlns:a16="http://schemas.microsoft.com/office/drawing/2014/main" id="{F0294FEC-4923-56D7-A6C6-F6E1644B5E7B}"/>
                  </a:ext>
                </a:extLst>
              </p:cNvPr>
              <p:cNvSpPr txBox="1"/>
              <p:nvPr/>
            </p:nvSpPr>
            <p:spPr>
              <a:xfrm>
                <a:off x="897608" y="1223729"/>
                <a:ext cx="1165704" cy="369332"/>
              </a:xfrm>
              <a:prstGeom prst="rect">
                <a:avLst/>
              </a:prstGeom>
              <a:noFill/>
            </p:spPr>
            <p:txBody>
              <a:bodyPr wrap="none" rtlCol="0">
                <a:spAutoFit/>
              </a:bodyPr>
              <a:lstStyle/>
              <a:p>
                <a:pPr marL="285750" indent="-180000">
                  <a:buSzPct val="120000"/>
                  <a:buFont typeface="Arial" panose="020B0604020202020204" pitchFamily="34" charset="0"/>
                  <a:buChar char="•"/>
                </a:pPr>
                <a:r>
                  <a:rPr lang="ja-JP" altLang="en-US" sz="1800" dirty="0">
                    <a:solidFill>
                      <a:srgbClr val="005BAD"/>
                    </a:solidFill>
                    <a:latin typeface="HGPｺﾞｼｯｸE" panose="020B0900000000000000" pitchFamily="50" charset="-128"/>
                    <a:ea typeface="HGPｺﾞｼｯｸE" panose="020B0900000000000000" pitchFamily="50" charset="-128"/>
                  </a:rPr>
                  <a:t>住民税</a:t>
                </a:r>
              </a:p>
            </p:txBody>
          </p:sp>
          <p:sp>
            <p:nvSpPr>
              <p:cNvPr id="8227" name="テキスト ボックス 8226">
                <a:extLst>
                  <a:ext uri="{FF2B5EF4-FFF2-40B4-BE49-F238E27FC236}">
                    <a16:creationId xmlns:a16="http://schemas.microsoft.com/office/drawing/2014/main" id="{0D445153-94D6-9528-3159-D3551CE0156B}"/>
                  </a:ext>
                </a:extLst>
              </p:cNvPr>
              <p:cNvSpPr txBox="1"/>
              <p:nvPr/>
            </p:nvSpPr>
            <p:spPr>
              <a:xfrm>
                <a:off x="897608" y="1537895"/>
                <a:ext cx="1627369" cy="369332"/>
              </a:xfrm>
              <a:prstGeom prst="rect">
                <a:avLst/>
              </a:prstGeom>
              <a:noFill/>
            </p:spPr>
            <p:txBody>
              <a:bodyPr wrap="none" rtlCol="0">
                <a:spAutoFit/>
              </a:bodyPr>
              <a:lstStyle>
                <a:defPPr>
                  <a:defRPr lang="ja-JP"/>
                </a:defPPr>
                <a:lvl1pPr marL="285750" indent="-180000">
                  <a:buSzPct val="120000"/>
                  <a:buFont typeface="Arial" panose="020B0604020202020204" pitchFamily="34" charset="0"/>
                  <a:buChar char="•"/>
                  <a:defRPr sz="1800">
                    <a:solidFill>
                      <a:srgbClr val="005BAD"/>
                    </a:solidFill>
                    <a:latin typeface="HGPｺﾞｼｯｸE" panose="020B0900000000000000" pitchFamily="50" charset="-128"/>
                    <a:ea typeface="HGPｺﾞｼｯｸE" panose="020B0900000000000000" pitchFamily="50" charset="-128"/>
                  </a:defRPr>
                </a:lvl1pPr>
              </a:lstStyle>
              <a:p>
                <a:r>
                  <a:rPr lang="ja-JP" altLang="en-US" dirty="0"/>
                  <a:t>固定資産税</a:t>
                </a:r>
              </a:p>
            </p:txBody>
          </p:sp>
        </p:grpSp>
      </p:grpSp>
      <p:grpSp>
        <p:nvGrpSpPr>
          <p:cNvPr id="10" name="グループ化 9">
            <a:extLst>
              <a:ext uri="{FF2B5EF4-FFF2-40B4-BE49-F238E27FC236}">
                <a16:creationId xmlns:a16="http://schemas.microsoft.com/office/drawing/2014/main" id="{6A7419E1-7CBF-93BC-4D00-69C834A666C1}"/>
              </a:ext>
            </a:extLst>
          </p:cNvPr>
          <p:cNvGrpSpPr/>
          <p:nvPr/>
        </p:nvGrpSpPr>
        <p:grpSpPr>
          <a:xfrm>
            <a:off x="4970206" y="1116027"/>
            <a:ext cx="2373906" cy="791657"/>
            <a:chOff x="4970206" y="1164174"/>
            <a:chExt cx="2373906" cy="791657"/>
          </a:xfrm>
        </p:grpSpPr>
        <p:grpSp>
          <p:nvGrpSpPr>
            <p:cNvPr id="8211" name="グループ化 8210">
              <a:extLst>
                <a:ext uri="{FF2B5EF4-FFF2-40B4-BE49-F238E27FC236}">
                  <a16:creationId xmlns:a16="http://schemas.microsoft.com/office/drawing/2014/main" id="{75A55564-41A9-A6CC-D759-0DBF649FF023}"/>
                </a:ext>
              </a:extLst>
            </p:cNvPr>
            <p:cNvGrpSpPr/>
            <p:nvPr/>
          </p:nvGrpSpPr>
          <p:grpSpPr>
            <a:xfrm>
              <a:off x="4970206" y="1164174"/>
              <a:ext cx="2315497" cy="791657"/>
              <a:chOff x="6297163" y="2594917"/>
              <a:chExt cx="2315497" cy="791657"/>
            </a:xfrm>
          </p:grpSpPr>
          <p:sp>
            <p:nvSpPr>
              <p:cNvPr id="8217" name="正方形/長方形 8216">
                <a:extLst>
                  <a:ext uri="{FF2B5EF4-FFF2-40B4-BE49-F238E27FC236}">
                    <a16:creationId xmlns:a16="http://schemas.microsoft.com/office/drawing/2014/main" id="{F22A48AA-CB50-D766-7CDB-C75CEEDFAC69}"/>
                  </a:ext>
                </a:extLst>
              </p:cNvPr>
              <p:cNvSpPr/>
              <p:nvPr/>
            </p:nvSpPr>
            <p:spPr bwMode="auto">
              <a:xfrm>
                <a:off x="6297163" y="2594917"/>
                <a:ext cx="2315497" cy="791657"/>
              </a:xfrm>
              <a:prstGeom prst="rect">
                <a:avLst/>
              </a:prstGeom>
              <a:solidFill>
                <a:schemeClr val="bg1">
                  <a:alpha val="95000"/>
                </a:schemeClr>
              </a:solidFill>
              <a:ln w="19050" cap="flat" cmpd="sng" algn="ctr">
                <a:solidFill>
                  <a:srgbClr val="005BAD"/>
                </a:solidFill>
                <a:prstDash val="solid"/>
                <a:round/>
                <a:headEnd type="none" w="med" len="med"/>
                <a:tailEnd type="none" w="med" len="med"/>
              </a:ln>
              <a:effectLst/>
            </p:spPr>
            <p:txBody>
              <a:bodyPr vert="horz" wrap="square" lIns="36000" tIns="0" rIns="0" bIns="36000" numCol="1" rtlCol="0" anchor="ctr" anchorCtr="0" compatLnSpc="1">
                <a:prstTxWarp prst="textNoShape">
                  <a:avLst/>
                </a:prstTxWarp>
              </a:bodyPr>
              <a:lstStyle/>
              <a:p>
                <a:pPr eaLnBrk="1" hangingPunct="1"/>
                <a:r>
                  <a:rPr lang="ja-JP" altLang="en-US" dirty="0">
                    <a:solidFill>
                      <a:srgbClr val="005BAD"/>
                    </a:solidFill>
                    <a:latin typeface="HGP創英角ｺﾞｼｯｸUB" panose="020B0900000000000000" pitchFamily="50" charset="-128"/>
                    <a:ea typeface="HGP創英角ｺﾞｼｯｸUB" panose="020B0900000000000000" pitchFamily="50" charset="-128"/>
                  </a:rPr>
                  <a:t> 会社</a:t>
                </a:r>
              </a:p>
            </p:txBody>
          </p:sp>
          <p:cxnSp>
            <p:nvCxnSpPr>
              <p:cNvPr id="8224" name="直線コネクタ 8223">
                <a:extLst>
                  <a:ext uri="{FF2B5EF4-FFF2-40B4-BE49-F238E27FC236}">
                    <a16:creationId xmlns:a16="http://schemas.microsoft.com/office/drawing/2014/main" id="{C1559CF7-9DC8-7853-DF2C-FEC3087EF03B}"/>
                  </a:ext>
                </a:extLst>
              </p:cNvPr>
              <p:cNvCxnSpPr>
                <a:cxnSpLocks/>
              </p:cNvCxnSpPr>
              <p:nvPr/>
            </p:nvCxnSpPr>
            <p:spPr bwMode="auto">
              <a:xfrm>
                <a:off x="6989438" y="2720745"/>
                <a:ext cx="0" cy="540000"/>
              </a:xfrm>
              <a:prstGeom prst="line">
                <a:avLst/>
              </a:prstGeom>
              <a:noFill/>
              <a:ln w="22225" cap="flat" cmpd="sng" algn="ctr">
                <a:solidFill>
                  <a:srgbClr val="005BAD"/>
                </a:solidFill>
                <a:prstDash val="solid"/>
                <a:round/>
                <a:headEnd type="none" w="med" len="med"/>
                <a:tailEnd type="none" w="med" len="med"/>
              </a:ln>
              <a:effectLst/>
            </p:spPr>
          </p:cxnSp>
        </p:grpSp>
        <p:grpSp>
          <p:nvGrpSpPr>
            <p:cNvPr id="8213" name="グループ化 8212">
              <a:extLst>
                <a:ext uri="{FF2B5EF4-FFF2-40B4-BE49-F238E27FC236}">
                  <a16:creationId xmlns:a16="http://schemas.microsoft.com/office/drawing/2014/main" id="{95C2517E-EFF0-7E44-7F59-970D8AB93439}"/>
                </a:ext>
              </a:extLst>
            </p:cNvPr>
            <p:cNvGrpSpPr/>
            <p:nvPr/>
          </p:nvGrpSpPr>
          <p:grpSpPr>
            <a:xfrm>
              <a:off x="5553237" y="1221775"/>
              <a:ext cx="1790875" cy="676454"/>
              <a:chOff x="6929462" y="2642814"/>
              <a:chExt cx="1790875" cy="676454"/>
            </a:xfrm>
          </p:grpSpPr>
          <p:sp>
            <p:nvSpPr>
              <p:cNvPr id="8225" name="テキスト ボックス 8224">
                <a:extLst>
                  <a:ext uri="{FF2B5EF4-FFF2-40B4-BE49-F238E27FC236}">
                    <a16:creationId xmlns:a16="http://schemas.microsoft.com/office/drawing/2014/main" id="{3F9BC289-59AE-300C-BF15-57C0136F9ECE}"/>
                  </a:ext>
                </a:extLst>
              </p:cNvPr>
              <p:cNvSpPr txBox="1"/>
              <p:nvPr/>
            </p:nvSpPr>
            <p:spPr>
              <a:xfrm>
                <a:off x="6929462" y="2642814"/>
                <a:ext cx="1165704" cy="369332"/>
              </a:xfrm>
              <a:prstGeom prst="rect">
                <a:avLst/>
              </a:prstGeom>
              <a:noFill/>
            </p:spPr>
            <p:txBody>
              <a:bodyPr wrap="none" rtlCol="0">
                <a:spAutoFit/>
              </a:bodyPr>
              <a:lstStyle/>
              <a:p>
                <a:pPr marL="285750" indent="-180000">
                  <a:buSzPct val="120000"/>
                  <a:buFont typeface="Arial" panose="020B0604020202020204" pitchFamily="34" charset="0"/>
                  <a:buChar char="•"/>
                </a:pPr>
                <a:r>
                  <a:rPr lang="ja-JP" altLang="en-US" sz="1800" dirty="0">
                    <a:solidFill>
                      <a:srgbClr val="005BAD"/>
                    </a:solidFill>
                    <a:latin typeface="HGPｺﾞｼｯｸE" panose="020B0900000000000000" pitchFamily="50" charset="-128"/>
                    <a:ea typeface="HGPｺﾞｼｯｸE" panose="020B0900000000000000" pitchFamily="50" charset="-128"/>
                  </a:rPr>
                  <a:t>法人税</a:t>
                </a:r>
              </a:p>
            </p:txBody>
          </p:sp>
          <p:sp>
            <p:nvSpPr>
              <p:cNvPr id="8226" name="テキスト ボックス 8225">
                <a:extLst>
                  <a:ext uri="{FF2B5EF4-FFF2-40B4-BE49-F238E27FC236}">
                    <a16:creationId xmlns:a16="http://schemas.microsoft.com/office/drawing/2014/main" id="{0C129613-0DA1-0D28-4403-5D941D68D455}"/>
                  </a:ext>
                </a:extLst>
              </p:cNvPr>
              <p:cNvSpPr txBox="1"/>
              <p:nvPr/>
            </p:nvSpPr>
            <p:spPr>
              <a:xfrm>
                <a:off x="6929462" y="2949936"/>
                <a:ext cx="1790875" cy="369332"/>
              </a:xfrm>
              <a:prstGeom prst="rect">
                <a:avLst/>
              </a:prstGeom>
              <a:noFill/>
            </p:spPr>
            <p:txBody>
              <a:bodyPr wrap="none" rtlCol="0">
                <a:spAutoFit/>
              </a:bodyPr>
              <a:lstStyle/>
              <a:p>
                <a:pPr marL="285750" indent="-180000">
                  <a:buSzPct val="120000"/>
                  <a:buFont typeface="Arial" panose="020B0604020202020204" pitchFamily="34" charset="0"/>
                  <a:buChar char="•"/>
                </a:pPr>
                <a:r>
                  <a:rPr lang="ja-JP" altLang="en-US" sz="1800" dirty="0">
                    <a:solidFill>
                      <a:srgbClr val="005BAD"/>
                    </a:solidFill>
                    <a:latin typeface="HGPｺﾞｼｯｸE" panose="020B0900000000000000" pitchFamily="50" charset="-128"/>
                    <a:ea typeface="HGPｺﾞｼｯｸE" panose="020B0900000000000000" pitchFamily="50" charset="-128"/>
                  </a:rPr>
                  <a:t>所得税</a:t>
                </a:r>
                <a:r>
                  <a:rPr lang="en-US" altLang="ja-JP" sz="1600" dirty="0">
                    <a:solidFill>
                      <a:srgbClr val="005BAD"/>
                    </a:solidFill>
                    <a:latin typeface="HGPｺﾞｼｯｸE" panose="020B0900000000000000" pitchFamily="50" charset="-128"/>
                    <a:ea typeface="HGPｺﾞｼｯｸE" panose="020B0900000000000000" pitchFamily="50" charset="-128"/>
                  </a:rPr>
                  <a:t>(</a:t>
                </a:r>
                <a:r>
                  <a:rPr lang="ja-JP" altLang="en-US" sz="1600" dirty="0">
                    <a:solidFill>
                      <a:srgbClr val="005BAD"/>
                    </a:solidFill>
                    <a:latin typeface="HGPｺﾞｼｯｸE" panose="020B0900000000000000" pitchFamily="50" charset="-128"/>
                    <a:ea typeface="HGPｺﾞｼｯｸE" panose="020B0900000000000000" pitchFamily="50" charset="-128"/>
                  </a:rPr>
                  <a:t>給料</a:t>
                </a:r>
                <a:r>
                  <a:rPr lang="en-US" altLang="ja-JP" sz="1600" dirty="0">
                    <a:solidFill>
                      <a:srgbClr val="005BAD"/>
                    </a:solidFill>
                    <a:latin typeface="HGPｺﾞｼｯｸE" panose="020B0900000000000000" pitchFamily="50" charset="-128"/>
                    <a:ea typeface="HGPｺﾞｼｯｸE" panose="020B0900000000000000" pitchFamily="50" charset="-128"/>
                  </a:rPr>
                  <a:t>)</a:t>
                </a:r>
                <a:endParaRPr lang="ja-JP" altLang="en-US" sz="1800" dirty="0">
                  <a:solidFill>
                    <a:srgbClr val="005BAD"/>
                  </a:solidFill>
                  <a:latin typeface="HGPｺﾞｼｯｸE" panose="020B0900000000000000" pitchFamily="50" charset="-128"/>
                  <a:ea typeface="HGPｺﾞｼｯｸE" panose="020B0900000000000000" pitchFamily="50" charset="-128"/>
                </a:endParaRPr>
              </a:p>
            </p:txBody>
          </p:sp>
        </p:grpSp>
      </p:grpSp>
      <p:grpSp>
        <p:nvGrpSpPr>
          <p:cNvPr id="12" name="グループ化 11">
            <a:extLst>
              <a:ext uri="{FF2B5EF4-FFF2-40B4-BE49-F238E27FC236}">
                <a16:creationId xmlns:a16="http://schemas.microsoft.com/office/drawing/2014/main" id="{EABC54D1-31A7-DF57-FB52-F9232DBEAC47}"/>
              </a:ext>
            </a:extLst>
          </p:cNvPr>
          <p:cNvGrpSpPr/>
          <p:nvPr/>
        </p:nvGrpSpPr>
        <p:grpSpPr>
          <a:xfrm>
            <a:off x="1259502" y="5556178"/>
            <a:ext cx="6624996" cy="499594"/>
            <a:chOff x="1374709" y="5556178"/>
            <a:chExt cx="6624996" cy="499594"/>
          </a:xfrm>
        </p:grpSpPr>
        <p:grpSp>
          <p:nvGrpSpPr>
            <p:cNvPr id="8210" name="グループ化 8209">
              <a:extLst>
                <a:ext uri="{FF2B5EF4-FFF2-40B4-BE49-F238E27FC236}">
                  <a16:creationId xmlns:a16="http://schemas.microsoft.com/office/drawing/2014/main" id="{EE5211C2-9FCA-25CC-CA81-1BABDDA36BCF}"/>
                </a:ext>
              </a:extLst>
            </p:cNvPr>
            <p:cNvGrpSpPr/>
            <p:nvPr/>
          </p:nvGrpSpPr>
          <p:grpSpPr>
            <a:xfrm>
              <a:off x="1374709" y="5556178"/>
              <a:ext cx="6624994" cy="499594"/>
              <a:chOff x="5697778" y="4643078"/>
              <a:chExt cx="3595339" cy="1277643"/>
            </a:xfrm>
          </p:grpSpPr>
          <p:sp>
            <p:nvSpPr>
              <p:cNvPr id="8228" name="正方形/長方形 8227">
                <a:extLst>
                  <a:ext uri="{FF2B5EF4-FFF2-40B4-BE49-F238E27FC236}">
                    <a16:creationId xmlns:a16="http://schemas.microsoft.com/office/drawing/2014/main" id="{D25B3324-F9E5-D4A4-0277-C19629F69D64}"/>
                  </a:ext>
                </a:extLst>
              </p:cNvPr>
              <p:cNvSpPr/>
              <p:nvPr/>
            </p:nvSpPr>
            <p:spPr bwMode="auto">
              <a:xfrm>
                <a:off x="5697778" y="4643078"/>
                <a:ext cx="3595339" cy="1277643"/>
              </a:xfrm>
              <a:prstGeom prst="rect">
                <a:avLst/>
              </a:prstGeom>
              <a:solidFill>
                <a:schemeClr val="bg1">
                  <a:alpha val="80000"/>
                </a:schemeClr>
              </a:solidFill>
              <a:ln w="19050" cap="flat" cmpd="sng" algn="ctr">
                <a:solidFill>
                  <a:srgbClr val="005BAD"/>
                </a:solidFill>
                <a:prstDash val="solid"/>
                <a:round/>
                <a:headEnd type="none" w="med" len="med"/>
                <a:tailEnd type="none" w="med" len="med"/>
              </a:ln>
              <a:effectLst/>
            </p:spPr>
            <p:txBody>
              <a:bodyPr vert="horz" wrap="square" lIns="0" tIns="0" rIns="0" bIns="36000" numCol="1" rtlCol="0" anchor="ctr" anchorCtr="0" compatLnSpc="1">
                <a:prstTxWarp prst="textNoShape">
                  <a:avLst/>
                </a:prstTxWarp>
              </a:bodyPr>
              <a:lstStyle/>
              <a:p>
                <a:pPr eaLnBrk="1" hangingPunct="1"/>
                <a:r>
                  <a:rPr lang="ja-JP" altLang="en-US" dirty="0">
                    <a:solidFill>
                      <a:srgbClr val="005BAD"/>
                    </a:solidFill>
                    <a:latin typeface="HGP創英角ｺﾞｼｯｸUB" panose="020B0900000000000000" pitchFamily="50" charset="-128"/>
                    <a:ea typeface="HGP創英角ｺﾞｼｯｸUB" panose="020B0900000000000000" pitchFamily="50" charset="-128"/>
                  </a:rPr>
                  <a:t> 外出先</a:t>
                </a:r>
              </a:p>
            </p:txBody>
          </p:sp>
          <p:cxnSp>
            <p:nvCxnSpPr>
              <p:cNvPr id="8229" name="直線コネクタ 8228">
                <a:extLst>
                  <a:ext uri="{FF2B5EF4-FFF2-40B4-BE49-F238E27FC236}">
                    <a16:creationId xmlns:a16="http://schemas.microsoft.com/office/drawing/2014/main" id="{F8B24710-C74F-3EDE-F8FF-DF64E7CD7E22}"/>
                  </a:ext>
                </a:extLst>
              </p:cNvPr>
              <p:cNvCxnSpPr>
                <a:cxnSpLocks/>
              </p:cNvCxnSpPr>
              <p:nvPr/>
            </p:nvCxnSpPr>
            <p:spPr bwMode="auto">
              <a:xfrm>
                <a:off x="6161167" y="4770744"/>
                <a:ext cx="0" cy="1022313"/>
              </a:xfrm>
              <a:prstGeom prst="line">
                <a:avLst/>
              </a:prstGeom>
              <a:noFill/>
              <a:ln w="22225" cap="flat" cmpd="sng" algn="ctr">
                <a:solidFill>
                  <a:srgbClr val="005BAD"/>
                </a:solidFill>
                <a:prstDash val="solid"/>
                <a:round/>
                <a:headEnd type="none" w="med" len="med"/>
                <a:tailEnd type="none" w="med" len="med"/>
              </a:ln>
              <a:effectLst/>
            </p:spPr>
          </p:cxnSp>
        </p:grpSp>
        <p:grpSp>
          <p:nvGrpSpPr>
            <p:cNvPr id="8200" name="グループ化 8199">
              <a:extLst>
                <a:ext uri="{FF2B5EF4-FFF2-40B4-BE49-F238E27FC236}">
                  <a16:creationId xmlns:a16="http://schemas.microsoft.com/office/drawing/2014/main" id="{B972046B-E68C-9ED0-E3BD-4C005B9E4473}"/>
                </a:ext>
              </a:extLst>
            </p:cNvPr>
            <p:cNvGrpSpPr/>
            <p:nvPr/>
          </p:nvGrpSpPr>
          <p:grpSpPr>
            <a:xfrm>
              <a:off x="2245245" y="5621309"/>
              <a:ext cx="5754460" cy="369332"/>
              <a:chOff x="2442079" y="5549752"/>
              <a:chExt cx="5754460" cy="369332"/>
            </a:xfrm>
          </p:grpSpPr>
          <p:sp>
            <p:nvSpPr>
              <p:cNvPr id="8230" name="テキスト ボックス 8229">
                <a:extLst>
                  <a:ext uri="{FF2B5EF4-FFF2-40B4-BE49-F238E27FC236}">
                    <a16:creationId xmlns:a16="http://schemas.microsoft.com/office/drawing/2014/main" id="{96B0215A-A37E-DF86-C09B-CD930D92AD31}"/>
                  </a:ext>
                </a:extLst>
              </p:cNvPr>
              <p:cNvSpPr txBox="1"/>
              <p:nvPr/>
            </p:nvSpPr>
            <p:spPr>
              <a:xfrm>
                <a:off x="6415282" y="5549752"/>
                <a:ext cx="1781257" cy="369332"/>
              </a:xfrm>
              <a:prstGeom prst="rect">
                <a:avLst/>
              </a:prstGeom>
              <a:noFill/>
            </p:spPr>
            <p:txBody>
              <a:bodyPr wrap="none" rtlCol="0">
                <a:spAutoFit/>
              </a:bodyPr>
              <a:lstStyle/>
              <a:p>
                <a:pPr marL="285750" indent="-180000">
                  <a:buSzPct val="120000"/>
                  <a:buFont typeface="Arial" panose="020B0604020202020204" pitchFamily="34" charset="0"/>
                  <a:buChar char="•"/>
                </a:pPr>
                <a:r>
                  <a:rPr lang="ja-JP" altLang="en-US" sz="1800" dirty="0">
                    <a:solidFill>
                      <a:srgbClr val="005BAD"/>
                    </a:solidFill>
                    <a:latin typeface="HGPｺﾞｼｯｸE" panose="020B0900000000000000" pitchFamily="50" charset="-128"/>
                    <a:ea typeface="HGPｺﾞｼｯｸE" panose="020B0900000000000000" pitchFamily="50" charset="-128"/>
                  </a:rPr>
                  <a:t>入湯税</a:t>
                </a:r>
                <a:r>
                  <a:rPr lang="ja-JP" altLang="en-US" sz="1600" dirty="0">
                    <a:solidFill>
                      <a:srgbClr val="005BAD"/>
                    </a:solidFill>
                    <a:latin typeface="HGPｺﾞｼｯｸE" panose="020B0900000000000000" pitchFamily="50" charset="-128"/>
                    <a:ea typeface="HGPｺﾞｼｯｸE" panose="020B0900000000000000" pitchFamily="50" charset="-128"/>
                  </a:rPr>
                  <a:t>（温泉）</a:t>
                </a:r>
                <a:endParaRPr lang="ja-JP" altLang="en-US" sz="1800" dirty="0">
                  <a:solidFill>
                    <a:srgbClr val="005BAD"/>
                  </a:solidFill>
                  <a:latin typeface="HGPｺﾞｼｯｸE" panose="020B0900000000000000" pitchFamily="50" charset="-128"/>
                  <a:ea typeface="HGPｺﾞｼｯｸE" panose="020B0900000000000000" pitchFamily="50" charset="-128"/>
                </a:endParaRPr>
              </a:p>
            </p:txBody>
          </p:sp>
          <p:sp>
            <p:nvSpPr>
              <p:cNvPr id="8231" name="テキスト ボックス 8230">
                <a:extLst>
                  <a:ext uri="{FF2B5EF4-FFF2-40B4-BE49-F238E27FC236}">
                    <a16:creationId xmlns:a16="http://schemas.microsoft.com/office/drawing/2014/main" id="{7AA30773-9C56-1D69-E715-7625A8419D1D}"/>
                  </a:ext>
                </a:extLst>
              </p:cNvPr>
              <p:cNvSpPr txBox="1"/>
              <p:nvPr/>
            </p:nvSpPr>
            <p:spPr>
              <a:xfrm>
                <a:off x="4700342" y="5549752"/>
                <a:ext cx="1915909" cy="369332"/>
              </a:xfrm>
              <a:prstGeom prst="rect">
                <a:avLst/>
              </a:prstGeom>
              <a:noFill/>
            </p:spPr>
            <p:txBody>
              <a:bodyPr wrap="none" rtlCol="0">
                <a:spAutoFit/>
              </a:bodyPr>
              <a:lstStyle/>
              <a:p>
                <a:pPr marL="285750" indent="-180000">
                  <a:buSzPct val="120000"/>
                  <a:buFont typeface="Arial" panose="020B0604020202020204" pitchFamily="34" charset="0"/>
                  <a:buChar char="•"/>
                </a:pPr>
                <a:r>
                  <a:rPr lang="ja-JP" altLang="en-US" sz="1800" dirty="0">
                    <a:solidFill>
                      <a:srgbClr val="005BAD"/>
                    </a:solidFill>
                    <a:latin typeface="HGPｺﾞｼｯｸE" panose="020B0900000000000000" pitchFamily="50" charset="-128"/>
                    <a:ea typeface="HGPｺﾞｼｯｸE" panose="020B0900000000000000" pitchFamily="50" charset="-128"/>
                  </a:rPr>
                  <a:t>消費税</a:t>
                </a:r>
                <a:r>
                  <a:rPr lang="en-US" altLang="ja-JP" sz="1600" dirty="0">
                    <a:solidFill>
                      <a:srgbClr val="005BAD"/>
                    </a:solidFill>
                    <a:latin typeface="HGPｺﾞｼｯｸE" panose="020B0900000000000000" pitchFamily="50" charset="-128"/>
                    <a:ea typeface="HGPｺﾞｼｯｸE" panose="020B0900000000000000" pitchFamily="50" charset="-128"/>
                  </a:rPr>
                  <a:t>(</a:t>
                </a:r>
                <a:r>
                  <a:rPr lang="ja-JP" altLang="en-US" sz="1600" dirty="0">
                    <a:solidFill>
                      <a:srgbClr val="005BAD"/>
                    </a:solidFill>
                    <a:latin typeface="HGPｺﾞｼｯｸE" panose="020B0900000000000000" pitchFamily="50" charset="-128"/>
                    <a:ea typeface="HGPｺﾞｼｯｸE" panose="020B0900000000000000" pitchFamily="50" charset="-128"/>
                  </a:rPr>
                  <a:t>買い物</a:t>
                </a:r>
                <a:r>
                  <a:rPr lang="en-US" altLang="ja-JP" sz="1600" dirty="0">
                    <a:solidFill>
                      <a:srgbClr val="005BAD"/>
                    </a:solidFill>
                    <a:latin typeface="HGPｺﾞｼｯｸE" panose="020B0900000000000000" pitchFamily="50" charset="-128"/>
                    <a:ea typeface="HGPｺﾞｼｯｸE" panose="020B0900000000000000" pitchFamily="50" charset="-128"/>
                  </a:rPr>
                  <a:t>)</a:t>
                </a:r>
                <a:endParaRPr lang="ja-JP" altLang="en-US" sz="1800" dirty="0">
                  <a:solidFill>
                    <a:srgbClr val="005BAD"/>
                  </a:solidFill>
                  <a:latin typeface="HGPｺﾞｼｯｸE" panose="020B0900000000000000" pitchFamily="50" charset="-128"/>
                  <a:ea typeface="HGPｺﾞｼｯｸE" panose="020B0900000000000000" pitchFamily="50" charset="-128"/>
                </a:endParaRPr>
              </a:p>
            </p:txBody>
          </p:sp>
          <p:sp>
            <p:nvSpPr>
              <p:cNvPr id="30" name="テキスト ボックス 29">
                <a:extLst>
                  <a:ext uri="{FF2B5EF4-FFF2-40B4-BE49-F238E27FC236}">
                    <a16:creationId xmlns:a16="http://schemas.microsoft.com/office/drawing/2014/main" id="{E1BF19EE-B396-D458-DCBF-FE52D39A135C}"/>
                  </a:ext>
                </a:extLst>
              </p:cNvPr>
              <p:cNvSpPr txBox="1"/>
              <p:nvPr/>
            </p:nvSpPr>
            <p:spPr>
              <a:xfrm>
                <a:off x="2442079" y="5549752"/>
                <a:ext cx="2501006" cy="369332"/>
              </a:xfrm>
              <a:prstGeom prst="rect">
                <a:avLst/>
              </a:prstGeom>
              <a:noFill/>
            </p:spPr>
            <p:txBody>
              <a:bodyPr wrap="none" rtlCol="0">
                <a:spAutoFit/>
              </a:bodyPr>
              <a:lstStyle/>
              <a:p>
                <a:pPr marL="285750" indent="-180000">
                  <a:buSzPct val="120000"/>
                  <a:buFont typeface="Arial" panose="020B0604020202020204" pitchFamily="34" charset="0"/>
                  <a:buChar char="•"/>
                </a:pPr>
                <a:r>
                  <a:rPr lang="ja-JP" altLang="en-US" sz="1800" dirty="0">
                    <a:solidFill>
                      <a:srgbClr val="005BAD"/>
                    </a:solidFill>
                    <a:latin typeface="HGPｺﾞｼｯｸE" panose="020B0900000000000000" pitchFamily="50" charset="-128"/>
                    <a:ea typeface="HGPｺﾞｼｯｸE" panose="020B0900000000000000" pitchFamily="50" charset="-128"/>
                  </a:rPr>
                  <a:t>揮発油税</a:t>
                </a:r>
                <a:r>
                  <a:rPr lang="ja-JP" altLang="en-US" sz="1600" dirty="0">
                    <a:solidFill>
                      <a:srgbClr val="005BAD"/>
                    </a:solidFill>
                    <a:latin typeface="HGPｺﾞｼｯｸE" panose="020B0900000000000000" pitchFamily="50" charset="-128"/>
                    <a:ea typeface="HGPｺﾞｼｯｸE" panose="020B0900000000000000" pitchFamily="50" charset="-128"/>
                  </a:rPr>
                  <a:t>（ガソリン税）</a:t>
                </a:r>
                <a:endParaRPr lang="ja-JP" altLang="en-US" sz="1800" dirty="0">
                  <a:solidFill>
                    <a:srgbClr val="005BAD"/>
                  </a:solidFill>
                  <a:latin typeface="HGPｺﾞｼｯｸE" panose="020B0900000000000000" pitchFamily="50" charset="-128"/>
                  <a:ea typeface="HGPｺﾞｼｯｸE" panose="020B0900000000000000" pitchFamily="50" charset="-128"/>
                </a:endParaRPr>
              </a:p>
            </p:txBody>
          </p:sp>
        </p:grpSp>
      </p:grpSp>
    </p:spTree>
    <p:custDataLst>
      <p:tags r:id="rId1"/>
    </p:custDataLst>
    <p:extLst>
      <p:ext uri="{BB962C8B-B14F-4D97-AF65-F5344CB8AC3E}">
        <p14:creationId xmlns:p14="http://schemas.microsoft.com/office/powerpoint/2010/main" val="1811183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fade">
                                      <p:cBhvr>
                                        <p:cTn id="7" dur="500"/>
                                        <p:tgtEl>
                                          <p:spTgt spid="819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23AA016E-2624-4F20-96EB-B5A66010AFE6}"/>
              </a:ext>
            </a:extLst>
          </p:cNvPr>
          <p:cNvGrpSpPr/>
          <p:nvPr/>
        </p:nvGrpSpPr>
        <p:grpSpPr>
          <a:xfrm>
            <a:off x="323851" y="1085670"/>
            <a:ext cx="8519134" cy="827030"/>
            <a:chOff x="323851" y="1085670"/>
            <a:chExt cx="8519134" cy="827030"/>
          </a:xfrm>
        </p:grpSpPr>
        <p:sp>
          <p:nvSpPr>
            <p:cNvPr id="60" name="AutoShape 353">
              <a:extLst>
                <a:ext uri="{FF2B5EF4-FFF2-40B4-BE49-F238E27FC236}">
                  <a16:creationId xmlns:a16="http://schemas.microsoft.com/office/drawing/2014/main" id="{C4CD31EB-70D7-9C57-CDB7-163F5F6F5126}"/>
                </a:ext>
              </a:extLst>
            </p:cNvPr>
            <p:cNvSpPr>
              <a:spLocks noChangeArrowheads="1"/>
            </p:cNvSpPr>
            <p:nvPr/>
          </p:nvSpPr>
          <p:spPr bwMode="auto">
            <a:xfrm>
              <a:off x="323851" y="1085670"/>
              <a:ext cx="8519134" cy="827030"/>
            </a:xfrm>
            <a:prstGeom prst="roundRect">
              <a:avLst>
                <a:gd name="adj" fmla="val 0"/>
              </a:avLst>
            </a:prstGeom>
            <a:solidFill>
              <a:srgbClr val="CEECFE"/>
            </a:solidFill>
            <a:ln>
              <a:noFill/>
            </a:ln>
            <a:effectLst/>
          </p:spPr>
          <p:txBody>
            <a:bodyPr wrap="none" anchor="ctr"/>
            <a:lstStyle/>
            <a:p>
              <a:pPr defTabSz="838413" eaLnBrk="1" hangingPunct="1">
                <a:spcBef>
                  <a:spcPct val="20000"/>
                </a:spcBef>
                <a:buFont typeface="Arial" charset="0"/>
                <a:buChar char="•"/>
                <a:defRPr/>
              </a:pPr>
              <a:endParaRPr lang="ja-JP" altLang="en-US" sz="2567" dirty="0">
                <a:solidFill>
                  <a:prstClr val="black"/>
                </a:solidFill>
                <a:latin typeface="HGPｺﾞｼｯｸE" panose="020B0900000000000000" pitchFamily="50" charset="-128"/>
                <a:ea typeface="HGPｺﾞｼｯｸE" panose="020B0900000000000000" pitchFamily="50" charset="-128"/>
              </a:endParaRPr>
            </a:p>
          </p:txBody>
        </p:sp>
        <p:sp>
          <p:nvSpPr>
            <p:cNvPr id="57" name="テキスト ボックス 56">
              <a:extLst>
                <a:ext uri="{FF2B5EF4-FFF2-40B4-BE49-F238E27FC236}">
                  <a16:creationId xmlns:a16="http://schemas.microsoft.com/office/drawing/2014/main" id="{C0B264B1-BAF6-D79F-B965-760727043382}"/>
                </a:ext>
              </a:extLst>
            </p:cNvPr>
            <p:cNvSpPr txBox="1"/>
            <p:nvPr/>
          </p:nvSpPr>
          <p:spPr>
            <a:xfrm>
              <a:off x="340205" y="1314519"/>
              <a:ext cx="5420516" cy="369332"/>
            </a:xfrm>
            <a:prstGeom prst="rect">
              <a:avLst/>
            </a:prstGeom>
            <a:noFill/>
          </p:spPr>
          <p:txBody>
            <a:bodyPr wrap="square" rtlCol="0">
              <a:spAutoFit/>
            </a:bodyPr>
            <a:lstStyle/>
            <a:p>
              <a:r>
                <a:rPr kumimoji="1" lang="ja-JP" altLang="en-US" sz="1800" dirty="0">
                  <a:latin typeface="+mn-ea"/>
                  <a:ea typeface="+mn-ea"/>
                </a:rPr>
                <a:t>日本の借金の状況</a:t>
              </a:r>
            </a:p>
          </p:txBody>
        </p:sp>
      </p:grpSp>
      <p:grpSp>
        <p:nvGrpSpPr>
          <p:cNvPr id="5" name="グループ化 4">
            <a:extLst>
              <a:ext uri="{FF2B5EF4-FFF2-40B4-BE49-F238E27FC236}">
                <a16:creationId xmlns:a16="http://schemas.microsoft.com/office/drawing/2014/main" id="{6542992E-A4FE-5D8C-1B96-BF8A621D802B}"/>
              </a:ext>
            </a:extLst>
          </p:cNvPr>
          <p:cNvGrpSpPr/>
          <p:nvPr/>
        </p:nvGrpSpPr>
        <p:grpSpPr>
          <a:xfrm>
            <a:off x="287921" y="6410880"/>
            <a:ext cx="8532000" cy="374400"/>
            <a:chOff x="322211" y="6410880"/>
            <a:chExt cx="8532000" cy="374400"/>
          </a:xfrm>
        </p:grpSpPr>
        <p:sp>
          <p:nvSpPr>
            <p:cNvPr id="6" name="正方形/長方形 5">
              <a:extLst>
                <a:ext uri="{FF2B5EF4-FFF2-40B4-BE49-F238E27FC236}">
                  <a16:creationId xmlns:a16="http://schemas.microsoft.com/office/drawing/2014/main" id="{985E36C8-2429-126F-97A3-2B0AB259F57C}"/>
                </a:ext>
              </a:extLst>
            </p:cNvPr>
            <p:cNvSpPr/>
            <p:nvPr/>
          </p:nvSpPr>
          <p:spPr bwMode="auto">
            <a:xfrm>
              <a:off x="322211" y="6410880"/>
              <a:ext cx="8532000" cy="374400"/>
            </a:xfrm>
            <a:prstGeom prst="rect">
              <a:avLst/>
            </a:prstGeom>
            <a:noFill/>
            <a:ln w="22225" cap="flat" cmpd="sng" algn="ctr">
              <a:solidFill>
                <a:srgbClr val="005BAD"/>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20" name="正方形/長方形 19">
              <a:extLst>
                <a:ext uri="{FF2B5EF4-FFF2-40B4-BE49-F238E27FC236}">
                  <a16:creationId xmlns:a16="http://schemas.microsoft.com/office/drawing/2014/main" id="{45EE1716-E341-D0FD-B596-9B73EED47342}"/>
                </a:ext>
              </a:extLst>
            </p:cNvPr>
            <p:cNvSpPr/>
            <p:nvPr/>
          </p:nvSpPr>
          <p:spPr bwMode="auto">
            <a:xfrm>
              <a:off x="322212" y="6449705"/>
              <a:ext cx="8497741" cy="296751"/>
            </a:xfrm>
            <a:prstGeom prst="rect">
              <a:avLst/>
            </a:prstGeom>
            <a:solidFill>
              <a:srgbClr val="CCECFF">
                <a:alpha val="30000"/>
              </a:srgbClr>
            </a:solidFill>
            <a:ln w="6350" cap="flat" cmpd="sng" algn="ctr">
              <a:solidFill>
                <a:srgbClr val="005BAD"/>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grpSp>
      <p:sp>
        <p:nvSpPr>
          <p:cNvPr id="100" name="テキスト ボックス 99">
            <a:extLst>
              <a:ext uri="{FF2B5EF4-FFF2-40B4-BE49-F238E27FC236}">
                <a16:creationId xmlns:a16="http://schemas.microsoft.com/office/drawing/2014/main" id="{AEA2E2D7-BDD9-93CA-5793-01AC63AF7D59}"/>
              </a:ext>
            </a:extLst>
          </p:cNvPr>
          <p:cNvSpPr txBox="1"/>
          <p:nvPr/>
        </p:nvSpPr>
        <p:spPr>
          <a:xfrm>
            <a:off x="827561" y="6473251"/>
            <a:ext cx="7113394" cy="261610"/>
          </a:xfrm>
          <a:prstGeom prst="rect">
            <a:avLst/>
          </a:prstGeom>
          <a:noFill/>
        </p:spPr>
        <p:txBody>
          <a:bodyPr wrap="square" rtlCol="0">
            <a:spAutoFit/>
          </a:bodyPr>
          <a:lstStyle/>
          <a:p>
            <a:r>
              <a:rPr kumimoji="1" lang="ja-JP" altLang="en-US" sz="1100" b="1" dirty="0">
                <a:solidFill>
                  <a:srgbClr val="005BAD"/>
                </a:solidFill>
                <a:latin typeface="ＭＳ Ｐゴシック" panose="020B0600070205080204" pitchFamily="50" charset="-128"/>
                <a:ea typeface="ＭＳ Ｐゴシック" panose="020B0600070205080204" pitchFamily="50" charset="-128"/>
              </a:rPr>
              <a:t>動画で学ぼう</a:t>
            </a:r>
            <a:r>
              <a:rPr kumimoji="1" lang="ja-JP" altLang="en-US" sz="1100" b="1" spc="-150" dirty="0">
                <a:solidFill>
                  <a:srgbClr val="005BAD"/>
                </a:solidFill>
                <a:latin typeface="+mj-ea"/>
                <a:ea typeface="+mj-ea"/>
              </a:rPr>
              <a:t> </a:t>
            </a:r>
            <a:r>
              <a:rPr kumimoji="1" lang="ja-JP" altLang="en-US" sz="1100" b="1" dirty="0">
                <a:solidFill>
                  <a:srgbClr val="005BAD"/>
                </a:solidFill>
                <a:latin typeface="+mj-ea"/>
                <a:ea typeface="+mj-ea"/>
              </a:rPr>
              <a:t>：</a:t>
            </a:r>
            <a:r>
              <a:rPr lang="ja-JP" altLang="en-US" sz="1100" b="1" spc="-150" dirty="0">
                <a:solidFill>
                  <a:srgbClr val="005BAD"/>
                </a:solidFill>
                <a:latin typeface="+mj-ea"/>
                <a:ea typeface="+mj-ea"/>
              </a:rPr>
              <a:t> </a:t>
            </a:r>
            <a:r>
              <a:rPr lang="ja-JP" altLang="en-US" sz="1100" b="1" dirty="0">
                <a:solidFill>
                  <a:srgbClr val="005BAD"/>
                </a:solidFill>
                <a:latin typeface="ＭＳ Ｐゴシック" panose="020B0600070205080204" pitchFamily="50" charset="-128"/>
                <a:ea typeface="ＭＳ Ｐゴシック" panose="020B0600070205080204" pitchFamily="50" charset="-128"/>
              </a:rPr>
              <a:t>日本の「財政」を考えよう　</a:t>
            </a:r>
            <a:r>
              <a:rPr kumimoji="1" lang="en-US" altLang="ja-JP" sz="1100" dirty="0">
                <a:latin typeface="Arial" panose="020B0604020202020204" pitchFamily="34" charset="0"/>
                <a:cs typeface="Arial" panose="020B0604020202020204" pitchFamily="34" charset="0"/>
                <a:hlinkClick r:id="">
                  <a:extLst>
                    <a:ext uri="{A12FA001-AC4F-418D-AE19-62706E023703}">
                      <ahyp:hlinkClr xmlns:ahyp="http://schemas.microsoft.com/office/drawing/2018/hyperlinkcolor" val="tx"/>
                    </a:ext>
                  </a:extLst>
                </a:hlinkClick>
              </a:rPr>
              <a:t>https://www.youtube.com/watch?v=sVKTluQsCEs</a:t>
            </a:r>
            <a:r>
              <a:rPr kumimoji="1" lang="ja-JP" altLang="en-US" sz="1000" dirty="0">
                <a:latin typeface="Arial" panose="020B0604020202020204" pitchFamily="34" charset="0"/>
                <a:cs typeface="Arial" panose="020B0604020202020204" pitchFamily="34" charset="0"/>
              </a:rPr>
              <a:t>（財務省作成動画）</a:t>
            </a:r>
            <a:endParaRPr kumimoji="1" lang="ja-JP" altLang="en-US" sz="1100" dirty="0">
              <a:latin typeface="Arial" panose="020B0604020202020204" pitchFamily="34" charset="0"/>
              <a:cs typeface="Arial" panose="020B0604020202020204" pitchFamily="34" charset="0"/>
            </a:endParaRPr>
          </a:p>
        </p:txBody>
      </p:sp>
      <p:sp>
        <p:nvSpPr>
          <p:cNvPr id="124" name="スライド番号プレースホルダー 123">
            <a:extLst>
              <a:ext uri="{FF2B5EF4-FFF2-40B4-BE49-F238E27FC236}">
                <a16:creationId xmlns:a16="http://schemas.microsoft.com/office/drawing/2014/main" id="{5915B15F-FFFD-BAC6-CD8D-121D074292F1}"/>
              </a:ext>
            </a:extLst>
          </p:cNvPr>
          <p:cNvSpPr>
            <a:spLocks noGrp="1"/>
          </p:cNvSpPr>
          <p:nvPr>
            <p:ph type="sldNum" sz="quarter" idx="12"/>
          </p:nvPr>
        </p:nvSpPr>
        <p:spPr>
          <a:prstGeom prst="rect">
            <a:avLst/>
          </a:prstGeom>
        </p:spPr>
        <p:txBody>
          <a:bodyPr/>
          <a:lstStyle/>
          <a:p>
            <a:pPr>
              <a:defRPr/>
            </a:pPr>
            <a:fld id="{40E3B949-1179-4387-B307-F356BE6486A4}" type="slidenum">
              <a:rPr lang="en-US" altLang="ja-JP" smtClean="0"/>
              <a:pPr>
                <a:defRPr/>
              </a:pPr>
              <a:t>20</a:t>
            </a:fld>
            <a:endParaRPr lang="en-US" altLang="ja-JP" dirty="0"/>
          </a:p>
        </p:txBody>
      </p:sp>
      <p:sp>
        <p:nvSpPr>
          <p:cNvPr id="7" name="Rectangle 14">
            <a:extLst>
              <a:ext uri="{FF2B5EF4-FFF2-40B4-BE49-F238E27FC236}">
                <a16:creationId xmlns:a16="http://schemas.microsoft.com/office/drawing/2014/main" id="{13CF5482-0152-8D14-6B63-6714105F84B0}"/>
              </a:ext>
            </a:extLst>
          </p:cNvPr>
          <p:cNvSpPr txBox="1">
            <a:spLocks noChangeArrowheads="1"/>
          </p:cNvSpPr>
          <p:nvPr/>
        </p:nvSpPr>
        <p:spPr bwMode="auto">
          <a:xfrm>
            <a:off x="240030" y="134966"/>
            <a:ext cx="877100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500" kern="0" dirty="0">
                <a:solidFill>
                  <a:srgbClr val="005BAD"/>
                </a:solidFill>
                <a:latin typeface="HGP創英角ｺﾞｼｯｸUB" panose="020B0900000000000000" pitchFamily="50" charset="-128"/>
                <a:ea typeface="HGP創英角ｺﾞｼｯｸUB" panose="020B0900000000000000" pitchFamily="50" charset="-128"/>
              </a:rPr>
              <a:t>３</a:t>
            </a:r>
            <a:r>
              <a:rPr lang="en-US" altLang="ja-JP" sz="2200" kern="0" dirty="0">
                <a:solidFill>
                  <a:srgbClr val="005BAD"/>
                </a:solidFill>
                <a:latin typeface="HGP創英角ｺﾞｼｯｸUB" panose="020B0900000000000000" pitchFamily="50" charset="-128"/>
                <a:ea typeface="HGP創英角ｺﾞｼｯｸUB" panose="020B0900000000000000" pitchFamily="50" charset="-128"/>
              </a:rPr>
              <a:t>. </a:t>
            </a:r>
            <a:r>
              <a:rPr lang="ja-JP" altLang="en-US" sz="2200" kern="0" dirty="0">
                <a:solidFill>
                  <a:schemeClr val="tx1"/>
                </a:solidFill>
                <a:latin typeface="HGP創英角ｺﾞｼｯｸUB" panose="020B0900000000000000" pitchFamily="50" charset="-128"/>
                <a:ea typeface="HGP創英角ｺﾞｼｯｸUB" panose="020B0900000000000000" pitchFamily="50" charset="-128"/>
              </a:rPr>
              <a:t>国の財政をみてみよう④</a:t>
            </a:r>
            <a:endParaRPr lang="en-US" altLang="ja-JP" sz="2200" kern="0" dirty="0">
              <a:solidFill>
                <a:schemeClr val="tx1"/>
              </a:solidFill>
              <a:latin typeface="HGP創英角ｺﾞｼｯｸUB" panose="020B0900000000000000" pitchFamily="50" charset="-128"/>
              <a:ea typeface="HGP創英角ｺﾞｼｯｸUB" panose="020B0900000000000000" pitchFamily="50" charset="-128"/>
            </a:endParaRPr>
          </a:p>
        </p:txBody>
      </p:sp>
      <p:grpSp>
        <p:nvGrpSpPr>
          <p:cNvPr id="3" name="グループ化 2">
            <a:extLst>
              <a:ext uri="{FF2B5EF4-FFF2-40B4-BE49-F238E27FC236}">
                <a16:creationId xmlns:a16="http://schemas.microsoft.com/office/drawing/2014/main" id="{8B76692E-CEB2-8E61-3A58-EF731A7A33C1}"/>
              </a:ext>
            </a:extLst>
          </p:cNvPr>
          <p:cNvGrpSpPr/>
          <p:nvPr/>
        </p:nvGrpSpPr>
        <p:grpSpPr>
          <a:xfrm>
            <a:off x="-29057" y="6108719"/>
            <a:ext cx="832606" cy="749281"/>
            <a:chOff x="-35154" y="5996309"/>
            <a:chExt cx="945432" cy="850816"/>
          </a:xfrm>
        </p:grpSpPr>
        <p:sp>
          <p:nvSpPr>
            <p:cNvPr id="13" name="フリーフォーム: 図形 12">
              <a:extLst>
                <a:ext uri="{FF2B5EF4-FFF2-40B4-BE49-F238E27FC236}">
                  <a16:creationId xmlns:a16="http://schemas.microsoft.com/office/drawing/2014/main" id="{962E1824-C8F2-E194-13AB-8AA536039638}"/>
                </a:ext>
              </a:extLst>
            </p:cNvPr>
            <p:cNvSpPr/>
            <p:nvPr userDrawn="1"/>
          </p:nvSpPr>
          <p:spPr>
            <a:xfrm rot="5400000">
              <a:off x="29731" y="6013480"/>
              <a:ext cx="803912" cy="863377"/>
            </a:xfrm>
            <a:custGeom>
              <a:avLst/>
              <a:gdLst>
                <a:gd name="connsiteX0" fmla="*/ 0 w 803912"/>
                <a:gd name="connsiteY0" fmla="*/ 529098 h 863377"/>
                <a:gd name="connsiteX1" fmla="*/ 529098 w 803912"/>
                <a:gd name="connsiteY1" fmla="*/ 0 h 863377"/>
                <a:gd name="connsiteX2" fmla="*/ 735047 w 803912"/>
                <a:gd name="connsiteY2" fmla="*/ 41580 h 863377"/>
                <a:gd name="connsiteX3" fmla="*/ 803912 w 803912"/>
                <a:gd name="connsiteY3" fmla="*/ 78958 h 863377"/>
                <a:gd name="connsiteX4" fmla="*/ 803912 w 803912"/>
                <a:gd name="connsiteY4" fmla="*/ 863377 h 863377"/>
                <a:gd name="connsiteX5" fmla="*/ 122089 w 803912"/>
                <a:gd name="connsiteY5" fmla="*/ 863377 h 863377"/>
                <a:gd name="connsiteX6" fmla="*/ 90362 w 803912"/>
                <a:gd name="connsiteY6" fmla="*/ 824922 h 863377"/>
                <a:gd name="connsiteX7" fmla="*/ 0 w 803912"/>
                <a:gd name="connsiteY7" fmla="*/ 529098 h 863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912" h="863377">
                  <a:moveTo>
                    <a:pt x="0" y="529098"/>
                  </a:moveTo>
                  <a:cubicBezTo>
                    <a:pt x="0" y="236885"/>
                    <a:pt x="236885" y="0"/>
                    <a:pt x="529098" y="0"/>
                  </a:cubicBezTo>
                  <a:cubicBezTo>
                    <a:pt x="602151" y="0"/>
                    <a:pt x="671747" y="14806"/>
                    <a:pt x="735047" y="41580"/>
                  </a:cubicBezTo>
                  <a:lnTo>
                    <a:pt x="803912" y="78958"/>
                  </a:lnTo>
                  <a:lnTo>
                    <a:pt x="803912" y="863377"/>
                  </a:lnTo>
                  <a:lnTo>
                    <a:pt x="122089" y="863377"/>
                  </a:lnTo>
                  <a:lnTo>
                    <a:pt x="90362" y="824922"/>
                  </a:lnTo>
                  <a:cubicBezTo>
                    <a:pt x="33312" y="740478"/>
                    <a:pt x="0" y="638678"/>
                    <a:pt x="0" y="529098"/>
                  </a:cubicBezTo>
                  <a:close/>
                </a:path>
              </a:pathLst>
            </a:custGeom>
            <a:solidFill>
              <a:srgbClr val="DCF8C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14" name="フリーフォーム: 図形 13">
              <a:extLst>
                <a:ext uri="{FF2B5EF4-FFF2-40B4-BE49-F238E27FC236}">
                  <a16:creationId xmlns:a16="http://schemas.microsoft.com/office/drawing/2014/main" id="{9CF6843B-8B60-7D18-CF33-D6E5C8A8FE10}"/>
                </a:ext>
              </a:extLst>
            </p:cNvPr>
            <p:cNvSpPr/>
            <p:nvPr userDrawn="1"/>
          </p:nvSpPr>
          <p:spPr>
            <a:xfrm rot="5400000">
              <a:off x="29731" y="5966578"/>
              <a:ext cx="850815" cy="910278"/>
            </a:xfrm>
            <a:custGeom>
              <a:avLst/>
              <a:gdLst>
                <a:gd name="connsiteX0" fmla="*/ 0 w 850815"/>
                <a:gd name="connsiteY0" fmla="*/ 576000 h 910278"/>
                <a:gd name="connsiteX1" fmla="*/ 576000 w 850815"/>
                <a:gd name="connsiteY1" fmla="*/ 0 h 910278"/>
                <a:gd name="connsiteX2" fmla="*/ 800205 w 850815"/>
                <a:gd name="connsiteY2" fmla="*/ 45266 h 910278"/>
                <a:gd name="connsiteX3" fmla="*/ 850815 w 850815"/>
                <a:gd name="connsiteY3" fmla="*/ 72735 h 910278"/>
                <a:gd name="connsiteX4" fmla="*/ 850815 w 850815"/>
                <a:gd name="connsiteY4" fmla="*/ 125859 h 910278"/>
                <a:gd name="connsiteX5" fmla="*/ 781950 w 850815"/>
                <a:gd name="connsiteY5" fmla="*/ 88481 h 910278"/>
                <a:gd name="connsiteX6" fmla="*/ 576001 w 850815"/>
                <a:gd name="connsiteY6" fmla="*/ 46901 h 910278"/>
                <a:gd name="connsiteX7" fmla="*/ 46903 w 850815"/>
                <a:gd name="connsiteY7" fmla="*/ 575999 h 910278"/>
                <a:gd name="connsiteX8" fmla="*/ 137265 w 850815"/>
                <a:gd name="connsiteY8" fmla="*/ 871823 h 910278"/>
                <a:gd name="connsiteX9" fmla="*/ 168992 w 850815"/>
                <a:gd name="connsiteY9" fmla="*/ 910278 h 910278"/>
                <a:gd name="connsiteX10" fmla="*/ 108463 w 850815"/>
                <a:gd name="connsiteY10" fmla="*/ 910278 h 910278"/>
                <a:gd name="connsiteX11" fmla="*/ 98372 w 850815"/>
                <a:gd name="connsiteY11" fmla="*/ 898047 h 910278"/>
                <a:gd name="connsiteX12" fmla="*/ 0 w 850815"/>
                <a:gd name="connsiteY12" fmla="*/ 576000 h 91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0815" h="910278">
                  <a:moveTo>
                    <a:pt x="0" y="576000"/>
                  </a:moveTo>
                  <a:cubicBezTo>
                    <a:pt x="0" y="257884"/>
                    <a:pt x="257884" y="0"/>
                    <a:pt x="576000" y="0"/>
                  </a:cubicBezTo>
                  <a:cubicBezTo>
                    <a:pt x="655529" y="0"/>
                    <a:pt x="731294" y="16118"/>
                    <a:pt x="800205" y="45266"/>
                  </a:cubicBezTo>
                  <a:lnTo>
                    <a:pt x="850815" y="72735"/>
                  </a:lnTo>
                  <a:lnTo>
                    <a:pt x="850815" y="125859"/>
                  </a:lnTo>
                  <a:lnTo>
                    <a:pt x="781950" y="88481"/>
                  </a:lnTo>
                  <a:cubicBezTo>
                    <a:pt x="718650" y="61707"/>
                    <a:pt x="649054" y="46901"/>
                    <a:pt x="576001" y="46901"/>
                  </a:cubicBezTo>
                  <a:cubicBezTo>
                    <a:pt x="283788" y="46901"/>
                    <a:pt x="46903" y="283786"/>
                    <a:pt x="46903" y="575999"/>
                  </a:cubicBezTo>
                  <a:cubicBezTo>
                    <a:pt x="46903" y="685579"/>
                    <a:pt x="80215" y="787379"/>
                    <a:pt x="137265" y="871823"/>
                  </a:cubicBezTo>
                  <a:lnTo>
                    <a:pt x="168992" y="910278"/>
                  </a:lnTo>
                  <a:lnTo>
                    <a:pt x="108463" y="910278"/>
                  </a:lnTo>
                  <a:lnTo>
                    <a:pt x="98372" y="898047"/>
                  </a:lnTo>
                  <a:cubicBezTo>
                    <a:pt x="36265" y="806117"/>
                    <a:pt x="0" y="695294"/>
                    <a:pt x="0" y="576000"/>
                  </a:cubicBezTo>
                  <a:close/>
                </a:path>
              </a:pathLst>
            </a:custGeom>
            <a:solidFill>
              <a:srgbClr val="005BA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7" name="テキスト ボックス 16">
              <a:extLst>
                <a:ext uri="{FF2B5EF4-FFF2-40B4-BE49-F238E27FC236}">
                  <a16:creationId xmlns:a16="http://schemas.microsoft.com/office/drawing/2014/main" id="{53B8E120-551E-F940-20AA-E139B109B17E}"/>
                </a:ext>
              </a:extLst>
            </p:cNvPr>
            <p:cNvSpPr txBox="1"/>
            <p:nvPr userDrawn="1"/>
          </p:nvSpPr>
          <p:spPr>
            <a:xfrm>
              <a:off x="-35154" y="6181034"/>
              <a:ext cx="825671" cy="584775"/>
            </a:xfrm>
            <a:prstGeom prst="rect">
              <a:avLst/>
            </a:prstGeom>
            <a:noFill/>
          </p:spPr>
          <p:txBody>
            <a:bodyPr wrap="square" rtlCol="0">
              <a:noAutofit/>
            </a:bodyPr>
            <a:lstStyle/>
            <a:p>
              <a:pPr algn="ctr"/>
              <a:r>
                <a:rPr kumimoji="1" lang="ja-JP" altLang="en-US" sz="1400" b="1" i="0" spc="50" baseline="0" dirty="0">
                  <a:solidFill>
                    <a:srgbClr val="005BAD"/>
                  </a:solidFill>
                  <a:latin typeface="ＭＳ Ｐゴシック" panose="020B0600070205080204" pitchFamily="50" charset="-128"/>
                  <a:ea typeface="ＭＳ Ｐゴシック" panose="020B0600070205080204" pitchFamily="50" charset="-128"/>
                </a:rPr>
                <a:t>もっと</a:t>
              </a:r>
              <a:endParaRPr kumimoji="1" lang="en-US" altLang="ja-JP" sz="1400" b="1" i="0" spc="50" baseline="0" dirty="0">
                <a:solidFill>
                  <a:srgbClr val="005BAD"/>
                </a:solidFill>
                <a:latin typeface="ＭＳ Ｐゴシック" panose="020B0600070205080204" pitchFamily="50" charset="-128"/>
                <a:ea typeface="ＭＳ Ｐゴシック" panose="020B0600070205080204" pitchFamily="50" charset="-128"/>
              </a:endParaRPr>
            </a:p>
            <a:p>
              <a:pPr algn="ctr"/>
              <a:r>
                <a:rPr lang="ja-JP" altLang="en-US" sz="1400" b="1" spc="50" dirty="0">
                  <a:solidFill>
                    <a:srgbClr val="005BAD"/>
                  </a:solidFill>
                  <a:latin typeface="ＭＳ Ｐゴシック" panose="020B0600070205080204" pitchFamily="50" charset="-128"/>
                  <a:ea typeface="ＭＳ Ｐゴシック" panose="020B0600070205080204" pitchFamily="50" charset="-128"/>
                </a:rPr>
                <a:t>詳しく</a:t>
              </a:r>
              <a:endParaRPr kumimoji="1" lang="ja-JP" altLang="en-US" sz="1400" b="1" i="0" spc="50" baseline="0" dirty="0">
                <a:solidFill>
                  <a:srgbClr val="005BAD"/>
                </a:solidFill>
                <a:latin typeface="ＭＳ Ｐゴシック" panose="020B0600070205080204" pitchFamily="50" charset="-128"/>
                <a:ea typeface="ＭＳ Ｐゴシック" panose="020B0600070205080204" pitchFamily="50" charset="-128"/>
              </a:endParaRPr>
            </a:p>
          </p:txBody>
        </p:sp>
      </p:grpSp>
      <p:sp>
        <p:nvSpPr>
          <p:cNvPr id="23" name="テキスト ボックス 22">
            <a:extLst>
              <a:ext uri="{FF2B5EF4-FFF2-40B4-BE49-F238E27FC236}">
                <a16:creationId xmlns:a16="http://schemas.microsoft.com/office/drawing/2014/main" id="{3026D49E-D3D3-083E-4A5F-143F17016536}"/>
              </a:ext>
            </a:extLst>
          </p:cNvPr>
          <p:cNvSpPr txBox="1"/>
          <p:nvPr/>
        </p:nvSpPr>
        <p:spPr>
          <a:xfrm>
            <a:off x="340205" y="2409000"/>
            <a:ext cx="8670827" cy="2365759"/>
          </a:xfrm>
          <a:prstGeom prst="rect">
            <a:avLst/>
          </a:prstGeom>
          <a:noFill/>
        </p:spPr>
        <p:txBody>
          <a:bodyPr wrap="square" rtlCol="0">
            <a:noAutofit/>
          </a:bodyPr>
          <a:lstStyle/>
          <a:p>
            <a:pPr marL="252000" indent="-252000">
              <a:lnSpc>
                <a:spcPct val="110000"/>
              </a:lnSpc>
              <a:spcBef>
                <a:spcPts val="600"/>
              </a:spcBef>
              <a:buClr>
                <a:srgbClr val="005BAD"/>
              </a:buClr>
              <a:buFont typeface="Wingdings" panose="05000000000000000000" pitchFamily="2" charset="2"/>
              <a:buChar char="l"/>
            </a:pPr>
            <a:r>
              <a:rPr kumimoji="1" lang="ja-JP" altLang="en-US" sz="1700" dirty="0">
                <a:latin typeface="+mn-ea"/>
                <a:ea typeface="+mn-ea"/>
              </a:rPr>
              <a:t>普通国債残高は、累増の一途をたどり、</a:t>
            </a:r>
            <a:r>
              <a:rPr kumimoji="1" lang="en-US" altLang="ja-JP" sz="1700" dirty="0">
                <a:latin typeface="+mn-ea"/>
                <a:ea typeface="+mn-ea"/>
              </a:rPr>
              <a:t>2024</a:t>
            </a:r>
            <a:r>
              <a:rPr kumimoji="1" lang="ja-JP" altLang="en-US" sz="1700" dirty="0">
                <a:latin typeface="+mn-ea"/>
                <a:ea typeface="+mn-ea"/>
              </a:rPr>
              <a:t>年度末には</a:t>
            </a:r>
            <a:r>
              <a:rPr kumimoji="1" lang="en-US" altLang="ja-JP" sz="1700" dirty="0">
                <a:latin typeface="+mn-ea"/>
                <a:ea typeface="+mn-ea"/>
              </a:rPr>
              <a:t>1,105</a:t>
            </a:r>
            <a:r>
              <a:rPr kumimoji="1" lang="ja-JP" altLang="en-US" sz="1700" dirty="0">
                <a:latin typeface="+mn-ea"/>
                <a:ea typeface="+mn-ea"/>
              </a:rPr>
              <a:t>兆円に上ると</a:t>
            </a:r>
            <a:endParaRPr kumimoji="1" lang="en-US" altLang="ja-JP" sz="1700" dirty="0">
              <a:latin typeface="+mn-ea"/>
              <a:ea typeface="+mn-ea"/>
            </a:endParaRPr>
          </a:p>
          <a:p>
            <a:pPr>
              <a:lnSpc>
                <a:spcPct val="110000"/>
              </a:lnSpc>
              <a:spcBef>
                <a:spcPts val="0"/>
              </a:spcBef>
              <a:buClr>
                <a:srgbClr val="005BAD"/>
              </a:buClr>
            </a:pPr>
            <a:r>
              <a:rPr kumimoji="1" lang="ja-JP" altLang="en-US" sz="1700" dirty="0">
                <a:latin typeface="+mn-ea"/>
                <a:ea typeface="+mn-ea"/>
              </a:rPr>
              <a:t>  </a:t>
            </a:r>
            <a:r>
              <a:rPr kumimoji="1" lang="ja-JP" altLang="en-US" sz="1700" spc="300" dirty="0">
                <a:latin typeface="+mn-ea"/>
                <a:ea typeface="+mn-ea"/>
              </a:rPr>
              <a:t> </a:t>
            </a:r>
            <a:r>
              <a:rPr kumimoji="1" lang="ja-JP" altLang="en-US" sz="1700" dirty="0">
                <a:latin typeface="+mn-ea"/>
                <a:ea typeface="+mn-ea"/>
              </a:rPr>
              <a:t>見込まれています。</a:t>
            </a:r>
          </a:p>
          <a:p>
            <a:pPr marL="252000" indent="-252000">
              <a:lnSpc>
                <a:spcPct val="110000"/>
              </a:lnSpc>
              <a:spcBef>
                <a:spcPts val="1800"/>
              </a:spcBef>
              <a:buClr>
                <a:srgbClr val="005BAD"/>
              </a:buClr>
              <a:buFont typeface="Wingdings" panose="05000000000000000000" pitchFamily="2" charset="2"/>
              <a:buChar char="l"/>
            </a:pPr>
            <a:r>
              <a:rPr lang="ja-JP" altLang="en-US" sz="1700" dirty="0">
                <a:latin typeface="+mn-ea"/>
                <a:ea typeface="+mn-ea"/>
              </a:rPr>
              <a:t>また、財政の持続可能性を見る上では、税収を生み出す元となる国の経済規模（</a:t>
            </a:r>
            <a:r>
              <a:rPr lang="en-US" altLang="ja-JP" sz="1700" dirty="0">
                <a:latin typeface="+mn-ea"/>
                <a:ea typeface="+mn-ea"/>
              </a:rPr>
              <a:t>GDP</a:t>
            </a:r>
            <a:r>
              <a:rPr lang="ja-JP" altLang="en-US" sz="1700" dirty="0">
                <a:latin typeface="+mn-ea"/>
                <a:ea typeface="+mn-ea"/>
              </a:rPr>
              <a:t>）に</a:t>
            </a:r>
            <a:endParaRPr lang="en-US" altLang="ja-JP" sz="1700" dirty="0">
              <a:latin typeface="+mn-ea"/>
              <a:ea typeface="+mn-ea"/>
            </a:endParaRPr>
          </a:p>
          <a:p>
            <a:pPr>
              <a:lnSpc>
                <a:spcPct val="110000"/>
              </a:lnSpc>
              <a:spcBef>
                <a:spcPts val="0"/>
              </a:spcBef>
              <a:buClr>
                <a:srgbClr val="005BAD"/>
              </a:buClr>
            </a:pPr>
            <a:r>
              <a:rPr lang="ja-JP" altLang="en-US" sz="1700" dirty="0">
                <a:latin typeface="+mn-ea"/>
                <a:ea typeface="+mn-ea"/>
              </a:rPr>
              <a:t>   対して、総額でどのぐらいの借金をしているかが重要です。</a:t>
            </a:r>
            <a:endParaRPr lang="en-US" altLang="ja-JP" sz="1700" dirty="0">
              <a:latin typeface="+mn-ea"/>
              <a:ea typeface="+mn-ea"/>
            </a:endParaRPr>
          </a:p>
          <a:p>
            <a:pPr>
              <a:lnSpc>
                <a:spcPct val="110000"/>
              </a:lnSpc>
              <a:spcBef>
                <a:spcPts val="0"/>
              </a:spcBef>
              <a:buClr>
                <a:srgbClr val="005BAD"/>
              </a:buClr>
            </a:pPr>
            <a:r>
              <a:rPr lang="ja-JP" altLang="en-US" sz="1700" dirty="0">
                <a:solidFill>
                  <a:srgbClr val="005BAD"/>
                </a:solidFill>
                <a:latin typeface="+mn-ea"/>
                <a:ea typeface="+mn-ea"/>
              </a:rPr>
              <a:t>   </a:t>
            </a:r>
            <a:r>
              <a:rPr lang="ja-JP" altLang="en-US" sz="2000" dirty="0">
                <a:solidFill>
                  <a:srgbClr val="005BAD"/>
                </a:solidFill>
                <a:latin typeface="+mn-ea"/>
                <a:ea typeface="+mn-ea"/>
              </a:rPr>
              <a:t>日本の債務残高は</a:t>
            </a:r>
            <a:r>
              <a:rPr lang="en-US" altLang="ja-JP" sz="2000" dirty="0">
                <a:solidFill>
                  <a:srgbClr val="005BAD"/>
                </a:solidFill>
                <a:latin typeface="+mn-ea"/>
                <a:ea typeface="+mn-ea"/>
              </a:rPr>
              <a:t>GDP</a:t>
            </a:r>
            <a:r>
              <a:rPr lang="ja-JP" altLang="en-US" sz="2000" dirty="0">
                <a:solidFill>
                  <a:srgbClr val="005BAD"/>
                </a:solidFill>
                <a:latin typeface="+mn-ea"/>
                <a:ea typeface="+mn-ea"/>
              </a:rPr>
              <a:t>の２倍を超えており、主要先進国の中で最も高い水準　　　</a:t>
            </a:r>
            <a:endParaRPr lang="en-US" altLang="ja-JP" sz="2000" dirty="0">
              <a:solidFill>
                <a:srgbClr val="005BAD"/>
              </a:solidFill>
              <a:latin typeface="+mn-ea"/>
              <a:ea typeface="+mn-ea"/>
            </a:endParaRPr>
          </a:p>
          <a:p>
            <a:pPr>
              <a:lnSpc>
                <a:spcPct val="110000"/>
              </a:lnSpc>
              <a:spcBef>
                <a:spcPts val="0"/>
              </a:spcBef>
              <a:buClr>
                <a:srgbClr val="005BAD"/>
              </a:buClr>
            </a:pPr>
            <a:r>
              <a:rPr lang="en-US" altLang="ja-JP" sz="2000" dirty="0">
                <a:solidFill>
                  <a:srgbClr val="005BAD"/>
                </a:solidFill>
                <a:latin typeface="+mn-ea"/>
                <a:ea typeface="+mn-ea"/>
              </a:rPr>
              <a:t>   </a:t>
            </a:r>
            <a:r>
              <a:rPr lang="ja-JP" altLang="en-US" sz="1700" dirty="0">
                <a:latin typeface="+mn-ea"/>
                <a:ea typeface="+mn-ea"/>
              </a:rPr>
              <a:t>にあります。</a:t>
            </a:r>
          </a:p>
        </p:txBody>
      </p:sp>
      <p:pic>
        <p:nvPicPr>
          <p:cNvPr id="8" name="Picture 29">
            <a:extLst>
              <a:ext uri="{FF2B5EF4-FFF2-40B4-BE49-F238E27FC236}">
                <a16:creationId xmlns:a16="http://schemas.microsoft.com/office/drawing/2014/main" id="{0C33A39B-34AF-0111-FF78-A5A7D101365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7601021" y="811947"/>
            <a:ext cx="1323956" cy="15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1193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600"/>
                                        <p:tgtEl>
                                          <p:spTgt spid="8"/>
                                        </p:tgtEl>
                                      </p:cBhvr>
                                    </p:animEffect>
                                    <p:anim calcmode="lin" valueType="num">
                                      <p:cBhvr>
                                        <p:cTn id="12" dur="600" fill="hold"/>
                                        <p:tgtEl>
                                          <p:spTgt spid="8"/>
                                        </p:tgtEl>
                                        <p:attrNameLst>
                                          <p:attrName>ppt_x</p:attrName>
                                        </p:attrNameLst>
                                      </p:cBhvr>
                                      <p:tavLst>
                                        <p:tav tm="0">
                                          <p:val>
                                            <p:strVal val="#ppt_x"/>
                                          </p:val>
                                        </p:tav>
                                        <p:tav tm="100000">
                                          <p:val>
                                            <p:strVal val="#ppt_x"/>
                                          </p:val>
                                        </p:tav>
                                      </p:tavLst>
                                    </p:anim>
                                    <p:anim calcmode="lin" valueType="num">
                                      <p:cBhvr>
                                        <p:cTn id="13" dur="6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3">
                                            <p:txEl>
                                              <p:pRg st="0" end="0"/>
                                            </p:txEl>
                                          </p:spTgt>
                                        </p:tgtEl>
                                        <p:attrNameLst>
                                          <p:attrName>style.visibility</p:attrName>
                                        </p:attrNameLst>
                                      </p:cBhvr>
                                      <p:to>
                                        <p:strVal val="visible"/>
                                      </p:to>
                                    </p:set>
                                    <p:animEffect transition="in" filter="wipe(left)">
                                      <p:cBhvr>
                                        <p:cTn id="18" dur="1600"/>
                                        <p:tgtEl>
                                          <p:spTgt spid="23">
                                            <p:txEl>
                                              <p:pRg st="0" end="0"/>
                                            </p:txEl>
                                          </p:spTgt>
                                        </p:tgtEl>
                                      </p:cBhvr>
                                    </p:animEffect>
                                  </p:childTnLst>
                                </p:cTn>
                              </p:par>
                            </p:childTnLst>
                          </p:cTn>
                        </p:par>
                        <p:par>
                          <p:cTn id="19" fill="hold">
                            <p:stCondLst>
                              <p:cond delay="1600"/>
                            </p:stCondLst>
                            <p:childTnLst>
                              <p:par>
                                <p:cTn id="20" presetID="22" presetClass="entr" presetSubtype="8" fill="hold" nodeType="afterEffect">
                                  <p:stCondLst>
                                    <p:cond delay="0"/>
                                  </p:stCondLst>
                                  <p:childTnLst>
                                    <p:set>
                                      <p:cBhvr>
                                        <p:cTn id="21" dur="1" fill="hold">
                                          <p:stCondLst>
                                            <p:cond delay="0"/>
                                          </p:stCondLst>
                                        </p:cTn>
                                        <p:tgtEl>
                                          <p:spTgt spid="23">
                                            <p:txEl>
                                              <p:pRg st="1" end="1"/>
                                            </p:txEl>
                                          </p:spTgt>
                                        </p:tgtEl>
                                        <p:attrNameLst>
                                          <p:attrName>style.visibility</p:attrName>
                                        </p:attrNameLst>
                                      </p:cBhvr>
                                      <p:to>
                                        <p:strVal val="visible"/>
                                      </p:to>
                                    </p:set>
                                    <p:animEffect transition="in" filter="wipe(left)">
                                      <p:cBhvr>
                                        <p:cTn id="22" dur="600"/>
                                        <p:tgtEl>
                                          <p:spTgt spid="2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3">
                                            <p:txEl>
                                              <p:pRg st="2" end="2"/>
                                            </p:txEl>
                                          </p:spTgt>
                                        </p:tgtEl>
                                        <p:attrNameLst>
                                          <p:attrName>style.visibility</p:attrName>
                                        </p:attrNameLst>
                                      </p:cBhvr>
                                      <p:to>
                                        <p:strVal val="visible"/>
                                      </p:to>
                                    </p:set>
                                    <p:animEffect transition="in" filter="wipe(left)">
                                      <p:cBhvr>
                                        <p:cTn id="27" dur="1800"/>
                                        <p:tgtEl>
                                          <p:spTgt spid="23">
                                            <p:txEl>
                                              <p:pRg st="2" end="2"/>
                                            </p:txEl>
                                          </p:spTgt>
                                        </p:tgtEl>
                                      </p:cBhvr>
                                    </p:animEffect>
                                  </p:childTnLst>
                                </p:cTn>
                              </p:par>
                            </p:childTnLst>
                          </p:cTn>
                        </p:par>
                        <p:par>
                          <p:cTn id="28" fill="hold">
                            <p:stCondLst>
                              <p:cond delay="1800"/>
                            </p:stCondLst>
                            <p:childTnLst>
                              <p:par>
                                <p:cTn id="29" presetID="22" presetClass="entr" presetSubtype="8" fill="hold" nodeType="afterEffect">
                                  <p:stCondLst>
                                    <p:cond delay="0"/>
                                  </p:stCondLst>
                                  <p:childTnLst>
                                    <p:set>
                                      <p:cBhvr>
                                        <p:cTn id="30" dur="1" fill="hold">
                                          <p:stCondLst>
                                            <p:cond delay="0"/>
                                          </p:stCondLst>
                                        </p:cTn>
                                        <p:tgtEl>
                                          <p:spTgt spid="23">
                                            <p:txEl>
                                              <p:pRg st="3" end="3"/>
                                            </p:txEl>
                                          </p:spTgt>
                                        </p:tgtEl>
                                        <p:attrNameLst>
                                          <p:attrName>style.visibility</p:attrName>
                                        </p:attrNameLst>
                                      </p:cBhvr>
                                      <p:to>
                                        <p:strVal val="visible"/>
                                      </p:to>
                                    </p:set>
                                    <p:animEffect transition="in" filter="wipe(left)">
                                      <p:cBhvr>
                                        <p:cTn id="31" dur="1470"/>
                                        <p:tgtEl>
                                          <p:spTgt spid="23">
                                            <p:txEl>
                                              <p:pRg st="3" end="3"/>
                                            </p:txEl>
                                          </p:spTgt>
                                        </p:tgtEl>
                                      </p:cBhvr>
                                    </p:animEffect>
                                  </p:childTnLst>
                                </p:cTn>
                              </p:par>
                            </p:childTnLst>
                          </p:cTn>
                        </p:par>
                        <p:par>
                          <p:cTn id="32" fill="hold">
                            <p:stCondLst>
                              <p:cond delay="3270"/>
                            </p:stCondLst>
                            <p:childTnLst>
                              <p:par>
                                <p:cTn id="33" presetID="22" presetClass="entr" presetSubtype="8" fill="hold" nodeType="afterEffect">
                                  <p:stCondLst>
                                    <p:cond delay="0"/>
                                  </p:stCondLst>
                                  <p:childTnLst>
                                    <p:set>
                                      <p:cBhvr>
                                        <p:cTn id="34" dur="1" fill="hold">
                                          <p:stCondLst>
                                            <p:cond delay="0"/>
                                          </p:stCondLst>
                                        </p:cTn>
                                        <p:tgtEl>
                                          <p:spTgt spid="23">
                                            <p:txEl>
                                              <p:pRg st="4" end="4"/>
                                            </p:txEl>
                                          </p:spTgt>
                                        </p:tgtEl>
                                        <p:attrNameLst>
                                          <p:attrName>style.visibility</p:attrName>
                                        </p:attrNameLst>
                                      </p:cBhvr>
                                      <p:to>
                                        <p:strVal val="visible"/>
                                      </p:to>
                                    </p:set>
                                    <p:animEffect transition="in" filter="wipe(left)">
                                      <p:cBhvr>
                                        <p:cTn id="35" dur="1750"/>
                                        <p:tgtEl>
                                          <p:spTgt spid="23">
                                            <p:txEl>
                                              <p:pRg st="4" end="4"/>
                                            </p:txEl>
                                          </p:spTgt>
                                        </p:tgtEl>
                                      </p:cBhvr>
                                    </p:animEffect>
                                  </p:childTnLst>
                                </p:cTn>
                              </p:par>
                            </p:childTnLst>
                          </p:cTn>
                        </p:par>
                        <p:par>
                          <p:cTn id="36" fill="hold">
                            <p:stCondLst>
                              <p:cond delay="5020"/>
                            </p:stCondLst>
                            <p:childTnLst>
                              <p:par>
                                <p:cTn id="37" presetID="22" presetClass="entr" presetSubtype="8" fill="hold" nodeType="afterEffect">
                                  <p:stCondLst>
                                    <p:cond delay="0"/>
                                  </p:stCondLst>
                                  <p:childTnLst>
                                    <p:set>
                                      <p:cBhvr>
                                        <p:cTn id="38" dur="1" fill="hold">
                                          <p:stCondLst>
                                            <p:cond delay="0"/>
                                          </p:stCondLst>
                                        </p:cTn>
                                        <p:tgtEl>
                                          <p:spTgt spid="23">
                                            <p:txEl>
                                              <p:pRg st="5" end="5"/>
                                            </p:txEl>
                                          </p:spTgt>
                                        </p:tgtEl>
                                        <p:attrNameLst>
                                          <p:attrName>style.visibility</p:attrName>
                                        </p:attrNameLst>
                                      </p:cBhvr>
                                      <p:to>
                                        <p:strVal val="visible"/>
                                      </p:to>
                                    </p:set>
                                    <p:animEffect transition="in" filter="wipe(left)">
                                      <p:cBhvr>
                                        <p:cTn id="39" dur="500"/>
                                        <p:tgtEl>
                                          <p:spTgt spid="2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0396A-D2C9-C644-DC14-201DD6E9AB06}"/>
            </a:ext>
          </a:extLst>
        </p:cNvPr>
        <p:cNvGrpSpPr/>
        <p:nvPr/>
      </p:nvGrpSpPr>
      <p:grpSpPr>
        <a:xfrm>
          <a:off x="0" y="0"/>
          <a:ext cx="0" cy="0"/>
          <a:chOff x="0" y="0"/>
          <a:chExt cx="0" cy="0"/>
        </a:xfrm>
      </p:grpSpPr>
      <p:grpSp>
        <p:nvGrpSpPr>
          <p:cNvPr id="5" name="グループ化 4">
            <a:extLst>
              <a:ext uri="{FF2B5EF4-FFF2-40B4-BE49-F238E27FC236}">
                <a16:creationId xmlns:a16="http://schemas.microsoft.com/office/drawing/2014/main" id="{C3522C6D-4CF9-6BB8-CA16-F4A47D9EF2A9}"/>
              </a:ext>
            </a:extLst>
          </p:cNvPr>
          <p:cNvGrpSpPr/>
          <p:nvPr/>
        </p:nvGrpSpPr>
        <p:grpSpPr>
          <a:xfrm>
            <a:off x="287921" y="6410880"/>
            <a:ext cx="8532000" cy="374400"/>
            <a:chOff x="322211" y="6410880"/>
            <a:chExt cx="8532000" cy="374400"/>
          </a:xfrm>
        </p:grpSpPr>
        <p:sp>
          <p:nvSpPr>
            <p:cNvPr id="6" name="正方形/長方形 5">
              <a:extLst>
                <a:ext uri="{FF2B5EF4-FFF2-40B4-BE49-F238E27FC236}">
                  <a16:creationId xmlns:a16="http://schemas.microsoft.com/office/drawing/2014/main" id="{74A4353E-27B7-6E60-CE46-147FF638BABA}"/>
                </a:ext>
              </a:extLst>
            </p:cNvPr>
            <p:cNvSpPr/>
            <p:nvPr/>
          </p:nvSpPr>
          <p:spPr bwMode="auto">
            <a:xfrm>
              <a:off x="322211" y="6410880"/>
              <a:ext cx="8532000" cy="374400"/>
            </a:xfrm>
            <a:prstGeom prst="rect">
              <a:avLst/>
            </a:prstGeom>
            <a:noFill/>
            <a:ln w="22225" cap="flat" cmpd="sng" algn="ctr">
              <a:solidFill>
                <a:srgbClr val="005BAD"/>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20" name="正方形/長方形 19">
              <a:extLst>
                <a:ext uri="{FF2B5EF4-FFF2-40B4-BE49-F238E27FC236}">
                  <a16:creationId xmlns:a16="http://schemas.microsoft.com/office/drawing/2014/main" id="{5D52DA49-6C33-4DAB-C628-08A90D80A1C5}"/>
                </a:ext>
              </a:extLst>
            </p:cNvPr>
            <p:cNvSpPr/>
            <p:nvPr/>
          </p:nvSpPr>
          <p:spPr bwMode="auto">
            <a:xfrm>
              <a:off x="322212" y="6449705"/>
              <a:ext cx="8497741" cy="296751"/>
            </a:xfrm>
            <a:prstGeom prst="rect">
              <a:avLst/>
            </a:prstGeom>
            <a:solidFill>
              <a:srgbClr val="CCECFF">
                <a:alpha val="30000"/>
              </a:srgbClr>
            </a:solidFill>
            <a:ln w="6350" cap="flat" cmpd="sng" algn="ctr">
              <a:solidFill>
                <a:srgbClr val="005BAD"/>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grpSp>
      <p:sp>
        <p:nvSpPr>
          <p:cNvPr id="100" name="テキスト ボックス 99">
            <a:extLst>
              <a:ext uri="{FF2B5EF4-FFF2-40B4-BE49-F238E27FC236}">
                <a16:creationId xmlns:a16="http://schemas.microsoft.com/office/drawing/2014/main" id="{453984B6-9F56-1849-AEC2-099FE6637A48}"/>
              </a:ext>
            </a:extLst>
          </p:cNvPr>
          <p:cNvSpPr txBox="1"/>
          <p:nvPr/>
        </p:nvSpPr>
        <p:spPr>
          <a:xfrm>
            <a:off x="827561" y="6473251"/>
            <a:ext cx="7113394" cy="261610"/>
          </a:xfrm>
          <a:prstGeom prst="rect">
            <a:avLst/>
          </a:prstGeom>
          <a:noFill/>
        </p:spPr>
        <p:txBody>
          <a:bodyPr wrap="square" rtlCol="0">
            <a:spAutoFit/>
          </a:bodyPr>
          <a:lstStyle/>
          <a:p>
            <a:r>
              <a:rPr kumimoji="1" lang="ja-JP" altLang="en-US" sz="1100" b="1" dirty="0">
                <a:solidFill>
                  <a:srgbClr val="005BAD"/>
                </a:solidFill>
                <a:latin typeface="ＭＳ Ｐゴシック" panose="020B0600070205080204" pitchFamily="50" charset="-128"/>
                <a:ea typeface="ＭＳ Ｐゴシック" panose="020B0600070205080204" pitchFamily="50" charset="-128"/>
              </a:rPr>
              <a:t>動画で学ぼう</a:t>
            </a:r>
            <a:r>
              <a:rPr kumimoji="1" lang="ja-JP" altLang="en-US" sz="1100" b="1" spc="-150" dirty="0">
                <a:solidFill>
                  <a:srgbClr val="005BAD"/>
                </a:solidFill>
                <a:latin typeface="+mj-ea"/>
                <a:ea typeface="+mj-ea"/>
              </a:rPr>
              <a:t> </a:t>
            </a:r>
            <a:r>
              <a:rPr kumimoji="1" lang="ja-JP" altLang="en-US" sz="1100" b="1" dirty="0">
                <a:solidFill>
                  <a:srgbClr val="005BAD"/>
                </a:solidFill>
                <a:latin typeface="+mj-ea"/>
                <a:ea typeface="+mj-ea"/>
              </a:rPr>
              <a:t>：</a:t>
            </a:r>
            <a:r>
              <a:rPr lang="ja-JP" altLang="en-US" sz="1100" b="1" spc="-150" dirty="0">
                <a:solidFill>
                  <a:srgbClr val="005BAD"/>
                </a:solidFill>
                <a:latin typeface="+mj-ea"/>
                <a:ea typeface="+mj-ea"/>
              </a:rPr>
              <a:t> </a:t>
            </a:r>
            <a:r>
              <a:rPr lang="ja-JP" altLang="en-US" sz="1100" b="1" dirty="0">
                <a:solidFill>
                  <a:srgbClr val="005BAD"/>
                </a:solidFill>
                <a:latin typeface="ＭＳ Ｐゴシック" panose="020B0600070205080204" pitchFamily="50" charset="-128"/>
                <a:ea typeface="ＭＳ Ｐゴシック" panose="020B0600070205080204" pitchFamily="50" charset="-128"/>
              </a:rPr>
              <a:t>日本の「財政」を考えよう　</a:t>
            </a:r>
            <a:r>
              <a:rPr kumimoji="1" lang="en-US" altLang="ja-JP" sz="1100" dirty="0">
                <a:latin typeface="Arial" panose="020B0604020202020204" pitchFamily="34" charset="0"/>
                <a:cs typeface="Arial" panose="020B0604020202020204" pitchFamily="34" charset="0"/>
                <a:hlinkClick r:id="">
                  <a:extLst>
                    <a:ext uri="{A12FA001-AC4F-418D-AE19-62706E023703}">
                      <ahyp:hlinkClr xmlns:ahyp="http://schemas.microsoft.com/office/drawing/2018/hyperlinkcolor" val="tx"/>
                    </a:ext>
                  </a:extLst>
                </a:hlinkClick>
              </a:rPr>
              <a:t>https://www.youtube.com/watch?v=sVKTluQsCEs</a:t>
            </a:r>
            <a:r>
              <a:rPr kumimoji="1" lang="ja-JP" altLang="en-US" sz="1000" dirty="0">
                <a:latin typeface="Arial" panose="020B0604020202020204" pitchFamily="34" charset="0"/>
                <a:cs typeface="Arial" panose="020B0604020202020204" pitchFamily="34" charset="0"/>
              </a:rPr>
              <a:t>（財務省作成動画）</a:t>
            </a:r>
            <a:endParaRPr kumimoji="1" lang="ja-JP" altLang="en-US" sz="1100" dirty="0">
              <a:latin typeface="Arial" panose="020B0604020202020204" pitchFamily="34" charset="0"/>
              <a:cs typeface="Arial" panose="020B0604020202020204" pitchFamily="34" charset="0"/>
            </a:endParaRPr>
          </a:p>
        </p:txBody>
      </p:sp>
      <p:sp>
        <p:nvSpPr>
          <p:cNvPr id="124" name="スライド番号プレースホルダー 123">
            <a:extLst>
              <a:ext uri="{FF2B5EF4-FFF2-40B4-BE49-F238E27FC236}">
                <a16:creationId xmlns:a16="http://schemas.microsoft.com/office/drawing/2014/main" id="{5305B1A5-399A-6DA2-11A0-E6EF04B9DD59}"/>
              </a:ext>
            </a:extLst>
          </p:cNvPr>
          <p:cNvSpPr>
            <a:spLocks noGrp="1"/>
          </p:cNvSpPr>
          <p:nvPr>
            <p:ph type="sldNum" sz="quarter" idx="12"/>
          </p:nvPr>
        </p:nvSpPr>
        <p:spPr>
          <a:prstGeom prst="rect">
            <a:avLst/>
          </a:prstGeom>
        </p:spPr>
        <p:txBody>
          <a:bodyPr/>
          <a:lstStyle/>
          <a:p>
            <a:pPr>
              <a:defRPr/>
            </a:pPr>
            <a:fld id="{40E3B949-1179-4387-B307-F356BE6486A4}" type="slidenum">
              <a:rPr lang="en-US" altLang="ja-JP" smtClean="0"/>
              <a:pPr>
                <a:defRPr/>
              </a:pPr>
              <a:t>21</a:t>
            </a:fld>
            <a:endParaRPr lang="en-US" altLang="ja-JP" dirty="0"/>
          </a:p>
        </p:txBody>
      </p:sp>
      <p:sp>
        <p:nvSpPr>
          <p:cNvPr id="7" name="Rectangle 14">
            <a:extLst>
              <a:ext uri="{FF2B5EF4-FFF2-40B4-BE49-F238E27FC236}">
                <a16:creationId xmlns:a16="http://schemas.microsoft.com/office/drawing/2014/main" id="{E0040E79-9926-2109-D86B-F93F1AA79446}"/>
              </a:ext>
            </a:extLst>
          </p:cNvPr>
          <p:cNvSpPr txBox="1">
            <a:spLocks noChangeArrowheads="1"/>
          </p:cNvSpPr>
          <p:nvPr/>
        </p:nvSpPr>
        <p:spPr bwMode="auto">
          <a:xfrm>
            <a:off x="240030" y="134966"/>
            <a:ext cx="877100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500" kern="0" dirty="0">
                <a:solidFill>
                  <a:srgbClr val="005BAD"/>
                </a:solidFill>
                <a:latin typeface="HGP創英角ｺﾞｼｯｸUB" panose="020B0900000000000000" pitchFamily="50" charset="-128"/>
                <a:ea typeface="HGP創英角ｺﾞｼｯｸUB" panose="020B0900000000000000" pitchFamily="50" charset="-128"/>
              </a:rPr>
              <a:t>３</a:t>
            </a:r>
            <a:r>
              <a:rPr lang="en-US" altLang="ja-JP" sz="2200" kern="0" dirty="0">
                <a:solidFill>
                  <a:srgbClr val="005BAD"/>
                </a:solidFill>
                <a:latin typeface="HGP創英角ｺﾞｼｯｸUB" panose="020B0900000000000000" pitchFamily="50" charset="-128"/>
                <a:ea typeface="HGP創英角ｺﾞｼｯｸUB" panose="020B0900000000000000" pitchFamily="50" charset="-128"/>
              </a:rPr>
              <a:t>. </a:t>
            </a:r>
            <a:r>
              <a:rPr lang="ja-JP" altLang="en-US" sz="2200" kern="0" dirty="0">
                <a:solidFill>
                  <a:schemeClr val="tx1"/>
                </a:solidFill>
                <a:latin typeface="HGP創英角ｺﾞｼｯｸUB" panose="020B0900000000000000" pitchFamily="50" charset="-128"/>
                <a:ea typeface="HGP創英角ｺﾞｼｯｸUB" panose="020B0900000000000000" pitchFamily="50" charset="-128"/>
              </a:rPr>
              <a:t>国の財政をみてみよう④</a:t>
            </a:r>
            <a:endParaRPr lang="en-US" altLang="ja-JP" sz="2200" kern="0" dirty="0">
              <a:solidFill>
                <a:schemeClr val="tx1"/>
              </a:solidFill>
              <a:latin typeface="HGP創英角ｺﾞｼｯｸUB" panose="020B0900000000000000" pitchFamily="50" charset="-128"/>
              <a:ea typeface="HGP創英角ｺﾞｼｯｸUB" panose="020B0900000000000000" pitchFamily="50" charset="-128"/>
            </a:endParaRPr>
          </a:p>
        </p:txBody>
      </p:sp>
      <p:grpSp>
        <p:nvGrpSpPr>
          <p:cNvPr id="3" name="グループ化 2">
            <a:extLst>
              <a:ext uri="{FF2B5EF4-FFF2-40B4-BE49-F238E27FC236}">
                <a16:creationId xmlns:a16="http://schemas.microsoft.com/office/drawing/2014/main" id="{59E037D8-6563-2DAF-0D41-E45B1D24AA67}"/>
              </a:ext>
            </a:extLst>
          </p:cNvPr>
          <p:cNvGrpSpPr/>
          <p:nvPr/>
        </p:nvGrpSpPr>
        <p:grpSpPr>
          <a:xfrm>
            <a:off x="-29057" y="6108719"/>
            <a:ext cx="832606" cy="749281"/>
            <a:chOff x="-35154" y="5996309"/>
            <a:chExt cx="945432" cy="850816"/>
          </a:xfrm>
        </p:grpSpPr>
        <p:sp>
          <p:nvSpPr>
            <p:cNvPr id="13" name="フリーフォーム: 図形 12">
              <a:extLst>
                <a:ext uri="{FF2B5EF4-FFF2-40B4-BE49-F238E27FC236}">
                  <a16:creationId xmlns:a16="http://schemas.microsoft.com/office/drawing/2014/main" id="{151C366B-E49E-75F3-03F1-D32EACD3AEC0}"/>
                </a:ext>
              </a:extLst>
            </p:cNvPr>
            <p:cNvSpPr/>
            <p:nvPr userDrawn="1"/>
          </p:nvSpPr>
          <p:spPr>
            <a:xfrm rot="5400000">
              <a:off x="29731" y="6013480"/>
              <a:ext cx="803912" cy="863377"/>
            </a:xfrm>
            <a:custGeom>
              <a:avLst/>
              <a:gdLst>
                <a:gd name="connsiteX0" fmla="*/ 0 w 803912"/>
                <a:gd name="connsiteY0" fmla="*/ 529098 h 863377"/>
                <a:gd name="connsiteX1" fmla="*/ 529098 w 803912"/>
                <a:gd name="connsiteY1" fmla="*/ 0 h 863377"/>
                <a:gd name="connsiteX2" fmla="*/ 735047 w 803912"/>
                <a:gd name="connsiteY2" fmla="*/ 41580 h 863377"/>
                <a:gd name="connsiteX3" fmla="*/ 803912 w 803912"/>
                <a:gd name="connsiteY3" fmla="*/ 78958 h 863377"/>
                <a:gd name="connsiteX4" fmla="*/ 803912 w 803912"/>
                <a:gd name="connsiteY4" fmla="*/ 863377 h 863377"/>
                <a:gd name="connsiteX5" fmla="*/ 122089 w 803912"/>
                <a:gd name="connsiteY5" fmla="*/ 863377 h 863377"/>
                <a:gd name="connsiteX6" fmla="*/ 90362 w 803912"/>
                <a:gd name="connsiteY6" fmla="*/ 824922 h 863377"/>
                <a:gd name="connsiteX7" fmla="*/ 0 w 803912"/>
                <a:gd name="connsiteY7" fmla="*/ 529098 h 863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912" h="863377">
                  <a:moveTo>
                    <a:pt x="0" y="529098"/>
                  </a:moveTo>
                  <a:cubicBezTo>
                    <a:pt x="0" y="236885"/>
                    <a:pt x="236885" y="0"/>
                    <a:pt x="529098" y="0"/>
                  </a:cubicBezTo>
                  <a:cubicBezTo>
                    <a:pt x="602151" y="0"/>
                    <a:pt x="671747" y="14806"/>
                    <a:pt x="735047" y="41580"/>
                  </a:cubicBezTo>
                  <a:lnTo>
                    <a:pt x="803912" y="78958"/>
                  </a:lnTo>
                  <a:lnTo>
                    <a:pt x="803912" y="863377"/>
                  </a:lnTo>
                  <a:lnTo>
                    <a:pt x="122089" y="863377"/>
                  </a:lnTo>
                  <a:lnTo>
                    <a:pt x="90362" y="824922"/>
                  </a:lnTo>
                  <a:cubicBezTo>
                    <a:pt x="33312" y="740478"/>
                    <a:pt x="0" y="638678"/>
                    <a:pt x="0" y="529098"/>
                  </a:cubicBezTo>
                  <a:close/>
                </a:path>
              </a:pathLst>
            </a:custGeom>
            <a:solidFill>
              <a:srgbClr val="DCF8C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14" name="フリーフォーム: 図形 13">
              <a:extLst>
                <a:ext uri="{FF2B5EF4-FFF2-40B4-BE49-F238E27FC236}">
                  <a16:creationId xmlns:a16="http://schemas.microsoft.com/office/drawing/2014/main" id="{C9B11546-32BA-FA80-11DB-9DA10405340B}"/>
                </a:ext>
              </a:extLst>
            </p:cNvPr>
            <p:cNvSpPr/>
            <p:nvPr userDrawn="1"/>
          </p:nvSpPr>
          <p:spPr>
            <a:xfrm rot="5400000">
              <a:off x="29731" y="5966578"/>
              <a:ext cx="850815" cy="910278"/>
            </a:xfrm>
            <a:custGeom>
              <a:avLst/>
              <a:gdLst>
                <a:gd name="connsiteX0" fmla="*/ 0 w 850815"/>
                <a:gd name="connsiteY0" fmla="*/ 576000 h 910278"/>
                <a:gd name="connsiteX1" fmla="*/ 576000 w 850815"/>
                <a:gd name="connsiteY1" fmla="*/ 0 h 910278"/>
                <a:gd name="connsiteX2" fmla="*/ 800205 w 850815"/>
                <a:gd name="connsiteY2" fmla="*/ 45266 h 910278"/>
                <a:gd name="connsiteX3" fmla="*/ 850815 w 850815"/>
                <a:gd name="connsiteY3" fmla="*/ 72735 h 910278"/>
                <a:gd name="connsiteX4" fmla="*/ 850815 w 850815"/>
                <a:gd name="connsiteY4" fmla="*/ 125859 h 910278"/>
                <a:gd name="connsiteX5" fmla="*/ 781950 w 850815"/>
                <a:gd name="connsiteY5" fmla="*/ 88481 h 910278"/>
                <a:gd name="connsiteX6" fmla="*/ 576001 w 850815"/>
                <a:gd name="connsiteY6" fmla="*/ 46901 h 910278"/>
                <a:gd name="connsiteX7" fmla="*/ 46903 w 850815"/>
                <a:gd name="connsiteY7" fmla="*/ 575999 h 910278"/>
                <a:gd name="connsiteX8" fmla="*/ 137265 w 850815"/>
                <a:gd name="connsiteY8" fmla="*/ 871823 h 910278"/>
                <a:gd name="connsiteX9" fmla="*/ 168992 w 850815"/>
                <a:gd name="connsiteY9" fmla="*/ 910278 h 910278"/>
                <a:gd name="connsiteX10" fmla="*/ 108463 w 850815"/>
                <a:gd name="connsiteY10" fmla="*/ 910278 h 910278"/>
                <a:gd name="connsiteX11" fmla="*/ 98372 w 850815"/>
                <a:gd name="connsiteY11" fmla="*/ 898047 h 910278"/>
                <a:gd name="connsiteX12" fmla="*/ 0 w 850815"/>
                <a:gd name="connsiteY12" fmla="*/ 576000 h 91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0815" h="910278">
                  <a:moveTo>
                    <a:pt x="0" y="576000"/>
                  </a:moveTo>
                  <a:cubicBezTo>
                    <a:pt x="0" y="257884"/>
                    <a:pt x="257884" y="0"/>
                    <a:pt x="576000" y="0"/>
                  </a:cubicBezTo>
                  <a:cubicBezTo>
                    <a:pt x="655529" y="0"/>
                    <a:pt x="731294" y="16118"/>
                    <a:pt x="800205" y="45266"/>
                  </a:cubicBezTo>
                  <a:lnTo>
                    <a:pt x="850815" y="72735"/>
                  </a:lnTo>
                  <a:lnTo>
                    <a:pt x="850815" y="125859"/>
                  </a:lnTo>
                  <a:lnTo>
                    <a:pt x="781950" y="88481"/>
                  </a:lnTo>
                  <a:cubicBezTo>
                    <a:pt x="718650" y="61707"/>
                    <a:pt x="649054" y="46901"/>
                    <a:pt x="576001" y="46901"/>
                  </a:cubicBezTo>
                  <a:cubicBezTo>
                    <a:pt x="283788" y="46901"/>
                    <a:pt x="46903" y="283786"/>
                    <a:pt x="46903" y="575999"/>
                  </a:cubicBezTo>
                  <a:cubicBezTo>
                    <a:pt x="46903" y="685579"/>
                    <a:pt x="80215" y="787379"/>
                    <a:pt x="137265" y="871823"/>
                  </a:cubicBezTo>
                  <a:lnTo>
                    <a:pt x="168992" y="910278"/>
                  </a:lnTo>
                  <a:lnTo>
                    <a:pt x="108463" y="910278"/>
                  </a:lnTo>
                  <a:lnTo>
                    <a:pt x="98372" y="898047"/>
                  </a:lnTo>
                  <a:cubicBezTo>
                    <a:pt x="36265" y="806117"/>
                    <a:pt x="0" y="695294"/>
                    <a:pt x="0" y="576000"/>
                  </a:cubicBezTo>
                  <a:close/>
                </a:path>
              </a:pathLst>
            </a:custGeom>
            <a:solidFill>
              <a:srgbClr val="005BA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7" name="テキスト ボックス 16">
              <a:extLst>
                <a:ext uri="{FF2B5EF4-FFF2-40B4-BE49-F238E27FC236}">
                  <a16:creationId xmlns:a16="http://schemas.microsoft.com/office/drawing/2014/main" id="{914DF7C1-522A-0D3C-7453-9F72789BED06}"/>
                </a:ext>
              </a:extLst>
            </p:cNvPr>
            <p:cNvSpPr txBox="1"/>
            <p:nvPr userDrawn="1"/>
          </p:nvSpPr>
          <p:spPr>
            <a:xfrm>
              <a:off x="-35154" y="6181034"/>
              <a:ext cx="825671" cy="584775"/>
            </a:xfrm>
            <a:prstGeom prst="rect">
              <a:avLst/>
            </a:prstGeom>
            <a:noFill/>
          </p:spPr>
          <p:txBody>
            <a:bodyPr wrap="square" rtlCol="0">
              <a:noAutofit/>
            </a:bodyPr>
            <a:lstStyle/>
            <a:p>
              <a:pPr algn="ctr"/>
              <a:r>
                <a:rPr kumimoji="1" lang="ja-JP" altLang="en-US" sz="1400" b="1" i="0" spc="50" baseline="0" dirty="0">
                  <a:solidFill>
                    <a:srgbClr val="005BAD"/>
                  </a:solidFill>
                  <a:latin typeface="ＭＳ Ｐゴシック" panose="020B0600070205080204" pitchFamily="50" charset="-128"/>
                  <a:ea typeface="ＭＳ Ｐゴシック" panose="020B0600070205080204" pitchFamily="50" charset="-128"/>
                </a:rPr>
                <a:t>もっと</a:t>
              </a:r>
              <a:endParaRPr kumimoji="1" lang="en-US" altLang="ja-JP" sz="1400" b="1" i="0" spc="50" baseline="0" dirty="0">
                <a:solidFill>
                  <a:srgbClr val="005BAD"/>
                </a:solidFill>
                <a:latin typeface="ＭＳ Ｐゴシック" panose="020B0600070205080204" pitchFamily="50" charset="-128"/>
                <a:ea typeface="ＭＳ Ｐゴシック" panose="020B0600070205080204" pitchFamily="50" charset="-128"/>
              </a:endParaRPr>
            </a:p>
            <a:p>
              <a:pPr algn="ctr"/>
              <a:r>
                <a:rPr lang="ja-JP" altLang="en-US" sz="1400" b="1" spc="50" dirty="0">
                  <a:solidFill>
                    <a:srgbClr val="005BAD"/>
                  </a:solidFill>
                  <a:latin typeface="ＭＳ Ｐゴシック" panose="020B0600070205080204" pitchFamily="50" charset="-128"/>
                  <a:ea typeface="ＭＳ Ｐゴシック" panose="020B0600070205080204" pitchFamily="50" charset="-128"/>
                </a:rPr>
                <a:t>詳しく</a:t>
              </a:r>
              <a:endParaRPr kumimoji="1" lang="ja-JP" altLang="en-US" sz="1400" b="1" i="0" spc="50" baseline="0" dirty="0">
                <a:solidFill>
                  <a:srgbClr val="005BAD"/>
                </a:solidFill>
                <a:latin typeface="ＭＳ Ｐゴシック" panose="020B0600070205080204" pitchFamily="50" charset="-128"/>
                <a:ea typeface="ＭＳ Ｐゴシック" panose="020B0600070205080204" pitchFamily="50" charset="-128"/>
              </a:endParaRPr>
            </a:p>
          </p:txBody>
        </p:sp>
      </p:grpSp>
      <p:sp>
        <p:nvSpPr>
          <p:cNvPr id="122" name="object 23">
            <a:extLst>
              <a:ext uri="{FF2B5EF4-FFF2-40B4-BE49-F238E27FC236}">
                <a16:creationId xmlns:a16="http://schemas.microsoft.com/office/drawing/2014/main" id="{CE1CF444-CF31-E4FD-9E9D-39651D5CA851}"/>
              </a:ext>
            </a:extLst>
          </p:cNvPr>
          <p:cNvSpPr txBox="1"/>
          <p:nvPr/>
        </p:nvSpPr>
        <p:spPr>
          <a:xfrm>
            <a:off x="4787892" y="1174782"/>
            <a:ext cx="3801869" cy="229807"/>
          </a:xfrm>
          <a:prstGeom prst="rect">
            <a:avLst/>
          </a:prstGeom>
        </p:spPr>
        <p:txBody>
          <a:bodyPr vert="horz" wrap="square" lIns="0" tIns="0" rIns="0" bIns="0" rtlCol="0">
            <a:spAutoFit/>
          </a:bodyPr>
          <a:lstStyle/>
          <a:p>
            <a:pPr marL="185815" marR="4689" indent="-174678" algn="ctr" defTabSz="844007" eaLnBrk="1" fontAlgn="auto" hangingPunct="1">
              <a:lnSpc>
                <a:spcPct val="113999"/>
              </a:lnSpc>
              <a:spcBef>
                <a:spcPts val="0"/>
              </a:spcBef>
              <a:spcAft>
                <a:spcPts val="0"/>
              </a:spcAft>
              <a:defRPr/>
            </a:pPr>
            <a:r>
              <a:rPr lang="ja-JP" altLang="en-US" sz="1500" spc="32" dirty="0">
                <a:solidFill>
                  <a:srgbClr val="231916"/>
                </a:solidFill>
                <a:latin typeface="+mn-ea"/>
                <a:ea typeface="+mn-ea"/>
              </a:rPr>
              <a:t>主な国の債務残高（対</a:t>
            </a:r>
            <a:r>
              <a:rPr lang="en-US" altLang="ja-JP" sz="1500" spc="32" dirty="0">
                <a:solidFill>
                  <a:srgbClr val="231916"/>
                </a:solidFill>
                <a:latin typeface="+mn-ea"/>
                <a:ea typeface="+mn-ea"/>
              </a:rPr>
              <a:t>GDP</a:t>
            </a:r>
            <a:r>
              <a:rPr lang="ja-JP" altLang="en-US" sz="1500" spc="32" dirty="0">
                <a:solidFill>
                  <a:srgbClr val="231916"/>
                </a:solidFill>
                <a:latin typeface="+mn-ea"/>
                <a:ea typeface="+mn-ea"/>
              </a:rPr>
              <a:t>比）</a:t>
            </a:r>
            <a:endParaRPr sz="1500" spc="32" dirty="0">
              <a:solidFill>
                <a:srgbClr val="231916"/>
              </a:solidFill>
              <a:latin typeface="+mn-ea"/>
              <a:ea typeface="+mn-ea"/>
            </a:endParaRPr>
          </a:p>
        </p:txBody>
      </p:sp>
      <p:sp>
        <p:nvSpPr>
          <p:cNvPr id="126" name="object 66">
            <a:extLst>
              <a:ext uri="{FF2B5EF4-FFF2-40B4-BE49-F238E27FC236}">
                <a16:creationId xmlns:a16="http://schemas.microsoft.com/office/drawing/2014/main" id="{72377939-7CF0-5FF2-A3C5-B80BFDA2A9B0}"/>
              </a:ext>
            </a:extLst>
          </p:cNvPr>
          <p:cNvSpPr txBox="1"/>
          <p:nvPr/>
        </p:nvSpPr>
        <p:spPr>
          <a:xfrm>
            <a:off x="4648717" y="5850463"/>
            <a:ext cx="4437989" cy="340671"/>
          </a:xfrm>
          <a:prstGeom prst="rect">
            <a:avLst/>
          </a:prstGeom>
        </p:spPr>
        <p:txBody>
          <a:bodyPr vert="horz" wrap="square" lIns="0" tIns="0" rIns="0" bIns="0" rtlCol="0" anchor="ctr">
            <a:spAutoFit/>
          </a:bodyPr>
          <a:lstStyle/>
          <a:p>
            <a:pPr marL="132926" indent="-422041" defTabSz="844083" eaLnBrk="1" fontAlgn="auto" hangingPunct="1">
              <a:spcBef>
                <a:spcPts val="0"/>
              </a:spcBef>
              <a:spcAft>
                <a:spcPts val="0"/>
              </a:spcAft>
              <a:defRPr/>
            </a:pPr>
            <a:r>
              <a:rPr lang="ja-JP" altLang="en-US" sz="738" dirty="0">
                <a:solidFill>
                  <a:prstClr val="black"/>
                </a:solidFill>
                <a:latin typeface="+mn-ea"/>
                <a:ea typeface="+mn-ea"/>
              </a:rPr>
              <a:t>出所 </a:t>
            </a:r>
            <a:r>
              <a:rPr lang="ja-JP" altLang="en-US" sz="700" dirty="0">
                <a:solidFill>
                  <a:schemeClr val="tx1"/>
                </a:solidFill>
                <a:latin typeface="+mn-ea"/>
                <a:ea typeface="+mn-ea"/>
              </a:rPr>
              <a:t>： </a:t>
            </a:r>
            <a:r>
              <a:rPr lang="en-US" altLang="ja-JP" sz="738" dirty="0">
                <a:solidFill>
                  <a:prstClr val="black"/>
                </a:solidFill>
                <a:latin typeface="+mn-ea"/>
                <a:ea typeface="+mn-ea"/>
              </a:rPr>
              <a:t>IMF “World Economic Outlook” (2023</a:t>
            </a:r>
            <a:r>
              <a:rPr lang="ja-JP" altLang="en-US" sz="738" dirty="0">
                <a:solidFill>
                  <a:prstClr val="black"/>
                </a:solidFill>
                <a:latin typeface="+mn-ea"/>
                <a:ea typeface="+mn-ea"/>
              </a:rPr>
              <a:t>年</a:t>
            </a:r>
            <a:r>
              <a:rPr lang="en-US" altLang="ja-JP" sz="738" dirty="0">
                <a:solidFill>
                  <a:prstClr val="black"/>
                </a:solidFill>
                <a:latin typeface="+mn-ea"/>
              </a:rPr>
              <a:t>10</a:t>
            </a:r>
            <a:r>
              <a:rPr lang="ja-JP" altLang="en-US" sz="738" dirty="0">
                <a:solidFill>
                  <a:prstClr val="black"/>
                </a:solidFill>
                <a:latin typeface="+mn-ea"/>
                <a:ea typeface="+mn-ea"/>
              </a:rPr>
              <a:t>月）</a:t>
            </a:r>
          </a:p>
          <a:p>
            <a:pPr marL="132926" indent="-422041" defTabSz="844083" eaLnBrk="1" fontAlgn="auto" hangingPunct="1">
              <a:spcBef>
                <a:spcPts val="0"/>
              </a:spcBef>
              <a:spcAft>
                <a:spcPts val="0"/>
              </a:spcAft>
              <a:defRPr/>
            </a:pPr>
            <a:r>
              <a:rPr lang="en-US" altLang="ja-JP" sz="738" dirty="0">
                <a:solidFill>
                  <a:prstClr val="black"/>
                </a:solidFill>
                <a:latin typeface="+mn-ea"/>
                <a:ea typeface="+mn-ea"/>
              </a:rPr>
              <a:t>※</a:t>
            </a:r>
            <a:r>
              <a:rPr lang="ja-JP" altLang="en-US" sz="738" dirty="0">
                <a:solidFill>
                  <a:prstClr val="black"/>
                </a:solidFill>
                <a:latin typeface="+mn-ea"/>
                <a:ea typeface="+mn-ea"/>
              </a:rPr>
              <a:t>１　数値は一般政府（中央政府、地方政府、社会保障基金を合わせたもの）ベース。</a:t>
            </a:r>
          </a:p>
          <a:p>
            <a:pPr marL="132926" indent="-422041" defTabSz="844083" eaLnBrk="1" fontAlgn="auto" hangingPunct="1">
              <a:spcBef>
                <a:spcPts val="0"/>
              </a:spcBef>
              <a:spcAft>
                <a:spcPts val="0"/>
              </a:spcAft>
              <a:defRPr/>
            </a:pPr>
            <a:r>
              <a:rPr lang="en-US" altLang="ja-JP" sz="738" dirty="0">
                <a:solidFill>
                  <a:prstClr val="black"/>
                </a:solidFill>
                <a:latin typeface="+mn-ea"/>
                <a:ea typeface="+mn-ea"/>
              </a:rPr>
              <a:t>※</a:t>
            </a:r>
            <a:r>
              <a:rPr lang="ja-JP" altLang="en-US" sz="738" dirty="0">
                <a:solidFill>
                  <a:prstClr val="black"/>
                </a:solidFill>
                <a:latin typeface="+mn-ea"/>
                <a:ea typeface="+mn-ea"/>
              </a:rPr>
              <a:t>２　日本は、</a:t>
            </a:r>
            <a:r>
              <a:rPr lang="en-US" altLang="ja-JP" sz="738" dirty="0">
                <a:solidFill>
                  <a:prstClr val="black"/>
                </a:solidFill>
                <a:latin typeface="+mn-ea"/>
                <a:ea typeface="+mn-ea"/>
              </a:rPr>
              <a:t>2022</a:t>
            </a:r>
            <a:r>
              <a:rPr lang="ja-JP" altLang="en-US" sz="738" dirty="0">
                <a:solidFill>
                  <a:prstClr val="black"/>
                </a:solidFill>
                <a:latin typeface="+mn-ea"/>
                <a:ea typeface="+mn-ea"/>
              </a:rPr>
              <a:t>年から</a:t>
            </a:r>
            <a:r>
              <a:rPr lang="en-US" altLang="ja-JP" sz="738" dirty="0">
                <a:solidFill>
                  <a:prstClr val="black"/>
                </a:solidFill>
                <a:latin typeface="+mn-ea"/>
                <a:ea typeface="+mn-ea"/>
              </a:rPr>
              <a:t>2024</a:t>
            </a:r>
            <a:r>
              <a:rPr lang="ja-JP" altLang="en-US" sz="738" dirty="0">
                <a:solidFill>
                  <a:prstClr val="black"/>
                </a:solidFill>
                <a:latin typeface="+mn-ea"/>
                <a:ea typeface="+mn-ea"/>
              </a:rPr>
              <a:t>年が推計値。それ以外の国は、</a:t>
            </a:r>
            <a:r>
              <a:rPr lang="en-US" altLang="ja-JP" sz="738" dirty="0">
                <a:solidFill>
                  <a:prstClr val="black"/>
                </a:solidFill>
                <a:latin typeface="+mn-ea"/>
                <a:ea typeface="+mn-ea"/>
              </a:rPr>
              <a:t>2023</a:t>
            </a:r>
            <a:r>
              <a:rPr lang="ja-JP" altLang="en-US" sz="738" dirty="0">
                <a:solidFill>
                  <a:prstClr val="black"/>
                </a:solidFill>
                <a:latin typeface="+mn-ea"/>
                <a:ea typeface="+mn-ea"/>
              </a:rPr>
              <a:t>年及び</a:t>
            </a:r>
            <a:r>
              <a:rPr lang="en-US" altLang="ja-JP" sz="738" dirty="0">
                <a:solidFill>
                  <a:prstClr val="black"/>
                </a:solidFill>
                <a:latin typeface="+mn-ea"/>
                <a:ea typeface="+mn-ea"/>
              </a:rPr>
              <a:t>2024</a:t>
            </a:r>
            <a:r>
              <a:rPr lang="ja-JP" altLang="en-US" sz="738" dirty="0">
                <a:solidFill>
                  <a:prstClr val="black"/>
                </a:solidFill>
                <a:latin typeface="+mn-ea"/>
                <a:ea typeface="+mn-ea"/>
              </a:rPr>
              <a:t>年が推計値。</a:t>
            </a:r>
          </a:p>
        </p:txBody>
      </p:sp>
      <p:sp>
        <p:nvSpPr>
          <p:cNvPr id="130" name="object 23">
            <a:extLst>
              <a:ext uri="{FF2B5EF4-FFF2-40B4-BE49-F238E27FC236}">
                <a16:creationId xmlns:a16="http://schemas.microsoft.com/office/drawing/2014/main" id="{E6D3C259-7C10-BB44-4E48-072460E97262}"/>
              </a:ext>
            </a:extLst>
          </p:cNvPr>
          <p:cNvSpPr txBox="1"/>
          <p:nvPr/>
        </p:nvSpPr>
        <p:spPr>
          <a:xfrm>
            <a:off x="708001" y="1174782"/>
            <a:ext cx="3256977" cy="229807"/>
          </a:xfrm>
          <a:prstGeom prst="rect">
            <a:avLst/>
          </a:prstGeom>
        </p:spPr>
        <p:txBody>
          <a:bodyPr vert="horz" wrap="square" lIns="0" tIns="0" rIns="0" bIns="0" rtlCol="0">
            <a:spAutoFit/>
          </a:bodyPr>
          <a:lstStyle/>
          <a:p>
            <a:pPr marL="185815" marR="4689" indent="-174678" algn="ctr" defTabSz="844007" eaLnBrk="1" fontAlgn="auto" hangingPunct="1">
              <a:lnSpc>
                <a:spcPct val="113999"/>
              </a:lnSpc>
              <a:spcBef>
                <a:spcPts val="0"/>
              </a:spcBef>
              <a:spcAft>
                <a:spcPts val="0"/>
              </a:spcAft>
              <a:defRPr/>
            </a:pPr>
            <a:r>
              <a:rPr lang="ja-JP" altLang="en-US" sz="1500" spc="32" dirty="0">
                <a:solidFill>
                  <a:srgbClr val="231916"/>
                </a:solidFill>
                <a:latin typeface="+mn-ea"/>
                <a:ea typeface="+mn-ea"/>
                <a:cs typeface="Meiryo"/>
              </a:rPr>
              <a:t>日本の普通国債残高の推移</a:t>
            </a:r>
            <a:endParaRPr sz="1500" dirty="0">
              <a:solidFill>
                <a:prstClr val="black"/>
              </a:solidFill>
              <a:latin typeface="+mn-ea"/>
              <a:ea typeface="+mn-ea"/>
              <a:cs typeface="Yu Gothic"/>
            </a:endParaRPr>
          </a:p>
        </p:txBody>
      </p:sp>
      <p:sp>
        <p:nvSpPr>
          <p:cNvPr id="127" name="object 66">
            <a:extLst>
              <a:ext uri="{FF2B5EF4-FFF2-40B4-BE49-F238E27FC236}">
                <a16:creationId xmlns:a16="http://schemas.microsoft.com/office/drawing/2014/main" id="{18B48F62-7CCA-AFDD-DD10-761EBF8CC033}"/>
              </a:ext>
            </a:extLst>
          </p:cNvPr>
          <p:cNvSpPr txBox="1"/>
          <p:nvPr/>
        </p:nvSpPr>
        <p:spPr>
          <a:xfrm>
            <a:off x="324064" y="5850027"/>
            <a:ext cx="4062222" cy="113557"/>
          </a:xfrm>
          <a:prstGeom prst="rect">
            <a:avLst/>
          </a:prstGeom>
        </p:spPr>
        <p:txBody>
          <a:bodyPr vert="horz" wrap="square" lIns="0" tIns="0" rIns="0" bIns="0" rtlCol="0" anchor="ctr">
            <a:spAutoFit/>
          </a:bodyPr>
          <a:lstStyle/>
          <a:p>
            <a:pPr marL="132926" indent="-398779" defTabSz="844083">
              <a:defRPr/>
            </a:pPr>
            <a:r>
              <a:rPr lang="en-US" altLang="ja-JP" sz="738" dirty="0">
                <a:solidFill>
                  <a:prstClr val="black"/>
                </a:solidFill>
                <a:latin typeface="+mn-ea"/>
                <a:ea typeface="+mn-ea"/>
                <a:cs typeface="Yu Gothic"/>
              </a:rPr>
              <a:t>※</a:t>
            </a:r>
            <a:r>
              <a:rPr lang="en-US" altLang="ja-JP" sz="738" dirty="0">
                <a:solidFill>
                  <a:prstClr val="black"/>
                </a:solidFill>
                <a:latin typeface="+mn-ea"/>
                <a:cs typeface="Yu Gothic"/>
              </a:rPr>
              <a:t>2022</a:t>
            </a:r>
            <a:r>
              <a:rPr lang="ja-JP" altLang="en-US" sz="738" dirty="0">
                <a:solidFill>
                  <a:prstClr val="black"/>
                </a:solidFill>
                <a:latin typeface="+mn-ea"/>
                <a:cs typeface="Yu Gothic"/>
              </a:rPr>
              <a:t>年度までは実績、</a:t>
            </a:r>
            <a:r>
              <a:rPr lang="en-US" altLang="ja-JP" sz="738" dirty="0">
                <a:solidFill>
                  <a:prstClr val="black"/>
                </a:solidFill>
                <a:latin typeface="+mn-ea"/>
                <a:cs typeface="Yu Gothic"/>
              </a:rPr>
              <a:t>2023</a:t>
            </a:r>
            <a:r>
              <a:rPr lang="ja-JP" altLang="en-US" sz="738" dirty="0">
                <a:solidFill>
                  <a:prstClr val="black"/>
                </a:solidFill>
                <a:latin typeface="+mn-ea"/>
                <a:cs typeface="Yu Gothic"/>
              </a:rPr>
              <a:t>年度は補正後予算、</a:t>
            </a:r>
            <a:r>
              <a:rPr lang="en-US" altLang="ja-JP" sz="738" dirty="0">
                <a:solidFill>
                  <a:prstClr val="black"/>
                </a:solidFill>
                <a:latin typeface="+mn-ea"/>
                <a:cs typeface="Yu Gothic"/>
              </a:rPr>
              <a:t>2024</a:t>
            </a:r>
            <a:r>
              <a:rPr lang="ja-JP" altLang="en-US" sz="738" dirty="0">
                <a:solidFill>
                  <a:prstClr val="black"/>
                </a:solidFill>
                <a:latin typeface="+mn-ea"/>
                <a:cs typeface="Yu Gothic"/>
              </a:rPr>
              <a:t>年度は予算に基づく見込み。</a:t>
            </a:r>
            <a:endParaRPr lang="en-US" altLang="ja-JP" sz="738" dirty="0">
              <a:solidFill>
                <a:prstClr val="black"/>
              </a:solidFill>
              <a:latin typeface="+mn-ea"/>
              <a:ea typeface="+mn-ea"/>
              <a:cs typeface="Yu Gothic"/>
            </a:endParaRPr>
          </a:p>
        </p:txBody>
      </p:sp>
      <p:grpSp>
        <p:nvGrpSpPr>
          <p:cNvPr id="271" name="グループ化 270">
            <a:extLst>
              <a:ext uri="{FF2B5EF4-FFF2-40B4-BE49-F238E27FC236}">
                <a16:creationId xmlns:a16="http://schemas.microsoft.com/office/drawing/2014/main" id="{CEDE91CB-E495-6B7D-4303-A263A5764169}"/>
              </a:ext>
            </a:extLst>
          </p:cNvPr>
          <p:cNvGrpSpPr/>
          <p:nvPr/>
        </p:nvGrpSpPr>
        <p:grpSpPr>
          <a:xfrm>
            <a:off x="253595" y="1431966"/>
            <a:ext cx="4107787" cy="4442475"/>
            <a:chOff x="253595" y="1431966"/>
            <a:chExt cx="4107787" cy="4442475"/>
          </a:xfrm>
        </p:grpSpPr>
        <p:graphicFrame>
          <p:nvGraphicFramePr>
            <p:cNvPr id="11" name="グラフ 10">
              <a:extLst>
                <a:ext uri="{FF2B5EF4-FFF2-40B4-BE49-F238E27FC236}">
                  <a16:creationId xmlns:a16="http://schemas.microsoft.com/office/drawing/2014/main" id="{FCD79B10-0711-E87B-777E-4D29A1F0D7D7}"/>
                </a:ext>
              </a:extLst>
            </p:cNvPr>
            <p:cNvGraphicFramePr/>
            <p:nvPr>
              <p:extLst>
                <p:ext uri="{D42A27DB-BD31-4B8C-83A1-F6EECF244321}">
                  <p14:modId xmlns:p14="http://schemas.microsoft.com/office/powerpoint/2010/main" val="2691703102"/>
                </p:ext>
              </p:extLst>
            </p:nvPr>
          </p:nvGraphicFramePr>
          <p:xfrm>
            <a:off x="253595" y="1644814"/>
            <a:ext cx="3960000" cy="4031581"/>
          </p:xfrm>
          <a:graphic>
            <a:graphicData uri="http://schemas.openxmlformats.org/drawingml/2006/chart">
              <c:chart xmlns:c="http://schemas.openxmlformats.org/drawingml/2006/chart" xmlns:r="http://schemas.openxmlformats.org/officeDocument/2006/relationships" r:id="rId4"/>
            </a:graphicData>
          </a:graphic>
        </p:graphicFrame>
        <p:sp>
          <p:nvSpPr>
            <p:cNvPr id="128" name="テキスト ボックス 127">
              <a:extLst>
                <a:ext uri="{FF2B5EF4-FFF2-40B4-BE49-F238E27FC236}">
                  <a16:creationId xmlns:a16="http://schemas.microsoft.com/office/drawing/2014/main" id="{A2C7C2AC-D264-6954-3A90-B759C2F7EE7A}"/>
                </a:ext>
              </a:extLst>
            </p:cNvPr>
            <p:cNvSpPr txBox="1"/>
            <p:nvPr/>
          </p:nvSpPr>
          <p:spPr>
            <a:xfrm>
              <a:off x="333967" y="1431966"/>
              <a:ext cx="728226" cy="260071"/>
            </a:xfrm>
            <a:prstGeom prst="rect">
              <a:avLst/>
            </a:prstGeom>
            <a:noFill/>
          </p:spPr>
          <p:txBody>
            <a:bodyPr wrap="square" rtlCol="0">
              <a:spAutoFit/>
            </a:bodyPr>
            <a:lstStyle/>
            <a:p>
              <a:pPr algn="ctr" defTabSz="844007" eaLnBrk="1" fontAlgn="auto" hangingPunct="1">
                <a:lnSpc>
                  <a:spcPts val="1477"/>
                </a:lnSpc>
                <a:spcBef>
                  <a:spcPts val="0"/>
                </a:spcBef>
                <a:spcAft>
                  <a:spcPts val="0"/>
                </a:spcAft>
                <a:defRPr/>
              </a:pPr>
              <a:r>
                <a:rPr lang="ja-JP" altLang="en-US" sz="1000" dirty="0">
                  <a:solidFill>
                    <a:prstClr val="black"/>
                  </a:solidFill>
                  <a:latin typeface="+mn-ea"/>
                  <a:ea typeface="+mn-ea"/>
                  <a:cs typeface="Arial" panose="020B0604020202020204" pitchFamily="34" charset="0"/>
                </a:rPr>
                <a:t>（兆円）</a:t>
              </a:r>
            </a:p>
          </p:txBody>
        </p:sp>
        <p:sp>
          <p:nvSpPr>
            <p:cNvPr id="129" name="テキスト ボックス 50">
              <a:extLst>
                <a:ext uri="{FF2B5EF4-FFF2-40B4-BE49-F238E27FC236}">
                  <a16:creationId xmlns:a16="http://schemas.microsoft.com/office/drawing/2014/main" id="{0A75CB81-3AE5-9AE1-C7C3-7D9D7A60E24F}"/>
                </a:ext>
              </a:extLst>
            </p:cNvPr>
            <p:cNvSpPr txBox="1">
              <a:spLocks noChangeArrowheads="1"/>
            </p:cNvSpPr>
            <p:nvPr/>
          </p:nvSpPr>
          <p:spPr bwMode="auto">
            <a:xfrm>
              <a:off x="3639147" y="5612253"/>
              <a:ext cx="671196" cy="26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defTabSz="844007" eaLnBrk="1" fontAlgn="auto" hangingPunct="1">
                <a:lnSpc>
                  <a:spcPts val="1477"/>
                </a:lnSpc>
                <a:spcBef>
                  <a:spcPts val="0"/>
                </a:spcBef>
                <a:spcAft>
                  <a:spcPts val="0"/>
                </a:spcAft>
                <a:buNone/>
                <a:defRPr/>
              </a:pPr>
              <a:r>
                <a:rPr lang="ja-JP" altLang="en-US" sz="920" b="1" dirty="0">
                  <a:solidFill>
                    <a:prstClr val="black"/>
                  </a:solidFill>
                  <a:ea typeface="+mn-ea"/>
                  <a:cs typeface="Arial" panose="020B0604020202020204" pitchFamily="34" charset="0"/>
                </a:rPr>
                <a:t>（</a:t>
              </a:r>
              <a:r>
                <a:rPr lang="ja-JP" altLang="en-US" sz="920" dirty="0">
                  <a:solidFill>
                    <a:prstClr val="black"/>
                  </a:solidFill>
                  <a:latin typeface="+mn-ea"/>
                  <a:ea typeface="+mn-ea"/>
                  <a:cs typeface="Arial" panose="020B0604020202020204" pitchFamily="34" charset="0"/>
                </a:rPr>
                <a:t>年度末</a:t>
              </a:r>
              <a:r>
                <a:rPr lang="ja-JP" altLang="en-US" sz="920" b="1" dirty="0">
                  <a:solidFill>
                    <a:prstClr val="black"/>
                  </a:solidFill>
                  <a:ea typeface="+mn-ea"/>
                  <a:cs typeface="Arial" panose="020B0604020202020204" pitchFamily="34" charset="0"/>
                </a:rPr>
                <a:t>）</a:t>
              </a:r>
              <a:endParaRPr lang="en-US" altLang="ja-JP" sz="920" b="1" dirty="0">
                <a:solidFill>
                  <a:prstClr val="black"/>
                </a:solidFill>
                <a:ea typeface="+mn-ea"/>
                <a:cs typeface="Arial" panose="020B0604020202020204" pitchFamily="34" charset="0"/>
              </a:endParaRPr>
            </a:p>
          </p:txBody>
        </p:sp>
        <p:sp>
          <p:nvSpPr>
            <p:cNvPr id="146" name="テキスト ボックス 1">
              <a:extLst>
                <a:ext uri="{FF2B5EF4-FFF2-40B4-BE49-F238E27FC236}">
                  <a16:creationId xmlns:a16="http://schemas.microsoft.com/office/drawing/2014/main" id="{61116485-2CD6-CB86-81B7-4ADCFF132C07}"/>
                </a:ext>
              </a:extLst>
            </p:cNvPr>
            <p:cNvSpPr txBox="1"/>
            <p:nvPr/>
          </p:nvSpPr>
          <p:spPr>
            <a:xfrm>
              <a:off x="3639006" y="5385374"/>
              <a:ext cx="722376" cy="259943"/>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844007" eaLnBrk="1" fontAlgn="auto" hangingPunct="1">
                <a:lnSpc>
                  <a:spcPts val="1477"/>
                </a:lnSpc>
                <a:spcBef>
                  <a:spcPts val="0"/>
                </a:spcBef>
                <a:spcAft>
                  <a:spcPts val="0"/>
                </a:spcAft>
                <a:defRPr/>
              </a:pPr>
              <a:r>
                <a:rPr lang="en-US" altLang="ja-JP"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rPr>
                <a:t>2024</a:t>
              </a:r>
            </a:p>
          </p:txBody>
        </p:sp>
        <p:sp>
          <p:nvSpPr>
            <p:cNvPr id="147" name="テキスト ボックス 1">
              <a:extLst>
                <a:ext uri="{FF2B5EF4-FFF2-40B4-BE49-F238E27FC236}">
                  <a16:creationId xmlns:a16="http://schemas.microsoft.com/office/drawing/2014/main" id="{4AD4B069-32F1-B2E8-F75B-F031A9438AB9}"/>
                </a:ext>
              </a:extLst>
            </p:cNvPr>
            <p:cNvSpPr txBox="1"/>
            <p:nvPr/>
          </p:nvSpPr>
          <p:spPr>
            <a:xfrm>
              <a:off x="3794849" y="5578509"/>
              <a:ext cx="429966" cy="105812"/>
            </a:xfrm>
            <a:prstGeom prst="rect">
              <a:avLst/>
            </a:prstGeom>
            <a:noFill/>
          </p:spPr>
          <p:txBody>
            <a:bodyPr wrap="square" lIns="0" tIns="0" rIns="0" bIns="0" rtlCol="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844007" eaLnBrk="1" fontAlgn="auto" hangingPunct="1">
                <a:spcBef>
                  <a:spcPts val="0"/>
                </a:spcBef>
                <a:spcAft>
                  <a:spcPts val="0"/>
                </a:spcAft>
                <a:defRPr/>
              </a:pPr>
              <a:r>
                <a:rPr lang="en-US" altLang="ja-JP"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rPr>
                <a:t>(R6)</a:t>
              </a:r>
              <a:endParaRPr lang="ja-JP" altLang="en-US"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endParaRPr>
            </a:p>
          </p:txBody>
        </p:sp>
        <p:sp>
          <p:nvSpPr>
            <p:cNvPr id="22" name="テキスト ボックス 1">
              <a:extLst>
                <a:ext uri="{FF2B5EF4-FFF2-40B4-BE49-F238E27FC236}">
                  <a16:creationId xmlns:a16="http://schemas.microsoft.com/office/drawing/2014/main" id="{ABA7E262-51C0-C105-F042-1434E44AB0A4}"/>
                </a:ext>
              </a:extLst>
            </p:cNvPr>
            <p:cNvSpPr txBox="1"/>
            <p:nvPr/>
          </p:nvSpPr>
          <p:spPr>
            <a:xfrm>
              <a:off x="3577117" y="5578509"/>
              <a:ext cx="429966" cy="105812"/>
            </a:xfrm>
            <a:prstGeom prst="rect">
              <a:avLst/>
            </a:prstGeom>
            <a:noFill/>
          </p:spPr>
          <p:txBody>
            <a:bodyPr wrap="square" lIns="0" tIns="0" rIns="0" bIns="0" rtlCol="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844007" eaLnBrk="1" fontAlgn="auto" hangingPunct="1">
                <a:spcBef>
                  <a:spcPts val="0"/>
                </a:spcBef>
                <a:spcAft>
                  <a:spcPts val="0"/>
                </a:spcAft>
                <a:defRPr/>
              </a:pPr>
              <a:r>
                <a:rPr lang="en-US" altLang="ja-JP"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rPr>
                <a:t>(R2)</a:t>
              </a:r>
              <a:endParaRPr lang="ja-JP" altLang="en-US"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endParaRPr>
            </a:p>
          </p:txBody>
        </p:sp>
        <p:sp>
          <p:nvSpPr>
            <p:cNvPr id="23" name="テキスト ボックス 1">
              <a:extLst>
                <a:ext uri="{FF2B5EF4-FFF2-40B4-BE49-F238E27FC236}">
                  <a16:creationId xmlns:a16="http://schemas.microsoft.com/office/drawing/2014/main" id="{9C952779-100B-B57B-54FB-B31AFAC93E5B}"/>
                </a:ext>
              </a:extLst>
            </p:cNvPr>
            <p:cNvSpPr txBox="1"/>
            <p:nvPr/>
          </p:nvSpPr>
          <p:spPr>
            <a:xfrm>
              <a:off x="3315453" y="5578509"/>
              <a:ext cx="429966" cy="105812"/>
            </a:xfrm>
            <a:prstGeom prst="rect">
              <a:avLst/>
            </a:prstGeom>
            <a:noFill/>
          </p:spPr>
          <p:txBody>
            <a:bodyPr wrap="square" lIns="0" tIns="0" rIns="0" bIns="0" rtlCol="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844007" eaLnBrk="1" fontAlgn="auto" hangingPunct="1">
                <a:spcBef>
                  <a:spcPts val="0"/>
                </a:spcBef>
                <a:spcAft>
                  <a:spcPts val="0"/>
                </a:spcAft>
                <a:defRPr/>
              </a:pPr>
              <a:r>
                <a:rPr lang="en-US" altLang="ja-JP"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rPr>
                <a:t>(H27)</a:t>
              </a:r>
              <a:endParaRPr lang="ja-JP" altLang="en-US"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endParaRPr>
            </a:p>
          </p:txBody>
        </p:sp>
        <p:sp>
          <p:nvSpPr>
            <p:cNvPr id="24" name="テキスト ボックス 1">
              <a:extLst>
                <a:ext uri="{FF2B5EF4-FFF2-40B4-BE49-F238E27FC236}">
                  <a16:creationId xmlns:a16="http://schemas.microsoft.com/office/drawing/2014/main" id="{42311829-EBE4-3795-E395-437D8FF840E4}"/>
                </a:ext>
              </a:extLst>
            </p:cNvPr>
            <p:cNvSpPr txBox="1"/>
            <p:nvPr/>
          </p:nvSpPr>
          <p:spPr>
            <a:xfrm>
              <a:off x="3053793" y="5578509"/>
              <a:ext cx="429966" cy="105812"/>
            </a:xfrm>
            <a:prstGeom prst="rect">
              <a:avLst/>
            </a:prstGeom>
            <a:noFill/>
          </p:spPr>
          <p:txBody>
            <a:bodyPr wrap="square" lIns="0" tIns="0" rIns="0" bIns="0" rtlCol="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844007" eaLnBrk="1" fontAlgn="auto" hangingPunct="1">
                <a:spcBef>
                  <a:spcPts val="0"/>
                </a:spcBef>
                <a:spcAft>
                  <a:spcPts val="0"/>
                </a:spcAft>
                <a:defRPr/>
              </a:pPr>
              <a:r>
                <a:rPr lang="en-US" altLang="ja-JP"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rPr>
                <a:t>(H22)</a:t>
              </a:r>
              <a:endParaRPr lang="ja-JP" altLang="en-US"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endParaRPr>
            </a:p>
          </p:txBody>
        </p:sp>
        <p:sp>
          <p:nvSpPr>
            <p:cNvPr id="25" name="テキスト ボックス 1">
              <a:extLst>
                <a:ext uri="{FF2B5EF4-FFF2-40B4-BE49-F238E27FC236}">
                  <a16:creationId xmlns:a16="http://schemas.microsoft.com/office/drawing/2014/main" id="{87F26719-4689-6416-FDA9-E71309401FB7}"/>
                </a:ext>
              </a:extLst>
            </p:cNvPr>
            <p:cNvSpPr txBox="1"/>
            <p:nvPr/>
          </p:nvSpPr>
          <p:spPr>
            <a:xfrm>
              <a:off x="2792133" y="5578509"/>
              <a:ext cx="429966" cy="105812"/>
            </a:xfrm>
            <a:prstGeom prst="rect">
              <a:avLst/>
            </a:prstGeom>
            <a:noFill/>
          </p:spPr>
          <p:txBody>
            <a:bodyPr wrap="square" lIns="0" tIns="0" rIns="0" bIns="0" rtlCol="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844007" eaLnBrk="1" fontAlgn="auto" hangingPunct="1">
                <a:spcBef>
                  <a:spcPts val="0"/>
                </a:spcBef>
                <a:spcAft>
                  <a:spcPts val="0"/>
                </a:spcAft>
                <a:defRPr/>
              </a:pPr>
              <a:r>
                <a:rPr lang="en-US" altLang="ja-JP"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rPr>
                <a:t>(H17)</a:t>
              </a:r>
              <a:endParaRPr lang="ja-JP" altLang="en-US"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endParaRPr>
            </a:p>
          </p:txBody>
        </p:sp>
        <p:sp>
          <p:nvSpPr>
            <p:cNvPr id="26" name="テキスト ボックス 1">
              <a:extLst>
                <a:ext uri="{FF2B5EF4-FFF2-40B4-BE49-F238E27FC236}">
                  <a16:creationId xmlns:a16="http://schemas.microsoft.com/office/drawing/2014/main" id="{E8AB4984-6359-C475-9915-ECDFA0C62496}"/>
                </a:ext>
              </a:extLst>
            </p:cNvPr>
            <p:cNvSpPr txBox="1"/>
            <p:nvPr/>
          </p:nvSpPr>
          <p:spPr>
            <a:xfrm>
              <a:off x="2530473" y="5578509"/>
              <a:ext cx="429966" cy="105812"/>
            </a:xfrm>
            <a:prstGeom prst="rect">
              <a:avLst/>
            </a:prstGeom>
            <a:noFill/>
          </p:spPr>
          <p:txBody>
            <a:bodyPr wrap="square" lIns="0" tIns="0" rIns="0" bIns="0" rtlCol="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844007" eaLnBrk="1" fontAlgn="auto" hangingPunct="1">
                <a:spcBef>
                  <a:spcPts val="0"/>
                </a:spcBef>
                <a:spcAft>
                  <a:spcPts val="0"/>
                </a:spcAft>
                <a:defRPr/>
              </a:pPr>
              <a:r>
                <a:rPr lang="en-US" altLang="ja-JP"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rPr>
                <a:t>(H12)</a:t>
              </a:r>
              <a:endParaRPr lang="ja-JP" altLang="en-US"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endParaRPr>
            </a:p>
          </p:txBody>
        </p:sp>
        <p:sp>
          <p:nvSpPr>
            <p:cNvPr id="27" name="テキスト ボックス 1">
              <a:extLst>
                <a:ext uri="{FF2B5EF4-FFF2-40B4-BE49-F238E27FC236}">
                  <a16:creationId xmlns:a16="http://schemas.microsoft.com/office/drawing/2014/main" id="{4BAE7060-CE85-8FEB-1A1E-4ED818D1C5EF}"/>
                </a:ext>
              </a:extLst>
            </p:cNvPr>
            <p:cNvSpPr txBox="1"/>
            <p:nvPr/>
          </p:nvSpPr>
          <p:spPr>
            <a:xfrm>
              <a:off x="2268813" y="5578509"/>
              <a:ext cx="429966" cy="105812"/>
            </a:xfrm>
            <a:prstGeom prst="rect">
              <a:avLst/>
            </a:prstGeom>
            <a:noFill/>
          </p:spPr>
          <p:txBody>
            <a:bodyPr wrap="square" lIns="0" tIns="0" rIns="0" bIns="0" rtlCol="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844007" eaLnBrk="1" fontAlgn="auto" hangingPunct="1">
                <a:spcBef>
                  <a:spcPts val="0"/>
                </a:spcBef>
                <a:spcAft>
                  <a:spcPts val="0"/>
                </a:spcAft>
                <a:defRPr/>
              </a:pPr>
              <a:r>
                <a:rPr lang="en-US" altLang="ja-JP"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rPr>
                <a:t>(H7)</a:t>
              </a:r>
              <a:endParaRPr lang="ja-JP" altLang="en-US"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endParaRPr>
            </a:p>
          </p:txBody>
        </p:sp>
        <p:sp>
          <p:nvSpPr>
            <p:cNvPr id="28" name="テキスト ボックス 1">
              <a:extLst>
                <a:ext uri="{FF2B5EF4-FFF2-40B4-BE49-F238E27FC236}">
                  <a16:creationId xmlns:a16="http://schemas.microsoft.com/office/drawing/2014/main" id="{DD6C41C3-2773-BDF6-80D3-5EEB862D49AA}"/>
                </a:ext>
              </a:extLst>
            </p:cNvPr>
            <p:cNvSpPr txBox="1"/>
            <p:nvPr/>
          </p:nvSpPr>
          <p:spPr>
            <a:xfrm>
              <a:off x="2007153" y="5578509"/>
              <a:ext cx="429966" cy="105812"/>
            </a:xfrm>
            <a:prstGeom prst="rect">
              <a:avLst/>
            </a:prstGeom>
            <a:noFill/>
          </p:spPr>
          <p:txBody>
            <a:bodyPr wrap="square" lIns="0" tIns="0" rIns="0" bIns="0" rtlCol="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844007" eaLnBrk="1" fontAlgn="auto" hangingPunct="1">
                <a:spcBef>
                  <a:spcPts val="0"/>
                </a:spcBef>
                <a:spcAft>
                  <a:spcPts val="0"/>
                </a:spcAft>
                <a:defRPr/>
              </a:pPr>
              <a:r>
                <a:rPr lang="en-US" altLang="ja-JP"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rPr>
                <a:t>(H2)</a:t>
              </a:r>
              <a:endParaRPr lang="ja-JP" altLang="en-US"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endParaRPr>
            </a:p>
          </p:txBody>
        </p:sp>
        <p:sp>
          <p:nvSpPr>
            <p:cNvPr id="29" name="テキスト ボックス 1">
              <a:extLst>
                <a:ext uri="{FF2B5EF4-FFF2-40B4-BE49-F238E27FC236}">
                  <a16:creationId xmlns:a16="http://schemas.microsoft.com/office/drawing/2014/main" id="{660891E5-4770-F909-08A9-A0E9E93F62BE}"/>
                </a:ext>
              </a:extLst>
            </p:cNvPr>
            <p:cNvSpPr txBox="1"/>
            <p:nvPr/>
          </p:nvSpPr>
          <p:spPr>
            <a:xfrm>
              <a:off x="1745493" y="5578509"/>
              <a:ext cx="429966" cy="105812"/>
            </a:xfrm>
            <a:prstGeom prst="rect">
              <a:avLst/>
            </a:prstGeom>
            <a:noFill/>
          </p:spPr>
          <p:txBody>
            <a:bodyPr wrap="square" lIns="0" tIns="0" rIns="0" bIns="0" rtlCol="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844007" eaLnBrk="1" fontAlgn="auto" hangingPunct="1">
                <a:spcBef>
                  <a:spcPts val="0"/>
                </a:spcBef>
                <a:spcAft>
                  <a:spcPts val="0"/>
                </a:spcAft>
                <a:defRPr/>
              </a:pPr>
              <a:r>
                <a:rPr lang="en-US" altLang="ja-JP"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rPr>
                <a:t>(S60)</a:t>
              </a:r>
              <a:endParaRPr lang="ja-JP" altLang="en-US"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endParaRPr>
            </a:p>
          </p:txBody>
        </p:sp>
        <p:sp>
          <p:nvSpPr>
            <p:cNvPr id="30" name="テキスト ボックス 1">
              <a:extLst>
                <a:ext uri="{FF2B5EF4-FFF2-40B4-BE49-F238E27FC236}">
                  <a16:creationId xmlns:a16="http://schemas.microsoft.com/office/drawing/2014/main" id="{81296CBB-1196-280D-21E8-31EF246EDFCE}"/>
                </a:ext>
              </a:extLst>
            </p:cNvPr>
            <p:cNvSpPr txBox="1"/>
            <p:nvPr/>
          </p:nvSpPr>
          <p:spPr>
            <a:xfrm>
              <a:off x="1483833" y="5578509"/>
              <a:ext cx="429966" cy="105812"/>
            </a:xfrm>
            <a:prstGeom prst="rect">
              <a:avLst/>
            </a:prstGeom>
            <a:noFill/>
          </p:spPr>
          <p:txBody>
            <a:bodyPr wrap="square" lIns="0" tIns="0" rIns="0" bIns="0" rtlCol="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844007" eaLnBrk="1" fontAlgn="auto" hangingPunct="1">
                <a:spcBef>
                  <a:spcPts val="0"/>
                </a:spcBef>
                <a:spcAft>
                  <a:spcPts val="0"/>
                </a:spcAft>
                <a:defRPr/>
              </a:pPr>
              <a:r>
                <a:rPr lang="en-US" altLang="ja-JP"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rPr>
                <a:t>(S55)</a:t>
              </a:r>
              <a:endParaRPr lang="ja-JP" altLang="en-US"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endParaRPr>
            </a:p>
          </p:txBody>
        </p:sp>
        <p:sp>
          <p:nvSpPr>
            <p:cNvPr id="31" name="テキスト ボックス 1">
              <a:extLst>
                <a:ext uri="{FF2B5EF4-FFF2-40B4-BE49-F238E27FC236}">
                  <a16:creationId xmlns:a16="http://schemas.microsoft.com/office/drawing/2014/main" id="{6CEA3FA5-B4F6-A673-5CBA-C52D0F63C440}"/>
                </a:ext>
              </a:extLst>
            </p:cNvPr>
            <p:cNvSpPr txBox="1"/>
            <p:nvPr/>
          </p:nvSpPr>
          <p:spPr>
            <a:xfrm>
              <a:off x="1222173" y="5578509"/>
              <a:ext cx="429966" cy="105812"/>
            </a:xfrm>
            <a:prstGeom prst="rect">
              <a:avLst/>
            </a:prstGeom>
            <a:noFill/>
          </p:spPr>
          <p:txBody>
            <a:bodyPr wrap="square" lIns="0" tIns="0" rIns="0" bIns="0" rtlCol="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844007" eaLnBrk="1" fontAlgn="auto" hangingPunct="1">
                <a:spcBef>
                  <a:spcPts val="0"/>
                </a:spcBef>
                <a:spcAft>
                  <a:spcPts val="0"/>
                </a:spcAft>
                <a:defRPr/>
              </a:pPr>
              <a:r>
                <a:rPr lang="en-US" altLang="ja-JP"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rPr>
                <a:t>(S50)</a:t>
              </a:r>
              <a:endParaRPr lang="ja-JP" altLang="en-US"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endParaRPr>
            </a:p>
          </p:txBody>
        </p:sp>
        <p:sp>
          <p:nvSpPr>
            <p:cNvPr id="224" name="テキスト ボックス 1">
              <a:extLst>
                <a:ext uri="{FF2B5EF4-FFF2-40B4-BE49-F238E27FC236}">
                  <a16:creationId xmlns:a16="http://schemas.microsoft.com/office/drawing/2014/main" id="{719B2ECD-FCC9-C9BE-FD30-9C78C1E8F4D9}"/>
                </a:ext>
              </a:extLst>
            </p:cNvPr>
            <p:cNvSpPr txBox="1"/>
            <p:nvPr/>
          </p:nvSpPr>
          <p:spPr>
            <a:xfrm>
              <a:off x="960513" y="5578509"/>
              <a:ext cx="429966" cy="105812"/>
            </a:xfrm>
            <a:prstGeom prst="rect">
              <a:avLst/>
            </a:prstGeom>
            <a:noFill/>
          </p:spPr>
          <p:txBody>
            <a:bodyPr wrap="square" lIns="0" tIns="0" rIns="0" bIns="0" rtlCol="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844007" eaLnBrk="1" fontAlgn="auto" hangingPunct="1">
                <a:spcBef>
                  <a:spcPts val="0"/>
                </a:spcBef>
                <a:spcAft>
                  <a:spcPts val="0"/>
                </a:spcAft>
                <a:defRPr/>
              </a:pPr>
              <a:r>
                <a:rPr lang="en-US" altLang="ja-JP"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rPr>
                <a:t>(S45)</a:t>
              </a:r>
              <a:endParaRPr lang="ja-JP" altLang="en-US"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endParaRPr>
            </a:p>
          </p:txBody>
        </p:sp>
        <p:sp>
          <p:nvSpPr>
            <p:cNvPr id="225" name="テキスト ボックス 1">
              <a:extLst>
                <a:ext uri="{FF2B5EF4-FFF2-40B4-BE49-F238E27FC236}">
                  <a16:creationId xmlns:a16="http://schemas.microsoft.com/office/drawing/2014/main" id="{4B1C37DE-9085-D90A-978F-26B3F2BAD85D}"/>
                </a:ext>
              </a:extLst>
            </p:cNvPr>
            <p:cNvSpPr txBox="1"/>
            <p:nvPr/>
          </p:nvSpPr>
          <p:spPr>
            <a:xfrm>
              <a:off x="698853" y="5578509"/>
              <a:ext cx="429966" cy="105812"/>
            </a:xfrm>
            <a:prstGeom prst="rect">
              <a:avLst/>
            </a:prstGeom>
            <a:noFill/>
          </p:spPr>
          <p:txBody>
            <a:bodyPr wrap="square" lIns="0" tIns="0" rIns="0" bIns="0" rtlCol="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844007" eaLnBrk="1" fontAlgn="auto" hangingPunct="1">
                <a:spcBef>
                  <a:spcPts val="0"/>
                </a:spcBef>
                <a:spcAft>
                  <a:spcPts val="0"/>
                </a:spcAft>
                <a:defRPr/>
              </a:pPr>
              <a:r>
                <a:rPr lang="en-US" altLang="ja-JP"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rPr>
                <a:t>(S40)</a:t>
              </a:r>
              <a:endParaRPr lang="ja-JP" altLang="en-US" sz="600" b="1" dirty="0">
                <a:solidFill>
                  <a:prstClr val="black"/>
                </a:solidFill>
                <a:latin typeface="Arial" panose="020B0604020202020204" pitchFamily="34" charset="0"/>
                <a:ea typeface="HGPｺﾞｼｯｸE" panose="020B0900000000000000" pitchFamily="50" charset="-128"/>
                <a:cs typeface="Arial" panose="020B0604020202020204" pitchFamily="34" charset="0"/>
              </a:endParaRPr>
            </a:p>
          </p:txBody>
        </p:sp>
        <p:sp>
          <p:nvSpPr>
            <p:cNvPr id="270" name="テキスト ボックス 1">
              <a:extLst>
                <a:ext uri="{FF2B5EF4-FFF2-40B4-BE49-F238E27FC236}">
                  <a16:creationId xmlns:a16="http://schemas.microsoft.com/office/drawing/2014/main" id="{AC95B64B-AEF1-3382-BCFD-ABED0E1665A7}"/>
                </a:ext>
              </a:extLst>
            </p:cNvPr>
            <p:cNvSpPr txBox="1"/>
            <p:nvPr/>
          </p:nvSpPr>
          <p:spPr>
            <a:xfrm>
              <a:off x="3613557" y="1865552"/>
              <a:ext cx="722376" cy="284693"/>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844007">
                <a:lnSpc>
                  <a:spcPts val="1477"/>
                </a:lnSpc>
                <a:defRPr/>
              </a:pPr>
              <a:r>
                <a:rPr lang="en-US" altLang="ja-JP" sz="1400" b="1" dirty="0">
                  <a:ea typeface="Meiryo UI" panose="020B0604030504040204" pitchFamily="50" charset="-128"/>
                </a:rPr>
                <a:t>1,105</a:t>
              </a:r>
              <a:endParaRPr lang="ja-JP" altLang="en-US" sz="1400" b="1" dirty="0">
                <a:ea typeface="Meiryo UI" panose="020B0604030504040204" pitchFamily="50" charset="-128"/>
              </a:endParaRPr>
            </a:p>
          </p:txBody>
        </p:sp>
      </p:grpSp>
      <p:grpSp>
        <p:nvGrpSpPr>
          <p:cNvPr id="152" name="グループ化 151">
            <a:extLst>
              <a:ext uri="{FF2B5EF4-FFF2-40B4-BE49-F238E27FC236}">
                <a16:creationId xmlns:a16="http://schemas.microsoft.com/office/drawing/2014/main" id="{89C609E8-FBCB-9A38-F04A-D75E1EE43524}"/>
              </a:ext>
            </a:extLst>
          </p:cNvPr>
          <p:cNvGrpSpPr/>
          <p:nvPr/>
        </p:nvGrpSpPr>
        <p:grpSpPr>
          <a:xfrm>
            <a:off x="4148067" y="1448934"/>
            <a:ext cx="4679541" cy="4497180"/>
            <a:chOff x="4148067" y="1448934"/>
            <a:chExt cx="4679541" cy="4497180"/>
          </a:xfrm>
        </p:grpSpPr>
        <p:grpSp>
          <p:nvGrpSpPr>
            <p:cNvPr id="263" name="グループ化 262">
              <a:extLst>
                <a:ext uri="{FF2B5EF4-FFF2-40B4-BE49-F238E27FC236}">
                  <a16:creationId xmlns:a16="http://schemas.microsoft.com/office/drawing/2014/main" id="{01EA0865-771A-6550-FC4C-8A054973EB13}"/>
                </a:ext>
              </a:extLst>
            </p:cNvPr>
            <p:cNvGrpSpPr/>
            <p:nvPr/>
          </p:nvGrpSpPr>
          <p:grpSpPr>
            <a:xfrm>
              <a:off x="4734244" y="5580403"/>
              <a:ext cx="3187614" cy="108000"/>
              <a:chOff x="4734244" y="5580403"/>
              <a:chExt cx="3187614" cy="108000"/>
            </a:xfrm>
          </p:grpSpPr>
          <p:sp>
            <p:nvSpPr>
              <p:cNvPr id="213" name="テキスト ボックス 212">
                <a:extLst>
                  <a:ext uri="{FF2B5EF4-FFF2-40B4-BE49-F238E27FC236}">
                    <a16:creationId xmlns:a16="http://schemas.microsoft.com/office/drawing/2014/main" id="{955C66DF-ED83-49C4-6871-0F69A765E9CE}"/>
                  </a:ext>
                </a:extLst>
              </p:cNvPr>
              <p:cNvSpPr txBox="1"/>
              <p:nvPr/>
            </p:nvSpPr>
            <p:spPr>
              <a:xfrm>
                <a:off x="4734244" y="5580403"/>
                <a:ext cx="209118" cy="108000"/>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600" b="1" i="0" u="none" strike="noStrike" kern="0" cap="none" spc="-30" normalizeH="0" noProof="0" dirty="0">
                    <a:ln>
                      <a:noFill/>
                    </a:ln>
                    <a:solidFill>
                      <a:prstClr val="black"/>
                    </a:solidFill>
                    <a:effectLst/>
                    <a:uLnTx/>
                    <a:uFillTx/>
                    <a:ea typeface="Meiryo UI"/>
                    <a:cs typeface="+mn-cs"/>
                  </a:rPr>
                  <a:t>（</a:t>
                </a:r>
                <a:r>
                  <a:rPr kumimoji="0" lang="en-US" altLang="ja-JP" sz="600" b="1" i="0" u="none" strike="noStrike" kern="0" cap="none" spc="-30" normalizeH="0" noProof="0" dirty="0">
                    <a:ln>
                      <a:noFill/>
                    </a:ln>
                    <a:solidFill>
                      <a:prstClr val="black"/>
                    </a:solidFill>
                    <a:effectLst/>
                    <a:uLnTx/>
                    <a:uFillTx/>
                    <a:ea typeface="Meiryo UI"/>
                    <a:cs typeface="+mn-cs"/>
                  </a:rPr>
                  <a:t>H20</a:t>
                </a:r>
                <a:r>
                  <a:rPr kumimoji="0" lang="ja-JP" altLang="en-US" sz="600" b="1" i="0" u="none" strike="noStrike" kern="0" cap="none" spc="-30" normalizeH="0" noProof="0" dirty="0">
                    <a:ln>
                      <a:noFill/>
                    </a:ln>
                    <a:solidFill>
                      <a:prstClr val="black"/>
                    </a:solidFill>
                    <a:effectLst/>
                    <a:uLnTx/>
                    <a:uFillTx/>
                    <a:ea typeface="Meiryo UI"/>
                    <a:cs typeface="+mn-cs"/>
                  </a:rPr>
                  <a:t>）</a:t>
                </a:r>
              </a:p>
            </p:txBody>
          </p:sp>
          <p:sp>
            <p:nvSpPr>
              <p:cNvPr id="230" name="テキスト ボックス 229">
                <a:extLst>
                  <a:ext uri="{FF2B5EF4-FFF2-40B4-BE49-F238E27FC236}">
                    <a16:creationId xmlns:a16="http://schemas.microsoft.com/office/drawing/2014/main" id="{D8AF3253-AD25-8BA6-75B3-5B121ED75CB0}"/>
                  </a:ext>
                </a:extLst>
              </p:cNvPr>
              <p:cNvSpPr txBox="1"/>
              <p:nvPr/>
            </p:nvSpPr>
            <p:spPr>
              <a:xfrm>
                <a:off x="4920400" y="5580403"/>
                <a:ext cx="209118" cy="108000"/>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600" b="1" i="0" u="none" strike="noStrike" kern="0" cap="none" spc="-30" normalizeH="0" noProof="0" dirty="0">
                    <a:ln>
                      <a:noFill/>
                    </a:ln>
                    <a:solidFill>
                      <a:prstClr val="black"/>
                    </a:solidFill>
                    <a:effectLst/>
                    <a:uLnTx/>
                    <a:uFillTx/>
                    <a:ea typeface="Meiryo UI"/>
                    <a:cs typeface="+mn-cs"/>
                  </a:rPr>
                  <a:t>（</a:t>
                </a:r>
                <a:r>
                  <a:rPr kumimoji="0" lang="en-US" altLang="ja-JP" sz="600" b="1" i="0" u="none" strike="noStrike" kern="0" cap="none" spc="-30" normalizeH="0" noProof="0" dirty="0">
                    <a:ln>
                      <a:noFill/>
                    </a:ln>
                    <a:solidFill>
                      <a:prstClr val="black"/>
                    </a:solidFill>
                    <a:effectLst/>
                    <a:uLnTx/>
                    <a:uFillTx/>
                    <a:ea typeface="Meiryo UI"/>
                    <a:cs typeface="+mn-cs"/>
                  </a:rPr>
                  <a:t>H21</a:t>
                </a:r>
                <a:r>
                  <a:rPr kumimoji="0" lang="ja-JP" altLang="en-US" sz="600" b="1" i="0" u="none" strike="noStrike" kern="0" cap="none" spc="-30" normalizeH="0" noProof="0" dirty="0">
                    <a:ln>
                      <a:noFill/>
                    </a:ln>
                    <a:solidFill>
                      <a:prstClr val="black"/>
                    </a:solidFill>
                    <a:effectLst/>
                    <a:uLnTx/>
                    <a:uFillTx/>
                    <a:ea typeface="Meiryo UI"/>
                    <a:cs typeface="+mn-cs"/>
                  </a:rPr>
                  <a:t>）</a:t>
                </a:r>
              </a:p>
            </p:txBody>
          </p:sp>
          <p:sp>
            <p:nvSpPr>
              <p:cNvPr id="231" name="テキスト ボックス 230">
                <a:extLst>
                  <a:ext uri="{FF2B5EF4-FFF2-40B4-BE49-F238E27FC236}">
                    <a16:creationId xmlns:a16="http://schemas.microsoft.com/office/drawing/2014/main" id="{BBA8C023-6D72-7088-669E-F17FFD2D9045}"/>
                  </a:ext>
                </a:extLst>
              </p:cNvPr>
              <p:cNvSpPr txBox="1"/>
              <p:nvPr/>
            </p:nvSpPr>
            <p:spPr>
              <a:xfrm>
                <a:off x="5106556" y="5580403"/>
                <a:ext cx="209118" cy="108000"/>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600" b="1" i="0" u="none" strike="noStrike" kern="0" cap="none" spc="-30" normalizeH="0" noProof="0" dirty="0">
                    <a:ln>
                      <a:noFill/>
                    </a:ln>
                    <a:solidFill>
                      <a:prstClr val="black"/>
                    </a:solidFill>
                    <a:effectLst/>
                    <a:uLnTx/>
                    <a:uFillTx/>
                    <a:ea typeface="Meiryo UI"/>
                    <a:cs typeface="+mn-cs"/>
                  </a:rPr>
                  <a:t>（</a:t>
                </a:r>
                <a:r>
                  <a:rPr kumimoji="0" lang="en-US" altLang="ja-JP" sz="600" b="1" i="0" u="none" strike="noStrike" kern="0" cap="none" spc="-30" normalizeH="0" noProof="0" dirty="0">
                    <a:ln>
                      <a:noFill/>
                    </a:ln>
                    <a:solidFill>
                      <a:prstClr val="black"/>
                    </a:solidFill>
                    <a:effectLst/>
                    <a:uLnTx/>
                    <a:uFillTx/>
                    <a:ea typeface="Meiryo UI"/>
                    <a:cs typeface="+mn-cs"/>
                  </a:rPr>
                  <a:t>H22</a:t>
                </a:r>
                <a:r>
                  <a:rPr kumimoji="0" lang="ja-JP" altLang="en-US" sz="600" b="1" i="0" u="none" strike="noStrike" kern="0" cap="none" spc="-30" normalizeH="0" noProof="0" dirty="0">
                    <a:ln>
                      <a:noFill/>
                    </a:ln>
                    <a:solidFill>
                      <a:prstClr val="black"/>
                    </a:solidFill>
                    <a:effectLst/>
                    <a:uLnTx/>
                    <a:uFillTx/>
                    <a:ea typeface="Meiryo UI"/>
                    <a:cs typeface="+mn-cs"/>
                  </a:rPr>
                  <a:t>）</a:t>
                </a:r>
              </a:p>
            </p:txBody>
          </p:sp>
          <p:sp>
            <p:nvSpPr>
              <p:cNvPr id="232" name="テキスト ボックス 231">
                <a:extLst>
                  <a:ext uri="{FF2B5EF4-FFF2-40B4-BE49-F238E27FC236}">
                    <a16:creationId xmlns:a16="http://schemas.microsoft.com/office/drawing/2014/main" id="{3A2EC433-37EF-6F66-6D64-23A45D9F764B}"/>
                  </a:ext>
                </a:extLst>
              </p:cNvPr>
              <p:cNvSpPr txBox="1"/>
              <p:nvPr/>
            </p:nvSpPr>
            <p:spPr>
              <a:xfrm>
                <a:off x="5292712" y="5580403"/>
                <a:ext cx="209118" cy="108000"/>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600" b="1" i="0" u="none" strike="noStrike" kern="0" cap="none" spc="-30" normalizeH="0" noProof="0" dirty="0">
                    <a:ln>
                      <a:noFill/>
                    </a:ln>
                    <a:solidFill>
                      <a:prstClr val="black"/>
                    </a:solidFill>
                    <a:effectLst/>
                    <a:uLnTx/>
                    <a:uFillTx/>
                    <a:ea typeface="Meiryo UI"/>
                    <a:cs typeface="+mn-cs"/>
                  </a:rPr>
                  <a:t>（</a:t>
                </a:r>
                <a:r>
                  <a:rPr kumimoji="0" lang="en-US" altLang="ja-JP" sz="600" b="1" i="0" u="none" strike="noStrike" kern="0" cap="none" spc="-30" normalizeH="0" noProof="0" dirty="0">
                    <a:ln>
                      <a:noFill/>
                    </a:ln>
                    <a:solidFill>
                      <a:prstClr val="black"/>
                    </a:solidFill>
                    <a:effectLst/>
                    <a:uLnTx/>
                    <a:uFillTx/>
                    <a:ea typeface="Meiryo UI"/>
                    <a:cs typeface="+mn-cs"/>
                  </a:rPr>
                  <a:t>H23</a:t>
                </a:r>
                <a:r>
                  <a:rPr kumimoji="0" lang="ja-JP" altLang="en-US" sz="600" b="1" i="0" u="none" strike="noStrike" kern="0" cap="none" spc="-30" normalizeH="0" noProof="0" dirty="0">
                    <a:ln>
                      <a:noFill/>
                    </a:ln>
                    <a:solidFill>
                      <a:prstClr val="black"/>
                    </a:solidFill>
                    <a:effectLst/>
                    <a:uLnTx/>
                    <a:uFillTx/>
                    <a:ea typeface="Meiryo UI"/>
                    <a:cs typeface="+mn-cs"/>
                  </a:rPr>
                  <a:t>）</a:t>
                </a:r>
              </a:p>
            </p:txBody>
          </p:sp>
          <p:sp>
            <p:nvSpPr>
              <p:cNvPr id="233" name="テキスト ボックス 232">
                <a:extLst>
                  <a:ext uri="{FF2B5EF4-FFF2-40B4-BE49-F238E27FC236}">
                    <a16:creationId xmlns:a16="http://schemas.microsoft.com/office/drawing/2014/main" id="{659B3709-FE73-152A-487A-5173C09D1A66}"/>
                  </a:ext>
                </a:extLst>
              </p:cNvPr>
              <p:cNvSpPr txBox="1"/>
              <p:nvPr/>
            </p:nvSpPr>
            <p:spPr>
              <a:xfrm>
                <a:off x="5478868" y="5580403"/>
                <a:ext cx="209118" cy="108000"/>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600" b="1" i="0" u="none" strike="noStrike" kern="0" cap="none" spc="-30" normalizeH="0" noProof="0" dirty="0">
                    <a:ln>
                      <a:noFill/>
                    </a:ln>
                    <a:solidFill>
                      <a:prstClr val="black"/>
                    </a:solidFill>
                    <a:effectLst/>
                    <a:uLnTx/>
                    <a:uFillTx/>
                    <a:ea typeface="Meiryo UI"/>
                    <a:cs typeface="+mn-cs"/>
                  </a:rPr>
                  <a:t>（</a:t>
                </a:r>
                <a:r>
                  <a:rPr kumimoji="0" lang="en-US" altLang="ja-JP" sz="600" b="1" i="0" u="none" strike="noStrike" kern="0" cap="none" spc="-30" normalizeH="0" noProof="0" dirty="0">
                    <a:ln>
                      <a:noFill/>
                    </a:ln>
                    <a:solidFill>
                      <a:prstClr val="black"/>
                    </a:solidFill>
                    <a:effectLst/>
                    <a:uLnTx/>
                    <a:uFillTx/>
                    <a:ea typeface="Meiryo UI"/>
                    <a:cs typeface="+mn-cs"/>
                  </a:rPr>
                  <a:t>H24</a:t>
                </a:r>
                <a:r>
                  <a:rPr kumimoji="0" lang="ja-JP" altLang="en-US" sz="600" b="1" i="0" u="none" strike="noStrike" kern="0" cap="none" spc="-30" normalizeH="0" noProof="0" dirty="0">
                    <a:ln>
                      <a:noFill/>
                    </a:ln>
                    <a:solidFill>
                      <a:prstClr val="black"/>
                    </a:solidFill>
                    <a:effectLst/>
                    <a:uLnTx/>
                    <a:uFillTx/>
                    <a:ea typeface="Meiryo UI"/>
                    <a:cs typeface="+mn-cs"/>
                  </a:rPr>
                  <a:t>）</a:t>
                </a:r>
              </a:p>
            </p:txBody>
          </p:sp>
          <p:sp>
            <p:nvSpPr>
              <p:cNvPr id="234" name="テキスト ボックス 233">
                <a:extLst>
                  <a:ext uri="{FF2B5EF4-FFF2-40B4-BE49-F238E27FC236}">
                    <a16:creationId xmlns:a16="http://schemas.microsoft.com/office/drawing/2014/main" id="{50BDA083-B2E9-41E1-4DAA-6FB1F67749D5}"/>
                  </a:ext>
                </a:extLst>
              </p:cNvPr>
              <p:cNvSpPr txBox="1"/>
              <p:nvPr/>
            </p:nvSpPr>
            <p:spPr>
              <a:xfrm>
                <a:off x="5665024" y="5580403"/>
                <a:ext cx="209118" cy="108000"/>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600" b="1" i="0" u="none" strike="noStrike" kern="0" cap="none" spc="-30" normalizeH="0" noProof="0" dirty="0">
                    <a:ln>
                      <a:noFill/>
                    </a:ln>
                    <a:solidFill>
                      <a:prstClr val="black"/>
                    </a:solidFill>
                    <a:effectLst/>
                    <a:uLnTx/>
                    <a:uFillTx/>
                    <a:ea typeface="Meiryo UI"/>
                    <a:cs typeface="+mn-cs"/>
                  </a:rPr>
                  <a:t>（</a:t>
                </a:r>
                <a:r>
                  <a:rPr kumimoji="0" lang="en-US" altLang="ja-JP" sz="600" b="1" i="0" u="none" strike="noStrike" kern="0" cap="none" spc="-30" normalizeH="0" noProof="0" dirty="0">
                    <a:ln>
                      <a:noFill/>
                    </a:ln>
                    <a:solidFill>
                      <a:prstClr val="black"/>
                    </a:solidFill>
                    <a:effectLst/>
                    <a:uLnTx/>
                    <a:uFillTx/>
                    <a:ea typeface="Meiryo UI"/>
                    <a:cs typeface="+mn-cs"/>
                  </a:rPr>
                  <a:t>H25</a:t>
                </a:r>
                <a:r>
                  <a:rPr kumimoji="0" lang="ja-JP" altLang="en-US" sz="600" b="1" i="0" u="none" strike="noStrike" kern="0" cap="none" spc="-30" normalizeH="0" noProof="0" dirty="0">
                    <a:ln>
                      <a:noFill/>
                    </a:ln>
                    <a:solidFill>
                      <a:prstClr val="black"/>
                    </a:solidFill>
                    <a:effectLst/>
                    <a:uLnTx/>
                    <a:uFillTx/>
                    <a:ea typeface="Meiryo UI"/>
                    <a:cs typeface="+mn-cs"/>
                  </a:rPr>
                  <a:t>）</a:t>
                </a:r>
              </a:p>
            </p:txBody>
          </p:sp>
          <p:sp>
            <p:nvSpPr>
              <p:cNvPr id="235" name="テキスト ボックス 234">
                <a:extLst>
                  <a:ext uri="{FF2B5EF4-FFF2-40B4-BE49-F238E27FC236}">
                    <a16:creationId xmlns:a16="http://schemas.microsoft.com/office/drawing/2014/main" id="{75D12488-3DB6-7816-4E98-223309E059E7}"/>
                  </a:ext>
                </a:extLst>
              </p:cNvPr>
              <p:cNvSpPr txBox="1"/>
              <p:nvPr/>
            </p:nvSpPr>
            <p:spPr>
              <a:xfrm>
                <a:off x="5851180" y="5580403"/>
                <a:ext cx="209118" cy="108000"/>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600" b="1" i="0" u="none" strike="noStrike" kern="0" cap="none" spc="-30" normalizeH="0" noProof="0" dirty="0">
                    <a:ln>
                      <a:noFill/>
                    </a:ln>
                    <a:solidFill>
                      <a:prstClr val="black"/>
                    </a:solidFill>
                    <a:effectLst/>
                    <a:uLnTx/>
                    <a:uFillTx/>
                    <a:ea typeface="Meiryo UI"/>
                    <a:cs typeface="+mn-cs"/>
                  </a:rPr>
                  <a:t>（</a:t>
                </a:r>
                <a:r>
                  <a:rPr kumimoji="0" lang="en-US" altLang="ja-JP" sz="600" b="1" i="0" u="none" strike="noStrike" kern="0" cap="none" spc="-30" normalizeH="0" noProof="0" dirty="0">
                    <a:ln>
                      <a:noFill/>
                    </a:ln>
                    <a:solidFill>
                      <a:prstClr val="black"/>
                    </a:solidFill>
                    <a:effectLst/>
                    <a:uLnTx/>
                    <a:uFillTx/>
                    <a:ea typeface="Meiryo UI"/>
                    <a:cs typeface="+mn-cs"/>
                  </a:rPr>
                  <a:t>H26</a:t>
                </a:r>
                <a:r>
                  <a:rPr kumimoji="0" lang="ja-JP" altLang="en-US" sz="600" b="1" i="0" u="none" strike="noStrike" kern="0" cap="none" spc="-30" normalizeH="0" noProof="0" dirty="0">
                    <a:ln>
                      <a:noFill/>
                    </a:ln>
                    <a:solidFill>
                      <a:prstClr val="black"/>
                    </a:solidFill>
                    <a:effectLst/>
                    <a:uLnTx/>
                    <a:uFillTx/>
                    <a:ea typeface="Meiryo UI"/>
                    <a:cs typeface="+mn-cs"/>
                  </a:rPr>
                  <a:t>）</a:t>
                </a:r>
              </a:p>
            </p:txBody>
          </p:sp>
          <p:sp>
            <p:nvSpPr>
              <p:cNvPr id="236" name="テキスト ボックス 235">
                <a:extLst>
                  <a:ext uri="{FF2B5EF4-FFF2-40B4-BE49-F238E27FC236}">
                    <a16:creationId xmlns:a16="http://schemas.microsoft.com/office/drawing/2014/main" id="{24E55FFD-CECC-2E9F-3F1C-B506623DE65E}"/>
                  </a:ext>
                </a:extLst>
              </p:cNvPr>
              <p:cNvSpPr txBox="1"/>
              <p:nvPr/>
            </p:nvSpPr>
            <p:spPr>
              <a:xfrm>
                <a:off x="6037336" y="5580403"/>
                <a:ext cx="209118" cy="108000"/>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600" b="1" i="0" u="none" strike="noStrike" kern="0" cap="none" spc="-30" normalizeH="0" noProof="0" dirty="0">
                    <a:ln>
                      <a:noFill/>
                    </a:ln>
                    <a:solidFill>
                      <a:prstClr val="black"/>
                    </a:solidFill>
                    <a:effectLst/>
                    <a:uLnTx/>
                    <a:uFillTx/>
                    <a:ea typeface="Meiryo UI"/>
                    <a:cs typeface="+mn-cs"/>
                  </a:rPr>
                  <a:t>（</a:t>
                </a:r>
                <a:r>
                  <a:rPr kumimoji="0" lang="en-US" altLang="ja-JP" sz="600" b="1" i="0" u="none" strike="noStrike" kern="0" cap="none" spc="-30" normalizeH="0" noProof="0" dirty="0">
                    <a:ln>
                      <a:noFill/>
                    </a:ln>
                    <a:solidFill>
                      <a:prstClr val="black"/>
                    </a:solidFill>
                    <a:effectLst/>
                    <a:uLnTx/>
                    <a:uFillTx/>
                    <a:ea typeface="Meiryo UI"/>
                    <a:cs typeface="+mn-cs"/>
                  </a:rPr>
                  <a:t>H27</a:t>
                </a:r>
                <a:r>
                  <a:rPr kumimoji="0" lang="ja-JP" altLang="en-US" sz="600" b="1" i="0" u="none" strike="noStrike" kern="0" cap="none" spc="-30" normalizeH="0" noProof="0" dirty="0">
                    <a:ln>
                      <a:noFill/>
                    </a:ln>
                    <a:solidFill>
                      <a:prstClr val="black"/>
                    </a:solidFill>
                    <a:effectLst/>
                    <a:uLnTx/>
                    <a:uFillTx/>
                    <a:ea typeface="Meiryo UI"/>
                    <a:cs typeface="+mn-cs"/>
                  </a:rPr>
                  <a:t>）</a:t>
                </a:r>
              </a:p>
            </p:txBody>
          </p:sp>
          <p:sp>
            <p:nvSpPr>
              <p:cNvPr id="237" name="テキスト ボックス 236">
                <a:extLst>
                  <a:ext uri="{FF2B5EF4-FFF2-40B4-BE49-F238E27FC236}">
                    <a16:creationId xmlns:a16="http://schemas.microsoft.com/office/drawing/2014/main" id="{B966995B-68D2-9082-12B9-CFECBE672F6D}"/>
                  </a:ext>
                </a:extLst>
              </p:cNvPr>
              <p:cNvSpPr txBox="1"/>
              <p:nvPr/>
            </p:nvSpPr>
            <p:spPr>
              <a:xfrm>
                <a:off x="6223492" y="5580403"/>
                <a:ext cx="209118" cy="108000"/>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600" b="1" i="0" u="none" strike="noStrike" kern="0" cap="none" spc="-30" normalizeH="0" noProof="0" dirty="0">
                    <a:ln>
                      <a:noFill/>
                    </a:ln>
                    <a:solidFill>
                      <a:prstClr val="black"/>
                    </a:solidFill>
                    <a:effectLst/>
                    <a:uLnTx/>
                    <a:uFillTx/>
                    <a:ea typeface="Meiryo UI"/>
                    <a:cs typeface="+mn-cs"/>
                  </a:rPr>
                  <a:t>（</a:t>
                </a:r>
                <a:r>
                  <a:rPr kumimoji="0" lang="en-US" altLang="ja-JP" sz="600" b="1" i="0" u="none" strike="noStrike" kern="0" cap="none" spc="-30" normalizeH="0" noProof="0" dirty="0">
                    <a:ln>
                      <a:noFill/>
                    </a:ln>
                    <a:solidFill>
                      <a:prstClr val="black"/>
                    </a:solidFill>
                    <a:effectLst/>
                    <a:uLnTx/>
                    <a:uFillTx/>
                    <a:ea typeface="Meiryo UI"/>
                    <a:cs typeface="+mn-cs"/>
                  </a:rPr>
                  <a:t>H28</a:t>
                </a:r>
                <a:r>
                  <a:rPr kumimoji="0" lang="ja-JP" altLang="en-US" sz="600" b="1" i="0" u="none" strike="noStrike" kern="0" cap="none" spc="-30" normalizeH="0" noProof="0" dirty="0">
                    <a:ln>
                      <a:noFill/>
                    </a:ln>
                    <a:solidFill>
                      <a:prstClr val="black"/>
                    </a:solidFill>
                    <a:effectLst/>
                    <a:uLnTx/>
                    <a:uFillTx/>
                    <a:ea typeface="Meiryo UI"/>
                    <a:cs typeface="+mn-cs"/>
                  </a:rPr>
                  <a:t>）</a:t>
                </a:r>
              </a:p>
            </p:txBody>
          </p:sp>
          <p:sp>
            <p:nvSpPr>
              <p:cNvPr id="238" name="テキスト ボックス 237">
                <a:extLst>
                  <a:ext uri="{FF2B5EF4-FFF2-40B4-BE49-F238E27FC236}">
                    <a16:creationId xmlns:a16="http://schemas.microsoft.com/office/drawing/2014/main" id="{BC16F958-6181-9031-C546-0FEB690C15B5}"/>
                  </a:ext>
                </a:extLst>
              </p:cNvPr>
              <p:cNvSpPr txBox="1"/>
              <p:nvPr/>
            </p:nvSpPr>
            <p:spPr>
              <a:xfrm>
                <a:off x="6409648" y="5580403"/>
                <a:ext cx="209118" cy="108000"/>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600" b="1" i="0" u="none" strike="noStrike" kern="0" cap="none" spc="-30" normalizeH="0" noProof="0" dirty="0">
                    <a:ln>
                      <a:noFill/>
                    </a:ln>
                    <a:solidFill>
                      <a:prstClr val="black"/>
                    </a:solidFill>
                    <a:effectLst/>
                    <a:uLnTx/>
                    <a:uFillTx/>
                    <a:ea typeface="Meiryo UI"/>
                    <a:cs typeface="+mn-cs"/>
                  </a:rPr>
                  <a:t>（</a:t>
                </a:r>
                <a:r>
                  <a:rPr kumimoji="0" lang="en-US" altLang="ja-JP" sz="600" b="1" i="0" u="none" strike="noStrike" kern="0" cap="none" spc="-30" normalizeH="0" noProof="0" dirty="0">
                    <a:ln>
                      <a:noFill/>
                    </a:ln>
                    <a:solidFill>
                      <a:prstClr val="black"/>
                    </a:solidFill>
                    <a:effectLst/>
                    <a:uLnTx/>
                    <a:uFillTx/>
                    <a:ea typeface="Meiryo UI"/>
                    <a:cs typeface="+mn-cs"/>
                  </a:rPr>
                  <a:t>H29</a:t>
                </a:r>
                <a:r>
                  <a:rPr kumimoji="0" lang="ja-JP" altLang="en-US" sz="600" b="1" i="0" u="none" strike="noStrike" kern="0" cap="none" spc="-30" normalizeH="0" noProof="0" dirty="0">
                    <a:ln>
                      <a:noFill/>
                    </a:ln>
                    <a:solidFill>
                      <a:prstClr val="black"/>
                    </a:solidFill>
                    <a:effectLst/>
                    <a:uLnTx/>
                    <a:uFillTx/>
                    <a:ea typeface="Meiryo UI"/>
                    <a:cs typeface="+mn-cs"/>
                  </a:rPr>
                  <a:t>）</a:t>
                </a:r>
              </a:p>
            </p:txBody>
          </p:sp>
          <p:sp>
            <p:nvSpPr>
              <p:cNvPr id="239" name="テキスト ボックス 238">
                <a:extLst>
                  <a:ext uri="{FF2B5EF4-FFF2-40B4-BE49-F238E27FC236}">
                    <a16:creationId xmlns:a16="http://schemas.microsoft.com/office/drawing/2014/main" id="{605D384D-1C4C-13A6-5190-731E8A14BAB3}"/>
                  </a:ext>
                </a:extLst>
              </p:cNvPr>
              <p:cNvSpPr txBox="1"/>
              <p:nvPr/>
            </p:nvSpPr>
            <p:spPr>
              <a:xfrm>
                <a:off x="6595804" y="5580403"/>
                <a:ext cx="209118" cy="108000"/>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600" b="1" i="0" u="none" strike="noStrike" kern="0" cap="none" spc="-30" normalizeH="0" noProof="0" dirty="0">
                    <a:ln>
                      <a:noFill/>
                    </a:ln>
                    <a:solidFill>
                      <a:prstClr val="black"/>
                    </a:solidFill>
                    <a:effectLst/>
                    <a:uLnTx/>
                    <a:uFillTx/>
                    <a:ea typeface="Meiryo UI"/>
                    <a:cs typeface="+mn-cs"/>
                  </a:rPr>
                  <a:t>（</a:t>
                </a:r>
                <a:r>
                  <a:rPr kumimoji="0" lang="en-US" altLang="ja-JP" sz="600" b="1" i="0" u="none" strike="noStrike" kern="0" cap="none" spc="-30" normalizeH="0" noProof="0" dirty="0">
                    <a:ln>
                      <a:noFill/>
                    </a:ln>
                    <a:solidFill>
                      <a:prstClr val="black"/>
                    </a:solidFill>
                    <a:effectLst/>
                    <a:uLnTx/>
                    <a:uFillTx/>
                    <a:ea typeface="Meiryo UI"/>
                    <a:cs typeface="+mn-cs"/>
                  </a:rPr>
                  <a:t>H30</a:t>
                </a:r>
                <a:r>
                  <a:rPr kumimoji="0" lang="ja-JP" altLang="en-US" sz="600" b="1" i="0" u="none" strike="noStrike" kern="0" cap="none" spc="-30" normalizeH="0" noProof="0" dirty="0">
                    <a:ln>
                      <a:noFill/>
                    </a:ln>
                    <a:solidFill>
                      <a:prstClr val="black"/>
                    </a:solidFill>
                    <a:effectLst/>
                    <a:uLnTx/>
                    <a:uFillTx/>
                    <a:ea typeface="Meiryo UI"/>
                    <a:cs typeface="+mn-cs"/>
                  </a:rPr>
                  <a:t>）</a:t>
                </a:r>
              </a:p>
            </p:txBody>
          </p:sp>
          <p:sp>
            <p:nvSpPr>
              <p:cNvPr id="243" name="テキスト ボックス 242">
                <a:extLst>
                  <a:ext uri="{FF2B5EF4-FFF2-40B4-BE49-F238E27FC236}">
                    <a16:creationId xmlns:a16="http://schemas.microsoft.com/office/drawing/2014/main" id="{A777F292-8A5C-71AC-F4D4-8488D4DFDC6E}"/>
                  </a:ext>
                </a:extLst>
              </p:cNvPr>
              <p:cNvSpPr txBox="1"/>
              <p:nvPr/>
            </p:nvSpPr>
            <p:spPr>
              <a:xfrm>
                <a:off x="6781960" y="5580403"/>
                <a:ext cx="209118" cy="108000"/>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600" b="1" i="0" u="none" strike="noStrike" kern="0" cap="none" spc="-30" normalizeH="0" noProof="0" dirty="0">
                    <a:ln>
                      <a:noFill/>
                    </a:ln>
                    <a:solidFill>
                      <a:prstClr val="black"/>
                    </a:solidFill>
                    <a:effectLst/>
                    <a:uLnTx/>
                    <a:uFillTx/>
                    <a:ea typeface="Meiryo UI"/>
                    <a:cs typeface="+mn-cs"/>
                  </a:rPr>
                  <a:t>（</a:t>
                </a:r>
                <a:r>
                  <a:rPr kumimoji="0" lang="en-US" altLang="ja-JP" sz="600" b="1" i="0" u="none" strike="noStrike" kern="0" cap="none" spc="-30" normalizeH="0" noProof="0" dirty="0">
                    <a:ln>
                      <a:noFill/>
                    </a:ln>
                    <a:solidFill>
                      <a:prstClr val="black"/>
                    </a:solidFill>
                    <a:effectLst/>
                    <a:uLnTx/>
                    <a:uFillTx/>
                    <a:ea typeface="Meiryo UI"/>
                    <a:cs typeface="+mn-cs"/>
                  </a:rPr>
                  <a:t>R1</a:t>
                </a:r>
                <a:r>
                  <a:rPr kumimoji="0" lang="ja-JP" altLang="en-US" sz="600" b="1" i="0" u="none" strike="noStrike" kern="0" cap="none" spc="-30" normalizeH="0" noProof="0" dirty="0">
                    <a:ln>
                      <a:noFill/>
                    </a:ln>
                    <a:solidFill>
                      <a:prstClr val="black"/>
                    </a:solidFill>
                    <a:effectLst/>
                    <a:uLnTx/>
                    <a:uFillTx/>
                    <a:ea typeface="Meiryo UI"/>
                    <a:cs typeface="+mn-cs"/>
                  </a:rPr>
                  <a:t>）</a:t>
                </a:r>
              </a:p>
            </p:txBody>
          </p:sp>
          <p:sp>
            <p:nvSpPr>
              <p:cNvPr id="244" name="テキスト ボックス 243">
                <a:extLst>
                  <a:ext uri="{FF2B5EF4-FFF2-40B4-BE49-F238E27FC236}">
                    <a16:creationId xmlns:a16="http://schemas.microsoft.com/office/drawing/2014/main" id="{F1EAA72D-3131-258F-2F57-DC8984D01552}"/>
                  </a:ext>
                </a:extLst>
              </p:cNvPr>
              <p:cNvSpPr txBox="1"/>
              <p:nvPr/>
            </p:nvSpPr>
            <p:spPr>
              <a:xfrm>
                <a:off x="6968116" y="5580403"/>
                <a:ext cx="209118" cy="108000"/>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600" b="1" i="0" u="none" strike="noStrike" kern="0" cap="none" spc="-30" normalizeH="0" noProof="0" dirty="0">
                    <a:ln>
                      <a:noFill/>
                    </a:ln>
                    <a:solidFill>
                      <a:prstClr val="black"/>
                    </a:solidFill>
                    <a:effectLst/>
                    <a:uLnTx/>
                    <a:uFillTx/>
                    <a:ea typeface="Meiryo UI"/>
                    <a:cs typeface="+mn-cs"/>
                  </a:rPr>
                  <a:t>（</a:t>
                </a:r>
                <a:r>
                  <a:rPr kumimoji="0" lang="en-US" altLang="ja-JP" sz="600" b="1" i="0" u="none" strike="noStrike" kern="0" cap="none" spc="-30" normalizeH="0" noProof="0" dirty="0">
                    <a:ln>
                      <a:noFill/>
                    </a:ln>
                    <a:solidFill>
                      <a:prstClr val="black"/>
                    </a:solidFill>
                    <a:effectLst/>
                    <a:uLnTx/>
                    <a:uFillTx/>
                    <a:ea typeface="Meiryo UI"/>
                    <a:cs typeface="+mn-cs"/>
                  </a:rPr>
                  <a:t>R2</a:t>
                </a:r>
                <a:r>
                  <a:rPr kumimoji="0" lang="ja-JP" altLang="en-US" sz="600" b="1" i="0" u="none" strike="noStrike" kern="0" cap="none" spc="-30" normalizeH="0" noProof="0" dirty="0">
                    <a:ln>
                      <a:noFill/>
                    </a:ln>
                    <a:solidFill>
                      <a:prstClr val="black"/>
                    </a:solidFill>
                    <a:effectLst/>
                    <a:uLnTx/>
                    <a:uFillTx/>
                    <a:ea typeface="Meiryo UI"/>
                    <a:cs typeface="+mn-cs"/>
                  </a:rPr>
                  <a:t>）</a:t>
                </a:r>
              </a:p>
            </p:txBody>
          </p:sp>
          <p:sp>
            <p:nvSpPr>
              <p:cNvPr id="245" name="テキスト ボックス 244">
                <a:extLst>
                  <a:ext uri="{FF2B5EF4-FFF2-40B4-BE49-F238E27FC236}">
                    <a16:creationId xmlns:a16="http://schemas.microsoft.com/office/drawing/2014/main" id="{532E8C78-6481-2737-0A93-57BCC732CF58}"/>
                  </a:ext>
                </a:extLst>
              </p:cNvPr>
              <p:cNvSpPr txBox="1"/>
              <p:nvPr/>
            </p:nvSpPr>
            <p:spPr>
              <a:xfrm>
                <a:off x="7154272" y="5580403"/>
                <a:ext cx="209118" cy="108000"/>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600" b="1" i="0" u="none" strike="noStrike" kern="0" cap="none" spc="-30" normalizeH="0" noProof="0" dirty="0">
                    <a:ln>
                      <a:noFill/>
                    </a:ln>
                    <a:solidFill>
                      <a:prstClr val="black"/>
                    </a:solidFill>
                    <a:effectLst/>
                    <a:uLnTx/>
                    <a:uFillTx/>
                    <a:ea typeface="Meiryo UI"/>
                    <a:cs typeface="+mn-cs"/>
                  </a:rPr>
                  <a:t>（</a:t>
                </a:r>
                <a:r>
                  <a:rPr kumimoji="0" lang="en-US" altLang="ja-JP" sz="600" b="1" i="0" u="none" strike="noStrike" kern="0" cap="none" spc="-30" normalizeH="0" noProof="0" dirty="0">
                    <a:ln>
                      <a:noFill/>
                    </a:ln>
                    <a:solidFill>
                      <a:prstClr val="black"/>
                    </a:solidFill>
                    <a:effectLst/>
                    <a:uLnTx/>
                    <a:uFillTx/>
                    <a:ea typeface="Meiryo UI"/>
                    <a:cs typeface="+mn-cs"/>
                  </a:rPr>
                  <a:t>R3</a:t>
                </a:r>
                <a:r>
                  <a:rPr kumimoji="0" lang="ja-JP" altLang="en-US" sz="600" b="1" i="0" u="none" strike="noStrike" kern="0" cap="none" spc="-30" normalizeH="0" noProof="0" dirty="0">
                    <a:ln>
                      <a:noFill/>
                    </a:ln>
                    <a:solidFill>
                      <a:prstClr val="black"/>
                    </a:solidFill>
                    <a:effectLst/>
                    <a:uLnTx/>
                    <a:uFillTx/>
                    <a:ea typeface="Meiryo UI"/>
                    <a:cs typeface="+mn-cs"/>
                  </a:rPr>
                  <a:t>）</a:t>
                </a:r>
              </a:p>
            </p:txBody>
          </p:sp>
          <p:sp>
            <p:nvSpPr>
              <p:cNvPr id="246" name="テキスト ボックス 245">
                <a:extLst>
                  <a:ext uri="{FF2B5EF4-FFF2-40B4-BE49-F238E27FC236}">
                    <a16:creationId xmlns:a16="http://schemas.microsoft.com/office/drawing/2014/main" id="{3DE94418-C7EE-04D5-0FB8-F6C238C7FC9C}"/>
                  </a:ext>
                </a:extLst>
              </p:cNvPr>
              <p:cNvSpPr txBox="1"/>
              <p:nvPr/>
            </p:nvSpPr>
            <p:spPr>
              <a:xfrm>
                <a:off x="7340428" y="5580403"/>
                <a:ext cx="209118" cy="108000"/>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600" b="1" i="0" u="none" strike="noStrike" kern="0" cap="none" spc="-30" normalizeH="0" noProof="0" dirty="0">
                    <a:ln>
                      <a:noFill/>
                    </a:ln>
                    <a:solidFill>
                      <a:prstClr val="black"/>
                    </a:solidFill>
                    <a:effectLst/>
                    <a:uLnTx/>
                    <a:uFillTx/>
                    <a:ea typeface="Meiryo UI"/>
                    <a:cs typeface="+mn-cs"/>
                  </a:rPr>
                  <a:t>（</a:t>
                </a:r>
                <a:r>
                  <a:rPr kumimoji="0" lang="en-US" altLang="ja-JP" sz="600" b="1" i="0" u="none" strike="noStrike" kern="0" cap="none" spc="-30" normalizeH="0" noProof="0" dirty="0">
                    <a:ln>
                      <a:noFill/>
                    </a:ln>
                    <a:solidFill>
                      <a:prstClr val="black"/>
                    </a:solidFill>
                    <a:effectLst/>
                    <a:uLnTx/>
                    <a:uFillTx/>
                    <a:ea typeface="Meiryo UI"/>
                    <a:cs typeface="+mn-cs"/>
                  </a:rPr>
                  <a:t>R4</a:t>
                </a:r>
                <a:r>
                  <a:rPr kumimoji="0" lang="ja-JP" altLang="en-US" sz="600" b="1" i="0" u="none" strike="noStrike" kern="0" cap="none" spc="-30" normalizeH="0" noProof="0" dirty="0">
                    <a:ln>
                      <a:noFill/>
                    </a:ln>
                    <a:solidFill>
                      <a:prstClr val="black"/>
                    </a:solidFill>
                    <a:effectLst/>
                    <a:uLnTx/>
                    <a:uFillTx/>
                    <a:ea typeface="Meiryo UI"/>
                    <a:cs typeface="+mn-cs"/>
                  </a:rPr>
                  <a:t>）</a:t>
                </a:r>
              </a:p>
            </p:txBody>
          </p:sp>
          <p:sp>
            <p:nvSpPr>
              <p:cNvPr id="247" name="テキスト ボックス 246">
                <a:extLst>
                  <a:ext uri="{FF2B5EF4-FFF2-40B4-BE49-F238E27FC236}">
                    <a16:creationId xmlns:a16="http://schemas.microsoft.com/office/drawing/2014/main" id="{F9ED527F-2E92-8D0D-6E16-41A984F8FD8D}"/>
                  </a:ext>
                </a:extLst>
              </p:cNvPr>
              <p:cNvSpPr txBox="1"/>
              <p:nvPr/>
            </p:nvSpPr>
            <p:spPr>
              <a:xfrm>
                <a:off x="7712740" y="5580403"/>
                <a:ext cx="209118" cy="108000"/>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600" b="1" i="0" u="none" strike="noStrike" kern="0" cap="none" spc="-30" normalizeH="0" noProof="0" dirty="0">
                    <a:ln>
                      <a:noFill/>
                    </a:ln>
                    <a:solidFill>
                      <a:prstClr val="black"/>
                    </a:solidFill>
                    <a:effectLst/>
                    <a:uLnTx/>
                    <a:uFillTx/>
                    <a:ea typeface="Meiryo UI"/>
                    <a:cs typeface="+mn-cs"/>
                  </a:rPr>
                  <a:t>（</a:t>
                </a:r>
                <a:r>
                  <a:rPr kumimoji="0" lang="en-US" altLang="ja-JP" sz="600" b="1" i="0" u="none" strike="noStrike" kern="0" cap="none" spc="-30" normalizeH="0" noProof="0" dirty="0">
                    <a:ln>
                      <a:noFill/>
                    </a:ln>
                    <a:solidFill>
                      <a:prstClr val="black"/>
                    </a:solidFill>
                    <a:effectLst/>
                    <a:uLnTx/>
                    <a:uFillTx/>
                    <a:ea typeface="Meiryo UI"/>
                    <a:cs typeface="+mn-cs"/>
                  </a:rPr>
                  <a:t>R6</a:t>
                </a:r>
                <a:r>
                  <a:rPr kumimoji="0" lang="ja-JP" altLang="en-US" sz="600" b="1" i="0" u="none" strike="noStrike" kern="0" cap="none" spc="-30" normalizeH="0" noProof="0" dirty="0">
                    <a:ln>
                      <a:noFill/>
                    </a:ln>
                    <a:solidFill>
                      <a:prstClr val="black"/>
                    </a:solidFill>
                    <a:effectLst/>
                    <a:uLnTx/>
                    <a:uFillTx/>
                    <a:ea typeface="Meiryo UI"/>
                    <a:cs typeface="+mn-cs"/>
                  </a:rPr>
                  <a:t>）</a:t>
                </a:r>
              </a:p>
            </p:txBody>
          </p:sp>
          <p:sp>
            <p:nvSpPr>
              <p:cNvPr id="8" name="テキスト ボックス 7">
                <a:extLst>
                  <a:ext uri="{FF2B5EF4-FFF2-40B4-BE49-F238E27FC236}">
                    <a16:creationId xmlns:a16="http://schemas.microsoft.com/office/drawing/2014/main" id="{79ED0CF8-C722-ABAF-2641-3DF73310AA35}"/>
                  </a:ext>
                </a:extLst>
              </p:cNvPr>
              <p:cNvSpPr txBox="1"/>
              <p:nvPr/>
            </p:nvSpPr>
            <p:spPr>
              <a:xfrm>
                <a:off x="7526584" y="5580403"/>
                <a:ext cx="209118" cy="108000"/>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600" b="1" i="0" u="none" strike="noStrike" kern="0" cap="none" spc="-30" normalizeH="0" noProof="0" dirty="0">
                    <a:ln>
                      <a:noFill/>
                    </a:ln>
                    <a:solidFill>
                      <a:prstClr val="black"/>
                    </a:solidFill>
                    <a:effectLst/>
                    <a:uLnTx/>
                    <a:uFillTx/>
                    <a:ea typeface="Meiryo UI"/>
                    <a:cs typeface="+mn-cs"/>
                  </a:rPr>
                  <a:t>（</a:t>
                </a:r>
                <a:r>
                  <a:rPr kumimoji="0" lang="en-US" altLang="ja-JP" sz="600" b="1" i="0" u="none" strike="noStrike" kern="0" cap="none" spc="-30" normalizeH="0" noProof="0" dirty="0">
                    <a:ln>
                      <a:noFill/>
                    </a:ln>
                    <a:solidFill>
                      <a:prstClr val="black"/>
                    </a:solidFill>
                    <a:effectLst/>
                    <a:uLnTx/>
                    <a:uFillTx/>
                    <a:ea typeface="Meiryo UI"/>
                    <a:cs typeface="+mn-cs"/>
                  </a:rPr>
                  <a:t>R5</a:t>
                </a:r>
                <a:r>
                  <a:rPr kumimoji="0" lang="ja-JP" altLang="en-US" sz="600" b="1" i="0" u="none" strike="noStrike" kern="0" cap="none" spc="-30" normalizeH="0" noProof="0" dirty="0">
                    <a:ln>
                      <a:noFill/>
                    </a:ln>
                    <a:solidFill>
                      <a:prstClr val="black"/>
                    </a:solidFill>
                    <a:effectLst/>
                    <a:uLnTx/>
                    <a:uFillTx/>
                    <a:ea typeface="Meiryo UI"/>
                    <a:cs typeface="+mn-cs"/>
                  </a:rPr>
                  <a:t>）</a:t>
                </a:r>
              </a:p>
            </p:txBody>
          </p:sp>
        </p:grpSp>
        <p:sp>
          <p:nvSpPr>
            <p:cNvPr id="248" name="テキスト ボックス 247">
              <a:extLst>
                <a:ext uri="{FF2B5EF4-FFF2-40B4-BE49-F238E27FC236}">
                  <a16:creationId xmlns:a16="http://schemas.microsoft.com/office/drawing/2014/main" id="{A71BCCF3-DCAC-9F0F-5EAB-2382B5D06220}"/>
                </a:ext>
              </a:extLst>
            </p:cNvPr>
            <p:cNvSpPr txBox="1"/>
            <p:nvPr/>
          </p:nvSpPr>
          <p:spPr>
            <a:xfrm>
              <a:off x="7751804" y="5286766"/>
              <a:ext cx="728226" cy="255391"/>
            </a:xfrm>
            <a:prstGeom prst="rect">
              <a:avLst/>
            </a:prstGeom>
            <a:noFill/>
          </p:spPr>
          <p:txBody>
            <a:bodyPr wrap="square" rtlCol="0">
              <a:spAutoFit/>
            </a:bodyPr>
            <a:lstStyle/>
            <a:p>
              <a:pPr algn="ctr" defTabSz="844007" eaLnBrk="1" fontAlgn="auto" hangingPunct="1">
                <a:lnSpc>
                  <a:spcPts val="1477"/>
                </a:lnSpc>
                <a:spcBef>
                  <a:spcPts val="0"/>
                </a:spcBef>
                <a:spcAft>
                  <a:spcPts val="0"/>
                </a:spcAft>
                <a:defRPr/>
              </a:pPr>
              <a:r>
                <a:rPr lang="ja-JP" altLang="en-US" sz="920" dirty="0">
                  <a:solidFill>
                    <a:prstClr val="black"/>
                  </a:solidFill>
                  <a:latin typeface="+mn-ea"/>
                  <a:ea typeface="+mn-ea"/>
                  <a:cs typeface="Arial" panose="020B0604020202020204" pitchFamily="34" charset="0"/>
                </a:rPr>
                <a:t>（暦年）</a:t>
              </a:r>
            </a:p>
          </p:txBody>
        </p:sp>
        <p:sp>
          <p:nvSpPr>
            <p:cNvPr id="253" name="Text Box 3">
              <a:extLst>
                <a:ext uri="{FF2B5EF4-FFF2-40B4-BE49-F238E27FC236}">
                  <a16:creationId xmlns:a16="http://schemas.microsoft.com/office/drawing/2014/main" id="{98185166-F43B-E2DD-35A5-7621ED506403}"/>
                </a:ext>
              </a:extLst>
            </p:cNvPr>
            <p:cNvSpPr txBox="1">
              <a:spLocks noChangeArrowheads="1"/>
            </p:cNvSpPr>
            <p:nvPr/>
          </p:nvSpPr>
          <p:spPr bwMode="auto">
            <a:xfrm>
              <a:off x="8031836" y="2361824"/>
              <a:ext cx="498452" cy="155545"/>
            </a:xfrm>
            <a:prstGeom prst="rect">
              <a:avLst/>
            </a:prstGeom>
            <a:noFill/>
            <a:ln>
              <a:noFill/>
            </a:ln>
            <a:extLst>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p:spPr>
          <p:txBody>
            <a:bodyPr wrap="square" lIns="16881" tIns="16881" rIns="0" bIns="0" anchor="t" upright="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844083" eaLnBrk="1" fontAlgn="auto" hangingPunct="1">
                <a:spcBef>
                  <a:spcPts val="0"/>
                </a:spcBef>
                <a:spcAft>
                  <a:spcPts val="0"/>
                </a:spcAft>
                <a:defRPr sz="1000"/>
              </a:pPr>
              <a:r>
                <a:rPr kumimoji="0" lang="ja-JP" altLang="en-US" sz="900" kern="0" dirty="0">
                  <a:solidFill>
                    <a:srgbClr val="E83030"/>
                  </a:solidFill>
                  <a:latin typeface="+mn-ea"/>
                </a:rPr>
                <a:t>日本</a:t>
              </a:r>
            </a:p>
          </p:txBody>
        </p:sp>
        <p:grpSp>
          <p:nvGrpSpPr>
            <p:cNvPr id="144" name="グループ化 143">
              <a:extLst>
                <a:ext uri="{FF2B5EF4-FFF2-40B4-BE49-F238E27FC236}">
                  <a16:creationId xmlns:a16="http://schemas.microsoft.com/office/drawing/2014/main" id="{3FC1DA54-F306-27C0-AC31-D2B2B7115E08}"/>
                </a:ext>
              </a:extLst>
            </p:cNvPr>
            <p:cNvGrpSpPr/>
            <p:nvPr/>
          </p:nvGrpSpPr>
          <p:grpSpPr>
            <a:xfrm>
              <a:off x="8176461" y="3594813"/>
              <a:ext cx="647304" cy="198354"/>
              <a:chOff x="8176461" y="3476219"/>
              <a:chExt cx="647304" cy="198354"/>
            </a:xfrm>
          </p:grpSpPr>
          <p:pic>
            <p:nvPicPr>
              <p:cNvPr id="251" name="図 250" descr="イタリアの国旗-国旗など">
                <a:extLst>
                  <a:ext uri="{FF2B5EF4-FFF2-40B4-BE49-F238E27FC236}">
                    <a16:creationId xmlns:a16="http://schemas.microsoft.com/office/drawing/2014/main" id="{E5A19FAE-2A00-33F7-5BE7-4E7E636F0E55}"/>
                  </a:ext>
                </a:extLst>
              </p:cNvPr>
              <p:cNvPicPr>
                <a:picLocks/>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74534" y="3476219"/>
                <a:ext cx="249231" cy="166154"/>
              </a:xfrm>
              <a:prstGeom prst="rect">
                <a:avLst/>
              </a:prstGeom>
              <a:noFill/>
              <a:ln w="3175">
                <a:solidFill>
                  <a:schemeClr val="tx1"/>
                </a:solidFill>
              </a:ln>
            </p:spPr>
          </p:pic>
          <p:sp>
            <p:nvSpPr>
              <p:cNvPr id="254" name="Text Box 4">
                <a:extLst>
                  <a:ext uri="{FF2B5EF4-FFF2-40B4-BE49-F238E27FC236}">
                    <a16:creationId xmlns:a16="http://schemas.microsoft.com/office/drawing/2014/main" id="{C3A044CC-E5E2-4435-B0CE-B1AB46EB76E4}"/>
                  </a:ext>
                </a:extLst>
              </p:cNvPr>
              <p:cNvSpPr txBox="1">
                <a:spLocks noChangeArrowheads="1"/>
              </p:cNvSpPr>
              <p:nvPr/>
            </p:nvSpPr>
            <p:spPr bwMode="auto">
              <a:xfrm>
                <a:off x="8176461" y="3476219"/>
                <a:ext cx="350580" cy="198354"/>
              </a:xfrm>
              <a:prstGeom prst="rect">
                <a:avLst/>
              </a:prstGeom>
              <a:noFill/>
              <a:ln>
                <a:noFill/>
              </a:ln>
              <a:extLst>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p:spPr>
            <p:txBody>
              <a:bodyPr wrap="none" lIns="16881" tIns="16881" rIns="0" bIns="0" anchor="t" upright="1">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844083" eaLnBrk="1" fontAlgn="auto" hangingPunct="1">
                  <a:spcBef>
                    <a:spcPts val="0"/>
                  </a:spcBef>
                  <a:spcAft>
                    <a:spcPts val="0"/>
                  </a:spcAft>
                  <a:defRPr sz="1000"/>
                </a:pPr>
                <a:r>
                  <a:rPr kumimoji="0" lang="ja-JP" altLang="en-US" sz="900" kern="0" dirty="0">
                    <a:solidFill>
                      <a:srgbClr val="00B050"/>
                    </a:solidFill>
                    <a:latin typeface="+mn-ea"/>
                  </a:rPr>
                  <a:t>イタリア</a:t>
                </a:r>
              </a:p>
            </p:txBody>
          </p:sp>
        </p:grpSp>
        <p:grpSp>
          <p:nvGrpSpPr>
            <p:cNvPr id="145" name="グループ化 144">
              <a:extLst>
                <a:ext uri="{FF2B5EF4-FFF2-40B4-BE49-F238E27FC236}">
                  <a16:creationId xmlns:a16="http://schemas.microsoft.com/office/drawing/2014/main" id="{2E85C065-9099-3833-0CD2-991BCBCEC8E5}"/>
                </a:ext>
              </a:extLst>
            </p:cNvPr>
            <p:cNvGrpSpPr/>
            <p:nvPr/>
          </p:nvGrpSpPr>
          <p:grpSpPr>
            <a:xfrm>
              <a:off x="8176461" y="3780301"/>
              <a:ext cx="646855" cy="177263"/>
              <a:chOff x="8176461" y="3743998"/>
              <a:chExt cx="646855" cy="177263"/>
            </a:xfrm>
          </p:grpSpPr>
          <p:pic>
            <p:nvPicPr>
              <p:cNvPr id="131" name="Picture 20" descr="アメリカ">
                <a:extLst>
                  <a:ext uri="{FF2B5EF4-FFF2-40B4-BE49-F238E27FC236}">
                    <a16:creationId xmlns:a16="http://schemas.microsoft.com/office/drawing/2014/main" id="{7A4A675B-1AF4-BB2B-FCAD-3EA355207A27}"/>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74983" y="3755107"/>
                <a:ext cx="248333" cy="166154"/>
              </a:xfrm>
              <a:prstGeom prst="rect">
                <a:avLst/>
              </a:prstGeom>
              <a:noFill/>
              <a:ln w="317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
            <p:nvSpPr>
              <p:cNvPr id="255" name="Text Box 6">
                <a:extLst>
                  <a:ext uri="{FF2B5EF4-FFF2-40B4-BE49-F238E27FC236}">
                    <a16:creationId xmlns:a16="http://schemas.microsoft.com/office/drawing/2014/main" id="{82E695CE-E0B6-F1DC-6DEA-6DFFAB7FCE2B}"/>
                  </a:ext>
                </a:extLst>
              </p:cNvPr>
              <p:cNvSpPr txBox="1">
                <a:spLocks noChangeArrowheads="1"/>
              </p:cNvSpPr>
              <p:nvPr/>
            </p:nvSpPr>
            <p:spPr bwMode="auto">
              <a:xfrm>
                <a:off x="8176461" y="3743998"/>
                <a:ext cx="247878" cy="155545"/>
              </a:xfrm>
              <a:prstGeom prst="rect">
                <a:avLst/>
              </a:prstGeom>
              <a:noFill/>
              <a:ln>
                <a:noFill/>
              </a:ln>
              <a:extLst>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p:spPr>
            <p:txBody>
              <a:bodyPr wrap="none" lIns="16881" tIns="16881" rIns="0" bIns="0" anchor="t" upright="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844083" eaLnBrk="1" fontAlgn="auto" hangingPunct="1">
                  <a:spcBef>
                    <a:spcPts val="0"/>
                  </a:spcBef>
                  <a:spcAft>
                    <a:spcPts val="0"/>
                  </a:spcAft>
                  <a:defRPr sz="1000"/>
                </a:pPr>
                <a:r>
                  <a:rPr kumimoji="0" lang="ja-JP" altLang="en-US" sz="900" kern="0" dirty="0">
                    <a:solidFill>
                      <a:srgbClr val="7030A0"/>
                    </a:solidFill>
                    <a:latin typeface="+mn-ea"/>
                  </a:rPr>
                  <a:t>米国</a:t>
                </a:r>
              </a:p>
            </p:txBody>
          </p:sp>
        </p:grpSp>
        <p:grpSp>
          <p:nvGrpSpPr>
            <p:cNvPr id="148" name="グループ化 147">
              <a:extLst>
                <a:ext uri="{FF2B5EF4-FFF2-40B4-BE49-F238E27FC236}">
                  <a16:creationId xmlns:a16="http://schemas.microsoft.com/office/drawing/2014/main" id="{C35843D2-18C5-2FEA-909A-110AC293E98F}"/>
                </a:ext>
              </a:extLst>
            </p:cNvPr>
            <p:cNvGrpSpPr/>
            <p:nvPr/>
          </p:nvGrpSpPr>
          <p:grpSpPr>
            <a:xfrm>
              <a:off x="8176461" y="3996550"/>
              <a:ext cx="647304" cy="166154"/>
              <a:chOff x="8176461" y="3982367"/>
              <a:chExt cx="647304" cy="166154"/>
            </a:xfrm>
          </p:grpSpPr>
          <p:pic>
            <p:nvPicPr>
              <p:cNvPr id="135" name="Picture 75" descr="フランス">
                <a:extLst>
                  <a:ext uri="{FF2B5EF4-FFF2-40B4-BE49-F238E27FC236}">
                    <a16:creationId xmlns:a16="http://schemas.microsoft.com/office/drawing/2014/main" id="{1A34A235-A39F-124E-7F4C-DDF15D82AACA}"/>
                  </a:ext>
                </a:extLst>
              </p:cNvPr>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74534" y="3982367"/>
                <a:ext cx="249231" cy="166154"/>
              </a:xfrm>
              <a:prstGeom prst="rect">
                <a:avLst/>
              </a:prstGeom>
              <a:noFill/>
              <a:ln w="317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
            <p:nvSpPr>
              <p:cNvPr id="256" name="Text Box 5">
                <a:extLst>
                  <a:ext uri="{FF2B5EF4-FFF2-40B4-BE49-F238E27FC236}">
                    <a16:creationId xmlns:a16="http://schemas.microsoft.com/office/drawing/2014/main" id="{41ED4C3E-C8A2-6FEE-DFE8-846840798FD2}"/>
                  </a:ext>
                </a:extLst>
              </p:cNvPr>
              <p:cNvSpPr txBox="1">
                <a:spLocks noChangeArrowheads="1"/>
              </p:cNvSpPr>
              <p:nvPr/>
            </p:nvSpPr>
            <p:spPr bwMode="auto">
              <a:xfrm>
                <a:off x="8176461" y="3987672"/>
                <a:ext cx="374836" cy="155545"/>
              </a:xfrm>
              <a:prstGeom prst="rect">
                <a:avLst/>
              </a:prstGeom>
              <a:noFill/>
              <a:ln>
                <a:noFill/>
              </a:ln>
              <a:extLst>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p:spPr>
            <p:txBody>
              <a:bodyPr wrap="none" lIns="16881" tIns="16881" rIns="0" bIns="0" anchor="t" upright="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844083" eaLnBrk="1" fontAlgn="auto" hangingPunct="1">
                  <a:spcBef>
                    <a:spcPts val="0"/>
                  </a:spcBef>
                  <a:spcAft>
                    <a:spcPts val="0"/>
                  </a:spcAft>
                  <a:defRPr sz="1000"/>
                </a:pPr>
                <a:r>
                  <a:rPr kumimoji="0" lang="ja-JP" altLang="en-US" sz="900" kern="0" spc="-90" dirty="0">
                    <a:solidFill>
                      <a:srgbClr val="FF66CC"/>
                    </a:solidFill>
                    <a:latin typeface="+mn-ea"/>
                  </a:rPr>
                  <a:t>フランス</a:t>
                </a:r>
              </a:p>
            </p:txBody>
          </p:sp>
        </p:grpSp>
        <p:grpSp>
          <p:nvGrpSpPr>
            <p:cNvPr id="149" name="グループ化 148">
              <a:extLst>
                <a:ext uri="{FF2B5EF4-FFF2-40B4-BE49-F238E27FC236}">
                  <a16:creationId xmlns:a16="http://schemas.microsoft.com/office/drawing/2014/main" id="{302ABAA0-6E7C-1BF2-2B02-9ADE98D318DE}"/>
                </a:ext>
              </a:extLst>
            </p:cNvPr>
            <p:cNvGrpSpPr/>
            <p:nvPr/>
          </p:nvGrpSpPr>
          <p:grpSpPr>
            <a:xfrm>
              <a:off x="8176461" y="4195418"/>
              <a:ext cx="647304" cy="166787"/>
              <a:chOff x="8176461" y="4165729"/>
              <a:chExt cx="647304" cy="166787"/>
            </a:xfrm>
          </p:grpSpPr>
          <p:pic>
            <p:nvPicPr>
              <p:cNvPr id="132" name="Picture 28" descr="イギリス">
                <a:extLst>
                  <a:ext uri="{FF2B5EF4-FFF2-40B4-BE49-F238E27FC236}">
                    <a16:creationId xmlns:a16="http://schemas.microsoft.com/office/drawing/2014/main" id="{E36C74EA-16A1-09C3-00D4-0E8712ABBE81}"/>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574534" y="4165729"/>
                <a:ext cx="249231" cy="166787"/>
              </a:xfrm>
              <a:prstGeom prst="rect">
                <a:avLst/>
              </a:prstGeom>
              <a:noFill/>
              <a:ln w="317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
            <p:nvSpPr>
              <p:cNvPr id="257" name="Text Box 8">
                <a:extLst>
                  <a:ext uri="{FF2B5EF4-FFF2-40B4-BE49-F238E27FC236}">
                    <a16:creationId xmlns:a16="http://schemas.microsoft.com/office/drawing/2014/main" id="{EFAB5A7A-90D4-7739-13B5-40210C3884FA}"/>
                  </a:ext>
                </a:extLst>
              </p:cNvPr>
              <p:cNvSpPr txBox="1">
                <a:spLocks noChangeArrowheads="1"/>
              </p:cNvSpPr>
              <p:nvPr/>
            </p:nvSpPr>
            <p:spPr bwMode="auto">
              <a:xfrm>
                <a:off x="8176461" y="4171350"/>
                <a:ext cx="247878" cy="155545"/>
              </a:xfrm>
              <a:prstGeom prst="rect">
                <a:avLst/>
              </a:prstGeom>
              <a:noFill/>
              <a:ln>
                <a:noFill/>
              </a:ln>
              <a:extLst>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p:spPr>
            <p:txBody>
              <a:bodyPr wrap="none" lIns="16881" tIns="16881" rIns="0" bIns="0" anchor="t" upright="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844083" eaLnBrk="1" fontAlgn="auto" hangingPunct="1">
                  <a:spcBef>
                    <a:spcPts val="0"/>
                  </a:spcBef>
                  <a:spcAft>
                    <a:spcPts val="0"/>
                  </a:spcAft>
                  <a:defRPr sz="1000"/>
                </a:pPr>
                <a:r>
                  <a:rPr kumimoji="0" lang="ja-JP" altLang="en-US" sz="900" kern="0" dirty="0">
                    <a:solidFill>
                      <a:srgbClr val="0070C0"/>
                    </a:solidFill>
                    <a:latin typeface="+mn-ea"/>
                  </a:rPr>
                  <a:t>英国</a:t>
                </a:r>
              </a:p>
            </p:txBody>
          </p:sp>
        </p:grpSp>
        <p:grpSp>
          <p:nvGrpSpPr>
            <p:cNvPr id="150" name="グループ化 149">
              <a:extLst>
                <a:ext uri="{FF2B5EF4-FFF2-40B4-BE49-F238E27FC236}">
                  <a16:creationId xmlns:a16="http://schemas.microsoft.com/office/drawing/2014/main" id="{A144E55E-E8DE-CD21-7595-296B69CEE423}"/>
                </a:ext>
              </a:extLst>
            </p:cNvPr>
            <p:cNvGrpSpPr/>
            <p:nvPr/>
          </p:nvGrpSpPr>
          <p:grpSpPr>
            <a:xfrm>
              <a:off x="8176461" y="4387092"/>
              <a:ext cx="647304" cy="178250"/>
              <a:chOff x="8176461" y="4319426"/>
              <a:chExt cx="647304" cy="178250"/>
            </a:xfrm>
          </p:grpSpPr>
          <p:pic>
            <p:nvPicPr>
              <p:cNvPr id="252" name="図 251">
                <a:extLst>
                  <a:ext uri="{FF2B5EF4-FFF2-40B4-BE49-F238E27FC236}">
                    <a16:creationId xmlns:a16="http://schemas.microsoft.com/office/drawing/2014/main" id="{776D6C4D-D68B-9C2A-D356-34C4B0DC2D77}"/>
                  </a:ext>
                </a:extLst>
              </p:cNvPr>
              <p:cNvPicPr>
                <a:picLocks/>
              </p:cNvPicPr>
              <p:nvPr/>
            </p:nvPicPr>
            <p:blipFill>
              <a:blip r:embed="rId9" cstate="print">
                <a:extLst>
                  <a:ext uri="{28A0092B-C50C-407E-A947-70E740481C1C}">
                    <a14:useLocalDpi xmlns:a14="http://schemas.microsoft.com/office/drawing/2010/main" val="0"/>
                  </a:ext>
                </a:extLst>
              </a:blip>
              <a:stretch>
                <a:fillRect/>
              </a:stretch>
            </p:blipFill>
            <p:spPr>
              <a:xfrm>
                <a:off x="8574534" y="4331522"/>
                <a:ext cx="249231" cy="166154"/>
              </a:xfrm>
              <a:prstGeom prst="rect">
                <a:avLst/>
              </a:prstGeom>
              <a:ln w="6350">
                <a:solidFill>
                  <a:schemeClr val="tx1"/>
                </a:solidFill>
              </a:ln>
            </p:spPr>
          </p:pic>
          <p:sp>
            <p:nvSpPr>
              <p:cNvPr id="258" name="Text Box 7">
                <a:extLst>
                  <a:ext uri="{FF2B5EF4-FFF2-40B4-BE49-F238E27FC236}">
                    <a16:creationId xmlns:a16="http://schemas.microsoft.com/office/drawing/2014/main" id="{2D9ABB93-2FEE-E1EA-8999-EB68B1536BFF}"/>
                  </a:ext>
                </a:extLst>
              </p:cNvPr>
              <p:cNvSpPr txBox="1">
                <a:spLocks noChangeArrowheads="1"/>
              </p:cNvSpPr>
              <p:nvPr/>
            </p:nvSpPr>
            <p:spPr bwMode="auto">
              <a:xfrm>
                <a:off x="8176461" y="4319426"/>
                <a:ext cx="374986" cy="155545"/>
              </a:xfrm>
              <a:prstGeom prst="rect">
                <a:avLst/>
              </a:prstGeom>
              <a:noFill/>
              <a:ln>
                <a:noFill/>
              </a:ln>
              <a:extLst>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p:spPr>
            <p:txBody>
              <a:bodyPr wrap="square" lIns="16881" tIns="16881" rIns="0" bIns="0" anchor="t" upright="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844083" eaLnBrk="1" fontAlgn="auto" hangingPunct="1">
                  <a:spcBef>
                    <a:spcPts val="0"/>
                  </a:spcBef>
                  <a:spcAft>
                    <a:spcPts val="0"/>
                  </a:spcAft>
                  <a:defRPr sz="1000"/>
                </a:pPr>
                <a:r>
                  <a:rPr kumimoji="0" lang="ja-JP" altLang="en-US" sz="900" kern="0" dirty="0">
                    <a:solidFill>
                      <a:srgbClr val="9B4D0D"/>
                    </a:solidFill>
                    <a:latin typeface="+mn-ea"/>
                  </a:rPr>
                  <a:t>カナダ</a:t>
                </a:r>
              </a:p>
            </p:txBody>
          </p:sp>
        </p:grpSp>
        <p:grpSp>
          <p:nvGrpSpPr>
            <p:cNvPr id="151" name="グループ化 150">
              <a:extLst>
                <a:ext uri="{FF2B5EF4-FFF2-40B4-BE49-F238E27FC236}">
                  <a16:creationId xmlns:a16="http://schemas.microsoft.com/office/drawing/2014/main" id="{508F8C4F-19B8-C371-12D6-DA80E42C7CA0}"/>
                </a:ext>
              </a:extLst>
            </p:cNvPr>
            <p:cNvGrpSpPr/>
            <p:nvPr/>
          </p:nvGrpSpPr>
          <p:grpSpPr>
            <a:xfrm>
              <a:off x="8160072" y="4608731"/>
              <a:ext cx="667536" cy="166154"/>
              <a:chOff x="8160072" y="4625939"/>
              <a:chExt cx="667536" cy="166154"/>
            </a:xfrm>
          </p:grpSpPr>
          <p:pic>
            <p:nvPicPr>
              <p:cNvPr id="250" name="Picture 18" descr="ドイツ">
                <a:extLst>
                  <a:ext uri="{FF2B5EF4-FFF2-40B4-BE49-F238E27FC236}">
                    <a16:creationId xmlns:a16="http://schemas.microsoft.com/office/drawing/2014/main" id="{E99F2227-1588-ACA3-6D7B-6385CE386D1A}"/>
                  </a:ext>
                </a:extLst>
              </p:cNvPr>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578377" y="4625939"/>
                <a:ext cx="249231" cy="166154"/>
              </a:xfrm>
              <a:prstGeom prst="rect">
                <a:avLst/>
              </a:prstGeom>
              <a:noFill/>
              <a:ln w="317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
            <p:nvSpPr>
              <p:cNvPr id="259" name="Text Box 9">
                <a:extLst>
                  <a:ext uri="{FF2B5EF4-FFF2-40B4-BE49-F238E27FC236}">
                    <a16:creationId xmlns:a16="http://schemas.microsoft.com/office/drawing/2014/main" id="{FA2FAF37-628B-417A-5587-0095F785D9AE}"/>
                  </a:ext>
                </a:extLst>
              </p:cNvPr>
              <p:cNvSpPr txBox="1">
                <a:spLocks noChangeArrowheads="1"/>
              </p:cNvSpPr>
              <p:nvPr/>
            </p:nvSpPr>
            <p:spPr bwMode="auto">
              <a:xfrm>
                <a:off x="8160072" y="4628829"/>
                <a:ext cx="397477" cy="155545"/>
              </a:xfrm>
              <a:prstGeom prst="rect">
                <a:avLst/>
              </a:prstGeom>
              <a:noFill/>
              <a:ln>
                <a:noFill/>
              </a:ln>
              <a:extLst>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p:spPr>
            <p:txBody>
              <a:bodyPr wrap="square" lIns="16881" tIns="16881" rIns="0" bIns="0" anchor="t" upright="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844083" eaLnBrk="1" fontAlgn="auto" hangingPunct="1">
                  <a:spcBef>
                    <a:spcPts val="0"/>
                  </a:spcBef>
                  <a:spcAft>
                    <a:spcPts val="0"/>
                  </a:spcAft>
                  <a:defRPr sz="1000"/>
                </a:pPr>
                <a:r>
                  <a:rPr kumimoji="0" lang="ja-JP" altLang="en-US" sz="900" kern="0" dirty="0">
                    <a:solidFill>
                      <a:srgbClr val="E4B212"/>
                    </a:solidFill>
                    <a:latin typeface="+mn-ea"/>
                  </a:rPr>
                  <a:t>ドイツ</a:t>
                </a:r>
              </a:p>
            </p:txBody>
          </p:sp>
        </p:grpSp>
        <p:pic>
          <p:nvPicPr>
            <p:cNvPr id="260" name="Picture 2" descr="日の丸">
              <a:extLst>
                <a:ext uri="{FF2B5EF4-FFF2-40B4-BE49-F238E27FC236}">
                  <a16:creationId xmlns:a16="http://schemas.microsoft.com/office/drawing/2014/main" id="{A099B640-DCB4-DF47-5A70-32F58CA21A2A}"/>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578377" y="2373300"/>
              <a:ext cx="249231" cy="166154"/>
            </a:xfrm>
            <a:prstGeom prst="rect">
              <a:avLst/>
            </a:prstGeom>
            <a:noFill/>
            <a:ln w="6350">
              <a:solidFill>
                <a:schemeClr val="tx1"/>
              </a:solidFill>
            </a:ln>
            <a:extLst>
              <a:ext uri="{909E8E84-426E-40DD-AFC4-6F175D3DCCD1}">
                <a14:hiddenFill xmlns:a14="http://schemas.microsoft.com/office/drawing/2010/main">
                  <a:solidFill>
                    <a:srgbClr val="FFFFFF"/>
                  </a:solidFill>
                </a14:hiddenFill>
              </a:ext>
            </a:extLst>
          </p:spPr>
        </p:pic>
        <p:sp>
          <p:nvSpPr>
            <p:cNvPr id="229" name="テキスト ボックス 228">
              <a:extLst>
                <a:ext uri="{FF2B5EF4-FFF2-40B4-BE49-F238E27FC236}">
                  <a16:creationId xmlns:a16="http://schemas.microsoft.com/office/drawing/2014/main" id="{21B1D31E-EE62-B6C4-FD66-34657932011D}"/>
                </a:ext>
              </a:extLst>
            </p:cNvPr>
            <p:cNvSpPr txBox="1"/>
            <p:nvPr/>
          </p:nvSpPr>
          <p:spPr>
            <a:xfrm>
              <a:off x="4148067" y="1448934"/>
              <a:ext cx="798105" cy="246221"/>
            </a:xfrm>
            <a:prstGeom prst="rect">
              <a:avLst/>
            </a:prstGeom>
            <a:noFill/>
          </p:spPr>
          <p:txBody>
            <a:bodyPr wrap="square" rtlCol="0">
              <a:spAutoFit/>
            </a:bodyPr>
            <a:lstStyle/>
            <a:p>
              <a:pPr algn="ctr" defTabSz="844007" eaLnBrk="1" fontAlgn="auto" hangingPunct="1">
                <a:spcBef>
                  <a:spcPts val="0"/>
                </a:spcBef>
                <a:spcAft>
                  <a:spcPts val="0"/>
                </a:spcAft>
                <a:defRPr/>
              </a:pPr>
              <a:r>
                <a:rPr lang="ja-JP" altLang="en-US" sz="1000" dirty="0">
                  <a:solidFill>
                    <a:prstClr val="black"/>
                  </a:solidFill>
                  <a:latin typeface="+mn-ea"/>
                  <a:ea typeface="+mn-ea"/>
                  <a:cs typeface="Arial" panose="020B0604020202020204" pitchFamily="34" charset="0"/>
                </a:rPr>
                <a:t>（</a:t>
              </a:r>
              <a:r>
                <a:rPr lang="en-US" altLang="ja-JP" sz="1000" b="1" dirty="0">
                  <a:solidFill>
                    <a:prstClr val="black"/>
                  </a:solidFill>
                  <a:latin typeface="Arial" panose="020B0604020202020204" pitchFamily="34" charset="0"/>
                  <a:ea typeface="Meiryo UI" panose="020B0604030504040204" pitchFamily="50" charset="-128"/>
                  <a:cs typeface="Arial" panose="020B0604020202020204" pitchFamily="34" charset="0"/>
                </a:rPr>
                <a:t>%</a:t>
              </a:r>
              <a:r>
                <a:rPr lang="ja-JP" altLang="en-US" sz="1000" dirty="0">
                  <a:solidFill>
                    <a:prstClr val="black"/>
                  </a:solidFill>
                  <a:latin typeface="+mn-ea"/>
                  <a:ea typeface="+mn-ea"/>
                  <a:cs typeface="Arial" panose="020B0604020202020204" pitchFamily="34" charset="0"/>
                </a:rPr>
                <a:t>）</a:t>
              </a:r>
            </a:p>
          </p:txBody>
        </p:sp>
        <p:graphicFrame>
          <p:nvGraphicFramePr>
            <p:cNvPr id="275" name="グラフ 274">
              <a:extLst>
                <a:ext uri="{FF2B5EF4-FFF2-40B4-BE49-F238E27FC236}">
                  <a16:creationId xmlns:a16="http://schemas.microsoft.com/office/drawing/2014/main" id="{70ACF472-5A0E-3024-FB5B-BCCA23C0E53E}"/>
                </a:ext>
              </a:extLst>
            </p:cNvPr>
            <p:cNvGraphicFramePr/>
            <p:nvPr>
              <p:extLst>
                <p:ext uri="{D42A27DB-BD31-4B8C-83A1-F6EECF244321}">
                  <p14:modId xmlns:p14="http://schemas.microsoft.com/office/powerpoint/2010/main" val="3705681526"/>
                </p:ext>
              </p:extLst>
            </p:nvPr>
          </p:nvGraphicFramePr>
          <p:xfrm>
            <a:off x="4244286" y="1706750"/>
            <a:ext cx="3953067" cy="4239364"/>
          </p:xfrm>
          <a:graphic>
            <a:graphicData uri="http://schemas.openxmlformats.org/drawingml/2006/chart">
              <c:chart xmlns:c="http://schemas.openxmlformats.org/drawingml/2006/chart" xmlns:r="http://schemas.openxmlformats.org/officeDocument/2006/relationships" r:id="rId12"/>
            </a:graphicData>
          </a:graphic>
        </p:graphicFrame>
      </p:grpSp>
    </p:spTree>
    <p:extLst>
      <p:ext uri="{BB962C8B-B14F-4D97-AF65-F5344CB8AC3E}">
        <p14:creationId xmlns:p14="http://schemas.microsoft.com/office/powerpoint/2010/main" val="2320883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0"/>
                                        </p:tgtEl>
                                        <p:attrNameLst>
                                          <p:attrName>style.visibility</p:attrName>
                                        </p:attrNameLst>
                                      </p:cBhvr>
                                      <p:to>
                                        <p:strVal val="visible"/>
                                      </p:to>
                                    </p:set>
                                    <p:animEffect transition="in" filter="wipe(left)">
                                      <p:cBhvr>
                                        <p:cTn id="7" dur="1200"/>
                                        <p:tgtEl>
                                          <p:spTgt spid="13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71"/>
                                        </p:tgtEl>
                                        <p:attrNameLst>
                                          <p:attrName>style.visibility</p:attrName>
                                        </p:attrNameLst>
                                      </p:cBhvr>
                                      <p:to>
                                        <p:strVal val="visible"/>
                                      </p:to>
                                    </p:set>
                                    <p:animEffect transition="in" filter="fade">
                                      <p:cBhvr>
                                        <p:cTn id="12" dur="1000"/>
                                        <p:tgtEl>
                                          <p:spTgt spid="271"/>
                                        </p:tgtEl>
                                      </p:cBhvr>
                                    </p:animEffect>
                                    <p:anim calcmode="lin" valueType="num">
                                      <p:cBhvr>
                                        <p:cTn id="13" dur="1000" fill="hold"/>
                                        <p:tgtEl>
                                          <p:spTgt spid="271"/>
                                        </p:tgtEl>
                                        <p:attrNameLst>
                                          <p:attrName>ppt_x</p:attrName>
                                        </p:attrNameLst>
                                      </p:cBhvr>
                                      <p:tavLst>
                                        <p:tav tm="0">
                                          <p:val>
                                            <p:strVal val="#ppt_x"/>
                                          </p:val>
                                        </p:tav>
                                        <p:tav tm="100000">
                                          <p:val>
                                            <p:strVal val="#ppt_x"/>
                                          </p:val>
                                        </p:tav>
                                      </p:tavLst>
                                    </p:anim>
                                    <p:anim calcmode="lin" valueType="num">
                                      <p:cBhvr>
                                        <p:cTn id="14" dur="1000" fill="hold"/>
                                        <p:tgtEl>
                                          <p:spTgt spid="271"/>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27"/>
                                        </p:tgtEl>
                                        <p:attrNameLst>
                                          <p:attrName>style.visibility</p:attrName>
                                        </p:attrNameLst>
                                      </p:cBhvr>
                                      <p:to>
                                        <p:strVal val="visible"/>
                                      </p:to>
                                    </p:set>
                                    <p:animEffect transition="in" filter="fade">
                                      <p:cBhvr>
                                        <p:cTn id="18" dur="500"/>
                                        <p:tgtEl>
                                          <p:spTgt spid="12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22"/>
                                        </p:tgtEl>
                                        <p:attrNameLst>
                                          <p:attrName>style.visibility</p:attrName>
                                        </p:attrNameLst>
                                      </p:cBhvr>
                                      <p:to>
                                        <p:strVal val="visible"/>
                                      </p:to>
                                    </p:set>
                                    <p:animEffect transition="in" filter="wipe(left)">
                                      <p:cBhvr>
                                        <p:cTn id="23" dur="1200"/>
                                        <p:tgtEl>
                                          <p:spTgt spid="122"/>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2"/>
                                        </p:tgtEl>
                                        <p:attrNameLst>
                                          <p:attrName>style.visibility</p:attrName>
                                        </p:attrNameLst>
                                      </p:cBhvr>
                                      <p:to>
                                        <p:strVal val="visible"/>
                                      </p:to>
                                    </p:set>
                                    <p:animEffect transition="in" filter="fade">
                                      <p:cBhvr>
                                        <p:cTn id="28" dur="1000"/>
                                        <p:tgtEl>
                                          <p:spTgt spid="152"/>
                                        </p:tgtEl>
                                      </p:cBhvr>
                                    </p:animEffect>
                                    <p:anim calcmode="lin" valueType="num">
                                      <p:cBhvr>
                                        <p:cTn id="29" dur="1000" fill="hold"/>
                                        <p:tgtEl>
                                          <p:spTgt spid="152"/>
                                        </p:tgtEl>
                                        <p:attrNameLst>
                                          <p:attrName>ppt_x</p:attrName>
                                        </p:attrNameLst>
                                      </p:cBhvr>
                                      <p:tavLst>
                                        <p:tav tm="0">
                                          <p:val>
                                            <p:strVal val="#ppt_x"/>
                                          </p:val>
                                        </p:tav>
                                        <p:tav tm="100000">
                                          <p:val>
                                            <p:strVal val="#ppt_x"/>
                                          </p:val>
                                        </p:tav>
                                      </p:tavLst>
                                    </p:anim>
                                    <p:anim calcmode="lin" valueType="num">
                                      <p:cBhvr>
                                        <p:cTn id="30" dur="1000" fill="hold"/>
                                        <p:tgtEl>
                                          <p:spTgt spid="152"/>
                                        </p:tgtEl>
                                        <p:attrNameLst>
                                          <p:attrName>ppt_y</p:attrName>
                                        </p:attrNameLst>
                                      </p:cBhvr>
                                      <p:tavLst>
                                        <p:tav tm="0">
                                          <p:val>
                                            <p:strVal val="#ppt_y+.1"/>
                                          </p:val>
                                        </p:tav>
                                        <p:tav tm="100000">
                                          <p:val>
                                            <p:strVal val="#ppt_y"/>
                                          </p:val>
                                        </p:tav>
                                      </p:tavLst>
                                    </p:anim>
                                  </p:childTnLst>
                                </p:cTn>
                              </p:par>
                            </p:childTnLst>
                          </p:cTn>
                        </p:par>
                        <p:par>
                          <p:cTn id="31" fill="hold">
                            <p:stCondLst>
                              <p:cond delay="1000"/>
                            </p:stCondLst>
                            <p:childTnLst>
                              <p:par>
                                <p:cTn id="32" presetID="10" presetClass="entr" presetSubtype="0" fill="hold" grpId="0" nodeType="afterEffect">
                                  <p:stCondLst>
                                    <p:cond delay="0"/>
                                  </p:stCondLst>
                                  <p:childTnLst>
                                    <p:set>
                                      <p:cBhvr>
                                        <p:cTn id="33" dur="1" fill="hold">
                                          <p:stCondLst>
                                            <p:cond delay="0"/>
                                          </p:stCondLst>
                                        </p:cTn>
                                        <p:tgtEl>
                                          <p:spTgt spid="126"/>
                                        </p:tgtEl>
                                        <p:attrNameLst>
                                          <p:attrName>style.visibility</p:attrName>
                                        </p:attrNameLst>
                                      </p:cBhvr>
                                      <p:to>
                                        <p:strVal val="visible"/>
                                      </p:to>
                                    </p:set>
                                    <p:animEffect transition="in" filter="fade">
                                      <p:cBhvr>
                                        <p:cTn id="34" dur="500"/>
                                        <p:tgtEl>
                                          <p:spTgt spid="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 grpId="0"/>
      <p:bldP spid="126" grpId="0"/>
      <p:bldP spid="130" grpId="0"/>
      <p:bldP spid="12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10A55-2B0B-EE2D-05D9-1E29A7C89D98}"/>
            </a:ext>
          </a:extLst>
        </p:cNvPr>
        <p:cNvGrpSpPr/>
        <p:nvPr/>
      </p:nvGrpSpPr>
      <p:grpSpPr>
        <a:xfrm>
          <a:off x="0" y="0"/>
          <a:ext cx="0" cy="0"/>
          <a:chOff x="0" y="0"/>
          <a:chExt cx="0" cy="0"/>
        </a:xfrm>
      </p:grpSpPr>
      <p:grpSp>
        <p:nvGrpSpPr>
          <p:cNvPr id="14" name="グループ化 13">
            <a:extLst>
              <a:ext uri="{FF2B5EF4-FFF2-40B4-BE49-F238E27FC236}">
                <a16:creationId xmlns:a16="http://schemas.microsoft.com/office/drawing/2014/main" id="{39A6BB89-E5ED-2164-7998-788FA52EF2A0}"/>
              </a:ext>
            </a:extLst>
          </p:cNvPr>
          <p:cNvGrpSpPr/>
          <p:nvPr/>
        </p:nvGrpSpPr>
        <p:grpSpPr>
          <a:xfrm>
            <a:off x="323851" y="1085670"/>
            <a:ext cx="8519134" cy="827030"/>
            <a:chOff x="323851" y="1085670"/>
            <a:chExt cx="8519134" cy="827030"/>
          </a:xfrm>
        </p:grpSpPr>
        <p:sp>
          <p:nvSpPr>
            <p:cNvPr id="3" name="AutoShape 353">
              <a:extLst>
                <a:ext uri="{FF2B5EF4-FFF2-40B4-BE49-F238E27FC236}">
                  <a16:creationId xmlns:a16="http://schemas.microsoft.com/office/drawing/2014/main" id="{807BEE49-B008-383F-55C4-461380E7F31E}"/>
                </a:ext>
              </a:extLst>
            </p:cNvPr>
            <p:cNvSpPr>
              <a:spLocks noChangeArrowheads="1"/>
            </p:cNvSpPr>
            <p:nvPr/>
          </p:nvSpPr>
          <p:spPr bwMode="auto">
            <a:xfrm>
              <a:off x="323851" y="1085670"/>
              <a:ext cx="8519134" cy="827030"/>
            </a:xfrm>
            <a:prstGeom prst="roundRect">
              <a:avLst>
                <a:gd name="adj" fmla="val 0"/>
              </a:avLst>
            </a:prstGeom>
            <a:solidFill>
              <a:srgbClr val="CEECFE"/>
            </a:solidFill>
            <a:ln>
              <a:noFill/>
            </a:ln>
            <a:effectLst/>
          </p:spPr>
          <p:txBody>
            <a:bodyPr wrap="none" anchor="ctr"/>
            <a:lstStyle/>
            <a:p>
              <a:pPr defTabSz="838413" eaLnBrk="1" hangingPunct="1">
                <a:spcBef>
                  <a:spcPct val="20000"/>
                </a:spcBef>
                <a:buFont typeface="Arial" charset="0"/>
                <a:buChar char="•"/>
                <a:defRPr/>
              </a:pPr>
              <a:endParaRPr lang="ja-JP" altLang="en-US" sz="2567" dirty="0">
                <a:solidFill>
                  <a:prstClr val="black"/>
                </a:solidFill>
                <a:latin typeface="HGPｺﾞｼｯｸE" panose="020B0900000000000000" pitchFamily="50" charset="-128"/>
                <a:ea typeface="HGPｺﾞｼｯｸE" panose="020B0900000000000000" pitchFamily="50" charset="-128"/>
              </a:endParaRPr>
            </a:p>
          </p:txBody>
        </p:sp>
        <p:sp>
          <p:nvSpPr>
            <p:cNvPr id="8" name="テキスト ボックス 7">
              <a:extLst>
                <a:ext uri="{FF2B5EF4-FFF2-40B4-BE49-F238E27FC236}">
                  <a16:creationId xmlns:a16="http://schemas.microsoft.com/office/drawing/2014/main" id="{68C640E5-7205-7C6B-AB01-157378866622}"/>
                </a:ext>
              </a:extLst>
            </p:cNvPr>
            <p:cNvSpPr txBox="1"/>
            <p:nvPr/>
          </p:nvSpPr>
          <p:spPr>
            <a:xfrm>
              <a:off x="423332" y="1322213"/>
              <a:ext cx="5420516" cy="353943"/>
            </a:xfrm>
            <a:prstGeom prst="rect">
              <a:avLst/>
            </a:prstGeom>
            <a:noFill/>
          </p:spPr>
          <p:txBody>
            <a:bodyPr wrap="square" rtlCol="0">
              <a:spAutoFit/>
            </a:bodyPr>
            <a:lstStyle/>
            <a:p>
              <a:r>
                <a:rPr kumimoji="1" lang="ja-JP" altLang="en-US" sz="1700" dirty="0">
                  <a:latin typeface="+mn-ea"/>
                  <a:ea typeface="+mn-ea"/>
                </a:rPr>
                <a:t>国の歳入と同じく</a:t>
              </a:r>
              <a:r>
                <a:rPr lang="ja-JP" altLang="en-US" sz="1700" dirty="0">
                  <a:latin typeface="+mn-ea"/>
                  <a:ea typeface="+mn-ea"/>
                </a:rPr>
                <a:t>税金</a:t>
              </a:r>
              <a:r>
                <a:rPr kumimoji="1" lang="ja-JP" altLang="en-US" sz="1700" dirty="0">
                  <a:latin typeface="+mn-ea"/>
                  <a:ea typeface="+mn-ea"/>
                </a:rPr>
                <a:t>が地方の財政を支えています。</a:t>
              </a:r>
            </a:p>
          </p:txBody>
        </p:sp>
      </p:grpSp>
      <p:sp>
        <p:nvSpPr>
          <p:cNvPr id="57" name="スライド番号プレースホルダー 56">
            <a:extLst>
              <a:ext uri="{FF2B5EF4-FFF2-40B4-BE49-F238E27FC236}">
                <a16:creationId xmlns:a16="http://schemas.microsoft.com/office/drawing/2014/main" id="{123B0F60-DB16-C08D-0C4F-48EFD347115F}"/>
              </a:ext>
            </a:extLst>
          </p:cNvPr>
          <p:cNvSpPr>
            <a:spLocks noGrp="1"/>
          </p:cNvSpPr>
          <p:nvPr>
            <p:ph type="sldNum" sz="quarter" idx="12"/>
          </p:nvPr>
        </p:nvSpPr>
        <p:spPr/>
        <p:txBody>
          <a:bodyPr/>
          <a:lstStyle/>
          <a:p>
            <a:pPr>
              <a:defRPr/>
            </a:pPr>
            <a:fld id="{40E3B949-1179-4387-B307-F356BE6486A4}" type="slidenum">
              <a:rPr lang="en-US" altLang="ja-JP" smtClean="0"/>
              <a:pPr>
                <a:defRPr/>
              </a:pPr>
              <a:t>22</a:t>
            </a:fld>
            <a:endParaRPr lang="en-US" altLang="ja-JP" dirty="0"/>
          </a:p>
        </p:txBody>
      </p:sp>
      <p:pic>
        <p:nvPicPr>
          <p:cNvPr id="26" name="Picture 29">
            <a:extLst>
              <a:ext uri="{FF2B5EF4-FFF2-40B4-BE49-F238E27FC236}">
                <a16:creationId xmlns:a16="http://schemas.microsoft.com/office/drawing/2014/main" id="{4C034BA9-B9B3-939D-B708-6A3ABCB5085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7601021" y="811947"/>
            <a:ext cx="1323956" cy="15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グループ化 4">
            <a:extLst>
              <a:ext uri="{FF2B5EF4-FFF2-40B4-BE49-F238E27FC236}">
                <a16:creationId xmlns:a16="http://schemas.microsoft.com/office/drawing/2014/main" id="{BFFF1210-7CA4-5B79-C8C6-BB989CAFA5B7}"/>
              </a:ext>
            </a:extLst>
          </p:cNvPr>
          <p:cNvGrpSpPr/>
          <p:nvPr/>
        </p:nvGrpSpPr>
        <p:grpSpPr>
          <a:xfrm>
            <a:off x="-790736" y="2062585"/>
            <a:ext cx="9728859" cy="4669881"/>
            <a:chOff x="-790736" y="2062585"/>
            <a:chExt cx="9728859" cy="4669881"/>
          </a:xfrm>
        </p:grpSpPr>
        <p:sp>
          <p:nvSpPr>
            <p:cNvPr id="114759" name="三角形 114758">
              <a:extLst>
                <a:ext uri="{FF2B5EF4-FFF2-40B4-BE49-F238E27FC236}">
                  <a16:creationId xmlns:a16="http://schemas.microsoft.com/office/drawing/2014/main" id="{3866C67E-45D2-2EC9-EEF1-BC78613ED6CB}"/>
                </a:ext>
              </a:extLst>
            </p:cNvPr>
            <p:cNvSpPr/>
            <p:nvPr/>
          </p:nvSpPr>
          <p:spPr>
            <a:xfrm rot="10427932">
              <a:off x="1720203" y="2259128"/>
              <a:ext cx="98753" cy="63773"/>
            </a:xfrm>
            <a:prstGeom prst="triangl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4900" name="グループ化 114899">
              <a:extLst>
                <a:ext uri="{FF2B5EF4-FFF2-40B4-BE49-F238E27FC236}">
                  <a16:creationId xmlns:a16="http://schemas.microsoft.com/office/drawing/2014/main" id="{4B9F438B-7AED-DE95-A398-215243DA2698}"/>
                </a:ext>
              </a:extLst>
            </p:cNvPr>
            <p:cNvGrpSpPr/>
            <p:nvPr/>
          </p:nvGrpSpPr>
          <p:grpSpPr>
            <a:xfrm>
              <a:off x="-790736" y="2062585"/>
              <a:ext cx="9728859" cy="4669881"/>
              <a:chOff x="-790736" y="2062585"/>
              <a:chExt cx="9728859" cy="4669881"/>
            </a:xfrm>
          </p:grpSpPr>
          <p:sp>
            <p:nvSpPr>
              <p:cNvPr id="114725" name="角丸四角形 15">
                <a:extLst>
                  <a:ext uri="{FF2B5EF4-FFF2-40B4-BE49-F238E27FC236}">
                    <a16:creationId xmlns:a16="http://schemas.microsoft.com/office/drawing/2014/main" id="{74492FED-0010-F352-CA40-9ACBB86109A6}"/>
                  </a:ext>
                </a:extLst>
              </p:cNvPr>
              <p:cNvSpPr/>
              <p:nvPr/>
            </p:nvSpPr>
            <p:spPr>
              <a:xfrm>
                <a:off x="214625" y="6575822"/>
                <a:ext cx="3576205" cy="156644"/>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30000"/>
                  </a:lnSpc>
                </a:pPr>
                <a:r>
                  <a:rPr lang="en-US" altLang="ja-JP" sz="800" dirty="0">
                    <a:solidFill>
                      <a:schemeClr val="tx1"/>
                    </a:solidFill>
                    <a:latin typeface="+mn-ea"/>
                  </a:rPr>
                  <a:t>※</a:t>
                </a:r>
                <a:r>
                  <a:rPr lang="ja-JP" altLang="en-US" sz="800">
                    <a:solidFill>
                      <a:schemeClr val="tx1"/>
                    </a:solidFill>
                    <a:latin typeface="+mn-ea"/>
                  </a:rPr>
                  <a:t>各グラフの割合は端数処理のため、合計が</a:t>
                </a:r>
                <a:r>
                  <a:rPr lang="en-US" altLang="ja-JP" sz="800" dirty="0">
                    <a:solidFill>
                      <a:schemeClr val="tx1"/>
                    </a:solidFill>
                    <a:latin typeface="+mn-ea"/>
                  </a:rPr>
                  <a:t>100</a:t>
                </a:r>
                <a:r>
                  <a:rPr lang="ja-JP" altLang="en-US" sz="800">
                    <a:solidFill>
                      <a:schemeClr val="tx1"/>
                    </a:solidFill>
                    <a:latin typeface="+mn-ea"/>
                  </a:rPr>
                  <a:t>％にならない場合があります</a:t>
                </a:r>
                <a:endParaRPr lang="ja-JP" altLang="en-US" sz="800" dirty="0">
                  <a:solidFill>
                    <a:schemeClr val="tx1"/>
                  </a:solidFill>
                  <a:latin typeface="+mn-ea"/>
                </a:endParaRPr>
              </a:p>
            </p:txBody>
          </p:sp>
          <p:grpSp>
            <p:nvGrpSpPr>
              <p:cNvPr id="114895" name="グループ化 114894">
                <a:extLst>
                  <a:ext uri="{FF2B5EF4-FFF2-40B4-BE49-F238E27FC236}">
                    <a16:creationId xmlns:a16="http://schemas.microsoft.com/office/drawing/2014/main" id="{78DBD463-0DBB-326C-2537-69B2A1D04C8B}"/>
                  </a:ext>
                </a:extLst>
              </p:cNvPr>
              <p:cNvGrpSpPr/>
              <p:nvPr/>
            </p:nvGrpSpPr>
            <p:grpSpPr>
              <a:xfrm>
                <a:off x="-790736" y="2062585"/>
                <a:ext cx="9728859" cy="4493836"/>
                <a:chOff x="-790736" y="2062585"/>
                <a:chExt cx="9728859" cy="4493836"/>
              </a:xfrm>
            </p:grpSpPr>
            <p:grpSp>
              <p:nvGrpSpPr>
                <p:cNvPr id="19" name="グループ化 18">
                  <a:extLst>
                    <a:ext uri="{FF2B5EF4-FFF2-40B4-BE49-F238E27FC236}">
                      <a16:creationId xmlns:a16="http://schemas.microsoft.com/office/drawing/2014/main" id="{E9A51E95-F378-FA37-6A7D-D96B6FF15CC2}"/>
                    </a:ext>
                  </a:extLst>
                </p:cNvPr>
                <p:cNvGrpSpPr/>
                <p:nvPr/>
              </p:nvGrpSpPr>
              <p:grpSpPr>
                <a:xfrm>
                  <a:off x="1905101" y="2116598"/>
                  <a:ext cx="5343525" cy="470751"/>
                  <a:chOff x="1905101" y="2116598"/>
                  <a:chExt cx="5343525" cy="470751"/>
                </a:xfrm>
              </p:grpSpPr>
              <p:sp>
                <p:nvSpPr>
                  <p:cNvPr id="13" name="正方形/長方形 12">
                    <a:extLst>
                      <a:ext uri="{FF2B5EF4-FFF2-40B4-BE49-F238E27FC236}">
                        <a16:creationId xmlns:a16="http://schemas.microsoft.com/office/drawing/2014/main" id="{5A97C9C8-5E7C-9F33-AFC8-041526798D94}"/>
                      </a:ext>
                    </a:extLst>
                  </p:cNvPr>
                  <p:cNvSpPr/>
                  <p:nvPr/>
                </p:nvSpPr>
                <p:spPr>
                  <a:xfrm>
                    <a:off x="1905101" y="2116598"/>
                    <a:ext cx="5343525" cy="470751"/>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07F4916F-C1C6-2BD8-6613-D203FD2F2C06}"/>
                      </a:ext>
                    </a:extLst>
                  </p:cNvPr>
                  <p:cNvSpPr txBox="1"/>
                  <p:nvPr/>
                </p:nvSpPr>
                <p:spPr>
                  <a:xfrm>
                    <a:off x="2032220" y="2169919"/>
                    <a:ext cx="5131533" cy="353943"/>
                  </a:xfrm>
                  <a:prstGeom prst="rect">
                    <a:avLst/>
                  </a:prstGeom>
                  <a:noFill/>
                </p:spPr>
                <p:txBody>
                  <a:bodyPr wrap="none" rtlCol="0">
                    <a:spAutoFit/>
                  </a:bodyPr>
                  <a:lstStyle/>
                  <a:p>
                    <a:r>
                      <a:rPr lang="ja-JP" altLang="en-US" sz="1200" dirty="0">
                        <a:solidFill>
                          <a:srgbClr val="005BAD"/>
                        </a:solidFill>
                        <a:latin typeface="+mj-ea"/>
                        <a:ea typeface="+mj-ea"/>
                      </a:rPr>
                      <a:t>地方公共団体の歳入の</a:t>
                    </a:r>
                    <a:r>
                      <a:rPr lang="ja-JP" altLang="en-US" sz="1200">
                        <a:solidFill>
                          <a:srgbClr val="005BAD"/>
                        </a:solidFill>
                        <a:latin typeface="+mj-ea"/>
                        <a:ea typeface="+mj-ea"/>
                      </a:rPr>
                      <a:t>多くは</a:t>
                    </a:r>
                    <a:r>
                      <a:rPr lang="en-US" altLang="ja-JP" sz="1200" dirty="0">
                        <a:solidFill>
                          <a:srgbClr val="005BAD"/>
                        </a:solidFill>
                        <a:latin typeface="+mj-ea"/>
                        <a:ea typeface="+mj-ea"/>
                      </a:rPr>
                      <a:t>  </a:t>
                    </a:r>
                    <a:r>
                      <a:rPr lang="ja-JP" altLang="en-US" sz="1700" spc="30">
                        <a:solidFill>
                          <a:srgbClr val="FF0000"/>
                        </a:solidFill>
                        <a:latin typeface="+mj-ea"/>
                        <a:ea typeface="+mj-ea"/>
                      </a:rPr>
                      <a:t>地方税</a:t>
                    </a:r>
                    <a:r>
                      <a:rPr lang="ja-JP" altLang="en-US" sz="1700" spc="30" dirty="0">
                        <a:solidFill>
                          <a:srgbClr val="FF0000"/>
                        </a:solidFill>
                        <a:latin typeface="+mj-ea"/>
                        <a:ea typeface="+mj-ea"/>
                      </a:rPr>
                      <a:t>と国からの</a:t>
                    </a:r>
                    <a:r>
                      <a:rPr lang="ja-JP" altLang="en-US" sz="1700" spc="30">
                        <a:solidFill>
                          <a:srgbClr val="FF0000"/>
                        </a:solidFill>
                        <a:latin typeface="+mj-ea"/>
                        <a:ea typeface="+mj-ea"/>
                      </a:rPr>
                      <a:t>給付金</a:t>
                    </a:r>
                    <a:r>
                      <a:rPr lang="en-US" altLang="ja-JP" sz="1700" spc="30" dirty="0">
                        <a:solidFill>
                          <a:srgbClr val="FF0000"/>
                        </a:solidFill>
                        <a:latin typeface="+mj-ea"/>
                        <a:ea typeface="+mj-ea"/>
                      </a:rPr>
                      <a:t> </a:t>
                    </a:r>
                    <a:r>
                      <a:rPr lang="ja-JP" altLang="en-US" sz="1200">
                        <a:solidFill>
                          <a:srgbClr val="005BAD"/>
                        </a:solidFill>
                        <a:latin typeface="+mj-ea"/>
                        <a:ea typeface="+mj-ea"/>
                      </a:rPr>
                      <a:t>です</a:t>
                    </a:r>
                    <a:r>
                      <a:rPr lang="ja-JP" altLang="en-US" sz="1200" dirty="0">
                        <a:solidFill>
                          <a:srgbClr val="005BAD"/>
                        </a:solidFill>
                        <a:latin typeface="+mj-ea"/>
                        <a:ea typeface="+mj-ea"/>
                      </a:rPr>
                      <a:t>。</a:t>
                    </a:r>
                  </a:p>
                </p:txBody>
              </p:sp>
            </p:grpSp>
            <p:grpSp>
              <p:nvGrpSpPr>
                <p:cNvPr id="114781" name="グループ化 114780">
                  <a:extLst>
                    <a:ext uri="{FF2B5EF4-FFF2-40B4-BE49-F238E27FC236}">
                      <a16:creationId xmlns:a16="http://schemas.microsoft.com/office/drawing/2014/main" id="{C9122A16-66E8-5F52-B9A7-2BBA92E4BB3D}"/>
                    </a:ext>
                  </a:extLst>
                </p:cNvPr>
                <p:cNvGrpSpPr/>
                <p:nvPr/>
              </p:nvGrpSpPr>
              <p:grpSpPr>
                <a:xfrm>
                  <a:off x="1411690" y="2062585"/>
                  <a:ext cx="1224272" cy="184291"/>
                  <a:chOff x="1404195" y="2138281"/>
                  <a:chExt cx="1224272" cy="184291"/>
                </a:xfrm>
              </p:grpSpPr>
              <p:sp>
                <p:nvSpPr>
                  <p:cNvPr id="114784" name="角丸四角形 114783">
                    <a:extLst>
                      <a:ext uri="{FF2B5EF4-FFF2-40B4-BE49-F238E27FC236}">
                        <a16:creationId xmlns:a16="http://schemas.microsoft.com/office/drawing/2014/main" id="{F4841787-BA60-8C7A-17C0-F1D16628B870}"/>
                      </a:ext>
                    </a:extLst>
                  </p:cNvPr>
                  <p:cNvSpPr/>
                  <p:nvPr/>
                </p:nvSpPr>
                <p:spPr>
                  <a:xfrm rot="21301967">
                    <a:off x="1404195" y="2138281"/>
                    <a:ext cx="1224272" cy="184291"/>
                  </a:xfrm>
                  <a:prstGeom prst="roundRect">
                    <a:avLst>
                      <a:gd name="adj" fmla="val 50000"/>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005BAD"/>
                      </a:solidFill>
                    </a:endParaRPr>
                  </a:p>
                </p:txBody>
              </p:sp>
              <p:sp>
                <p:nvSpPr>
                  <p:cNvPr id="114783" name="テキスト ボックス 114782">
                    <a:extLst>
                      <a:ext uri="{FF2B5EF4-FFF2-40B4-BE49-F238E27FC236}">
                        <a16:creationId xmlns:a16="http://schemas.microsoft.com/office/drawing/2014/main" id="{F8178BD1-29D8-B4CF-700A-F4F1A39AF297}"/>
                      </a:ext>
                    </a:extLst>
                  </p:cNvPr>
                  <p:cNvSpPr txBox="1"/>
                  <p:nvPr/>
                </p:nvSpPr>
                <p:spPr>
                  <a:xfrm rot="21274505">
                    <a:off x="1505121" y="2158884"/>
                    <a:ext cx="1056137" cy="123111"/>
                  </a:xfrm>
                  <a:prstGeom prst="rect">
                    <a:avLst/>
                  </a:prstGeom>
                  <a:noFill/>
                  <a:ln>
                    <a:noFill/>
                  </a:ln>
                </p:spPr>
                <p:txBody>
                  <a:bodyPr wrap="square" lIns="0" tIns="0" rIns="0" bIns="0" rtlCol="0">
                    <a:spAutoFit/>
                  </a:bodyPr>
                  <a:lstStyle/>
                  <a:p>
                    <a:r>
                      <a:rPr lang="ja-JP" altLang="en-US" sz="800" spc="130">
                        <a:ln w="5080">
                          <a:noFill/>
                        </a:ln>
                        <a:solidFill>
                          <a:schemeClr val="bg1"/>
                        </a:solidFill>
                        <a:latin typeface="HGPｺﾞｼｯｸE" panose="020B0900000000000000" pitchFamily="50" charset="-128"/>
                        <a:ea typeface="HGPｺﾞｼｯｸE" panose="020B0900000000000000" pitchFamily="50" charset="-128"/>
                      </a:rPr>
                      <a:t>グラフから見えてくる</a:t>
                    </a:r>
                    <a:endParaRPr kumimoji="1" lang="en-US" altLang="ja-JP" sz="800" spc="130" dirty="0">
                      <a:ln w="5080">
                        <a:noFill/>
                      </a:ln>
                      <a:solidFill>
                        <a:schemeClr val="bg1"/>
                      </a:solidFill>
                      <a:effectLst/>
                      <a:latin typeface="HGPｺﾞｼｯｸE" panose="020B0900000000000000" pitchFamily="50" charset="-128"/>
                      <a:ea typeface="HGPｺﾞｼｯｸE" panose="020B0900000000000000" pitchFamily="50" charset="-128"/>
                    </a:endParaRPr>
                  </a:p>
                </p:txBody>
              </p:sp>
            </p:grpSp>
            <p:grpSp>
              <p:nvGrpSpPr>
                <p:cNvPr id="33" name="グループ化 32">
                  <a:extLst>
                    <a:ext uri="{FF2B5EF4-FFF2-40B4-BE49-F238E27FC236}">
                      <a16:creationId xmlns:a16="http://schemas.microsoft.com/office/drawing/2014/main" id="{E9E8E90D-7227-861A-999D-DEA2E849290D}"/>
                    </a:ext>
                  </a:extLst>
                </p:cNvPr>
                <p:cNvGrpSpPr/>
                <p:nvPr/>
              </p:nvGrpSpPr>
              <p:grpSpPr>
                <a:xfrm>
                  <a:off x="-790736" y="2443997"/>
                  <a:ext cx="5759529" cy="3957150"/>
                  <a:chOff x="-975971" y="1344657"/>
                  <a:chExt cx="6473317" cy="4406668"/>
                </a:xfrm>
              </p:grpSpPr>
              <p:grpSp>
                <p:nvGrpSpPr>
                  <p:cNvPr id="34" name="グループ化 33">
                    <a:extLst>
                      <a:ext uri="{FF2B5EF4-FFF2-40B4-BE49-F238E27FC236}">
                        <a16:creationId xmlns:a16="http://schemas.microsoft.com/office/drawing/2014/main" id="{77918926-D2DC-87C9-6EDC-BFA937BA4539}"/>
                      </a:ext>
                    </a:extLst>
                  </p:cNvPr>
                  <p:cNvGrpSpPr/>
                  <p:nvPr/>
                </p:nvGrpSpPr>
                <p:grpSpPr>
                  <a:xfrm>
                    <a:off x="-975971" y="1344657"/>
                    <a:ext cx="6120000" cy="4140000"/>
                    <a:chOff x="3466776" y="1422304"/>
                    <a:chExt cx="6120000" cy="4140000"/>
                  </a:xfrm>
                </p:grpSpPr>
                <p:graphicFrame>
                  <p:nvGraphicFramePr>
                    <p:cNvPr id="114694" name="グラフ 114693">
                      <a:extLst>
                        <a:ext uri="{FF2B5EF4-FFF2-40B4-BE49-F238E27FC236}">
                          <a16:creationId xmlns:a16="http://schemas.microsoft.com/office/drawing/2014/main" id="{427B4A6F-89E4-322D-20CF-2BE6187D9518}"/>
                        </a:ext>
                      </a:extLst>
                    </p:cNvPr>
                    <p:cNvGraphicFramePr/>
                    <p:nvPr/>
                  </p:nvGraphicFramePr>
                  <p:xfrm>
                    <a:off x="3466776" y="1422304"/>
                    <a:ext cx="6120000" cy="414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4695" name="グラフ 114694">
                      <a:extLst>
                        <a:ext uri="{FF2B5EF4-FFF2-40B4-BE49-F238E27FC236}">
                          <a16:creationId xmlns:a16="http://schemas.microsoft.com/office/drawing/2014/main" id="{46035AF6-6896-E740-C1C2-7A469AC4EFD0}"/>
                        </a:ext>
                      </a:extLst>
                    </p:cNvPr>
                    <p:cNvGraphicFramePr/>
                    <p:nvPr/>
                  </p:nvGraphicFramePr>
                  <p:xfrm>
                    <a:off x="4260912" y="1987530"/>
                    <a:ext cx="4871747" cy="327069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14696" name="グラフ 114695">
                      <a:extLst>
                        <a:ext uri="{FF2B5EF4-FFF2-40B4-BE49-F238E27FC236}">
                          <a16:creationId xmlns:a16="http://schemas.microsoft.com/office/drawing/2014/main" id="{C8E0685E-E41F-944E-0F7C-37C02F08922A}"/>
                        </a:ext>
                      </a:extLst>
                    </p:cNvPr>
                    <p:cNvGraphicFramePr/>
                    <p:nvPr/>
                  </p:nvGraphicFramePr>
                  <p:xfrm>
                    <a:off x="5225904" y="2684997"/>
                    <a:ext cx="2849262" cy="2054578"/>
                  </p:xfrm>
                  <a:graphic>
                    <a:graphicData uri="http://schemas.openxmlformats.org/drawingml/2006/chart">
                      <c:chart xmlns:c="http://schemas.openxmlformats.org/drawingml/2006/chart" xmlns:r="http://schemas.openxmlformats.org/officeDocument/2006/relationships" r:id="rId7"/>
                    </a:graphicData>
                  </a:graphic>
                </p:graphicFrame>
                <p:sp>
                  <p:nvSpPr>
                    <p:cNvPr id="114698" name="円/楕円 114697">
                      <a:extLst>
                        <a:ext uri="{FF2B5EF4-FFF2-40B4-BE49-F238E27FC236}">
                          <a16:creationId xmlns:a16="http://schemas.microsoft.com/office/drawing/2014/main" id="{3278C26A-0833-4DC2-BB36-6F6F5E1371A9}"/>
                        </a:ext>
                      </a:extLst>
                    </p:cNvPr>
                    <p:cNvSpPr/>
                    <p:nvPr/>
                  </p:nvSpPr>
                  <p:spPr>
                    <a:xfrm>
                      <a:off x="5992027" y="3066450"/>
                      <a:ext cx="1314000" cy="1314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5" name="テキスト ボックス 34">
                    <a:extLst>
                      <a:ext uri="{FF2B5EF4-FFF2-40B4-BE49-F238E27FC236}">
                        <a16:creationId xmlns:a16="http://schemas.microsoft.com/office/drawing/2014/main" id="{385749A9-82BB-7033-14B9-568C9A82F6B9}"/>
                      </a:ext>
                    </a:extLst>
                  </p:cNvPr>
                  <p:cNvSpPr txBox="1"/>
                  <p:nvPr/>
                </p:nvSpPr>
                <p:spPr>
                  <a:xfrm rot="18513120">
                    <a:off x="1370005" y="3041795"/>
                    <a:ext cx="1102496" cy="707233"/>
                  </a:xfrm>
                  <a:prstGeom prst="rect">
                    <a:avLst/>
                  </a:prstGeom>
                  <a:noFill/>
                  <a:ln>
                    <a:noFill/>
                  </a:ln>
                </p:spPr>
                <p:txBody>
                  <a:bodyPr wrap="square" lIns="0" tIns="0" rIns="0" bIns="0" rtlCol="0">
                    <a:prstTxWarp prst="textArchUp">
                      <a:avLst/>
                    </a:prstTxWarp>
                    <a:spAutoFit/>
                  </a:bodyPr>
                  <a:lstStyle/>
                  <a:p>
                    <a:pPr algn="ctr"/>
                    <a:r>
                      <a:rPr lang="ja-JP" altLang="en-US" sz="1000">
                        <a:ln w="5080">
                          <a:noFill/>
                        </a:ln>
                        <a:solidFill>
                          <a:schemeClr val="bg1"/>
                        </a:solidFill>
                        <a:latin typeface="HGPｺﾞｼｯｸE" panose="020B0900000000000000" pitchFamily="50" charset="-128"/>
                        <a:ea typeface="HGPｺﾞｼｯｸE" panose="020B0900000000000000" pitchFamily="50" charset="-128"/>
                      </a:rPr>
                      <a:t>依存財源 </a:t>
                    </a:r>
                    <a:r>
                      <a:rPr lang="en-US" altLang="ja-JP" sz="1000" dirty="0">
                        <a:ln w="5080">
                          <a:noFill/>
                        </a:ln>
                        <a:solidFill>
                          <a:schemeClr val="bg1"/>
                        </a:solidFill>
                        <a:latin typeface="HGPｺﾞｼｯｸE" panose="020B0900000000000000" pitchFamily="50" charset="-128"/>
                        <a:ea typeface="HGPｺﾞｼｯｸE" panose="020B0900000000000000" pitchFamily="50" charset="-128"/>
                      </a:rPr>
                      <a:t>46.0%</a:t>
                    </a:r>
                    <a:endParaRPr kumimoji="1" lang="en-US" altLang="ja-JP" sz="1000" dirty="0">
                      <a:ln w="5080">
                        <a:noFill/>
                      </a:ln>
                      <a:solidFill>
                        <a:schemeClr val="bg1"/>
                      </a:solidFill>
                      <a:effectLst/>
                      <a:latin typeface="HGPｺﾞｼｯｸE" panose="020B0900000000000000" pitchFamily="50" charset="-128"/>
                      <a:ea typeface="HGPｺﾞｼｯｸE" panose="020B0900000000000000" pitchFamily="50" charset="-128"/>
                    </a:endParaRPr>
                  </a:p>
                </p:txBody>
              </p:sp>
              <p:sp>
                <p:nvSpPr>
                  <p:cNvPr id="36" name="テキスト ボックス 35">
                    <a:extLst>
                      <a:ext uri="{FF2B5EF4-FFF2-40B4-BE49-F238E27FC236}">
                        <a16:creationId xmlns:a16="http://schemas.microsoft.com/office/drawing/2014/main" id="{75FEE349-42D7-5C7E-7604-A7E55F107BA0}"/>
                      </a:ext>
                    </a:extLst>
                  </p:cNvPr>
                  <p:cNvSpPr txBox="1"/>
                  <p:nvPr/>
                </p:nvSpPr>
                <p:spPr>
                  <a:xfrm rot="3063929">
                    <a:off x="1958331" y="3034029"/>
                    <a:ext cx="1102496" cy="705311"/>
                  </a:xfrm>
                  <a:prstGeom prst="rect">
                    <a:avLst/>
                  </a:prstGeom>
                  <a:noFill/>
                  <a:ln>
                    <a:noFill/>
                  </a:ln>
                </p:spPr>
                <p:txBody>
                  <a:bodyPr wrap="square" lIns="0" tIns="0" rIns="0" bIns="0" rtlCol="0">
                    <a:prstTxWarp prst="textArchUp">
                      <a:avLst/>
                    </a:prstTxWarp>
                    <a:spAutoFit/>
                  </a:bodyPr>
                  <a:lstStyle/>
                  <a:p>
                    <a:pPr algn="ctr"/>
                    <a:r>
                      <a:rPr lang="ja-JP" altLang="en-US" sz="1000">
                        <a:ln w="5080">
                          <a:noFill/>
                        </a:ln>
                        <a:solidFill>
                          <a:schemeClr val="bg1"/>
                        </a:solidFill>
                        <a:latin typeface="HGPｺﾞｼｯｸE" panose="020B0900000000000000" pitchFamily="50" charset="-128"/>
                        <a:ea typeface="HGPｺﾞｼｯｸE" panose="020B0900000000000000" pitchFamily="50" charset="-128"/>
                      </a:rPr>
                      <a:t>自主財源 </a:t>
                    </a:r>
                    <a:r>
                      <a:rPr lang="en-US" altLang="ja-JP" sz="1000" dirty="0">
                        <a:ln w="5080">
                          <a:noFill/>
                        </a:ln>
                        <a:solidFill>
                          <a:schemeClr val="bg1"/>
                        </a:solidFill>
                        <a:latin typeface="HGPｺﾞｼｯｸE" panose="020B0900000000000000" pitchFamily="50" charset="-128"/>
                        <a:ea typeface="HGPｺﾞｼｯｸE" panose="020B0900000000000000" pitchFamily="50" charset="-128"/>
                      </a:rPr>
                      <a:t>54.0%</a:t>
                    </a:r>
                    <a:endParaRPr kumimoji="1" lang="en-US" altLang="ja-JP" sz="1000" dirty="0">
                      <a:ln w="5080">
                        <a:noFill/>
                      </a:ln>
                      <a:solidFill>
                        <a:schemeClr val="bg1"/>
                      </a:solidFill>
                      <a:effectLst/>
                      <a:latin typeface="HGPｺﾞｼｯｸE" panose="020B0900000000000000" pitchFamily="50" charset="-128"/>
                      <a:ea typeface="HGPｺﾞｼｯｸE" panose="020B0900000000000000" pitchFamily="50" charset="-128"/>
                    </a:endParaRPr>
                  </a:p>
                </p:txBody>
              </p:sp>
              <p:sp>
                <p:nvSpPr>
                  <p:cNvPr id="37" name="テキスト ボックス 36">
                    <a:extLst>
                      <a:ext uri="{FF2B5EF4-FFF2-40B4-BE49-F238E27FC236}">
                        <a16:creationId xmlns:a16="http://schemas.microsoft.com/office/drawing/2014/main" id="{D74F795F-1336-CE24-FB8C-F3CB7CCCB27A}"/>
                      </a:ext>
                    </a:extLst>
                  </p:cNvPr>
                  <p:cNvSpPr txBox="1"/>
                  <p:nvPr/>
                </p:nvSpPr>
                <p:spPr>
                  <a:xfrm rot="2314384">
                    <a:off x="2144970" y="2837397"/>
                    <a:ext cx="1099421" cy="360083"/>
                  </a:xfrm>
                  <a:prstGeom prst="rect">
                    <a:avLst/>
                  </a:prstGeom>
                  <a:noFill/>
                  <a:ln>
                    <a:noFill/>
                  </a:ln>
                </p:spPr>
                <p:txBody>
                  <a:bodyPr wrap="square" lIns="0" tIns="0" rIns="0" bIns="0" rtlCol="0">
                    <a:prstTxWarp prst="textArchUp">
                      <a:avLst/>
                    </a:prstTxWarp>
                    <a:spAutoFit/>
                  </a:bodyPr>
                  <a:lstStyle/>
                  <a:p>
                    <a:pPr algn="ctr"/>
                    <a:r>
                      <a:rPr lang="ja-JP" altLang="en-US" sz="1000">
                        <a:ln w="5080">
                          <a:noFill/>
                        </a:ln>
                        <a:solidFill>
                          <a:schemeClr val="bg1"/>
                        </a:solidFill>
                        <a:latin typeface="HGPｺﾞｼｯｸE" panose="020B0900000000000000" pitchFamily="50" charset="-128"/>
                        <a:ea typeface="HGPｺﾞｼｯｸE" panose="020B0900000000000000" pitchFamily="50" charset="-128"/>
                      </a:rPr>
                      <a:t>県税 </a:t>
                    </a:r>
                    <a:r>
                      <a:rPr lang="en-US" altLang="ja-JP" sz="1000" dirty="0">
                        <a:ln w="5080">
                          <a:noFill/>
                        </a:ln>
                        <a:solidFill>
                          <a:schemeClr val="bg1"/>
                        </a:solidFill>
                        <a:latin typeface="HGPｺﾞｼｯｸE" panose="020B0900000000000000" pitchFamily="50" charset="-128"/>
                        <a:ea typeface="HGPｺﾞｼｯｸE" panose="020B0900000000000000" pitchFamily="50" charset="-128"/>
                      </a:rPr>
                      <a:t>28.9%</a:t>
                    </a:r>
                    <a:endParaRPr kumimoji="1" lang="en-US" altLang="ja-JP" sz="1000" dirty="0">
                      <a:ln w="5080">
                        <a:noFill/>
                      </a:ln>
                      <a:solidFill>
                        <a:schemeClr val="bg1"/>
                      </a:solidFill>
                      <a:effectLst/>
                      <a:latin typeface="HGPｺﾞｼｯｸE" panose="020B0900000000000000" pitchFamily="50" charset="-128"/>
                      <a:ea typeface="HGPｺﾞｼｯｸE" panose="020B0900000000000000" pitchFamily="50" charset="-128"/>
                    </a:endParaRPr>
                  </a:p>
                </p:txBody>
              </p:sp>
              <p:sp>
                <p:nvSpPr>
                  <p:cNvPr id="38" name="テキスト ボックス 37">
                    <a:extLst>
                      <a:ext uri="{FF2B5EF4-FFF2-40B4-BE49-F238E27FC236}">
                        <a16:creationId xmlns:a16="http://schemas.microsoft.com/office/drawing/2014/main" id="{6BE4B563-A04B-DBA9-B08E-0EA7CD385180}"/>
                      </a:ext>
                    </a:extLst>
                  </p:cNvPr>
                  <p:cNvSpPr txBox="1"/>
                  <p:nvPr/>
                </p:nvSpPr>
                <p:spPr>
                  <a:xfrm>
                    <a:off x="1759217" y="3401607"/>
                    <a:ext cx="870566" cy="274191"/>
                  </a:xfrm>
                  <a:prstGeom prst="rect">
                    <a:avLst/>
                  </a:prstGeom>
                  <a:noFill/>
                </p:spPr>
                <p:txBody>
                  <a:bodyPr wrap="none" lIns="0" tIns="0" rIns="0" bIns="0" rtlCol="0">
                    <a:spAutoFit/>
                  </a:bodyPr>
                  <a:lstStyle/>
                  <a:p>
                    <a:pPr algn="ctr"/>
                    <a:r>
                      <a:rPr kumimoji="1" lang="ja-JP" altLang="en-US" sz="1600" spc="-90">
                        <a:solidFill>
                          <a:srgbClr val="FF0000"/>
                        </a:solidFill>
                      </a:rPr>
                      <a:t>歳入</a:t>
                    </a:r>
                    <a:r>
                      <a:rPr kumimoji="1" lang="ja-JP" altLang="en-US" sz="1600" spc="-90"/>
                      <a:t>総額</a:t>
                    </a:r>
                  </a:p>
                </p:txBody>
              </p:sp>
              <p:sp>
                <p:nvSpPr>
                  <p:cNvPr id="39" name="テキスト ボックス 38">
                    <a:extLst>
                      <a:ext uri="{FF2B5EF4-FFF2-40B4-BE49-F238E27FC236}">
                        <a16:creationId xmlns:a16="http://schemas.microsoft.com/office/drawing/2014/main" id="{0BE61515-595B-4598-4FEB-5077A29FCF8D}"/>
                      </a:ext>
                    </a:extLst>
                  </p:cNvPr>
                  <p:cNvSpPr txBox="1"/>
                  <p:nvPr/>
                </p:nvSpPr>
                <p:spPr>
                  <a:xfrm>
                    <a:off x="1784199" y="3669346"/>
                    <a:ext cx="869485" cy="205643"/>
                  </a:xfrm>
                  <a:prstGeom prst="rect">
                    <a:avLst/>
                  </a:prstGeom>
                  <a:noFill/>
                </p:spPr>
                <p:txBody>
                  <a:bodyPr wrap="none" lIns="0" tIns="0" rIns="0" bIns="0" rtlCol="0">
                    <a:spAutoFit/>
                  </a:bodyPr>
                  <a:lstStyle/>
                  <a:p>
                    <a:r>
                      <a:rPr kumimoji="1" lang="en-US" altLang="ja-JP" sz="1200" spc="110" dirty="0">
                        <a:latin typeface="+mn-ea"/>
                      </a:rPr>
                      <a:t>8,861</a:t>
                    </a:r>
                    <a:r>
                      <a:rPr kumimoji="1" lang="ja-JP" altLang="en-US" sz="1200" spc="110">
                        <a:latin typeface="+mn-ea"/>
                      </a:rPr>
                      <a:t>億円</a:t>
                    </a:r>
                  </a:p>
                </p:txBody>
              </p:sp>
              <p:sp>
                <p:nvSpPr>
                  <p:cNvPr id="40" name="テキスト ボックス 39">
                    <a:extLst>
                      <a:ext uri="{FF2B5EF4-FFF2-40B4-BE49-F238E27FC236}">
                        <a16:creationId xmlns:a16="http://schemas.microsoft.com/office/drawing/2014/main" id="{804D8CC4-53FA-79A0-E59E-C403BDAE84F7}"/>
                      </a:ext>
                    </a:extLst>
                  </p:cNvPr>
                  <p:cNvSpPr txBox="1"/>
                  <p:nvPr/>
                </p:nvSpPr>
                <p:spPr>
                  <a:xfrm>
                    <a:off x="2201148" y="2064250"/>
                    <a:ext cx="807582" cy="394150"/>
                  </a:xfrm>
                  <a:prstGeom prst="rect">
                    <a:avLst/>
                  </a:prstGeom>
                  <a:noFill/>
                  <a:ln>
                    <a:noFill/>
                  </a:ln>
                </p:spPr>
                <p:txBody>
                  <a:bodyPr wrap="square" lIns="0" tIns="0" rIns="0" bIns="0" rtlCol="0">
                    <a:spAutoFit/>
                  </a:bodyPr>
                  <a:lstStyle/>
                  <a:p>
                    <a:pPr algn="ctr"/>
                    <a:r>
                      <a:rPr lang="ja-JP" altLang="en-US" sz="1200">
                        <a:ln w="5080">
                          <a:noFill/>
                        </a:ln>
                        <a:latin typeface="HGPｺﾞｼｯｸE" panose="020B0900000000000000" pitchFamily="50" charset="-128"/>
                        <a:ea typeface="HGPｺﾞｼｯｸE" panose="020B0900000000000000" pitchFamily="50" charset="-128"/>
                      </a:rPr>
                      <a:t>県民税</a:t>
                    </a:r>
                    <a:endParaRPr lang="en-US" altLang="ja-JP" sz="1200" dirty="0">
                      <a:ln w="5080">
                        <a:noFill/>
                      </a:ln>
                      <a:latin typeface="HGPｺﾞｼｯｸE" panose="020B0900000000000000" pitchFamily="50" charset="-128"/>
                      <a:ea typeface="HGPｺﾞｼｯｸE" panose="020B0900000000000000" pitchFamily="50" charset="-128"/>
                    </a:endParaRPr>
                  </a:p>
                  <a:p>
                    <a:pPr algn="ctr"/>
                    <a:r>
                      <a:rPr lang="en-US" altLang="ja-JP" sz="1100" dirty="0">
                        <a:ln w="5080">
                          <a:noFill/>
                        </a:ln>
                        <a:latin typeface="HGPｺﾞｼｯｸE" panose="020B0900000000000000" pitchFamily="50" charset="-128"/>
                        <a:ea typeface="HGPｺﾞｼｯｸE" panose="020B0900000000000000" pitchFamily="50" charset="-128"/>
                      </a:rPr>
                      <a:t>9.0%</a:t>
                    </a:r>
                    <a:endParaRPr kumimoji="1" lang="en-US" altLang="ja-JP" sz="1100" dirty="0">
                      <a:ln w="5080">
                        <a:noFill/>
                      </a:ln>
                      <a:effectLst/>
                      <a:latin typeface="HGPｺﾞｼｯｸE" panose="020B0900000000000000" pitchFamily="50" charset="-128"/>
                      <a:ea typeface="HGPｺﾞｼｯｸE" panose="020B0900000000000000" pitchFamily="50" charset="-128"/>
                    </a:endParaRPr>
                  </a:p>
                </p:txBody>
              </p:sp>
              <p:sp>
                <p:nvSpPr>
                  <p:cNvPr id="41" name="テキスト ボックス 40">
                    <a:extLst>
                      <a:ext uri="{FF2B5EF4-FFF2-40B4-BE49-F238E27FC236}">
                        <a16:creationId xmlns:a16="http://schemas.microsoft.com/office/drawing/2014/main" id="{6E92D26B-730F-A876-9E95-37DC054FE314}"/>
                      </a:ext>
                    </a:extLst>
                  </p:cNvPr>
                  <p:cNvSpPr txBox="1"/>
                  <p:nvPr/>
                </p:nvSpPr>
                <p:spPr>
                  <a:xfrm>
                    <a:off x="3252555" y="2925285"/>
                    <a:ext cx="899996" cy="394150"/>
                  </a:xfrm>
                  <a:prstGeom prst="rect">
                    <a:avLst/>
                  </a:prstGeom>
                  <a:noFill/>
                  <a:ln>
                    <a:noFill/>
                  </a:ln>
                </p:spPr>
                <p:txBody>
                  <a:bodyPr wrap="square" lIns="0" tIns="0" rIns="0" bIns="0" rtlCol="0">
                    <a:spAutoFit/>
                  </a:bodyPr>
                  <a:lstStyle/>
                  <a:p>
                    <a:pPr algn="ctr"/>
                    <a:r>
                      <a:rPr lang="ja-JP" altLang="en-US" sz="1200">
                        <a:ln w="5080">
                          <a:noFill/>
                        </a:ln>
                        <a:latin typeface="HGPｺﾞｼｯｸE" panose="020B0900000000000000" pitchFamily="50" charset="-128"/>
                        <a:ea typeface="HGPｺﾞｼｯｸE" panose="020B0900000000000000" pitchFamily="50" charset="-128"/>
                      </a:rPr>
                      <a:t>地方消費税</a:t>
                    </a:r>
                  </a:p>
                  <a:p>
                    <a:pPr algn="ctr"/>
                    <a:r>
                      <a:rPr lang="en-US" altLang="ja-JP" sz="1100" dirty="0">
                        <a:ln w="5080">
                          <a:noFill/>
                        </a:ln>
                        <a:latin typeface="HGPｺﾞｼｯｸE" panose="020B0900000000000000" pitchFamily="50" charset="-128"/>
                        <a:ea typeface="HGPｺﾞｼｯｸE" panose="020B0900000000000000" pitchFamily="50" charset="-128"/>
                      </a:rPr>
                      <a:t>6.5%</a:t>
                    </a:r>
                    <a:endParaRPr kumimoji="1" lang="en-US" altLang="ja-JP" sz="1100" dirty="0">
                      <a:ln w="5080">
                        <a:noFill/>
                      </a:ln>
                      <a:effectLst/>
                      <a:latin typeface="HGPｺﾞｼｯｸE" panose="020B0900000000000000" pitchFamily="50" charset="-128"/>
                      <a:ea typeface="HGPｺﾞｼｯｸE" panose="020B0900000000000000" pitchFamily="50" charset="-128"/>
                    </a:endParaRPr>
                  </a:p>
                </p:txBody>
              </p:sp>
              <p:sp>
                <p:nvSpPr>
                  <p:cNvPr id="42" name="テキスト ボックス 41">
                    <a:extLst>
                      <a:ext uri="{FF2B5EF4-FFF2-40B4-BE49-F238E27FC236}">
                        <a16:creationId xmlns:a16="http://schemas.microsoft.com/office/drawing/2014/main" id="{271FD4BB-9DD5-6244-52B5-30E26CE2DB3C}"/>
                      </a:ext>
                    </a:extLst>
                  </p:cNvPr>
                  <p:cNvSpPr txBox="1"/>
                  <p:nvPr/>
                </p:nvSpPr>
                <p:spPr>
                  <a:xfrm>
                    <a:off x="2819152" y="2391421"/>
                    <a:ext cx="899996" cy="394150"/>
                  </a:xfrm>
                  <a:prstGeom prst="rect">
                    <a:avLst/>
                  </a:prstGeom>
                  <a:noFill/>
                  <a:ln>
                    <a:noFill/>
                  </a:ln>
                </p:spPr>
                <p:txBody>
                  <a:bodyPr wrap="square" lIns="0" tIns="0" rIns="0" bIns="0" rtlCol="0">
                    <a:spAutoFit/>
                  </a:bodyPr>
                  <a:lstStyle/>
                  <a:p>
                    <a:pPr algn="ctr"/>
                    <a:r>
                      <a:rPr lang="ja-JP" altLang="en-US" sz="1200">
                        <a:ln w="5080">
                          <a:noFill/>
                        </a:ln>
                        <a:solidFill>
                          <a:schemeClr val="bg1"/>
                        </a:solidFill>
                        <a:latin typeface="HGPｺﾞｼｯｸE" panose="020B0900000000000000" pitchFamily="50" charset="-128"/>
                        <a:ea typeface="HGPｺﾞｼｯｸE" panose="020B0900000000000000" pitchFamily="50" charset="-128"/>
                      </a:rPr>
                      <a:t>事業税 </a:t>
                    </a:r>
                    <a:endParaRPr lang="en-US" altLang="ja-JP" sz="1200" dirty="0">
                      <a:ln w="5080">
                        <a:noFill/>
                      </a:ln>
                      <a:solidFill>
                        <a:schemeClr val="bg1"/>
                      </a:solidFill>
                      <a:latin typeface="HGPｺﾞｼｯｸE" panose="020B0900000000000000" pitchFamily="50" charset="-128"/>
                      <a:ea typeface="HGPｺﾞｼｯｸE" panose="020B0900000000000000" pitchFamily="50" charset="-128"/>
                    </a:endParaRPr>
                  </a:p>
                  <a:p>
                    <a:pPr algn="ctr"/>
                    <a:r>
                      <a:rPr lang="en-US" altLang="ja-JP" sz="1100" dirty="0">
                        <a:ln w="5080">
                          <a:noFill/>
                        </a:ln>
                        <a:solidFill>
                          <a:schemeClr val="bg1"/>
                        </a:solidFill>
                        <a:latin typeface="HGPｺﾞｼｯｸE" panose="020B0900000000000000" pitchFamily="50" charset="-128"/>
                        <a:ea typeface="HGPｺﾞｼｯｸE" panose="020B0900000000000000" pitchFamily="50" charset="-128"/>
                      </a:rPr>
                      <a:t>6.7%</a:t>
                    </a:r>
                    <a:endParaRPr kumimoji="1" lang="en-US" altLang="ja-JP" sz="1100" dirty="0">
                      <a:ln w="5080">
                        <a:noFill/>
                      </a:ln>
                      <a:solidFill>
                        <a:schemeClr val="bg1"/>
                      </a:solidFill>
                      <a:effectLst/>
                      <a:latin typeface="HGPｺﾞｼｯｸE" panose="020B0900000000000000" pitchFamily="50" charset="-128"/>
                      <a:ea typeface="HGPｺﾞｼｯｸE" panose="020B0900000000000000" pitchFamily="50" charset="-128"/>
                    </a:endParaRPr>
                  </a:p>
                </p:txBody>
              </p:sp>
              <p:sp>
                <p:nvSpPr>
                  <p:cNvPr id="44" name="テキスト ボックス 43">
                    <a:extLst>
                      <a:ext uri="{FF2B5EF4-FFF2-40B4-BE49-F238E27FC236}">
                        <a16:creationId xmlns:a16="http://schemas.microsoft.com/office/drawing/2014/main" id="{246B4905-F820-062A-3C4A-978B21FEDBA3}"/>
                      </a:ext>
                    </a:extLst>
                  </p:cNvPr>
                  <p:cNvSpPr txBox="1"/>
                  <p:nvPr/>
                </p:nvSpPr>
                <p:spPr>
                  <a:xfrm>
                    <a:off x="4178331" y="3265326"/>
                    <a:ext cx="691217" cy="394150"/>
                  </a:xfrm>
                  <a:prstGeom prst="rect">
                    <a:avLst/>
                  </a:prstGeom>
                  <a:noFill/>
                  <a:ln>
                    <a:noFill/>
                  </a:ln>
                </p:spPr>
                <p:txBody>
                  <a:bodyPr wrap="square" lIns="0" tIns="0" rIns="0" bIns="0" rtlCol="0">
                    <a:spAutoFit/>
                  </a:bodyPr>
                  <a:lstStyle/>
                  <a:p>
                    <a:pPr algn="ctr"/>
                    <a:r>
                      <a:rPr lang="ja-JP" altLang="en-US" sz="1200">
                        <a:ln w="5080">
                          <a:noFill/>
                        </a:ln>
                        <a:latin typeface="HGPｺﾞｼｯｸE" panose="020B0900000000000000" pitchFamily="50" charset="-128"/>
                        <a:ea typeface="HGPｺﾞｼｯｸE" panose="020B0900000000000000" pitchFamily="50" charset="-128"/>
                      </a:rPr>
                      <a:t>自動車税</a:t>
                    </a:r>
                  </a:p>
                  <a:p>
                    <a:pPr algn="ctr"/>
                    <a:r>
                      <a:rPr lang="en-US" altLang="ja-JP" sz="1100" dirty="0">
                        <a:ln w="5080">
                          <a:noFill/>
                        </a:ln>
                        <a:latin typeface="HGPｺﾞｼｯｸE" panose="020B0900000000000000" pitchFamily="50" charset="-128"/>
                        <a:ea typeface="HGPｺﾞｼｯｸE" panose="020B0900000000000000" pitchFamily="50" charset="-128"/>
                      </a:rPr>
                      <a:t>3.8%</a:t>
                    </a:r>
                    <a:endParaRPr kumimoji="1" lang="en-US" altLang="ja-JP" sz="1100" dirty="0">
                      <a:ln w="5080">
                        <a:noFill/>
                      </a:ln>
                      <a:effectLst/>
                      <a:latin typeface="HGPｺﾞｼｯｸE" panose="020B0900000000000000" pitchFamily="50" charset="-128"/>
                      <a:ea typeface="HGPｺﾞｼｯｸE" panose="020B0900000000000000" pitchFamily="50" charset="-128"/>
                    </a:endParaRPr>
                  </a:p>
                </p:txBody>
              </p:sp>
              <p:sp>
                <p:nvSpPr>
                  <p:cNvPr id="45" name="テキスト ボックス 44">
                    <a:extLst>
                      <a:ext uri="{FF2B5EF4-FFF2-40B4-BE49-F238E27FC236}">
                        <a16:creationId xmlns:a16="http://schemas.microsoft.com/office/drawing/2014/main" id="{75E785C2-FE9D-A8BB-666E-4D8FADE73ED9}"/>
                      </a:ext>
                    </a:extLst>
                  </p:cNvPr>
                  <p:cNvSpPr txBox="1"/>
                  <p:nvPr/>
                </p:nvSpPr>
                <p:spPr>
                  <a:xfrm>
                    <a:off x="2956157" y="4136331"/>
                    <a:ext cx="899996" cy="599793"/>
                  </a:xfrm>
                  <a:prstGeom prst="rect">
                    <a:avLst/>
                  </a:prstGeom>
                  <a:noFill/>
                  <a:ln>
                    <a:noFill/>
                  </a:ln>
                </p:spPr>
                <p:txBody>
                  <a:bodyPr wrap="square" lIns="0" tIns="0" rIns="0" bIns="0" rtlCol="0">
                    <a:spAutoFit/>
                  </a:bodyPr>
                  <a:lstStyle/>
                  <a:p>
                    <a:pPr algn="ctr"/>
                    <a:r>
                      <a:rPr lang="ja-JP" altLang="en-US" sz="1200">
                        <a:ln w="5080">
                          <a:noFill/>
                        </a:ln>
                        <a:latin typeface="HGPｺﾞｼｯｸE" panose="020B0900000000000000" pitchFamily="50" charset="-128"/>
                        <a:ea typeface="HGPｺﾞｼｯｸE" panose="020B0900000000000000" pitchFamily="50" charset="-128"/>
                      </a:rPr>
                      <a:t>地方消費税</a:t>
                    </a:r>
                  </a:p>
                  <a:p>
                    <a:pPr algn="ctr"/>
                    <a:r>
                      <a:rPr lang="ja-JP" altLang="en-US" sz="1200">
                        <a:ln w="5080">
                          <a:noFill/>
                        </a:ln>
                        <a:latin typeface="HGPｺﾞｼｯｸE" panose="020B0900000000000000" pitchFamily="50" charset="-128"/>
                        <a:ea typeface="HGPｺﾞｼｯｸE" panose="020B0900000000000000" pitchFamily="50" charset="-128"/>
                      </a:rPr>
                      <a:t>清算金</a:t>
                    </a:r>
                    <a:endParaRPr lang="en-US" altLang="ja-JP" sz="1200" dirty="0">
                      <a:ln w="5080">
                        <a:noFill/>
                      </a:ln>
                      <a:latin typeface="HGPｺﾞｼｯｸE" panose="020B0900000000000000" pitchFamily="50" charset="-128"/>
                      <a:ea typeface="HGPｺﾞｼｯｸE" panose="020B0900000000000000" pitchFamily="50" charset="-128"/>
                    </a:endParaRPr>
                  </a:p>
                  <a:p>
                    <a:pPr algn="ctr"/>
                    <a:r>
                      <a:rPr lang="en-US" altLang="ja-JP" sz="1100" dirty="0">
                        <a:ln w="5080">
                          <a:noFill/>
                        </a:ln>
                        <a:latin typeface="HGPｺﾞｼｯｸE" panose="020B0900000000000000" pitchFamily="50" charset="-128"/>
                        <a:ea typeface="HGPｺﾞｼｯｸE" panose="020B0900000000000000" pitchFamily="50" charset="-128"/>
                      </a:rPr>
                      <a:t>11.1%</a:t>
                    </a:r>
                    <a:endParaRPr kumimoji="1" lang="en-US" altLang="ja-JP" sz="1100" dirty="0">
                      <a:ln w="5080">
                        <a:noFill/>
                      </a:ln>
                      <a:effectLst/>
                      <a:latin typeface="HGPｺﾞｼｯｸE" panose="020B0900000000000000" pitchFamily="50" charset="-128"/>
                      <a:ea typeface="HGPｺﾞｼｯｸE" panose="020B0900000000000000" pitchFamily="50" charset="-128"/>
                    </a:endParaRPr>
                  </a:p>
                </p:txBody>
              </p:sp>
              <p:sp>
                <p:nvSpPr>
                  <p:cNvPr id="46" name="テキスト ボックス 45">
                    <a:extLst>
                      <a:ext uri="{FF2B5EF4-FFF2-40B4-BE49-F238E27FC236}">
                        <a16:creationId xmlns:a16="http://schemas.microsoft.com/office/drawing/2014/main" id="{E52113AF-6E84-FE71-01B4-4533863DD289}"/>
                      </a:ext>
                    </a:extLst>
                  </p:cNvPr>
                  <p:cNvSpPr txBox="1"/>
                  <p:nvPr/>
                </p:nvSpPr>
                <p:spPr>
                  <a:xfrm>
                    <a:off x="2354932" y="4631282"/>
                    <a:ext cx="899996" cy="394150"/>
                  </a:xfrm>
                  <a:prstGeom prst="rect">
                    <a:avLst/>
                  </a:prstGeom>
                  <a:noFill/>
                  <a:ln>
                    <a:noFill/>
                  </a:ln>
                </p:spPr>
                <p:txBody>
                  <a:bodyPr wrap="square" lIns="0" tIns="0" rIns="0" bIns="0" rtlCol="0">
                    <a:spAutoFit/>
                  </a:bodyPr>
                  <a:lstStyle/>
                  <a:p>
                    <a:pPr algn="ctr"/>
                    <a:r>
                      <a:rPr lang="ja-JP" altLang="en-US" sz="1200">
                        <a:ln w="5080">
                          <a:noFill/>
                        </a:ln>
                        <a:latin typeface="HGPｺﾞｼｯｸE" panose="020B0900000000000000" pitchFamily="50" charset="-128"/>
                        <a:ea typeface="HGPｺﾞｼｯｸE" panose="020B0900000000000000" pitchFamily="50" charset="-128"/>
                      </a:rPr>
                      <a:t>諸収入</a:t>
                    </a:r>
                  </a:p>
                  <a:p>
                    <a:pPr algn="ctr"/>
                    <a:r>
                      <a:rPr lang="en-US" altLang="ja-JP" sz="1100" dirty="0">
                        <a:ln w="5080">
                          <a:noFill/>
                        </a:ln>
                        <a:latin typeface="HGPｺﾞｼｯｸE" panose="020B0900000000000000" pitchFamily="50" charset="-128"/>
                        <a:ea typeface="HGPｺﾞｼｯｸE" panose="020B0900000000000000" pitchFamily="50" charset="-128"/>
                      </a:rPr>
                      <a:t>5.7%</a:t>
                    </a:r>
                    <a:endParaRPr kumimoji="1" lang="en-US" altLang="ja-JP" sz="1100" dirty="0">
                      <a:ln w="5080">
                        <a:noFill/>
                      </a:ln>
                      <a:effectLst/>
                      <a:latin typeface="HGPｺﾞｼｯｸE" panose="020B0900000000000000" pitchFamily="50" charset="-128"/>
                      <a:ea typeface="HGPｺﾞｼｯｸE" panose="020B0900000000000000" pitchFamily="50" charset="-128"/>
                    </a:endParaRPr>
                  </a:p>
                </p:txBody>
              </p:sp>
              <p:sp>
                <p:nvSpPr>
                  <p:cNvPr id="48" name="テキスト ボックス 47">
                    <a:extLst>
                      <a:ext uri="{FF2B5EF4-FFF2-40B4-BE49-F238E27FC236}">
                        <a16:creationId xmlns:a16="http://schemas.microsoft.com/office/drawing/2014/main" id="{B09783F1-D6E5-E7A8-F73A-BF2A4F6DC6E4}"/>
                      </a:ext>
                    </a:extLst>
                  </p:cNvPr>
                  <p:cNvSpPr txBox="1"/>
                  <p:nvPr/>
                </p:nvSpPr>
                <p:spPr>
                  <a:xfrm>
                    <a:off x="2024220" y="4824228"/>
                    <a:ext cx="631550" cy="394150"/>
                  </a:xfrm>
                  <a:prstGeom prst="rect">
                    <a:avLst/>
                  </a:prstGeom>
                  <a:noFill/>
                  <a:ln>
                    <a:noFill/>
                  </a:ln>
                </p:spPr>
                <p:txBody>
                  <a:bodyPr wrap="square" lIns="0" tIns="0" rIns="0" bIns="0" rtlCol="0">
                    <a:spAutoFit/>
                  </a:bodyPr>
                  <a:lstStyle/>
                  <a:p>
                    <a:pPr algn="ctr"/>
                    <a:r>
                      <a:rPr lang="ja-JP" altLang="en-US" sz="1200" spc="-70">
                        <a:ln w="5080">
                          <a:noFill/>
                        </a:ln>
                        <a:latin typeface="HGPｺﾞｼｯｸE" panose="020B0900000000000000" pitchFamily="50" charset="-128"/>
                        <a:ea typeface="HGPｺﾞｼｯｸE" panose="020B0900000000000000" pitchFamily="50" charset="-128"/>
                      </a:rPr>
                      <a:t>繰入金</a:t>
                    </a:r>
                  </a:p>
                  <a:p>
                    <a:pPr algn="ctr"/>
                    <a:r>
                      <a:rPr lang="en-US" altLang="ja-JP" sz="1100" dirty="0">
                        <a:ln w="5080">
                          <a:noFill/>
                        </a:ln>
                        <a:latin typeface="HGPｺﾞｼｯｸE" panose="020B0900000000000000" pitchFamily="50" charset="-128"/>
                        <a:ea typeface="HGPｺﾞｼｯｸE" panose="020B0900000000000000" pitchFamily="50" charset="-128"/>
                      </a:rPr>
                      <a:t>5.8%</a:t>
                    </a:r>
                    <a:endParaRPr kumimoji="1" lang="en-US" altLang="ja-JP" sz="1100" dirty="0">
                      <a:ln w="5080">
                        <a:noFill/>
                      </a:ln>
                      <a:effectLst/>
                      <a:latin typeface="HGPｺﾞｼｯｸE" panose="020B0900000000000000" pitchFamily="50" charset="-128"/>
                      <a:ea typeface="HGPｺﾞｼｯｸE" panose="020B0900000000000000" pitchFamily="50" charset="-128"/>
                    </a:endParaRPr>
                  </a:p>
                </p:txBody>
              </p:sp>
              <p:sp>
                <p:nvSpPr>
                  <p:cNvPr id="49" name="テキスト ボックス 48">
                    <a:extLst>
                      <a:ext uri="{FF2B5EF4-FFF2-40B4-BE49-F238E27FC236}">
                        <a16:creationId xmlns:a16="http://schemas.microsoft.com/office/drawing/2014/main" id="{F92AFA09-77FB-AC30-194D-AF54D84C00BE}"/>
                      </a:ext>
                    </a:extLst>
                  </p:cNvPr>
                  <p:cNvSpPr txBox="1"/>
                  <p:nvPr/>
                </p:nvSpPr>
                <p:spPr>
                  <a:xfrm>
                    <a:off x="621235" y="4144719"/>
                    <a:ext cx="891016" cy="394150"/>
                  </a:xfrm>
                  <a:prstGeom prst="rect">
                    <a:avLst/>
                  </a:prstGeom>
                  <a:noFill/>
                  <a:ln>
                    <a:noFill/>
                  </a:ln>
                </p:spPr>
                <p:txBody>
                  <a:bodyPr wrap="square" lIns="0" tIns="0" rIns="0" bIns="0" rtlCol="0">
                    <a:spAutoFit/>
                  </a:bodyPr>
                  <a:lstStyle/>
                  <a:p>
                    <a:pPr algn="ctr"/>
                    <a:r>
                      <a:rPr lang="ja-JP" altLang="en-US" sz="1200">
                        <a:ln w="5080">
                          <a:noFill/>
                        </a:ln>
                        <a:latin typeface="HGPｺﾞｼｯｸE" panose="020B0900000000000000" pitchFamily="50" charset="-128"/>
                        <a:ea typeface="HGPｺﾞｼｯｸE" panose="020B0900000000000000" pitchFamily="50" charset="-128"/>
                      </a:rPr>
                      <a:t>地方交付税</a:t>
                    </a:r>
                    <a:r>
                      <a:rPr lang="en-US" altLang="ja-JP" sz="1100" dirty="0">
                        <a:ln w="5080">
                          <a:noFill/>
                        </a:ln>
                        <a:latin typeface="HGPｺﾞｼｯｸE" panose="020B0900000000000000" pitchFamily="50" charset="-128"/>
                        <a:ea typeface="HGPｺﾞｼｯｸE" panose="020B0900000000000000" pitchFamily="50" charset="-128"/>
                      </a:rPr>
                      <a:t>22.0%</a:t>
                    </a:r>
                    <a:endParaRPr kumimoji="1" lang="en-US" altLang="ja-JP" sz="1100" dirty="0">
                      <a:ln w="5080">
                        <a:noFill/>
                      </a:ln>
                      <a:effectLst/>
                      <a:latin typeface="HGPｺﾞｼｯｸE" panose="020B0900000000000000" pitchFamily="50" charset="-128"/>
                      <a:ea typeface="HGPｺﾞｼｯｸE" panose="020B0900000000000000" pitchFamily="50" charset="-128"/>
                    </a:endParaRPr>
                  </a:p>
                </p:txBody>
              </p:sp>
              <p:sp>
                <p:nvSpPr>
                  <p:cNvPr id="50" name="テキスト ボックス 49">
                    <a:extLst>
                      <a:ext uri="{FF2B5EF4-FFF2-40B4-BE49-F238E27FC236}">
                        <a16:creationId xmlns:a16="http://schemas.microsoft.com/office/drawing/2014/main" id="{9464B89C-2D2C-EDAB-1B2B-63561A3E2046}"/>
                      </a:ext>
                    </a:extLst>
                  </p:cNvPr>
                  <p:cNvSpPr txBox="1"/>
                  <p:nvPr/>
                </p:nvSpPr>
                <p:spPr>
                  <a:xfrm>
                    <a:off x="540127" y="2942414"/>
                    <a:ext cx="862931" cy="394150"/>
                  </a:xfrm>
                  <a:prstGeom prst="rect">
                    <a:avLst/>
                  </a:prstGeom>
                  <a:noFill/>
                  <a:ln>
                    <a:noFill/>
                  </a:ln>
                </p:spPr>
                <p:txBody>
                  <a:bodyPr wrap="square" lIns="0" tIns="0" rIns="0" bIns="0" rtlCol="0">
                    <a:spAutoFit/>
                  </a:bodyPr>
                  <a:lstStyle/>
                  <a:p>
                    <a:pPr algn="ctr"/>
                    <a:r>
                      <a:rPr lang="ja-JP" altLang="en-US" sz="1200">
                        <a:ln w="5080">
                          <a:noFill/>
                        </a:ln>
                        <a:latin typeface="HGPｺﾞｼｯｸE" panose="020B0900000000000000" pitchFamily="50" charset="-128"/>
                        <a:ea typeface="HGPｺﾞｼｯｸE" panose="020B0900000000000000" pitchFamily="50" charset="-128"/>
                      </a:rPr>
                      <a:t>国庫支出金</a:t>
                    </a:r>
                    <a:r>
                      <a:rPr lang="en-US" altLang="ja-JP" sz="1100" dirty="0">
                        <a:ln w="5080">
                          <a:noFill/>
                        </a:ln>
                        <a:latin typeface="HGPｺﾞｼｯｸE" panose="020B0900000000000000" pitchFamily="50" charset="-128"/>
                        <a:ea typeface="HGPｺﾞｼｯｸE" panose="020B0900000000000000" pitchFamily="50" charset="-128"/>
                      </a:rPr>
                      <a:t>11.0%</a:t>
                    </a:r>
                    <a:endParaRPr kumimoji="1" lang="en-US" altLang="ja-JP" sz="1100" dirty="0">
                      <a:ln w="5080">
                        <a:noFill/>
                      </a:ln>
                      <a:effectLst/>
                      <a:latin typeface="HGPｺﾞｼｯｸE" panose="020B0900000000000000" pitchFamily="50" charset="-128"/>
                      <a:ea typeface="HGPｺﾞｼｯｸE" panose="020B0900000000000000" pitchFamily="50" charset="-128"/>
                    </a:endParaRPr>
                  </a:p>
                </p:txBody>
              </p:sp>
              <p:sp>
                <p:nvSpPr>
                  <p:cNvPr id="51" name="テキスト ボックス 50">
                    <a:extLst>
                      <a:ext uri="{FF2B5EF4-FFF2-40B4-BE49-F238E27FC236}">
                        <a16:creationId xmlns:a16="http://schemas.microsoft.com/office/drawing/2014/main" id="{44386175-37B0-F8A3-FD2F-CFBBF5CBE98F}"/>
                      </a:ext>
                    </a:extLst>
                  </p:cNvPr>
                  <p:cNvSpPr txBox="1"/>
                  <p:nvPr/>
                </p:nvSpPr>
                <p:spPr>
                  <a:xfrm>
                    <a:off x="977057" y="2240131"/>
                    <a:ext cx="840224" cy="394150"/>
                  </a:xfrm>
                  <a:prstGeom prst="rect">
                    <a:avLst/>
                  </a:prstGeom>
                  <a:noFill/>
                  <a:ln>
                    <a:noFill/>
                  </a:ln>
                </p:spPr>
                <p:txBody>
                  <a:bodyPr wrap="square" lIns="0" tIns="0" rIns="0" bIns="0" rtlCol="0">
                    <a:spAutoFit/>
                  </a:bodyPr>
                  <a:lstStyle/>
                  <a:p>
                    <a:pPr algn="ctr"/>
                    <a:r>
                      <a:rPr lang="ja-JP" altLang="en-US" sz="1200">
                        <a:ln w="5080">
                          <a:noFill/>
                        </a:ln>
                        <a:latin typeface="HGPｺﾞｼｯｸE" panose="020B0900000000000000" pitchFamily="50" charset="-128"/>
                        <a:ea typeface="HGPｺﾞｼｯｸE" panose="020B0900000000000000" pitchFamily="50" charset="-128"/>
                      </a:rPr>
                      <a:t>県債</a:t>
                    </a:r>
                    <a:endParaRPr lang="en-US" altLang="ja-JP" sz="1200" dirty="0">
                      <a:ln w="5080">
                        <a:noFill/>
                      </a:ln>
                      <a:latin typeface="HGPｺﾞｼｯｸE" panose="020B0900000000000000" pitchFamily="50" charset="-128"/>
                      <a:ea typeface="HGPｺﾞｼｯｸE" panose="020B0900000000000000" pitchFamily="50" charset="-128"/>
                    </a:endParaRPr>
                  </a:p>
                  <a:p>
                    <a:pPr algn="ctr"/>
                    <a:r>
                      <a:rPr lang="en-US" altLang="ja-JP" sz="1100" dirty="0">
                        <a:ln w="5080">
                          <a:noFill/>
                        </a:ln>
                        <a:latin typeface="HGPｺﾞｼｯｸE" panose="020B0900000000000000" pitchFamily="50" charset="-128"/>
                        <a:ea typeface="HGPｺﾞｼｯｸE" panose="020B0900000000000000" pitchFamily="50" charset="-128"/>
                      </a:rPr>
                      <a:t>7.6%</a:t>
                    </a:r>
                    <a:endParaRPr kumimoji="1" lang="en-US" altLang="ja-JP" sz="1100" dirty="0">
                      <a:ln w="5080">
                        <a:noFill/>
                      </a:ln>
                      <a:effectLst/>
                      <a:latin typeface="HGPｺﾞｼｯｸE" panose="020B0900000000000000" pitchFamily="50" charset="-128"/>
                      <a:ea typeface="HGPｺﾞｼｯｸE" panose="020B0900000000000000" pitchFamily="50" charset="-128"/>
                    </a:endParaRPr>
                  </a:p>
                </p:txBody>
              </p:sp>
              <p:sp>
                <p:nvSpPr>
                  <p:cNvPr id="52" name="テキスト ボックス 51">
                    <a:extLst>
                      <a:ext uri="{FF2B5EF4-FFF2-40B4-BE49-F238E27FC236}">
                        <a16:creationId xmlns:a16="http://schemas.microsoft.com/office/drawing/2014/main" id="{051ACAE5-8A33-39E1-7961-BAD6F7CB36D6}"/>
                      </a:ext>
                    </a:extLst>
                  </p:cNvPr>
                  <p:cNvSpPr txBox="1"/>
                  <p:nvPr/>
                </p:nvSpPr>
                <p:spPr>
                  <a:xfrm>
                    <a:off x="1451747" y="5545682"/>
                    <a:ext cx="1009096" cy="205643"/>
                  </a:xfrm>
                  <a:prstGeom prst="rect">
                    <a:avLst/>
                  </a:prstGeom>
                  <a:noFill/>
                  <a:ln>
                    <a:noFill/>
                  </a:ln>
                </p:spPr>
                <p:txBody>
                  <a:bodyPr wrap="square" lIns="0" tIns="0" rIns="0" bIns="0" rtlCol="0">
                    <a:spAutoFit/>
                  </a:bodyPr>
                  <a:lstStyle/>
                  <a:p>
                    <a:pPr algn="ctr"/>
                    <a:r>
                      <a:rPr lang="ja-JP" altLang="en-US" sz="1200">
                        <a:ln w="5080">
                          <a:noFill/>
                        </a:ln>
                        <a:latin typeface="HGPｺﾞｼｯｸE" panose="020B0900000000000000" pitchFamily="50" charset="-128"/>
                        <a:ea typeface="HGPｺﾞｼｯｸE" panose="020B0900000000000000" pitchFamily="50" charset="-128"/>
                      </a:rPr>
                      <a:t>そのほか</a:t>
                    </a:r>
                    <a:r>
                      <a:rPr lang="en-US" altLang="ja-JP" sz="1100" dirty="0">
                        <a:ln w="5080">
                          <a:noFill/>
                        </a:ln>
                        <a:latin typeface="HGPｺﾞｼｯｸE" panose="020B0900000000000000" pitchFamily="50" charset="-128"/>
                        <a:ea typeface="HGPｺﾞｼｯｸE" panose="020B0900000000000000" pitchFamily="50" charset="-128"/>
                      </a:rPr>
                      <a:t>2.5%</a:t>
                    </a:r>
                    <a:endParaRPr kumimoji="1" lang="en-US" altLang="ja-JP" sz="1100" dirty="0">
                      <a:ln w="5080">
                        <a:noFill/>
                      </a:ln>
                      <a:effectLst/>
                      <a:latin typeface="HGPｺﾞｼｯｸE" panose="020B0900000000000000" pitchFamily="50" charset="-128"/>
                      <a:ea typeface="HGPｺﾞｼｯｸE" panose="020B0900000000000000" pitchFamily="50" charset="-128"/>
                    </a:endParaRPr>
                  </a:p>
                </p:txBody>
              </p:sp>
              <p:sp>
                <p:nvSpPr>
                  <p:cNvPr id="53" name="フリーフォーム 52">
                    <a:extLst>
                      <a:ext uri="{FF2B5EF4-FFF2-40B4-BE49-F238E27FC236}">
                        <a16:creationId xmlns:a16="http://schemas.microsoft.com/office/drawing/2014/main" id="{AEA3B04F-425B-FE72-F8FB-7DDF8B8CED02}"/>
                      </a:ext>
                    </a:extLst>
                  </p:cNvPr>
                  <p:cNvSpPr/>
                  <p:nvPr/>
                </p:nvSpPr>
                <p:spPr>
                  <a:xfrm>
                    <a:off x="3971925" y="3810000"/>
                    <a:ext cx="365125" cy="1057275"/>
                  </a:xfrm>
                  <a:custGeom>
                    <a:avLst/>
                    <a:gdLst>
                      <a:gd name="connsiteX0" fmla="*/ 0 w 365125"/>
                      <a:gd name="connsiteY0" fmla="*/ 0 h 1057275"/>
                      <a:gd name="connsiteX1" fmla="*/ 311150 w 365125"/>
                      <a:gd name="connsiteY1" fmla="*/ 0 h 1057275"/>
                      <a:gd name="connsiteX2" fmla="*/ 311150 w 365125"/>
                      <a:gd name="connsiteY2" fmla="*/ 1057275 h 1057275"/>
                      <a:gd name="connsiteX3" fmla="*/ 352425 w 365125"/>
                      <a:gd name="connsiteY3" fmla="*/ 1057275 h 1057275"/>
                      <a:gd name="connsiteX4" fmla="*/ 365125 w 365125"/>
                      <a:gd name="connsiteY4" fmla="*/ 1057275 h 1057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125" h="1057275">
                        <a:moveTo>
                          <a:pt x="0" y="0"/>
                        </a:moveTo>
                        <a:lnTo>
                          <a:pt x="311150" y="0"/>
                        </a:lnTo>
                        <a:lnTo>
                          <a:pt x="311150" y="1057275"/>
                        </a:lnTo>
                        <a:lnTo>
                          <a:pt x="352425" y="1057275"/>
                        </a:lnTo>
                        <a:lnTo>
                          <a:pt x="365125" y="1057275"/>
                        </a:lnTo>
                      </a:path>
                    </a:pathLst>
                  </a:custGeom>
                  <a:noFill/>
                  <a:ln w="12700">
                    <a:headEnd type="oval" w="sm" len="sm"/>
                    <a:tailEnd w="sm"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テキスト ボックス 53">
                    <a:extLst>
                      <a:ext uri="{FF2B5EF4-FFF2-40B4-BE49-F238E27FC236}">
                        <a16:creationId xmlns:a16="http://schemas.microsoft.com/office/drawing/2014/main" id="{DF470007-D395-D10C-4A5C-BAC18D81D28D}"/>
                      </a:ext>
                    </a:extLst>
                  </p:cNvPr>
                  <p:cNvSpPr txBox="1"/>
                  <p:nvPr/>
                </p:nvSpPr>
                <p:spPr>
                  <a:xfrm>
                    <a:off x="4368163" y="4764912"/>
                    <a:ext cx="1018078" cy="174438"/>
                  </a:xfrm>
                  <a:prstGeom prst="rect">
                    <a:avLst/>
                  </a:prstGeom>
                  <a:noFill/>
                  <a:ln>
                    <a:noFill/>
                  </a:ln>
                </p:spPr>
                <p:txBody>
                  <a:bodyPr wrap="square" lIns="0" tIns="0" rIns="0" bIns="0" rtlCol="0">
                    <a:spAutoFit/>
                  </a:bodyPr>
                  <a:lstStyle/>
                  <a:p>
                    <a:r>
                      <a:rPr lang="ja-JP" altLang="en-US" sz="1000">
                        <a:ln w="5080">
                          <a:noFill/>
                        </a:ln>
                        <a:latin typeface="HGPｺﾞｼｯｸE" panose="020B0900000000000000" pitchFamily="50" charset="-128"/>
                        <a:ea typeface="HGPｺﾞｼｯｸE" panose="020B0900000000000000" pitchFamily="50" charset="-128"/>
                      </a:rPr>
                      <a:t>軽油引取税</a:t>
                    </a:r>
                    <a:r>
                      <a:rPr lang="en-US" altLang="ja-JP" sz="1000" dirty="0">
                        <a:ln w="5080">
                          <a:noFill/>
                        </a:ln>
                        <a:latin typeface="HGPｺﾞｼｯｸE" panose="020B0900000000000000" pitchFamily="50" charset="-128"/>
                        <a:ea typeface="HGPｺﾞｼｯｸE" panose="020B0900000000000000" pitchFamily="50" charset="-128"/>
                      </a:rPr>
                      <a:t>1.9%</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55" name="テキスト ボックス 54">
                    <a:extLst>
                      <a:ext uri="{FF2B5EF4-FFF2-40B4-BE49-F238E27FC236}">
                        <a16:creationId xmlns:a16="http://schemas.microsoft.com/office/drawing/2014/main" id="{BF20904A-AE05-A6CF-48D9-86C2953C6909}"/>
                      </a:ext>
                    </a:extLst>
                  </p:cNvPr>
                  <p:cNvSpPr txBox="1"/>
                  <p:nvPr/>
                </p:nvSpPr>
                <p:spPr>
                  <a:xfrm>
                    <a:off x="4368163" y="4996011"/>
                    <a:ext cx="1129183" cy="188506"/>
                  </a:xfrm>
                  <a:prstGeom prst="rect">
                    <a:avLst/>
                  </a:prstGeom>
                  <a:noFill/>
                  <a:ln>
                    <a:noFill/>
                  </a:ln>
                </p:spPr>
                <p:txBody>
                  <a:bodyPr wrap="square" lIns="0" tIns="0" rIns="0" bIns="0" rtlCol="0">
                    <a:spAutoFit/>
                  </a:bodyPr>
                  <a:lstStyle/>
                  <a:p>
                    <a:r>
                      <a:rPr lang="ja-JP" altLang="en-US" sz="1000">
                        <a:ln w="5080">
                          <a:noFill/>
                        </a:ln>
                        <a:latin typeface="HGPｺﾞｼｯｸE" panose="020B0900000000000000" pitchFamily="50" charset="-128"/>
                        <a:ea typeface="HGPｺﾞｼｯｸE" panose="020B0900000000000000" pitchFamily="50" charset="-128"/>
                      </a:rPr>
                      <a:t>不動産取得税</a:t>
                    </a:r>
                    <a:r>
                      <a:rPr lang="en-US" altLang="ja-JP" sz="1000" dirty="0">
                        <a:ln w="5080">
                          <a:noFill/>
                        </a:ln>
                        <a:latin typeface="HGPｺﾞｼｯｸE" panose="020B0900000000000000" pitchFamily="50" charset="-128"/>
                        <a:ea typeface="HGPｺﾞｼｯｸE" panose="020B0900000000000000" pitchFamily="50" charset="-128"/>
                      </a:rPr>
                      <a:t>0.6%</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56" name="テキスト ボックス 55">
                    <a:extLst>
                      <a:ext uri="{FF2B5EF4-FFF2-40B4-BE49-F238E27FC236}">
                        <a16:creationId xmlns:a16="http://schemas.microsoft.com/office/drawing/2014/main" id="{F8AC03EA-64E1-5A54-7388-7F5DE79AF1E1}"/>
                      </a:ext>
                    </a:extLst>
                  </p:cNvPr>
                  <p:cNvSpPr txBox="1"/>
                  <p:nvPr/>
                </p:nvSpPr>
                <p:spPr>
                  <a:xfrm>
                    <a:off x="4368164" y="5203061"/>
                    <a:ext cx="994637" cy="171369"/>
                  </a:xfrm>
                  <a:prstGeom prst="rect">
                    <a:avLst/>
                  </a:prstGeom>
                  <a:noFill/>
                  <a:ln>
                    <a:noFill/>
                  </a:ln>
                </p:spPr>
                <p:txBody>
                  <a:bodyPr wrap="square" lIns="0" tIns="0" rIns="0" bIns="0" rtlCol="0">
                    <a:spAutoFit/>
                  </a:bodyPr>
                  <a:lstStyle/>
                  <a:p>
                    <a:r>
                      <a:rPr lang="ja-JP" altLang="en-US" sz="1000">
                        <a:ln w="5080">
                          <a:noFill/>
                        </a:ln>
                        <a:latin typeface="HGPｺﾞｼｯｸE" panose="020B0900000000000000" pitchFamily="50" charset="-128"/>
                        <a:ea typeface="HGPｺﾞｼｯｸE" panose="020B0900000000000000" pitchFamily="50" charset="-128"/>
                      </a:rPr>
                      <a:t>県たばこ税</a:t>
                    </a:r>
                    <a:r>
                      <a:rPr lang="en-US" altLang="ja-JP" sz="1000" dirty="0">
                        <a:ln w="5080">
                          <a:noFill/>
                        </a:ln>
                        <a:latin typeface="HGPｺﾞｼｯｸE" panose="020B0900000000000000" pitchFamily="50" charset="-128"/>
                        <a:ea typeface="HGPｺﾞｼｯｸE" panose="020B0900000000000000" pitchFamily="50" charset="-128"/>
                      </a:rPr>
                      <a:t>0.2%</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58" name="テキスト ボックス 57">
                    <a:extLst>
                      <a:ext uri="{FF2B5EF4-FFF2-40B4-BE49-F238E27FC236}">
                        <a16:creationId xmlns:a16="http://schemas.microsoft.com/office/drawing/2014/main" id="{A0396CF9-FB8D-95D1-EF92-6C32995123A6}"/>
                      </a:ext>
                    </a:extLst>
                  </p:cNvPr>
                  <p:cNvSpPr txBox="1"/>
                  <p:nvPr/>
                </p:nvSpPr>
                <p:spPr>
                  <a:xfrm>
                    <a:off x="4368164" y="5406260"/>
                    <a:ext cx="916230" cy="177785"/>
                  </a:xfrm>
                  <a:prstGeom prst="rect">
                    <a:avLst/>
                  </a:prstGeom>
                  <a:noFill/>
                  <a:ln>
                    <a:noFill/>
                  </a:ln>
                </p:spPr>
                <p:txBody>
                  <a:bodyPr wrap="square" lIns="0" tIns="0" rIns="0" bIns="0" rtlCol="0">
                    <a:spAutoFit/>
                  </a:bodyPr>
                  <a:lstStyle/>
                  <a:p>
                    <a:r>
                      <a:rPr lang="ja-JP" altLang="en-US" sz="1000">
                        <a:ln w="5080">
                          <a:noFill/>
                        </a:ln>
                        <a:latin typeface="HGPｺﾞｼｯｸE" panose="020B0900000000000000" pitchFamily="50" charset="-128"/>
                        <a:ea typeface="HGPｺﾞｼｯｸE" panose="020B0900000000000000" pitchFamily="50" charset="-128"/>
                      </a:rPr>
                      <a:t>そのほか</a:t>
                    </a:r>
                    <a:r>
                      <a:rPr lang="en-US" altLang="ja-JP" sz="1000" dirty="0">
                        <a:ln w="5080">
                          <a:noFill/>
                        </a:ln>
                        <a:latin typeface="HGPｺﾞｼｯｸE" panose="020B0900000000000000" pitchFamily="50" charset="-128"/>
                        <a:ea typeface="HGPｺﾞｼｯｸE" panose="020B0900000000000000" pitchFamily="50" charset="-128"/>
                      </a:rPr>
                      <a:t>0.2%</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59" name="フリーフォーム 58">
                    <a:extLst>
                      <a:ext uri="{FF2B5EF4-FFF2-40B4-BE49-F238E27FC236}">
                        <a16:creationId xmlns:a16="http://schemas.microsoft.com/office/drawing/2014/main" id="{7800B291-CEBB-B1A1-8A27-D07F61E83CE8}"/>
                      </a:ext>
                    </a:extLst>
                  </p:cNvPr>
                  <p:cNvSpPr/>
                  <p:nvPr/>
                </p:nvSpPr>
                <p:spPr>
                  <a:xfrm>
                    <a:off x="3997326" y="3968750"/>
                    <a:ext cx="323849" cy="1095375"/>
                  </a:xfrm>
                  <a:custGeom>
                    <a:avLst/>
                    <a:gdLst>
                      <a:gd name="connsiteX0" fmla="*/ 0 w 333375"/>
                      <a:gd name="connsiteY0" fmla="*/ 0 h 1095375"/>
                      <a:gd name="connsiteX1" fmla="*/ 254000 w 333375"/>
                      <a:gd name="connsiteY1" fmla="*/ 0 h 1095375"/>
                      <a:gd name="connsiteX2" fmla="*/ 254000 w 333375"/>
                      <a:gd name="connsiteY2" fmla="*/ 1095375 h 1095375"/>
                      <a:gd name="connsiteX3" fmla="*/ 333375 w 333375"/>
                      <a:gd name="connsiteY3" fmla="*/ 1095375 h 1095375"/>
                    </a:gdLst>
                    <a:ahLst/>
                    <a:cxnLst>
                      <a:cxn ang="0">
                        <a:pos x="connsiteX0" y="connsiteY0"/>
                      </a:cxn>
                      <a:cxn ang="0">
                        <a:pos x="connsiteX1" y="connsiteY1"/>
                      </a:cxn>
                      <a:cxn ang="0">
                        <a:pos x="connsiteX2" y="connsiteY2"/>
                      </a:cxn>
                      <a:cxn ang="0">
                        <a:pos x="connsiteX3" y="connsiteY3"/>
                      </a:cxn>
                    </a:cxnLst>
                    <a:rect l="l" t="t" r="r" b="b"/>
                    <a:pathLst>
                      <a:path w="333375" h="1095375">
                        <a:moveTo>
                          <a:pt x="0" y="0"/>
                        </a:moveTo>
                        <a:lnTo>
                          <a:pt x="254000" y="0"/>
                        </a:lnTo>
                        <a:lnTo>
                          <a:pt x="254000" y="1095375"/>
                        </a:lnTo>
                        <a:lnTo>
                          <a:pt x="333375" y="1095375"/>
                        </a:lnTo>
                      </a:path>
                    </a:pathLst>
                  </a:custGeom>
                  <a:noFill/>
                  <a:ln w="12700">
                    <a:headEnd type="oval" w="sm"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フリーフォーム 59">
                    <a:extLst>
                      <a:ext uri="{FF2B5EF4-FFF2-40B4-BE49-F238E27FC236}">
                        <a16:creationId xmlns:a16="http://schemas.microsoft.com/office/drawing/2014/main" id="{FA26205D-9F6C-91D1-0066-70566D3BF8DE}"/>
                      </a:ext>
                    </a:extLst>
                  </p:cNvPr>
                  <p:cNvSpPr/>
                  <p:nvPr/>
                </p:nvSpPr>
                <p:spPr>
                  <a:xfrm>
                    <a:off x="3997325" y="4014801"/>
                    <a:ext cx="323849" cy="1273175"/>
                  </a:xfrm>
                  <a:custGeom>
                    <a:avLst/>
                    <a:gdLst>
                      <a:gd name="connsiteX0" fmla="*/ 0 w 342900"/>
                      <a:gd name="connsiteY0" fmla="*/ 0 h 1273175"/>
                      <a:gd name="connsiteX1" fmla="*/ 168275 w 342900"/>
                      <a:gd name="connsiteY1" fmla="*/ 0 h 1273175"/>
                      <a:gd name="connsiteX2" fmla="*/ 168275 w 342900"/>
                      <a:gd name="connsiteY2" fmla="*/ 1273175 h 1273175"/>
                      <a:gd name="connsiteX3" fmla="*/ 215900 w 342900"/>
                      <a:gd name="connsiteY3" fmla="*/ 1273175 h 1273175"/>
                      <a:gd name="connsiteX4" fmla="*/ 342900 w 342900"/>
                      <a:gd name="connsiteY4" fmla="*/ 1273175 h 1273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00" h="1273175">
                        <a:moveTo>
                          <a:pt x="0" y="0"/>
                        </a:moveTo>
                        <a:lnTo>
                          <a:pt x="168275" y="0"/>
                        </a:lnTo>
                        <a:lnTo>
                          <a:pt x="168275" y="1273175"/>
                        </a:lnTo>
                        <a:lnTo>
                          <a:pt x="215900" y="1273175"/>
                        </a:lnTo>
                        <a:lnTo>
                          <a:pt x="342900" y="1273175"/>
                        </a:lnTo>
                      </a:path>
                    </a:pathLst>
                  </a:custGeom>
                  <a:noFill/>
                  <a:ln w="12700">
                    <a:headEnd type="oval" w="sm"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フリーフォーム 60">
                    <a:extLst>
                      <a:ext uri="{FF2B5EF4-FFF2-40B4-BE49-F238E27FC236}">
                        <a16:creationId xmlns:a16="http://schemas.microsoft.com/office/drawing/2014/main" id="{D6C5859A-583B-87DB-CF63-25C7682BBE42}"/>
                      </a:ext>
                    </a:extLst>
                  </p:cNvPr>
                  <p:cNvSpPr/>
                  <p:nvPr/>
                </p:nvSpPr>
                <p:spPr>
                  <a:xfrm>
                    <a:off x="3997325" y="4057650"/>
                    <a:ext cx="330200" cy="1444625"/>
                  </a:xfrm>
                  <a:custGeom>
                    <a:avLst/>
                    <a:gdLst>
                      <a:gd name="connsiteX0" fmla="*/ 0 w 330200"/>
                      <a:gd name="connsiteY0" fmla="*/ 0 h 1444625"/>
                      <a:gd name="connsiteX1" fmla="*/ 76200 w 330200"/>
                      <a:gd name="connsiteY1" fmla="*/ 0 h 1444625"/>
                      <a:gd name="connsiteX2" fmla="*/ 76200 w 330200"/>
                      <a:gd name="connsiteY2" fmla="*/ 1444625 h 1444625"/>
                      <a:gd name="connsiteX3" fmla="*/ 212725 w 330200"/>
                      <a:gd name="connsiteY3" fmla="*/ 1444625 h 1444625"/>
                      <a:gd name="connsiteX4" fmla="*/ 330200 w 330200"/>
                      <a:gd name="connsiteY4" fmla="*/ 1444625 h 1444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200" h="1444625">
                        <a:moveTo>
                          <a:pt x="0" y="0"/>
                        </a:moveTo>
                        <a:lnTo>
                          <a:pt x="76200" y="0"/>
                        </a:lnTo>
                        <a:lnTo>
                          <a:pt x="76200" y="1444625"/>
                        </a:lnTo>
                        <a:lnTo>
                          <a:pt x="212725" y="1444625"/>
                        </a:lnTo>
                        <a:lnTo>
                          <a:pt x="330200" y="1444625"/>
                        </a:lnTo>
                      </a:path>
                    </a:pathLst>
                  </a:custGeom>
                  <a:noFill/>
                  <a:ln w="12700">
                    <a:headEnd type="oval" w="sm"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テキスト ボックス 61">
                    <a:extLst>
                      <a:ext uri="{FF2B5EF4-FFF2-40B4-BE49-F238E27FC236}">
                        <a16:creationId xmlns:a16="http://schemas.microsoft.com/office/drawing/2014/main" id="{B121C31A-2E52-C587-2568-5C3B08AD68FC}"/>
                      </a:ext>
                    </a:extLst>
                  </p:cNvPr>
                  <p:cNvSpPr txBox="1"/>
                  <p:nvPr/>
                </p:nvSpPr>
                <p:spPr>
                  <a:xfrm>
                    <a:off x="546938" y="1604725"/>
                    <a:ext cx="888635" cy="174438"/>
                  </a:xfrm>
                  <a:prstGeom prst="rect">
                    <a:avLst/>
                  </a:prstGeom>
                  <a:noFill/>
                  <a:ln>
                    <a:noFill/>
                  </a:ln>
                </p:spPr>
                <p:txBody>
                  <a:bodyPr wrap="square" lIns="0" tIns="0" rIns="0" bIns="0" rtlCol="0">
                    <a:spAutoFit/>
                  </a:bodyPr>
                  <a:lstStyle/>
                  <a:p>
                    <a:r>
                      <a:rPr lang="ja-JP" altLang="en-US" sz="1000">
                        <a:ln w="5080">
                          <a:noFill/>
                        </a:ln>
                        <a:latin typeface="HGPｺﾞｼｯｸE" panose="020B0900000000000000" pitchFamily="50" charset="-128"/>
                        <a:ea typeface="HGPｺﾞｼｯｸE" panose="020B0900000000000000" pitchFamily="50" charset="-128"/>
                      </a:rPr>
                      <a:t>そのほか</a:t>
                    </a:r>
                    <a:r>
                      <a:rPr lang="en-US" altLang="ja-JP" sz="1000" dirty="0">
                        <a:ln w="5080">
                          <a:noFill/>
                        </a:ln>
                        <a:latin typeface="HGPｺﾞｼｯｸE" panose="020B0900000000000000" pitchFamily="50" charset="-128"/>
                        <a:ea typeface="HGPｺﾞｼｯｸE" panose="020B0900000000000000" pitchFamily="50" charset="-128"/>
                      </a:rPr>
                      <a:t>0.8%</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63" name="テキスト ボックス 62">
                    <a:extLst>
                      <a:ext uri="{FF2B5EF4-FFF2-40B4-BE49-F238E27FC236}">
                        <a16:creationId xmlns:a16="http://schemas.microsoft.com/office/drawing/2014/main" id="{CDE52E58-BB41-E82D-58A3-67FE4DB8E695}"/>
                      </a:ext>
                    </a:extLst>
                  </p:cNvPr>
                  <p:cNvSpPr txBox="1"/>
                  <p:nvPr/>
                </p:nvSpPr>
                <p:spPr>
                  <a:xfrm>
                    <a:off x="414139" y="1786064"/>
                    <a:ext cx="985480" cy="174438"/>
                  </a:xfrm>
                  <a:prstGeom prst="rect">
                    <a:avLst/>
                  </a:prstGeom>
                  <a:noFill/>
                  <a:ln>
                    <a:noFill/>
                  </a:ln>
                </p:spPr>
                <p:txBody>
                  <a:bodyPr wrap="square" lIns="0" tIns="0" rIns="0" bIns="0" rtlCol="0">
                    <a:spAutoFit/>
                  </a:bodyPr>
                  <a:lstStyle/>
                  <a:p>
                    <a:r>
                      <a:rPr lang="ja-JP" altLang="en-US" sz="1000">
                        <a:ln w="5080">
                          <a:noFill/>
                        </a:ln>
                        <a:latin typeface="HGPｺﾞｼｯｸE" panose="020B0900000000000000" pitchFamily="50" charset="-128"/>
                        <a:ea typeface="HGPｺﾞｼｯｸE" panose="020B0900000000000000" pitchFamily="50" charset="-128"/>
                      </a:rPr>
                      <a:t>地方譲与税</a:t>
                    </a:r>
                    <a:r>
                      <a:rPr lang="en-US" altLang="ja-JP" sz="1000" dirty="0">
                        <a:ln w="5080">
                          <a:noFill/>
                        </a:ln>
                        <a:latin typeface="HGPｺﾞｼｯｸE" panose="020B0900000000000000" pitchFamily="50" charset="-128"/>
                        <a:ea typeface="HGPｺﾞｼｯｸE" panose="020B0900000000000000" pitchFamily="50" charset="-128"/>
                      </a:rPr>
                      <a:t>4.6%</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688" name="フリーフォーム 114687">
                    <a:extLst>
                      <a:ext uri="{FF2B5EF4-FFF2-40B4-BE49-F238E27FC236}">
                        <a16:creationId xmlns:a16="http://schemas.microsoft.com/office/drawing/2014/main" id="{E399B36F-E3D7-C4A5-20AE-5A0033017B5C}"/>
                      </a:ext>
                    </a:extLst>
                  </p:cNvPr>
                  <p:cNvSpPr/>
                  <p:nvPr/>
                </p:nvSpPr>
                <p:spPr>
                  <a:xfrm>
                    <a:off x="1482725" y="1720850"/>
                    <a:ext cx="701675" cy="161925"/>
                  </a:xfrm>
                  <a:custGeom>
                    <a:avLst/>
                    <a:gdLst>
                      <a:gd name="connsiteX0" fmla="*/ 0 w 701675"/>
                      <a:gd name="connsiteY0" fmla="*/ 0 h 161925"/>
                      <a:gd name="connsiteX1" fmla="*/ 701675 w 701675"/>
                      <a:gd name="connsiteY1" fmla="*/ 0 h 161925"/>
                      <a:gd name="connsiteX2" fmla="*/ 701675 w 701675"/>
                      <a:gd name="connsiteY2" fmla="*/ 161925 h 161925"/>
                    </a:gdLst>
                    <a:ahLst/>
                    <a:cxnLst>
                      <a:cxn ang="0">
                        <a:pos x="connsiteX0" y="connsiteY0"/>
                      </a:cxn>
                      <a:cxn ang="0">
                        <a:pos x="connsiteX1" y="connsiteY1"/>
                      </a:cxn>
                      <a:cxn ang="0">
                        <a:pos x="connsiteX2" y="connsiteY2"/>
                      </a:cxn>
                    </a:cxnLst>
                    <a:rect l="l" t="t" r="r" b="b"/>
                    <a:pathLst>
                      <a:path w="701675" h="161925">
                        <a:moveTo>
                          <a:pt x="0" y="0"/>
                        </a:moveTo>
                        <a:lnTo>
                          <a:pt x="701675" y="0"/>
                        </a:lnTo>
                        <a:lnTo>
                          <a:pt x="701675" y="161925"/>
                        </a:lnTo>
                      </a:path>
                    </a:pathLst>
                  </a:custGeom>
                  <a:noFill/>
                  <a:ln w="12700">
                    <a:tailEnd type="ova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4689" name="直線コネクタ 114688">
                    <a:extLst>
                      <a:ext uri="{FF2B5EF4-FFF2-40B4-BE49-F238E27FC236}">
                        <a16:creationId xmlns:a16="http://schemas.microsoft.com/office/drawing/2014/main" id="{A84F2CB2-05CA-6588-AC74-BC407807BD4F}"/>
                      </a:ext>
                    </a:extLst>
                  </p:cNvPr>
                  <p:cNvCxnSpPr>
                    <a:cxnSpLocks/>
                  </p:cNvCxnSpPr>
                  <p:nvPr/>
                </p:nvCxnSpPr>
                <p:spPr>
                  <a:xfrm>
                    <a:off x="1480105" y="1874076"/>
                    <a:ext cx="380672" cy="0"/>
                  </a:xfrm>
                  <a:prstGeom prst="line">
                    <a:avLst/>
                  </a:prstGeom>
                  <a:ln w="12700">
                    <a:solidFill>
                      <a:schemeClr val="tx1"/>
                    </a:solidFill>
                    <a:tailEnd type="oval"/>
                  </a:ln>
                </p:spPr>
                <p:style>
                  <a:lnRef idx="2">
                    <a:schemeClr val="accent1"/>
                  </a:lnRef>
                  <a:fillRef idx="0">
                    <a:schemeClr val="accent1"/>
                  </a:fillRef>
                  <a:effectRef idx="1">
                    <a:schemeClr val="accent1"/>
                  </a:effectRef>
                  <a:fontRef idx="minor">
                    <a:schemeClr val="tx1"/>
                  </a:fontRef>
                </p:style>
              </p:cxnSp>
              <p:cxnSp>
                <p:nvCxnSpPr>
                  <p:cNvPr id="114691" name="直線コネクタ 114690">
                    <a:extLst>
                      <a:ext uri="{FF2B5EF4-FFF2-40B4-BE49-F238E27FC236}">
                        <a16:creationId xmlns:a16="http://schemas.microsoft.com/office/drawing/2014/main" id="{45B284B2-DEA3-8447-6E9D-88D1091D2A0F}"/>
                      </a:ext>
                    </a:extLst>
                  </p:cNvPr>
                  <p:cNvCxnSpPr>
                    <a:cxnSpLocks/>
                  </p:cNvCxnSpPr>
                  <p:nvPr/>
                </p:nvCxnSpPr>
                <p:spPr>
                  <a:xfrm flipH="1">
                    <a:off x="1908182" y="5368018"/>
                    <a:ext cx="42325" cy="154973"/>
                  </a:xfrm>
                  <a:prstGeom prst="line">
                    <a:avLst/>
                  </a:prstGeom>
                  <a:ln w="12700">
                    <a:solidFill>
                      <a:schemeClr val="tx1"/>
                    </a:solidFill>
                    <a:headEnd type="oval"/>
                  </a:ln>
                </p:spPr>
                <p:style>
                  <a:lnRef idx="2">
                    <a:schemeClr val="accent1"/>
                  </a:lnRef>
                  <a:fillRef idx="0">
                    <a:schemeClr val="accent1"/>
                  </a:fillRef>
                  <a:effectRef idx="1">
                    <a:schemeClr val="accent1"/>
                  </a:effectRef>
                  <a:fontRef idx="minor">
                    <a:schemeClr val="tx1"/>
                  </a:fontRef>
                </p:style>
              </p:cxnSp>
              <p:cxnSp>
                <p:nvCxnSpPr>
                  <p:cNvPr id="114693" name="直線コネクタ 114692">
                    <a:extLst>
                      <a:ext uri="{FF2B5EF4-FFF2-40B4-BE49-F238E27FC236}">
                        <a16:creationId xmlns:a16="http://schemas.microsoft.com/office/drawing/2014/main" id="{EF9610A9-01E9-4747-2826-248ABDCBD52B}"/>
                      </a:ext>
                    </a:extLst>
                  </p:cNvPr>
                  <p:cNvCxnSpPr/>
                  <p:nvPr/>
                </p:nvCxnSpPr>
                <p:spPr>
                  <a:xfrm>
                    <a:off x="3943350" y="3406998"/>
                    <a:ext cx="216000" cy="0"/>
                  </a:xfrm>
                  <a:prstGeom prst="line">
                    <a:avLst/>
                  </a:prstGeom>
                  <a:ln w="12700">
                    <a:solidFill>
                      <a:schemeClr val="tx1"/>
                    </a:solidFill>
                    <a:headEnd type="oval"/>
                  </a:ln>
                </p:spPr>
                <p:style>
                  <a:lnRef idx="2">
                    <a:schemeClr val="accent1"/>
                  </a:lnRef>
                  <a:fillRef idx="0">
                    <a:schemeClr val="accent1"/>
                  </a:fillRef>
                  <a:effectRef idx="1">
                    <a:schemeClr val="accent1"/>
                  </a:effectRef>
                  <a:fontRef idx="minor">
                    <a:schemeClr val="tx1"/>
                  </a:fontRef>
                </p:style>
              </p:cxnSp>
            </p:grpSp>
            <p:grpSp>
              <p:nvGrpSpPr>
                <p:cNvPr id="114894" name="グループ化 114893">
                  <a:extLst>
                    <a:ext uri="{FF2B5EF4-FFF2-40B4-BE49-F238E27FC236}">
                      <a16:creationId xmlns:a16="http://schemas.microsoft.com/office/drawing/2014/main" id="{CB7D6123-C8C4-53F1-DC21-439B43B29C05}"/>
                    </a:ext>
                  </a:extLst>
                </p:cNvPr>
                <p:cNvGrpSpPr/>
                <p:nvPr/>
              </p:nvGrpSpPr>
              <p:grpSpPr>
                <a:xfrm>
                  <a:off x="4789790" y="2687617"/>
                  <a:ext cx="4148333" cy="3868804"/>
                  <a:chOff x="4789790" y="2687617"/>
                  <a:chExt cx="4148333" cy="3868804"/>
                </a:xfrm>
              </p:grpSpPr>
              <p:grpSp>
                <p:nvGrpSpPr>
                  <p:cNvPr id="114718" name="グループ化 114717">
                    <a:extLst>
                      <a:ext uri="{FF2B5EF4-FFF2-40B4-BE49-F238E27FC236}">
                        <a16:creationId xmlns:a16="http://schemas.microsoft.com/office/drawing/2014/main" id="{68B4513B-3D46-8397-3014-3699191166F7}"/>
                      </a:ext>
                    </a:extLst>
                  </p:cNvPr>
                  <p:cNvGrpSpPr/>
                  <p:nvPr/>
                </p:nvGrpSpPr>
                <p:grpSpPr>
                  <a:xfrm>
                    <a:off x="4789790" y="2949575"/>
                    <a:ext cx="422275" cy="3557551"/>
                    <a:chOff x="4705350" y="2949575"/>
                    <a:chExt cx="422275" cy="3557551"/>
                  </a:xfrm>
                </p:grpSpPr>
                <p:cxnSp>
                  <p:nvCxnSpPr>
                    <p:cNvPr id="114692" name="直線コネクタ 114691">
                      <a:extLst>
                        <a:ext uri="{FF2B5EF4-FFF2-40B4-BE49-F238E27FC236}">
                          <a16:creationId xmlns:a16="http://schemas.microsoft.com/office/drawing/2014/main" id="{6F9D11E8-7302-2D0F-ACF2-CFF0BFBF1122}"/>
                        </a:ext>
                      </a:extLst>
                    </p:cNvPr>
                    <p:cNvCxnSpPr>
                      <a:cxnSpLocks/>
                    </p:cNvCxnSpPr>
                    <p:nvPr/>
                  </p:nvCxnSpPr>
                  <p:spPr>
                    <a:xfrm flipH="1">
                      <a:off x="4981575" y="2956651"/>
                      <a:ext cx="14605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4697" name="直線コネクタ 114696">
                      <a:extLst>
                        <a:ext uri="{FF2B5EF4-FFF2-40B4-BE49-F238E27FC236}">
                          <a16:creationId xmlns:a16="http://schemas.microsoft.com/office/drawing/2014/main" id="{9BC2E260-E221-98E1-1870-85C26333F9CF}"/>
                        </a:ext>
                      </a:extLst>
                    </p:cNvPr>
                    <p:cNvCxnSpPr>
                      <a:cxnSpLocks/>
                    </p:cNvCxnSpPr>
                    <p:nvPr/>
                  </p:nvCxnSpPr>
                  <p:spPr>
                    <a:xfrm>
                      <a:off x="4705350" y="4673751"/>
                      <a:ext cx="276225"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4703" name="直線コネクタ 114702">
                      <a:extLst>
                        <a:ext uri="{FF2B5EF4-FFF2-40B4-BE49-F238E27FC236}">
                          <a16:creationId xmlns:a16="http://schemas.microsoft.com/office/drawing/2014/main" id="{62853C44-09EE-7CE9-52A9-AC02E90F794E}"/>
                        </a:ext>
                      </a:extLst>
                    </p:cNvPr>
                    <p:cNvCxnSpPr>
                      <a:cxnSpLocks/>
                    </p:cNvCxnSpPr>
                    <p:nvPr/>
                  </p:nvCxnSpPr>
                  <p:spPr>
                    <a:xfrm flipH="1">
                      <a:off x="4981575" y="6501270"/>
                      <a:ext cx="14605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4709" name="直線コネクタ 114708">
                      <a:extLst>
                        <a:ext uri="{FF2B5EF4-FFF2-40B4-BE49-F238E27FC236}">
                          <a16:creationId xmlns:a16="http://schemas.microsoft.com/office/drawing/2014/main" id="{21F7F7BC-4F27-C47F-8C39-AB77BF770EB9}"/>
                        </a:ext>
                      </a:extLst>
                    </p:cNvPr>
                    <p:cNvCxnSpPr>
                      <a:cxnSpLocks/>
                    </p:cNvCxnSpPr>
                    <p:nvPr/>
                  </p:nvCxnSpPr>
                  <p:spPr>
                    <a:xfrm>
                      <a:off x="4987925" y="2949575"/>
                      <a:ext cx="0" cy="355755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114892" name="グループ化 114891">
                    <a:extLst>
                      <a:ext uri="{FF2B5EF4-FFF2-40B4-BE49-F238E27FC236}">
                        <a16:creationId xmlns:a16="http://schemas.microsoft.com/office/drawing/2014/main" id="{F7BD0253-6F7C-679C-26FD-5FE910DFB307}"/>
                      </a:ext>
                    </a:extLst>
                  </p:cNvPr>
                  <p:cNvGrpSpPr/>
                  <p:nvPr/>
                </p:nvGrpSpPr>
                <p:grpSpPr>
                  <a:xfrm>
                    <a:off x="5221425" y="5505617"/>
                    <a:ext cx="3708261" cy="497340"/>
                    <a:chOff x="5221425" y="5505617"/>
                    <a:chExt cx="3708261" cy="497340"/>
                  </a:xfrm>
                </p:grpSpPr>
                <p:sp>
                  <p:nvSpPr>
                    <p:cNvPr id="114763" name="角丸四角形 15">
                      <a:extLst>
                        <a:ext uri="{FF2B5EF4-FFF2-40B4-BE49-F238E27FC236}">
                          <a16:creationId xmlns:a16="http://schemas.microsoft.com/office/drawing/2014/main" id="{33C72722-5442-54F3-7A64-F4228BD7C930}"/>
                        </a:ext>
                      </a:extLst>
                    </p:cNvPr>
                    <p:cNvSpPr/>
                    <p:nvPr/>
                  </p:nvSpPr>
                  <p:spPr>
                    <a:xfrm>
                      <a:off x="5221425" y="5505617"/>
                      <a:ext cx="3576205" cy="156644"/>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30000"/>
                        </a:lnSpc>
                      </a:pPr>
                      <a:r>
                        <a:rPr lang="en-US" altLang="ja-JP" sz="1000" dirty="0">
                          <a:solidFill>
                            <a:srgbClr val="0070C0"/>
                          </a:solidFill>
                          <a:latin typeface="+mn-ea"/>
                        </a:rPr>
                        <a:t>●</a:t>
                      </a:r>
                      <a:r>
                        <a:rPr lang="ja-JP" altLang="en-US" sz="1000">
                          <a:solidFill>
                            <a:schemeClr val="tx1"/>
                          </a:solidFill>
                          <a:latin typeface="+mn-ea"/>
                        </a:rPr>
                        <a:t>国庫支出金</a:t>
                      </a:r>
                      <a:endParaRPr lang="ja-JP" altLang="en-US" sz="1000" dirty="0">
                        <a:solidFill>
                          <a:schemeClr val="tx1"/>
                        </a:solidFill>
                        <a:latin typeface="+mn-ea"/>
                      </a:endParaRPr>
                    </a:p>
                  </p:txBody>
                </p:sp>
                <p:sp>
                  <p:nvSpPr>
                    <p:cNvPr id="114778" name="テキスト ボックス 114777">
                      <a:extLst>
                        <a:ext uri="{FF2B5EF4-FFF2-40B4-BE49-F238E27FC236}">
                          <a16:creationId xmlns:a16="http://schemas.microsoft.com/office/drawing/2014/main" id="{A310DC33-D4FB-85F6-7815-E943E44431FD}"/>
                        </a:ext>
                      </a:extLst>
                    </p:cNvPr>
                    <p:cNvSpPr txBox="1"/>
                    <p:nvPr/>
                  </p:nvSpPr>
                  <p:spPr>
                    <a:xfrm>
                      <a:off x="5244717" y="5634779"/>
                      <a:ext cx="3684969" cy="368178"/>
                    </a:xfrm>
                    <a:prstGeom prst="rect">
                      <a:avLst/>
                    </a:prstGeom>
                    <a:noFill/>
                  </p:spPr>
                  <p:txBody>
                    <a:bodyPr wrap="square">
                      <a:spAutoFit/>
                    </a:bodyPr>
                    <a:lstStyle/>
                    <a:p>
                      <a:pPr>
                        <a:lnSpc>
                          <a:spcPct val="120000"/>
                        </a:lnSpc>
                      </a:pPr>
                      <a:r>
                        <a:rPr lang="ja-JP" altLang="en-US" sz="800">
                          <a:latin typeface="HGPGothicE" panose="020B0900000000000000" pitchFamily="34" charset="-128"/>
                          <a:ea typeface="HGPGothicE" panose="020B0900000000000000" pitchFamily="34" charset="-128"/>
                        </a:rPr>
                        <a:t>国と地方公共団体が協力して行う事業の財源にあてるため、</a:t>
                      </a:r>
                    </a:p>
                    <a:p>
                      <a:pPr>
                        <a:lnSpc>
                          <a:spcPct val="120000"/>
                        </a:lnSpc>
                      </a:pPr>
                      <a:r>
                        <a:rPr lang="ja-JP" altLang="en-US" sz="800">
                          <a:latin typeface="HGPGothicE" panose="020B0900000000000000" pitchFamily="34" charset="-128"/>
                          <a:ea typeface="HGPGothicE" panose="020B0900000000000000" pitchFamily="34" charset="-128"/>
                        </a:rPr>
                        <a:t>国が補助金・負担金として支出するもの。</a:t>
                      </a:r>
                    </a:p>
                  </p:txBody>
                </p:sp>
              </p:grpSp>
              <p:grpSp>
                <p:nvGrpSpPr>
                  <p:cNvPr id="114893" name="グループ化 114892">
                    <a:extLst>
                      <a:ext uri="{FF2B5EF4-FFF2-40B4-BE49-F238E27FC236}">
                        <a16:creationId xmlns:a16="http://schemas.microsoft.com/office/drawing/2014/main" id="{49026D1F-0E40-A4BF-B8CD-BECEB1B23723}"/>
                      </a:ext>
                    </a:extLst>
                  </p:cNvPr>
                  <p:cNvGrpSpPr/>
                  <p:nvPr/>
                </p:nvGrpSpPr>
                <p:grpSpPr>
                  <a:xfrm>
                    <a:off x="5229862" y="2687617"/>
                    <a:ext cx="1820878" cy="466678"/>
                    <a:chOff x="5229862" y="2687617"/>
                    <a:chExt cx="1820878" cy="466678"/>
                  </a:xfrm>
                </p:grpSpPr>
                <p:sp>
                  <p:nvSpPr>
                    <p:cNvPr id="114690" name="テキスト ボックス 114689">
                      <a:extLst>
                        <a:ext uri="{FF2B5EF4-FFF2-40B4-BE49-F238E27FC236}">
                          <a16:creationId xmlns:a16="http://schemas.microsoft.com/office/drawing/2014/main" id="{64DA1E62-800C-EB0D-37A2-4695EC35B24A}"/>
                        </a:ext>
                      </a:extLst>
                    </p:cNvPr>
                    <p:cNvSpPr txBox="1"/>
                    <p:nvPr/>
                  </p:nvSpPr>
                  <p:spPr>
                    <a:xfrm>
                      <a:off x="5317573" y="2687617"/>
                      <a:ext cx="1733167" cy="246221"/>
                    </a:xfrm>
                    <a:prstGeom prst="rect">
                      <a:avLst/>
                    </a:prstGeom>
                    <a:noFill/>
                  </p:spPr>
                  <p:txBody>
                    <a:bodyPr wrap="none" lIns="0" tIns="0" rIns="0" bIns="0" rtlCol="0">
                      <a:spAutoFit/>
                    </a:bodyPr>
                    <a:lstStyle/>
                    <a:p>
                      <a:pPr algn="ctr"/>
                      <a:r>
                        <a:rPr kumimoji="1" lang="ja-JP" altLang="en-US" sz="1600" spc="-90"/>
                        <a:t>岐阜県の</a:t>
                      </a:r>
                      <a:r>
                        <a:rPr kumimoji="1" lang="ja-JP" altLang="en-US" sz="1600" spc="-90">
                          <a:solidFill>
                            <a:srgbClr val="FF0000"/>
                          </a:solidFill>
                        </a:rPr>
                        <a:t>歳入</a:t>
                      </a:r>
                      <a:r>
                        <a:rPr kumimoji="1" lang="ja-JP" altLang="en-US" sz="1600" spc="-90"/>
                        <a:t>の内訳</a:t>
                      </a:r>
                    </a:p>
                  </p:txBody>
                </p:sp>
                <p:sp>
                  <p:nvSpPr>
                    <p:cNvPr id="114779" name="テキスト ボックス 114778">
                      <a:extLst>
                        <a:ext uri="{FF2B5EF4-FFF2-40B4-BE49-F238E27FC236}">
                          <a16:creationId xmlns:a16="http://schemas.microsoft.com/office/drawing/2014/main" id="{202CA950-5906-C5A6-8765-B1DAC020C7B5}"/>
                        </a:ext>
                      </a:extLst>
                    </p:cNvPr>
                    <p:cNvSpPr txBox="1"/>
                    <p:nvPr/>
                  </p:nvSpPr>
                  <p:spPr>
                    <a:xfrm>
                      <a:off x="5229862" y="2885824"/>
                      <a:ext cx="1685275" cy="268471"/>
                    </a:xfrm>
                    <a:prstGeom prst="rect">
                      <a:avLst/>
                    </a:prstGeom>
                    <a:noFill/>
                  </p:spPr>
                  <p:txBody>
                    <a:bodyPr wrap="square">
                      <a:spAutoFit/>
                    </a:bodyPr>
                    <a:lstStyle/>
                    <a:p>
                      <a:pPr>
                        <a:lnSpc>
                          <a:spcPct val="120000"/>
                        </a:lnSpc>
                      </a:pPr>
                      <a:r>
                        <a:rPr lang="ja-JP" altLang="en-US" sz="1100">
                          <a:latin typeface="HGPGothicE" panose="020B0900000000000000" pitchFamily="34" charset="-128"/>
                          <a:ea typeface="HGPGothicE" panose="020B0900000000000000" pitchFamily="34" charset="-128"/>
                        </a:rPr>
                        <a:t>（令和６年度当初予算）</a:t>
                      </a:r>
                    </a:p>
                  </p:txBody>
                </p:sp>
              </p:grpSp>
              <p:grpSp>
                <p:nvGrpSpPr>
                  <p:cNvPr id="114891" name="グループ化 114890">
                    <a:extLst>
                      <a:ext uri="{FF2B5EF4-FFF2-40B4-BE49-F238E27FC236}">
                        <a16:creationId xmlns:a16="http://schemas.microsoft.com/office/drawing/2014/main" id="{6CA7D7BF-F807-095E-F010-4D6955A9E0AF}"/>
                      </a:ext>
                    </a:extLst>
                  </p:cNvPr>
                  <p:cNvGrpSpPr/>
                  <p:nvPr/>
                </p:nvGrpSpPr>
                <p:grpSpPr>
                  <a:xfrm>
                    <a:off x="5229862" y="4955814"/>
                    <a:ext cx="3708261" cy="497340"/>
                    <a:chOff x="5229862" y="4955814"/>
                    <a:chExt cx="3708261" cy="497340"/>
                  </a:xfrm>
                </p:grpSpPr>
                <p:sp>
                  <p:nvSpPr>
                    <p:cNvPr id="114706" name="角丸四角形 15">
                      <a:extLst>
                        <a:ext uri="{FF2B5EF4-FFF2-40B4-BE49-F238E27FC236}">
                          <a16:creationId xmlns:a16="http://schemas.microsoft.com/office/drawing/2014/main" id="{AD8FE709-EF0A-CD3C-1807-1243D8E1BC85}"/>
                        </a:ext>
                      </a:extLst>
                    </p:cNvPr>
                    <p:cNvSpPr/>
                    <p:nvPr/>
                  </p:nvSpPr>
                  <p:spPr>
                    <a:xfrm>
                      <a:off x="5229862" y="4955814"/>
                      <a:ext cx="3576205" cy="156644"/>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30000"/>
                        </a:lnSpc>
                      </a:pPr>
                      <a:r>
                        <a:rPr lang="en-US" altLang="ja-JP" sz="1000" dirty="0">
                          <a:solidFill>
                            <a:srgbClr val="0070C0"/>
                          </a:solidFill>
                          <a:latin typeface="+mn-ea"/>
                        </a:rPr>
                        <a:t>●</a:t>
                      </a:r>
                      <a:r>
                        <a:rPr lang="ja-JP" altLang="en-US" sz="1000">
                          <a:solidFill>
                            <a:schemeClr val="tx1"/>
                          </a:solidFill>
                          <a:latin typeface="+mn-ea"/>
                        </a:rPr>
                        <a:t>地方交付税</a:t>
                      </a:r>
                      <a:endParaRPr lang="ja-JP" altLang="en-US" sz="1000" dirty="0">
                        <a:solidFill>
                          <a:schemeClr val="tx1"/>
                        </a:solidFill>
                        <a:latin typeface="+mn-ea"/>
                      </a:endParaRPr>
                    </a:p>
                  </p:txBody>
                </p:sp>
                <p:sp>
                  <p:nvSpPr>
                    <p:cNvPr id="114707" name="テキスト ボックス 114706">
                      <a:extLst>
                        <a:ext uri="{FF2B5EF4-FFF2-40B4-BE49-F238E27FC236}">
                          <a16:creationId xmlns:a16="http://schemas.microsoft.com/office/drawing/2014/main" id="{92E789B5-A116-DC9B-BBE8-501CBD340B35}"/>
                        </a:ext>
                      </a:extLst>
                    </p:cNvPr>
                    <p:cNvSpPr txBox="1"/>
                    <p:nvPr/>
                  </p:nvSpPr>
                  <p:spPr>
                    <a:xfrm>
                      <a:off x="5253154" y="5084976"/>
                      <a:ext cx="3684969" cy="368178"/>
                    </a:xfrm>
                    <a:prstGeom prst="rect">
                      <a:avLst/>
                    </a:prstGeom>
                    <a:noFill/>
                  </p:spPr>
                  <p:txBody>
                    <a:bodyPr wrap="square">
                      <a:spAutoFit/>
                    </a:bodyPr>
                    <a:lstStyle/>
                    <a:p>
                      <a:pPr>
                        <a:lnSpc>
                          <a:spcPct val="120000"/>
                        </a:lnSpc>
                      </a:pPr>
                      <a:r>
                        <a:rPr lang="ja-JP" altLang="en-US" sz="800">
                          <a:latin typeface="HGPGothicE" panose="020B0900000000000000" pitchFamily="34" charset="-128"/>
                          <a:ea typeface="HGPGothicE" panose="020B0900000000000000" pitchFamily="34" charset="-128"/>
                        </a:rPr>
                        <a:t>住民がどの地域に住んでいても一定の水準の公共サービスを受けられるように、</a:t>
                      </a:r>
                    </a:p>
                    <a:p>
                      <a:pPr>
                        <a:lnSpc>
                          <a:spcPct val="120000"/>
                        </a:lnSpc>
                      </a:pPr>
                      <a:r>
                        <a:rPr lang="ja-JP" altLang="en-US" sz="800">
                          <a:latin typeface="HGPGothicE" panose="020B0900000000000000" pitchFamily="34" charset="-128"/>
                          <a:ea typeface="HGPGothicE" panose="020B0900000000000000" pitchFamily="34" charset="-128"/>
                        </a:rPr>
                        <a:t>国が各地方公共団体の財政力を調整するために交付するもの。</a:t>
                      </a:r>
                    </a:p>
                  </p:txBody>
                </p:sp>
              </p:grpSp>
              <p:grpSp>
                <p:nvGrpSpPr>
                  <p:cNvPr id="114890" name="グループ化 114889">
                    <a:extLst>
                      <a:ext uri="{FF2B5EF4-FFF2-40B4-BE49-F238E27FC236}">
                        <a16:creationId xmlns:a16="http://schemas.microsoft.com/office/drawing/2014/main" id="{CFB4D396-7CE9-7861-E838-E3E4E0439E63}"/>
                      </a:ext>
                    </a:extLst>
                  </p:cNvPr>
                  <p:cNvGrpSpPr/>
                  <p:nvPr/>
                </p:nvGrpSpPr>
                <p:grpSpPr>
                  <a:xfrm>
                    <a:off x="5221425" y="6059081"/>
                    <a:ext cx="3708261" cy="497340"/>
                    <a:chOff x="5221425" y="6059081"/>
                    <a:chExt cx="3708261" cy="497340"/>
                  </a:xfrm>
                </p:grpSpPr>
                <p:sp>
                  <p:nvSpPr>
                    <p:cNvPr id="114708" name="角丸四角形 15">
                      <a:extLst>
                        <a:ext uri="{FF2B5EF4-FFF2-40B4-BE49-F238E27FC236}">
                          <a16:creationId xmlns:a16="http://schemas.microsoft.com/office/drawing/2014/main" id="{86D38716-11DB-B387-188F-B6C1C827AA2D}"/>
                        </a:ext>
                      </a:extLst>
                    </p:cNvPr>
                    <p:cNvSpPr/>
                    <p:nvPr/>
                  </p:nvSpPr>
                  <p:spPr>
                    <a:xfrm>
                      <a:off x="5221425" y="6059081"/>
                      <a:ext cx="3576205" cy="156644"/>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30000"/>
                        </a:lnSpc>
                      </a:pPr>
                      <a:r>
                        <a:rPr lang="en-US" altLang="ja-JP" sz="1000" dirty="0">
                          <a:solidFill>
                            <a:srgbClr val="0070C0"/>
                          </a:solidFill>
                          <a:latin typeface="+mn-ea"/>
                        </a:rPr>
                        <a:t>●</a:t>
                      </a:r>
                      <a:r>
                        <a:rPr lang="ja-JP" altLang="en-US" sz="1000">
                          <a:solidFill>
                            <a:schemeClr val="tx1"/>
                          </a:solidFill>
                          <a:latin typeface="+mn-ea"/>
                        </a:rPr>
                        <a:t>地方譲与税</a:t>
                      </a:r>
                      <a:endParaRPr lang="ja-JP" altLang="en-US" sz="1000" dirty="0">
                        <a:solidFill>
                          <a:schemeClr val="tx1"/>
                        </a:solidFill>
                        <a:latin typeface="+mn-ea"/>
                      </a:endParaRPr>
                    </a:p>
                  </p:txBody>
                </p:sp>
                <p:sp>
                  <p:nvSpPr>
                    <p:cNvPr id="114710" name="テキスト ボックス 114709">
                      <a:extLst>
                        <a:ext uri="{FF2B5EF4-FFF2-40B4-BE49-F238E27FC236}">
                          <a16:creationId xmlns:a16="http://schemas.microsoft.com/office/drawing/2014/main" id="{FE6ACC25-DD37-71F3-5396-2C94ADA0A71D}"/>
                        </a:ext>
                      </a:extLst>
                    </p:cNvPr>
                    <p:cNvSpPr txBox="1"/>
                    <p:nvPr/>
                  </p:nvSpPr>
                  <p:spPr>
                    <a:xfrm>
                      <a:off x="5244717" y="6188243"/>
                      <a:ext cx="3684969" cy="368178"/>
                    </a:xfrm>
                    <a:prstGeom prst="rect">
                      <a:avLst/>
                    </a:prstGeom>
                    <a:noFill/>
                  </p:spPr>
                  <p:txBody>
                    <a:bodyPr wrap="square">
                      <a:spAutoFit/>
                    </a:bodyPr>
                    <a:lstStyle/>
                    <a:p>
                      <a:pPr>
                        <a:lnSpc>
                          <a:spcPct val="120000"/>
                        </a:lnSpc>
                      </a:pPr>
                      <a:r>
                        <a:rPr lang="ja-JP" altLang="en-US" sz="800">
                          <a:latin typeface="HGPGothicE" panose="020B0900000000000000" pitchFamily="34" charset="-128"/>
                          <a:ea typeface="HGPGothicE" panose="020B0900000000000000" pitchFamily="34" charset="-128"/>
                        </a:rPr>
                        <a:t>手続上、国税として納税されている税金、その全部又は一部が地方公共団体に</a:t>
                      </a:r>
                    </a:p>
                    <a:p>
                      <a:pPr>
                        <a:lnSpc>
                          <a:spcPct val="120000"/>
                        </a:lnSpc>
                      </a:pPr>
                      <a:r>
                        <a:rPr lang="ja-JP" altLang="en-US" sz="800">
                          <a:latin typeface="HGPGothicE" panose="020B0900000000000000" pitchFamily="34" charset="-128"/>
                          <a:ea typeface="HGPGothicE" panose="020B0900000000000000" pitchFamily="34" charset="-128"/>
                        </a:rPr>
                        <a:t>譲与されるもの。特別法人事業剰余譲与税、地方揮発油譲与税などがある。</a:t>
                      </a:r>
                    </a:p>
                  </p:txBody>
                </p:sp>
              </p:grpSp>
              <p:grpSp>
                <p:nvGrpSpPr>
                  <p:cNvPr id="114889" name="グループ化 114888">
                    <a:extLst>
                      <a:ext uri="{FF2B5EF4-FFF2-40B4-BE49-F238E27FC236}">
                        <a16:creationId xmlns:a16="http://schemas.microsoft.com/office/drawing/2014/main" id="{3EA2F7C2-5C5C-FDA6-AB9E-163E02BA186C}"/>
                      </a:ext>
                    </a:extLst>
                  </p:cNvPr>
                  <p:cNvGrpSpPr/>
                  <p:nvPr/>
                </p:nvGrpSpPr>
                <p:grpSpPr>
                  <a:xfrm>
                    <a:off x="5328518" y="3192686"/>
                    <a:ext cx="3397942" cy="1635323"/>
                    <a:chOff x="5328518" y="3156590"/>
                    <a:chExt cx="3397942" cy="1635323"/>
                  </a:xfrm>
                </p:grpSpPr>
                <p:grpSp>
                  <p:nvGrpSpPr>
                    <p:cNvPr id="114786" name="グループ化 114785">
                      <a:extLst>
                        <a:ext uri="{FF2B5EF4-FFF2-40B4-BE49-F238E27FC236}">
                          <a16:creationId xmlns:a16="http://schemas.microsoft.com/office/drawing/2014/main" id="{B68310C4-2986-B9B1-D67A-E39B7D37CA0E}"/>
                        </a:ext>
                      </a:extLst>
                    </p:cNvPr>
                    <p:cNvGrpSpPr/>
                    <p:nvPr/>
                  </p:nvGrpSpPr>
                  <p:grpSpPr>
                    <a:xfrm>
                      <a:off x="5328518" y="3156590"/>
                      <a:ext cx="1410610" cy="162853"/>
                      <a:chOff x="5241515" y="3393974"/>
                      <a:chExt cx="1410610" cy="162853"/>
                    </a:xfrm>
                  </p:grpSpPr>
                  <p:sp>
                    <p:nvSpPr>
                      <p:cNvPr id="114726" name="テキスト ボックス 114725">
                        <a:extLst>
                          <a:ext uri="{FF2B5EF4-FFF2-40B4-BE49-F238E27FC236}">
                            <a16:creationId xmlns:a16="http://schemas.microsoft.com/office/drawing/2014/main" id="{E1B1528B-D143-EF86-217F-CE7646145EAF}"/>
                          </a:ext>
                        </a:extLst>
                      </p:cNvPr>
                      <p:cNvSpPr txBox="1"/>
                      <p:nvPr/>
                    </p:nvSpPr>
                    <p:spPr>
                      <a:xfrm>
                        <a:off x="5407035" y="3402939"/>
                        <a:ext cx="396866" cy="153888"/>
                      </a:xfrm>
                      <a:prstGeom prst="rect">
                        <a:avLst/>
                      </a:prstGeom>
                      <a:noFill/>
                      <a:ln>
                        <a:noFill/>
                      </a:ln>
                    </p:spPr>
                    <p:txBody>
                      <a:bodyPr wrap="square" lIns="0" tIns="0" rIns="0" bIns="0" rtlCol="0">
                        <a:spAutoFit/>
                      </a:bodyPr>
                      <a:lstStyle/>
                      <a:p>
                        <a:r>
                          <a:rPr lang="ja-JP" altLang="en-US" sz="1000">
                            <a:ln w="5080">
                              <a:noFill/>
                            </a:ln>
                            <a:latin typeface="HGPｺﾞｼｯｸE" panose="020B0900000000000000" pitchFamily="50" charset="-128"/>
                            <a:ea typeface="HGPｺﾞｼｯｸE" panose="020B0900000000000000" pitchFamily="50" charset="-128"/>
                          </a:rPr>
                          <a:t>県民税 </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729" name="テキスト ボックス 114728">
                        <a:extLst>
                          <a:ext uri="{FF2B5EF4-FFF2-40B4-BE49-F238E27FC236}">
                            <a16:creationId xmlns:a16="http://schemas.microsoft.com/office/drawing/2014/main" id="{E8980350-9A16-901E-7B5B-B22B317AE8B5}"/>
                          </a:ext>
                        </a:extLst>
                      </p:cNvPr>
                      <p:cNvSpPr txBox="1"/>
                      <p:nvPr/>
                    </p:nvSpPr>
                    <p:spPr>
                      <a:xfrm>
                        <a:off x="6169752" y="3393974"/>
                        <a:ext cx="482373" cy="153888"/>
                      </a:xfrm>
                      <a:prstGeom prst="rect">
                        <a:avLst/>
                      </a:prstGeom>
                      <a:noFill/>
                      <a:ln>
                        <a:noFill/>
                      </a:ln>
                    </p:spPr>
                    <p:txBody>
                      <a:bodyPr wrap="square" lIns="0" tIns="0" rIns="0" bIns="0" rtlCol="0">
                        <a:spAutoFit/>
                      </a:bodyPr>
                      <a:lstStyle/>
                      <a:p>
                        <a:r>
                          <a:rPr lang="en-US" altLang="ja-JP" sz="1000" dirty="0">
                            <a:ln w="5080">
                              <a:noFill/>
                            </a:ln>
                            <a:latin typeface="HGPｺﾞｼｯｸE" panose="020B0900000000000000" pitchFamily="50" charset="-128"/>
                            <a:ea typeface="HGPｺﾞｼｯｸE" panose="020B0900000000000000" pitchFamily="50" charset="-128"/>
                          </a:rPr>
                          <a:t>808</a:t>
                        </a:r>
                        <a:r>
                          <a:rPr lang="ja-JP" altLang="en-US" sz="1000">
                            <a:ln w="5080">
                              <a:noFill/>
                            </a:ln>
                            <a:latin typeface="HGPｺﾞｼｯｸE" panose="020B0900000000000000" pitchFamily="50" charset="-128"/>
                            <a:ea typeface="HGPｺﾞｼｯｸE" panose="020B0900000000000000" pitchFamily="50" charset="-128"/>
                          </a:rPr>
                          <a:t>億円</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746" name="正方形/長方形 114745">
                        <a:extLst>
                          <a:ext uri="{FF2B5EF4-FFF2-40B4-BE49-F238E27FC236}">
                            <a16:creationId xmlns:a16="http://schemas.microsoft.com/office/drawing/2014/main" id="{4D2D8850-171A-6460-4502-D879B901361F}"/>
                          </a:ext>
                        </a:extLst>
                      </p:cNvPr>
                      <p:cNvSpPr/>
                      <p:nvPr/>
                    </p:nvSpPr>
                    <p:spPr>
                      <a:xfrm>
                        <a:off x="5241515" y="3403417"/>
                        <a:ext cx="128412" cy="149456"/>
                      </a:xfrm>
                      <a:prstGeom prst="rect">
                        <a:avLst/>
                      </a:prstGeom>
                      <a:solidFill>
                        <a:srgbClr val="4DC4FF"/>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kern="1200"/>
                      </a:p>
                    </p:txBody>
                  </p:sp>
                  <p:cxnSp>
                    <p:nvCxnSpPr>
                      <p:cNvPr id="114765" name="直線コネクタ 114764">
                        <a:extLst>
                          <a:ext uri="{FF2B5EF4-FFF2-40B4-BE49-F238E27FC236}">
                            <a16:creationId xmlns:a16="http://schemas.microsoft.com/office/drawing/2014/main" id="{B7F1368D-CC5C-DB40-1F9A-2EA118552B4D}"/>
                          </a:ext>
                        </a:extLst>
                      </p:cNvPr>
                      <p:cNvCxnSpPr>
                        <a:cxnSpLocks/>
                      </p:cNvCxnSpPr>
                      <p:nvPr/>
                    </p:nvCxnSpPr>
                    <p:spPr>
                      <a:xfrm>
                        <a:off x="5842924" y="3476063"/>
                        <a:ext cx="270000" cy="0"/>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grpSp>
                <p:grpSp>
                  <p:nvGrpSpPr>
                    <p:cNvPr id="114711" name="グループ化 114710">
                      <a:extLst>
                        <a:ext uri="{FF2B5EF4-FFF2-40B4-BE49-F238E27FC236}">
                          <a16:creationId xmlns:a16="http://schemas.microsoft.com/office/drawing/2014/main" id="{940B799D-A314-E926-BFC6-AADED4A46537}"/>
                        </a:ext>
                      </a:extLst>
                    </p:cNvPr>
                    <p:cNvGrpSpPr/>
                    <p:nvPr/>
                  </p:nvGrpSpPr>
                  <p:grpSpPr>
                    <a:xfrm>
                      <a:off x="5328518" y="3404871"/>
                      <a:ext cx="1428080" cy="158899"/>
                      <a:chOff x="5241515" y="3393974"/>
                      <a:chExt cx="1428080" cy="158899"/>
                    </a:xfrm>
                  </p:grpSpPr>
                  <p:sp>
                    <p:nvSpPr>
                      <p:cNvPr id="114712" name="テキスト ボックス 114711">
                        <a:extLst>
                          <a:ext uri="{FF2B5EF4-FFF2-40B4-BE49-F238E27FC236}">
                            <a16:creationId xmlns:a16="http://schemas.microsoft.com/office/drawing/2014/main" id="{E5E4C54E-6E72-7270-9ACA-B668FC0C1AE2}"/>
                          </a:ext>
                        </a:extLst>
                      </p:cNvPr>
                      <p:cNvSpPr txBox="1"/>
                      <p:nvPr/>
                    </p:nvSpPr>
                    <p:spPr>
                      <a:xfrm>
                        <a:off x="5407035" y="3402939"/>
                        <a:ext cx="396866" cy="139898"/>
                      </a:xfrm>
                      <a:prstGeom prst="rect">
                        <a:avLst/>
                      </a:prstGeom>
                      <a:noFill/>
                      <a:ln>
                        <a:noFill/>
                      </a:ln>
                    </p:spPr>
                    <p:txBody>
                      <a:bodyPr wrap="square" lIns="0" tIns="0" rIns="0" bIns="0" rtlCol="0">
                        <a:spAutoFit/>
                      </a:bodyPr>
                      <a:lstStyle/>
                      <a:p>
                        <a:r>
                          <a:rPr lang="ja-JP" altLang="en-US" sz="1000">
                            <a:ln w="5080">
                              <a:noFill/>
                            </a:ln>
                            <a:latin typeface="HGPｺﾞｼｯｸE" panose="020B0900000000000000" pitchFamily="50" charset="-128"/>
                            <a:ea typeface="HGPｺﾞｼｯｸE" panose="020B0900000000000000" pitchFamily="50" charset="-128"/>
                          </a:rPr>
                          <a:t>事業税</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713" name="テキスト ボックス 114712">
                        <a:extLst>
                          <a:ext uri="{FF2B5EF4-FFF2-40B4-BE49-F238E27FC236}">
                            <a16:creationId xmlns:a16="http://schemas.microsoft.com/office/drawing/2014/main" id="{9168E121-9F8A-47E8-8C5C-2E85D5B8F7F7}"/>
                          </a:ext>
                        </a:extLst>
                      </p:cNvPr>
                      <p:cNvSpPr txBox="1"/>
                      <p:nvPr/>
                    </p:nvSpPr>
                    <p:spPr>
                      <a:xfrm>
                        <a:off x="6178951" y="3393974"/>
                        <a:ext cx="490644" cy="153888"/>
                      </a:xfrm>
                      <a:prstGeom prst="rect">
                        <a:avLst/>
                      </a:prstGeom>
                      <a:noFill/>
                      <a:ln>
                        <a:noFill/>
                      </a:ln>
                    </p:spPr>
                    <p:txBody>
                      <a:bodyPr wrap="square" lIns="0" tIns="0" rIns="0" bIns="0" rtlCol="0">
                        <a:spAutoFit/>
                      </a:bodyPr>
                      <a:lstStyle/>
                      <a:p>
                        <a:r>
                          <a:rPr lang="en-US" altLang="ja-JP" sz="1000" dirty="0">
                            <a:ln w="5080">
                              <a:noFill/>
                            </a:ln>
                            <a:latin typeface="HGPｺﾞｼｯｸE" panose="020B0900000000000000" pitchFamily="50" charset="-128"/>
                            <a:ea typeface="HGPｺﾞｼｯｸE" panose="020B0900000000000000" pitchFamily="50" charset="-128"/>
                          </a:rPr>
                          <a:t>590</a:t>
                        </a:r>
                        <a:r>
                          <a:rPr lang="ja-JP" altLang="en-US" sz="1000">
                            <a:ln w="5080">
                              <a:noFill/>
                            </a:ln>
                            <a:latin typeface="HGPｺﾞｼｯｸE" panose="020B0900000000000000" pitchFamily="50" charset="-128"/>
                            <a:ea typeface="HGPｺﾞｼｯｸE" panose="020B0900000000000000" pitchFamily="50" charset="-128"/>
                          </a:rPr>
                          <a:t>億円</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714" name="正方形/長方形 114713">
                        <a:extLst>
                          <a:ext uri="{FF2B5EF4-FFF2-40B4-BE49-F238E27FC236}">
                            <a16:creationId xmlns:a16="http://schemas.microsoft.com/office/drawing/2014/main" id="{CBCAA210-877A-19CF-D04C-2AE85D0CE7F9}"/>
                          </a:ext>
                        </a:extLst>
                      </p:cNvPr>
                      <p:cNvSpPr/>
                      <p:nvPr/>
                    </p:nvSpPr>
                    <p:spPr>
                      <a:xfrm>
                        <a:off x="5241515" y="3403417"/>
                        <a:ext cx="128412" cy="149456"/>
                      </a:xfrm>
                      <a:prstGeom prst="rect">
                        <a:avLst/>
                      </a:prstGeom>
                      <a:solidFill>
                        <a:srgbClr val="03AF7A"/>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kern="1200"/>
                      </a:p>
                    </p:txBody>
                  </p:sp>
                  <p:cxnSp>
                    <p:nvCxnSpPr>
                      <p:cNvPr id="114715" name="直線コネクタ 114714">
                        <a:extLst>
                          <a:ext uri="{FF2B5EF4-FFF2-40B4-BE49-F238E27FC236}">
                            <a16:creationId xmlns:a16="http://schemas.microsoft.com/office/drawing/2014/main" id="{6275524F-6673-2222-D6E7-DF3891020237}"/>
                          </a:ext>
                        </a:extLst>
                      </p:cNvPr>
                      <p:cNvCxnSpPr>
                        <a:cxnSpLocks/>
                      </p:cNvCxnSpPr>
                      <p:nvPr/>
                    </p:nvCxnSpPr>
                    <p:spPr>
                      <a:xfrm>
                        <a:off x="5842925" y="3476063"/>
                        <a:ext cx="270000" cy="0"/>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grpSp>
                <p:grpSp>
                  <p:nvGrpSpPr>
                    <p:cNvPr id="114716" name="グループ化 114715">
                      <a:extLst>
                        <a:ext uri="{FF2B5EF4-FFF2-40B4-BE49-F238E27FC236}">
                          <a16:creationId xmlns:a16="http://schemas.microsoft.com/office/drawing/2014/main" id="{1AC3790B-1498-0677-D08C-2F8A8F5A0E36}"/>
                        </a:ext>
                      </a:extLst>
                    </p:cNvPr>
                    <p:cNvGrpSpPr/>
                    <p:nvPr/>
                  </p:nvGrpSpPr>
                  <p:grpSpPr>
                    <a:xfrm>
                      <a:off x="5328518" y="3653152"/>
                      <a:ext cx="1421532" cy="162853"/>
                      <a:chOff x="5241515" y="3393974"/>
                      <a:chExt cx="1421532" cy="162853"/>
                    </a:xfrm>
                  </p:grpSpPr>
                  <p:sp>
                    <p:nvSpPr>
                      <p:cNvPr id="114717" name="テキスト ボックス 114716">
                        <a:extLst>
                          <a:ext uri="{FF2B5EF4-FFF2-40B4-BE49-F238E27FC236}">
                            <a16:creationId xmlns:a16="http://schemas.microsoft.com/office/drawing/2014/main" id="{B0BA0ED7-D131-30D8-E404-500AF2AC51D7}"/>
                          </a:ext>
                        </a:extLst>
                      </p:cNvPr>
                      <p:cNvSpPr txBox="1"/>
                      <p:nvPr/>
                    </p:nvSpPr>
                    <p:spPr>
                      <a:xfrm>
                        <a:off x="5407035" y="3402939"/>
                        <a:ext cx="664446" cy="153888"/>
                      </a:xfrm>
                      <a:prstGeom prst="rect">
                        <a:avLst/>
                      </a:prstGeom>
                      <a:noFill/>
                      <a:ln>
                        <a:noFill/>
                      </a:ln>
                    </p:spPr>
                    <p:txBody>
                      <a:bodyPr wrap="square" lIns="0" tIns="0" rIns="0" bIns="0" rtlCol="0">
                        <a:spAutoFit/>
                      </a:bodyPr>
                      <a:lstStyle/>
                      <a:p>
                        <a:r>
                          <a:rPr lang="ja-JP" altLang="en-US" sz="1000">
                            <a:ln w="5080">
                              <a:noFill/>
                            </a:ln>
                            <a:latin typeface="HGPｺﾞｼｯｸE" panose="020B0900000000000000" pitchFamily="50" charset="-128"/>
                            <a:ea typeface="HGPｺﾞｼｯｸE" panose="020B0900000000000000" pitchFamily="50" charset="-128"/>
                          </a:rPr>
                          <a:t>地方消費税</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719" name="テキスト ボックス 114718">
                        <a:extLst>
                          <a:ext uri="{FF2B5EF4-FFF2-40B4-BE49-F238E27FC236}">
                            <a16:creationId xmlns:a16="http://schemas.microsoft.com/office/drawing/2014/main" id="{5CE36D83-660A-C2F6-CEC0-C076BF2A3945}"/>
                          </a:ext>
                        </a:extLst>
                      </p:cNvPr>
                      <p:cNvSpPr txBox="1"/>
                      <p:nvPr/>
                    </p:nvSpPr>
                    <p:spPr>
                      <a:xfrm>
                        <a:off x="6184484" y="3393974"/>
                        <a:ext cx="478563" cy="153888"/>
                      </a:xfrm>
                      <a:prstGeom prst="rect">
                        <a:avLst/>
                      </a:prstGeom>
                      <a:noFill/>
                      <a:ln>
                        <a:noFill/>
                      </a:ln>
                    </p:spPr>
                    <p:txBody>
                      <a:bodyPr wrap="square" lIns="0" tIns="0" rIns="0" bIns="0" rtlCol="0">
                        <a:spAutoFit/>
                      </a:bodyPr>
                      <a:lstStyle/>
                      <a:p>
                        <a:r>
                          <a:rPr lang="en-US" altLang="ja-JP" sz="1000" dirty="0">
                            <a:ln w="5080">
                              <a:noFill/>
                            </a:ln>
                            <a:latin typeface="HGPｺﾞｼｯｸE" panose="020B0900000000000000" pitchFamily="50" charset="-128"/>
                            <a:ea typeface="HGPｺﾞｼｯｸE" panose="020B0900000000000000" pitchFamily="50" charset="-128"/>
                          </a:rPr>
                          <a:t>579</a:t>
                        </a:r>
                        <a:r>
                          <a:rPr lang="ja-JP" altLang="en-US" sz="1000">
                            <a:ln w="5080">
                              <a:noFill/>
                            </a:ln>
                            <a:latin typeface="HGPｺﾞｼｯｸE" panose="020B0900000000000000" pitchFamily="50" charset="-128"/>
                            <a:ea typeface="HGPｺﾞｼｯｸE" panose="020B0900000000000000" pitchFamily="50" charset="-128"/>
                          </a:rPr>
                          <a:t>億円</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720" name="正方形/長方形 114719">
                        <a:extLst>
                          <a:ext uri="{FF2B5EF4-FFF2-40B4-BE49-F238E27FC236}">
                            <a16:creationId xmlns:a16="http://schemas.microsoft.com/office/drawing/2014/main" id="{17634203-40EF-D3E8-613C-194F968DFB37}"/>
                          </a:ext>
                        </a:extLst>
                      </p:cNvPr>
                      <p:cNvSpPr/>
                      <p:nvPr/>
                    </p:nvSpPr>
                    <p:spPr>
                      <a:xfrm>
                        <a:off x="5241515" y="3403417"/>
                        <a:ext cx="128412" cy="149456"/>
                      </a:xfrm>
                      <a:prstGeom prst="rect">
                        <a:avLst/>
                      </a:prstGeom>
                      <a:solidFill>
                        <a:srgbClr val="F6AA00"/>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kern="1200"/>
                      </a:p>
                    </p:txBody>
                  </p:sp>
                  <p:cxnSp>
                    <p:nvCxnSpPr>
                      <p:cNvPr id="114721" name="直線コネクタ 114720">
                        <a:extLst>
                          <a:ext uri="{FF2B5EF4-FFF2-40B4-BE49-F238E27FC236}">
                            <a16:creationId xmlns:a16="http://schemas.microsoft.com/office/drawing/2014/main" id="{DE6A9FE4-8F16-1A08-2382-73E111A59931}"/>
                          </a:ext>
                        </a:extLst>
                      </p:cNvPr>
                      <p:cNvCxnSpPr>
                        <a:cxnSpLocks/>
                      </p:cNvCxnSpPr>
                      <p:nvPr/>
                    </p:nvCxnSpPr>
                    <p:spPr>
                      <a:xfrm>
                        <a:off x="6046125" y="3476063"/>
                        <a:ext cx="72000" cy="0"/>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grpSp>
                <p:grpSp>
                  <p:nvGrpSpPr>
                    <p:cNvPr id="114722" name="グループ化 114721">
                      <a:extLst>
                        <a:ext uri="{FF2B5EF4-FFF2-40B4-BE49-F238E27FC236}">
                          <a16:creationId xmlns:a16="http://schemas.microsoft.com/office/drawing/2014/main" id="{3A76F2CF-A889-1A81-96A8-BD540DAE5E8B}"/>
                        </a:ext>
                      </a:extLst>
                    </p:cNvPr>
                    <p:cNvGrpSpPr/>
                    <p:nvPr/>
                  </p:nvGrpSpPr>
                  <p:grpSpPr>
                    <a:xfrm>
                      <a:off x="5328518" y="3889322"/>
                      <a:ext cx="1415183" cy="162853"/>
                      <a:chOff x="5241515" y="3393974"/>
                      <a:chExt cx="1415183" cy="162853"/>
                    </a:xfrm>
                  </p:grpSpPr>
                  <p:sp>
                    <p:nvSpPr>
                      <p:cNvPr id="114723" name="テキスト ボックス 114722">
                        <a:extLst>
                          <a:ext uri="{FF2B5EF4-FFF2-40B4-BE49-F238E27FC236}">
                            <a16:creationId xmlns:a16="http://schemas.microsoft.com/office/drawing/2014/main" id="{45B24942-CAC2-9068-B80E-20A36CC6767D}"/>
                          </a:ext>
                        </a:extLst>
                      </p:cNvPr>
                      <p:cNvSpPr txBox="1"/>
                      <p:nvPr/>
                    </p:nvSpPr>
                    <p:spPr>
                      <a:xfrm>
                        <a:off x="5407034" y="3402939"/>
                        <a:ext cx="528937" cy="153888"/>
                      </a:xfrm>
                      <a:prstGeom prst="rect">
                        <a:avLst/>
                      </a:prstGeom>
                      <a:noFill/>
                      <a:ln>
                        <a:noFill/>
                      </a:ln>
                    </p:spPr>
                    <p:txBody>
                      <a:bodyPr wrap="square" lIns="0" tIns="0" rIns="0" bIns="0" rtlCol="0">
                        <a:spAutoFit/>
                      </a:bodyPr>
                      <a:lstStyle/>
                      <a:p>
                        <a:r>
                          <a:rPr lang="ja-JP" altLang="en-US" sz="1000">
                            <a:ln w="5080">
                              <a:noFill/>
                            </a:ln>
                            <a:latin typeface="HGPｺﾞｼｯｸE" panose="020B0900000000000000" pitchFamily="50" charset="-128"/>
                            <a:ea typeface="HGPｺﾞｼｯｸE" panose="020B0900000000000000" pitchFamily="50" charset="-128"/>
                          </a:rPr>
                          <a:t>自動車税</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724" name="テキスト ボックス 114723">
                        <a:extLst>
                          <a:ext uri="{FF2B5EF4-FFF2-40B4-BE49-F238E27FC236}">
                            <a16:creationId xmlns:a16="http://schemas.microsoft.com/office/drawing/2014/main" id="{F306C322-DFA5-ED13-4BB1-1C40958AB539}"/>
                          </a:ext>
                        </a:extLst>
                      </p:cNvPr>
                      <p:cNvSpPr txBox="1"/>
                      <p:nvPr/>
                    </p:nvSpPr>
                    <p:spPr>
                      <a:xfrm>
                        <a:off x="6181310" y="3393974"/>
                        <a:ext cx="475388" cy="153888"/>
                      </a:xfrm>
                      <a:prstGeom prst="rect">
                        <a:avLst/>
                      </a:prstGeom>
                      <a:noFill/>
                      <a:ln>
                        <a:noFill/>
                      </a:ln>
                    </p:spPr>
                    <p:txBody>
                      <a:bodyPr wrap="square" lIns="0" tIns="0" rIns="0" bIns="0" rtlCol="0">
                        <a:spAutoFit/>
                      </a:bodyPr>
                      <a:lstStyle/>
                      <a:p>
                        <a:r>
                          <a:rPr lang="en-US" altLang="ja-JP" sz="1000" dirty="0">
                            <a:ln w="5080">
                              <a:noFill/>
                            </a:ln>
                            <a:latin typeface="HGPｺﾞｼｯｸE" panose="020B0900000000000000" pitchFamily="50" charset="-128"/>
                            <a:ea typeface="HGPｺﾞｼｯｸE" panose="020B0900000000000000" pitchFamily="50" charset="-128"/>
                          </a:rPr>
                          <a:t>333</a:t>
                        </a:r>
                        <a:r>
                          <a:rPr lang="ja-JP" altLang="en-US" sz="1000">
                            <a:ln w="5080">
                              <a:noFill/>
                            </a:ln>
                            <a:latin typeface="HGPｺﾞｼｯｸE" panose="020B0900000000000000" pitchFamily="50" charset="-128"/>
                            <a:ea typeface="HGPｺﾞｼｯｸE" panose="020B0900000000000000" pitchFamily="50" charset="-128"/>
                          </a:rPr>
                          <a:t>億円</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728" name="正方形/長方形 114727">
                        <a:extLst>
                          <a:ext uri="{FF2B5EF4-FFF2-40B4-BE49-F238E27FC236}">
                            <a16:creationId xmlns:a16="http://schemas.microsoft.com/office/drawing/2014/main" id="{247A31E7-69C5-25B8-AA2A-B4CAE3780C96}"/>
                          </a:ext>
                        </a:extLst>
                      </p:cNvPr>
                      <p:cNvSpPr/>
                      <p:nvPr/>
                    </p:nvSpPr>
                    <p:spPr>
                      <a:xfrm>
                        <a:off x="5241515" y="3403417"/>
                        <a:ext cx="128412" cy="149456"/>
                      </a:xfrm>
                      <a:prstGeom prst="rect">
                        <a:avLst/>
                      </a:prstGeom>
                      <a:solidFill>
                        <a:srgbClr val="990099"/>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kern="1200"/>
                      </a:p>
                    </p:txBody>
                  </p:sp>
                  <p:cxnSp>
                    <p:nvCxnSpPr>
                      <p:cNvPr id="114743" name="直線コネクタ 114742">
                        <a:extLst>
                          <a:ext uri="{FF2B5EF4-FFF2-40B4-BE49-F238E27FC236}">
                            <a16:creationId xmlns:a16="http://schemas.microsoft.com/office/drawing/2014/main" id="{F9BEF1B9-5A2B-58BB-57A4-B9746737E5C3}"/>
                          </a:ext>
                        </a:extLst>
                      </p:cNvPr>
                      <p:cNvCxnSpPr>
                        <a:cxnSpLocks/>
                      </p:cNvCxnSpPr>
                      <p:nvPr/>
                    </p:nvCxnSpPr>
                    <p:spPr>
                      <a:xfrm>
                        <a:off x="5945519" y="3476063"/>
                        <a:ext cx="180000" cy="0"/>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grpSp>
                <p:grpSp>
                  <p:nvGrpSpPr>
                    <p:cNvPr id="114775" name="グループ化 114774">
                      <a:extLst>
                        <a:ext uri="{FF2B5EF4-FFF2-40B4-BE49-F238E27FC236}">
                          <a16:creationId xmlns:a16="http://schemas.microsoft.com/office/drawing/2014/main" id="{3EF62682-714D-9177-FC14-CF987B0E2377}"/>
                        </a:ext>
                      </a:extLst>
                    </p:cNvPr>
                    <p:cNvGrpSpPr/>
                    <p:nvPr/>
                  </p:nvGrpSpPr>
                  <p:grpSpPr>
                    <a:xfrm>
                      <a:off x="7048317" y="3156590"/>
                      <a:ext cx="1673408" cy="162853"/>
                      <a:chOff x="5241515" y="3393974"/>
                      <a:chExt cx="1673408" cy="162853"/>
                    </a:xfrm>
                  </p:grpSpPr>
                  <p:sp>
                    <p:nvSpPr>
                      <p:cNvPr id="114776" name="テキスト ボックス 114775">
                        <a:extLst>
                          <a:ext uri="{FF2B5EF4-FFF2-40B4-BE49-F238E27FC236}">
                            <a16:creationId xmlns:a16="http://schemas.microsoft.com/office/drawing/2014/main" id="{AC820E64-2834-338B-19C0-0F0E3AEB9743}"/>
                          </a:ext>
                        </a:extLst>
                      </p:cNvPr>
                      <p:cNvSpPr txBox="1"/>
                      <p:nvPr/>
                    </p:nvSpPr>
                    <p:spPr>
                      <a:xfrm>
                        <a:off x="5407035" y="3402939"/>
                        <a:ext cx="1041163" cy="153888"/>
                      </a:xfrm>
                      <a:prstGeom prst="rect">
                        <a:avLst/>
                      </a:prstGeom>
                      <a:noFill/>
                      <a:ln>
                        <a:noFill/>
                      </a:ln>
                    </p:spPr>
                    <p:txBody>
                      <a:bodyPr wrap="square" lIns="0" tIns="0" rIns="0" bIns="0" rtlCol="0">
                        <a:spAutoFit/>
                      </a:bodyPr>
                      <a:lstStyle/>
                      <a:p>
                        <a:r>
                          <a:rPr lang="ja-JP" altLang="en-US" sz="1000" spc="-50">
                            <a:ln w="5080">
                              <a:noFill/>
                            </a:ln>
                            <a:latin typeface="HGPｺﾞｼｯｸE" panose="020B0900000000000000" pitchFamily="50" charset="-128"/>
                            <a:ea typeface="HGPｺﾞｼｯｸE" panose="020B0900000000000000" pitchFamily="50" charset="-128"/>
                          </a:rPr>
                          <a:t>地方消費税清算金</a:t>
                        </a:r>
                        <a:endParaRPr kumimoji="1" lang="en-US" altLang="ja-JP" sz="1000" spc="-50" dirty="0">
                          <a:ln w="5080">
                            <a:noFill/>
                          </a:ln>
                          <a:effectLst/>
                          <a:latin typeface="HGPｺﾞｼｯｸE" panose="020B0900000000000000" pitchFamily="50" charset="-128"/>
                          <a:ea typeface="HGPｺﾞｼｯｸE" panose="020B0900000000000000" pitchFamily="50" charset="-128"/>
                        </a:endParaRPr>
                      </a:p>
                    </p:txBody>
                  </p:sp>
                  <p:sp>
                    <p:nvSpPr>
                      <p:cNvPr id="114777" name="テキスト ボックス 114776">
                        <a:extLst>
                          <a:ext uri="{FF2B5EF4-FFF2-40B4-BE49-F238E27FC236}">
                            <a16:creationId xmlns:a16="http://schemas.microsoft.com/office/drawing/2014/main" id="{2348FA0B-5721-E8E9-8928-5FF5A9BEF3C7}"/>
                          </a:ext>
                        </a:extLst>
                      </p:cNvPr>
                      <p:cNvSpPr txBox="1"/>
                      <p:nvPr/>
                    </p:nvSpPr>
                    <p:spPr>
                      <a:xfrm>
                        <a:off x="6432134" y="3393974"/>
                        <a:ext cx="482789" cy="153888"/>
                      </a:xfrm>
                      <a:prstGeom prst="rect">
                        <a:avLst/>
                      </a:prstGeom>
                      <a:noFill/>
                      <a:ln>
                        <a:noFill/>
                      </a:ln>
                    </p:spPr>
                    <p:txBody>
                      <a:bodyPr wrap="square" lIns="0" tIns="0" rIns="0" bIns="0" rtlCol="0">
                        <a:spAutoFit/>
                      </a:bodyPr>
                      <a:lstStyle/>
                      <a:p>
                        <a:r>
                          <a:rPr lang="en-US" altLang="ja-JP" sz="1000" dirty="0">
                            <a:ln w="5080">
                              <a:noFill/>
                            </a:ln>
                            <a:latin typeface="HGPｺﾞｼｯｸE" panose="020B0900000000000000" pitchFamily="50" charset="-128"/>
                            <a:ea typeface="HGPｺﾞｼｯｸE" panose="020B0900000000000000" pitchFamily="50" charset="-128"/>
                          </a:rPr>
                          <a:t>980</a:t>
                        </a:r>
                        <a:r>
                          <a:rPr lang="ja-JP" altLang="en-US" sz="1000">
                            <a:ln w="5080">
                              <a:noFill/>
                            </a:ln>
                            <a:latin typeface="HGPｺﾞｼｯｸE" panose="020B0900000000000000" pitchFamily="50" charset="-128"/>
                            <a:ea typeface="HGPｺﾞｼｯｸE" panose="020B0900000000000000" pitchFamily="50" charset="-128"/>
                          </a:rPr>
                          <a:t>億円</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793" name="正方形/長方形 114792">
                        <a:extLst>
                          <a:ext uri="{FF2B5EF4-FFF2-40B4-BE49-F238E27FC236}">
                            <a16:creationId xmlns:a16="http://schemas.microsoft.com/office/drawing/2014/main" id="{9ACE3ECD-F743-C271-6672-51DA3D379B09}"/>
                          </a:ext>
                        </a:extLst>
                      </p:cNvPr>
                      <p:cNvSpPr/>
                      <p:nvPr/>
                    </p:nvSpPr>
                    <p:spPr>
                      <a:xfrm>
                        <a:off x="5241515" y="3403417"/>
                        <a:ext cx="128412" cy="149456"/>
                      </a:xfrm>
                      <a:prstGeom prst="rect">
                        <a:avLst/>
                      </a:prstGeom>
                      <a:solidFill>
                        <a:srgbClr val="FFF100"/>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kern="1200"/>
                      </a:p>
                    </p:txBody>
                  </p:sp>
                </p:grpSp>
                <p:grpSp>
                  <p:nvGrpSpPr>
                    <p:cNvPr id="114830" name="グループ化 114829">
                      <a:extLst>
                        <a:ext uri="{FF2B5EF4-FFF2-40B4-BE49-F238E27FC236}">
                          <a16:creationId xmlns:a16="http://schemas.microsoft.com/office/drawing/2014/main" id="{207AD9C0-4CA7-9BA7-77AA-66B74D63B957}"/>
                        </a:ext>
                      </a:extLst>
                    </p:cNvPr>
                    <p:cNvGrpSpPr/>
                    <p:nvPr/>
                  </p:nvGrpSpPr>
                  <p:grpSpPr>
                    <a:xfrm>
                      <a:off x="5328518" y="4135752"/>
                      <a:ext cx="1421532" cy="162853"/>
                      <a:chOff x="5241515" y="3393974"/>
                      <a:chExt cx="1421532" cy="162853"/>
                    </a:xfrm>
                  </p:grpSpPr>
                  <p:sp>
                    <p:nvSpPr>
                      <p:cNvPr id="114831" name="テキスト ボックス 114830">
                        <a:extLst>
                          <a:ext uri="{FF2B5EF4-FFF2-40B4-BE49-F238E27FC236}">
                            <a16:creationId xmlns:a16="http://schemas.microsoft.com/office/drawing/2014/main" id="{AA54B559-1220-E0A5-3FD9-0051C660D3B9}"/>
                          </a:ext>
                        </a:extLst>
                      </p:cNvPr>
                      <p:cNvSpPr txBox="1"/>
                      <p:nvPr/>
                    </p:nvSpPr>
                    <p:spPr>
                      <a:xfrm>
                        <a:off x="5407035" y="3402939"/>
                        <a:ext cx="664446" cy="153888"/>
                      </a:xfrm>
                      <a:prstGeom prst="rect">
                        <a:avLst/>
                      </a:prstGeom>
                      <a:noFill/>
                      <a:ln>
                        <a:noFill/>
                      </a:ln>
                    </p:spPr>
                    <p:txBody>
                      <a:bodyPr wrap="square" lIns="0" tIns="0" rIns="0" bIns="0" rtlCol="0">
                        <a:spAutoFit/>
                      </a:bodyPr>
                      <a:lstStyle/>
                      <a:p>
                        <a:r>
                          <a:rPr lang="ja-JP" altLang="en-US" sz="1000">
                            <a:ln w="5080">
                              <a:noFill/>
                            </a:ln>
                            <a:latin typeface="HGPｺﾞｼｯｸE" panose="020B0900000000000000" pitchFamily="50" charset="-128"/>
                            <a:ea typeface="HGPｺﾞｼｯｸE" panose="020B0900000000000000" pitchFamily="50" charset="-128"/>
                          </a:rPr>
                          <a:t>軽油引取税</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832" name="テキスト ボックス 114831">
                        <a:extLst>
                          <a:ext uri="{FF2B5EF4-FFF2-40B4-BE49-F238E27FC236}">
                            <a16:creationId xmlns:a16="http://schemas.microsoft.com/office/drawing/2014/main" id="{5B999F2C-0714-2A3E-D469-C85C4C579CC3}"/>
                          </a:ext>
                        </a:extLst>
                      </p:cNvPr>
                      <p:cNvSpPr txBox="1"/>
                      <p:nvPr/>
                    </p:nvSpPr>
                    <p:spPr>
                      <a:xfrm>
                        <a:off x="6184484" y="3393974"/>
                        <a:ext cx="478563" cy="153888"/>
                      </a:xfrm>
                      <a:prstGeom prst="rect">
                        <a:avLst/>
                      </a:prstGeom>
                      <a:noFill/>
                      <a:ln>
                        <a:noFill/>
                      </a:ln>
                    </p:spPr>
                    <p:txBody>
                      <a:bodyPr wrap="square" lIns="0" tIns="0" rIns="0" bIns="0" rtlCol="0">
                        <a:spAutoFit/>
                      </a:bodyPr>
                      <a:lstStyle/>
                      <a:p>
                        <a:r>
                          <a:rPr lang="en-US" altLang="ja-JP" sz="1000" dirty="0">
                            <a:ln w="5080">
                              <a:noFill/>
                            </a:ln>
                            <a:latin typeface="HGPｺﾞｼｯｸE" panose="020B0900000000000000" pitchFamily="50" charset="-128"/>
                            <a:ea typeface="HGPｺﾞｼｯｸE" panose="020B0900000000000000" pitchFamily="50" charset="-128"/>
                          </a:rPr>
                          <a:t>165</a:t>
                        </a:r>
                        <a:r>
                          <a:rPr lang="ja-JP" altLang="en-US" sz="1000">
                            <a:ln w="5080">
                              <a:noFill/>
                            </a:ln>
                            <a:latin typeface="HGPｺﾞｼｯｸE" panose="020B0900000000000000" pitchFamily="50" charset="-128"/>
                            <a:ea typeface="HGPｺﾞｼｯｸE" panose="020B0900000000000000" pitchFamily="50" charset="-128"/>
                          </a:rPr>
                          <a:t>億円</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833" name="正方形/長方形 114832">
                        <a:extLst>
                          <a:ext uri="{FF2B5EF4-FFF2-40B4-BE49-F238E27FC236}">
                            <a16:creationId xmlns:a16="http://schemas.microsoft.com/office/drawing/2014/main" id="{F2742144-DA91-463E-19CE-8BE372332B22}"/>
                          </a:ext>
                        </a:extLst>
                      </p:cNvPr>
                      <p:cNvSpPr/>
                      <p:nvPr/>
                    </p:nvSpPr>
                    <p:spPr>
                      <a:xfrm>
                        <a:off x="5241515" y="3403417"/>
                        <a:ext cx="128412" cy="149456"/>
                      </a:xfrm>
                      <a:prstGeom prst="rect">
                        <a:avLst/>
                      </a:prstGeom>
                      <a:solidFill>
                        <a:srgbClr val="BFE4FF"/>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kern="1200"/>
                      </a:p>
                    </p:txBody>
                  </p:sp>
                  <p:cxnSp>
                    <p:nvCxnSpPr>
                      <p:cNvPr id="114834" name="直線コネクタ 114833">
                        <a:extLst>
                          <a:ext uri="{FF2B5EF4-FFF2-40B4-BE49-F238E27FC236}">
                            <a16:creationId xmlns:a16="http://schemas.microsoft.com/office/drawing/2014/main" id="{529F55FC-B00E-4BA4-349B-7979FF2B3C65}"/>
                          </a:ext>
                        </a:extLst>
                      </p:cNvPr>
                      <p:cNvCxnSpPr>
                        <a:cxnSpLocks/>
                      </p:cNvCxnSpPr>
                      <p:nvPr/>
                    </p:nvCxnSpPr>
                    <p:spPr>
                      <a:xfrm>
                        <a:off x="6046125" y="3476063"/>
                        <a:ext cx="72000" cy="0"/>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grpSp>
                <p:grpSp>
                  <p:nvGrpSpPr>
                    <p:cNvPr id="114835" name="グループ化 114834">
                      <a:extLst>
                        <a:ext uri="{FF2B5EF4-FFF2-40B4-BE49-F238E27FC236}">
                          <a16:creationId xmlns:a16="http://schemas.microsoft.com/office/drawing/2014/main" id="{F69850C2-99D1-CD67-BE02-FB7F99995E56}"/>
                        </a:ext>
                      </a:extLst>
                    </p:cNvPr>
                    <p:cNvGrpSpPr/>
                    <p:nvPr/>
                  </p:nvGrpSpPr>
                  <p:grpSpPr>
                    <a:xfrm>
                      <a:off x="5328518" y="4377052"/>
                      <a:ext cx="1408832" cy="162853"/>
                      <a:chOff x="5241515" y="3393974"/>
                      <a:chExt cx="1408832" cy="162853"/>
                    </a:xfrm>
                  </p:grpSpPr>
                  <p:sp>
                    <p:nvSpPr>
                      <p:cNvPr id="114836" name="テキスト ボックス 114835">
                        <a:extLst>
                          <a:ext uri="{FF2B5EF4-FFF2-40B4-BE49-F238E27FC236}">
                            <a16:creationId xmlns:a16="http://schemas.microsoft.com/office/drawing/2014/main" id="{06425027-85CD-C1A0-AB0E-A58185039671}"/>
                          </a:ext>
                        </a:extLst>
                      </p:cNvPr>
                      <p:cNvSpPr txBox="1"/>
                      <p:nvPr/>
                    </p:nvSpPr>
                    <p:spPr>
                      <a:xfrm>
                        <a:off x="5407034" y="3402939"/>
                        <a:ext cx="776587" cy="153888"/>
                      </a:xfrm>
                      <a:prstGeom prst="rect">
                        <a:avLst/>
                      </a:prstGeom>
                      <a:noFill/>
                      <a:ln>
                        <a:noFill/>
                      </a:ln>
                    </p:spPr>
                    <p:txBody>
                      <a:bodyPr wrap="square" lIns="0" tIns="0" rIns="0" bIns="0" rtlCol="0">
                        <a:spAutoFit/>
                      </a:bodyPr>
                      <a:lstStyle/>
                      <a:p>
                        <a:r>
                          <a:rPr lang="ja-JP" altLang="en-US" sz="1000">
                            <a:ln w="5080">
                              <a:noFill/>
                            </a:ln>
                            <a:latin typeface="HGPｺﾞｼｯｸE" panose="020B0900000000000000" pitchFamily="50" charset="-128"/>
                            <a:ea typeface="HGPｺﾞｼｯｸE" panose="020B0900000000000000" pitchFamily="50" charset="-128"/>
                          </a:rPr>
                          <a:t>不動産取得税</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837" name="テキスト ボックス 114836">
                        <a:extLst>
                          <a:ext uri="{FF2B5EF4-FFF2-40B4-BE49-F238E27FC236}">
                            <a16:creationId xmlns:a16="http://schemas.microsoft.com/office/drawing/2014/main" id="{2BFD22EC-CA66-6BEE-9088-4E4CFE0E69C0}"/>
                          </a:ext>
                        </a:extLst>
                      </p:cNvPr>
                      <p:cNvSpPr txBox="1"/>
                      <p:nvPr/>
                    </p:nvSpPr>
                    <p:spPr>
                      <a:xfrm>
                        <a:off x="6247984" y="3393974"/>
                        <a:ext cx="402363" cy="153888"/>
                      </a:xfrm>
                      <a:prstGeom prst="rect">
                        <a:avLst/>
                      </a:prstGeom>
                      <a:noFill/>
                      <a:ln>
                        <a:noFill/>
                      </a:ln>
                    </p:spPr>
                    <p:txBody>
                      <a:bodyPr wrap="square" lIns="0" tIns="0" rIns="0" bIns="0" rtlCol="0">
                        <a:spAutoFit/>
                      </a:bodyPr>
                      <a:lstStyle/>
                      <a:p>
                        <a:r>
                          <a:rPr lang="en-US" altLang="ja-JP" sz="1000" dirty="0">
                            <a:ln w="5080">
                              <a:noFill/>
                            </a:ln>
                            <a:latin typeface="HGPｺﾞｼｯｸE" panose="020B0900000000000000" pitchFamily="50" charset="-128"/>
                            <a:ea typeface="HGPｺﾞｼｯｸE" panose="020B0900000000000000" pitchFamily="50" charset="-128"/>
                          </a:rPr>
                          <a:t>50</a:t>
                        </a:r>
                        <a:r>
                          <a:rPr lang="ja-JP" altLang="en-US" sz="1000">
                            <a:ln w="5080">
                              <a:noFill/>
                            </a:ln>
                            <a:latin typeface="HGPｺﾞｼｯｸE" panose="020B0900000000000000" pitchFamily="50" charset="-128"/>
                            <a:ea typeface="HGPｺﾞｼｯｸE" panose="020B0900000000000000" pitchFamily="50" charset="-128"/>
                          </a:rPr>
                          <a:t>億円</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838" name="正方形/長方形 114837">
                        <a:extLst>
                          <a:ext uri="{FF2B5EF4-FFF2-40B4-BE49-F238E27FC236}">
                            <a16:creationId xmlns:a16="http://schemas.microsoft.com/office/drawing/2014/main" id="{8B9E54EA-76C8-B09B-79D1-D05A696E38FA}"/>
                          </a:ext>
                        </a:extLst>
                      </p:cNvPr>
                      <p:cNvSpPr/>
                      <p:nvPr/>
                    </p:nvSpPr>
                    <p:spPr>
                      <a:xfrm>
                        <a:off x="5241515" y="3403417"/>
                        <a:ext cx="128412" cy="149456"/>
                      </a:xfrm>
                      <a:prstGeom prst="rect">
                        <a:avLst/>
                      </a:prstGeom>
                      <a:solidFill>
                        <a:srgbClr val="FF4B00"/>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kern="1200"/>
                      </a:p>
                    </p:txBody>
                  </p:sp>
                </p:grpSp>
                <p:grpSp>
                  <p:nvGrpSpPr>
                    <p:cNvPr id="114840" name="グループ化 114839">
                      <a:extLst>
                        <a:ext uri="{FF2B5EF4-FFF2-40B4-BE49-F238E27FC236}">
                          <a16:creationId xmlns:a16="http://schemas.microsoft.com/office/drawing/2014/main" id="{F89A139F-6134-6AEE-C377-DF8141B4F8BA}"/>
                        </a:ext>
                      </a:extLst>
                    </p:cNvPr>
                    <p:cNvGrpSpPr/>
                    <p:nvPr/>
                  </p:nvGrpSpPr>
                  <p:grpSpPr>
                    <a:xfrm>
                      <a:off x="5328518" y="4622747"/>
                      <a:ext cx="1415182" cy="162853"/>
                      <a:chOff x="5241515" y="3393974"/>
                      <a:chExt cx="1415182" cy="162853"/>
                    </a:xfrm>
                  </p:grpSpPr>
                  <p:sp>
                    <p:nvSpPr>
                      <p:cNvPr id="114841" name="テキスト ボックス 114840">
                        <a:extLst>
                          <a:ext uri="{FF2B5EF4-FFF2-40B4-BE49-F238E27FC236}">
                            <a16:creationId xmlns:a16="http://schemas.microsoft.com/office/drawing/2014/main" id="{2836BA58-C4A9-D6DE-1383-7A46E81600AA}"/>
                          </a:ext>
                        </a:extLst>
                      </p:cNvPr>
                      <p:cNvSpPr txBox="1"/>
                      <p:nvPr/>
                    </p:nvSpPr>
                    <p:spPr>
                      <a:xfrm>
                        <a:off x="5407034" y="3402939"/>
                        <a:ext cx="608313" cy="153888"/>
                      </a:xfrm>
                      <a:prstGeom prst="rect">
                        <a:avLst/>
                      </a:prstGeom>
                      <a:noFill/>
                      <a:ln>
                        <a:noFill/>
                      </a:ln>
                    </p:spPr>
                    <p:txBody>
                      <a:bodyPr wrap="square" lIns="0" tIns="0" rIns="0" bIns="0" rtlCol="0">
                        <a:spAutoFit/>
                      </a:bodyPr>
                      <a:lstStyle/>
                      <a:p>
                        <a:r>
                          <a:rPr lang="ja-JP" altLang="en-US" sz="1000">
                            <a:ln w="5080">
                              <a:noFill/>
                            </a:ln>
                            <a:latin typeface="HGPｺﾞｼｯｸE" panose="020B0900000000000000" pitchFamily="50" charset="-128"/>
                            <a:ea typeface="HGPｺﾞｼｯｸE" panose="020B0900000000000000" pitchFamily="50" charset="-128"/>
                          </a:rPr>
                          <a:t>県たばこ税</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842" name="テキスト ボックス 114841">
                        <a:extLst>
                          <a:ext uri="{FF2B5EF4-FFF2-40B4-BE49-F238E27FC236}">
                            <a16:creationId xmlns:a16="http://schemas.microsoft.com/office/drawing/2014/main" id="{8A4AAEF5-4698-8328-5749-0FFE5DD94320}"/>
                          </a:ext>
                        </a:extLst>
                      </p:cNvPr>
                      <p:cNvSpPr txBox="1"/>
                      <p:nvPr/>
                    </p:nvSpPr>
                    <p:spPr>
                      <a:xfrm>
                        <a:off x="6254335" y="3393974"/>
                        <a:ext cx="402362" cy="153888"/>
                      </a:xfrm>
                      <a:prstGeom prst="rect">
                        <a:avLst/>
                      </a:prstGeom>
                      <a:noFill/>
                      <a:ln>
                        <a:noFill/>
                      </a:ln>
                    </p:spPr>
                    <p:txBody>
                      <a:bodyPr wrap="square" lIns="0" tIns="0" rIns="0" bIns="0" rtlCol="0">
                        <a:spAutoFit/>
                      </a:bodyPr>
                      <a:lstStyle/>
                      <a:p>
                        <a:r>
                          <a:rPr lang="en-US" altLang="ja-JP" sz="1000" dirty="0">
                            <a:ln w="5080">
                              <a:noFill/>
                            </a:ln>
                            <a:latin typeface="HGPｺﾞｼｯｸE" panose="020B0900000000000000" pitchFamily="50" charset="-128"/>
                            <a:ea typeface="HGPｺﾞｼｯｸE" panose="020B0900000000000000" pitchFamily="50" charset="-128"/>
                          </a:rPr>
                          <a:t>21</a:t>
                        </a:r>
                        <a:r>
                          <a:rPr lang="ja-JP" altLang="en-US" sz="1000">
                            <a:ln w="5080">
                              <a:noFill/>
                            </a:ln>
                            <a:latin typeface="HGPｺﾞｼｯｸE" panose="020B0900000000000000" pitchFamily="50" charset="-128"/>
                            <a:ea typeface="HGPｺﾞｼｯｸE" panose="020B0900000000000000" pitchFamily="50" charset="-128"/>
                          </a:rPr>
                          <a:t>億円</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843" name="正方形/長方形 114842">
                        <a:extLst>
                          <a:ext uri="{FF2B5EF4-FFF2-40B4-BE49-F238E27FC236}">
                            <a16:creationId xmlns:a16="http://schemas.microsoft.com/office/drawing/2014/main" id="{D7272EA5-EA1A-4846-94A5-F06B5C12B26D}"/>
                          </a:ext>
                        </a:extLst>
                      </p:cNvPr>
                      <p:cNvSpPr/>
                      <p:nvPr/>
                    </p:nvSpPr>
                    <p:spPr>
                      <a:xfrm>
                        <a:off x="5241515" y="3403417"/>
                        <a:ext cx="128412" cy="149456"/>
                      </a:xfrm>
                      <a:prstGeom prst="rect">
                        <a:avLst/>
                      </a:prstGeom>
                      <a:solidFill>
                        <a:srgbClr val="FFFF80"/>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kern="1200"/>
                      </a:p>
                    </p:txBody>
                  </p:sp>
                  <p:cxnSp>
                    <p:nvCxnSpPr>
                      <p:cNvPr id="114844" name="直線コネクタ 114843">
                        <a:extLst>
                          <a:ext uri="{FF2B5EF4-FFF2-40B4-BE49-F238E27FC236}">
                            <a16:creationId xmlns:a16="http://schemas.microsoft.com/office/drawing/2014/main" id="{8A1954D7-630A-2731-EF77-D30DA2C6DD03}"/>
                          </a:ext>
                        </a:extLst>
                      </p:cNvPr>
                      <p:cNvCxnSpPr>
                        <a:cxnSpLocks/>
                      </p:cNvCxnSpPr>
                      <p:nvPr/>
                    </p:nvCxnSpPr>
                    <p:spPr>
                      <a:xfrm>
                        <a:off x="6059797" y="3476063"/>
                        <a:ext cx="65722" cy="0"/>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grpSp>
                <p:grpSp>
                  <p:nvGrpSpPr>
                    <p:cNvPr id="114851" name="グループ化 114850">
                      <a:extLst>
                        <a:ext uri="{FF2B5EF4-FFF2-40B4-BE49-F238E27FC236}">
                          <a16:creationId xmlns:a16="http://schemas.microsoft.com/office/drawing/2014/main" id="{65EB388D-A436-D583-3CF1-40ACB9958E6B}"/>
                        </a:ext>
                      </a:extLst>
                    </p:cNvPr>
                    <p:cNvGrpSpPr/>
                    <p:nvPr/>
                  </p:nvGrpSpPr>
                  <p:grpSpPr>
                    <a:xfrm>
                      <a:off x="7046606" y="3403025"/>
                      <a:ext cx="1679853" cy="162853"/>
                      <a:chOff x="5241515" y="3393974"/>
                      <a:chExt cx="1679853" cy="162853"/>
                    </a:xfrm>
                  </p:grpSpPr>
                  <p:sp>
                    <p:nvSpPr>
                      <p:cNvPr id="114852" name="テキスト ボックス 114851">
                        <a:extLst>
                          <a:ext uri="{FF2B5EF4-FFF2-40B4-BE49-F238E27FC236}">
                            <a16:creationId xmlns:a16="http://schemas.microsoft.com/office/drawing/2014/main" id="{C767CCA5-F85B-B722-D7ED-594B4F1D3B8B}"/>
                          </a:ext>
                        </a:extLst>
                      </p:cNvPr>
                      <p:cNvSpPr txBox="1"/>
                      <p:nvPr/>
                    </p:nvSpPr>
                    <p:spPr>
                      <a:xfrm>
                        <a:off x="5407035" y="3402939"/>
                        <a:ext cx="664446" cy="153888"/>
                      </a:xfrm>
                      <a:prstGeom prst="rect">
                        <a:avLst/>
                      </a:prstGeom>
                      <a:noFill/>
                      <a:ln>
                        <a:noFill/>
                      </a:ln>
                    </p:spPr>
                    <p:txBody>
                      <a:bodyPr wrap="square" lIns="0" tIns="0" rIns="0" bIns="0" rtlCol="0">
                        <a:spAutoFit/>
                      </a:bodyPr>
                      <a:lstStyle/>
                      <a:p>
                        <a:r>
                          <a:rPr lang="ja-JP" altLang="en-US" sz="1000">
                            <a:ln w="5080">
                              <a:noFill/>
                            </a:ln>
                            <a:latin typeface="HGPｺﾞｼｯｸE" panose="020B0900000000000000" pitchFamily="50" charset="-128"/>
                            <a:ea typeface="HGPｺﾞｼｯｸE" panose="020B0900000000000000" pitchFamily="50" charset="-128"/>
                          </a:rPr>
                          <a:t>諸収入</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853" name="テキスト ボックス 114852">
                        <a:extLst>
                          <a:ext uri="{FF2B5EF4-FFF2-40B4-BE49-F238E27FC236}">
                            <a16:creationId xmlns:a16="http://schemas.microsoft.com/office/drawing/2014/main" id="{9379ED78-E6BA-B07C-7E04-C38DD466D350}"/>
                          </a:ext>
                        </a:extLst>
                      </p:cNvPr>
                      <p:cNvSpPr txBox="1"/>
                      <p:nvPr/>
                    </p:nvSpPr>
                    <p:spPr>
                      <a:xfrm>
                        <a:off x="6442805" y="3393974"/>
                        <a:ext cx="478563" cy="153888"/>
                      </a:xfrm>
                      <a:prstGeom prst="rect">
                        <a:avLst/>
                      </a:prstGeom>
                      <a:noFill/>
                      <a:ln>
                        <a:noFill/>
                      </a:ln>
                    </p:spPr>
                    <p:txBody>
                      <a:bodyPr wrap="square" lIns="0" tIns="0" rIns="0" bIns="0" rtlCol="0">
                        <a:spAutoFit/>
                      </a:bodyPr>
                      <a:lstStyle/>
                      <a:p>
                        <a:r>
                          <a:rPr lang="en-US" altLang="ja-JP" sz="1000" dirty="0">
                            <a:ln w="5080">
                              <a:noFill/>
                            </a:ln>
                            <a:latin typeface="HGPｺﾞｼｯｸE" panose="020B0900000000000000" pitchFamily="50" charset="-128"/>
                            <a:ea typeface="HGPｺﾞｼｯｸE" panose="020B0900000000000000" pitchFamily="50" charset="-128"/>
                          </a:rPr>
                          <a:t>507</a:t>
                        </a:r>
                        <a:r>
                          <a:rPr lang="ja-JP" altLang="en-US" sz="1000">
                            <a:ln w="5080">
                              <a:noFill/>
                            </a:ln>
                            <a:latin typeface="HGPｺﾞｼｯｸE" panose="020B0900000000000000" pitchFamily="50" charset="-128"/>
                            <a:ea typeface="HGPｺﾞｼｯｸE" panose="020B0900000000000000" pitchFamily="50" charset="-128"/>
                          </a:rPr>
                          <a:t>億円</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854" name="正方形/長方形 114853">
                        <a:extLst>
                          <a:ext uri="{FF2B5EF4-FFF2-40B4-BE49-F238E27FC236}">
                            <a16:creationId xmlns:a16="http://schemas.microsoft.com/office/drawing/2014/main" id="{64459728-6A0C-FCCD-9F94-D537147C90BF}"/>
                          </a:ext>
                        </a:extLst>
                      </p:cNvPr>
                      <p:cNvSpPr/>
                      <p:nvPr/>
                    </p:nvSpPr>
                    <p:spPr>
                      <a:xfrm>
                        <a:off x="5241515" y="3403417"/>
                        <a:ext cx="128412" cy="149456"/>
                      </a:xfrm>
                      <a:prstGeom prst="rect">
                        <a:avLst/>
                      </a:prstGeom>
                      <a:solidFill>
                        <a:srgbClr val="C9ACE6"/>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kern="1200"/>
                      </a:p>
                    </p:txBody>
                  </p:sp>
                  <p:cxnSp>
                    <p:nvCxnSpPr>
                      <p:cNvPr id="114855" name="直線コネクタ 114854">
                        <a:extLst>
                          <a:ext uri="{FF2B5EF4-FFF2-40B4-BE49-F238E27FC236}">
                            <a16:creationId xmlns:a16="http://schemas.microsoft.com/office/drawing/2014/main" id="{F742C5D7-DDE3-CD8F-6343-88CF2BC1D15E}"/>
                          </a:ext>
                        </a:extLst>
                      </p:cNvPr>
                      <p:cNvCxnSpPr>
                        <a:cxnSpLocks/>
                      </p:cNvCxnSpPr>
                      <p:nvPr/>
                    </p:nvCxnSpPr>
                    <p:spPr>
                      <a:xfrm>
                        <a:off x="5829944" y="3476063"/>
                        <a:ext cx="463351" cy="0"/>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grpSp>
                <p:grpSp>
                  <p:nvGrpSpPr>
                    <p:cNvPr id="114859" name="グループ化 114858">
                      <a:extLst>
                        <a:ext uri="{FF2B5EF4-FFF2-40B4-BE49-F238E27FC236}">
                          <a16:creationId xmlns:a16="http://schemas.microsoft.com/office/drawing/2014/main" id="{F49D753C-250D-03F9-7618-2B4E00E601B6}"/>
                        </a:ext>
                      </a:extLst>
                    </p:cNvPr>
                    <p:cNvGrpSpPr/>
                    <p:nvPr/>
                  </p:nvGrpSpPr>
                  <p:grpSpPr>
                    <a:xfrm>
                      <a:off x="7046606" y="3644952"/>
                      <a:ext cx="1679853" cy="162853"/>
                      <a:chOff x="5241515" y="3393974"/>
                      <a:chExt cx="1679853" cy="162853"/>
                    </a:xfrm>
                  </p:grpSpPr>
                  <p:sp>
                    <p:nvSpPr>
                      <p:cNvPr id="114860" name="テキスト ボックス 114859">
                        <a:extLst>
                          <a:ext uri="{FF2B5EF4-FFF2-40B4-BE49-F238E27FC236}">
                            <a16:creationId xmlns:a16="http://schemas.microsoft.com/office/drawing/2014/main" id="{440824BF-165E-A692-E4DC-9323F6B5F698}"/>
                          </a:ext>
                        </a:extLst>
                      </p:cNvPr>
                      <p:cNvSpPr txBox="1"/>
                      <p:nvPr/>
                    </p:nvSpPr>
                    <p:spPr>
                      <a:xfrm>
                        <a:off x="5407035" y="3402939"/>
                        <a:ext cx="664446" cy="153888"/>
                      </a:xfrm>
                      <a:prstGeom prst="rect">
                        <a:avLst/>
                      </a:prstGeom>
                      <a:noFill/>
                      <a:ln>
                        <a:noFill/>
                      </a:ln>
                    </p:spPr>
                    <p:txBody>
                      <a:bodyPr wrap="square" lIns="0" tIns="0" rIns="0" bIns="0" rtlCol="0">
                        <a:spAutoFit/>
                      </a:bodyPr>
                      <a:lstStyle/>
                      <a:p>
                        <a:r>
                          <a:rPr lang="ja-JP" altLang="en-US" sz="1000">
                            <a:ln w="5080">
                              <a:noFill/>
                            </a:ln>
                            <a:latin typeface="HGPｺﾞｼｯｸE" panose="020B0900000000000000" pitchFamily="50" charset="-128"/>
                            <a:ea typeface="HGPｺﾞｼｯｸE" panose="020B0900000000000000" pitchFamily="50" charset="-128"/>
                          </a:rPr>
                          <a:t>繰入金</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861" name="テキスト ボックス 114860">
                        <a:extLst>
                          <a:ext uri="{FF2B5EF4-FFF2-40B4-BE49-F238E27FC236}">
                            <a16:creationId xmlns:a16="http://schemas.microsoft.com/office/drawing/2014/main" id="{9F1D1300-D25F-63F4-A8B2-01C8AA5A4E0B}"/>
                          </a:ext>
                        </a:extLst>
                      </p:cNvPr>
                      <p:cNvSpPr txBox="1"/>
                      <p:nvPr/>
                    </p:nvSpPr>
                    <p:spPr>
                      <a:xfrm>
                        <a:off x="6442805" y="3393974"/>
                        <a:ext cx="478563" cy="153888"/>
                      </a:xfrm>
                      <a:prstGeom prst="rect">
                        <a:avLst/>
                      </a:prstGeom>
                      <a:noFill/>
                      <a:ln>
                        <a:noFill/>
                      </a:ln>
                    </p:spPr>
                    <p:txBody>
                      <a:bodyPr wrap="square" lIns="0" tIns="0" rIns="0" bIns="0" rtlCol="0">
                        <a:spAutoFit/>
                      </a:bodyPr>
                      <a:lstStyle/>
                      <a:p>
                        <a:r>
                          <a:rPr lang="en-US" altLang="ja-JP" sz="1000" dirty="0">
                            <a:ln w="5080">
                              <a:noFill/>
                            </a:ln>
                            <a:latin typeface="HGPｺﾞｼｯｸE" panose="020B0900000000000000" pitchFamily="50" charset="-128"/>
                            <a:ea typeface="HGPｺﾞｼｯｸE" panose="020B0900000000000000" pitchFamily="50" charset="-128"/>
                          </a:rPr>
                          <a:t>517</a:t>
                        </a:r>
                        <a:r>
                          <a:rPr lang="ja-JP" altLang="en-US" sz="1000">
                            <a:ln w="5080">
                              <a:noFill/>
                            </a:ln>
                            <a:latin typeface="HGPｺﾞｼｯｸE" panose="020B0900000000000000" pitchFamily="50" charset="-128"/>
                            <a:ea typeface="HGPｺﾞｼｯｸE" panose="020B0900000000000000" pitchFamily="50" charset="-128"/>
                          </a:rPr>
                          <a:t>億円</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862" name="正方形/長方形 114861">
                        <a:extLst>
                          <a:ext uri="{FF2B5EF4-FFF2-40B4-BE49-F238E27FC236}">
                            <a16:creationId xmlns:a16="http://schemas.microsoft.com/office/drawing/2014/main" id="{EF4B6FFC-97B9-2493-D80B-A5ABF7A7725F}"/>
                          </a:ext>
                        </a:extLst>
                      </p:cNvPr>
                      <p:cNvSpPr/>
                      <p:nvPr/>
                    </p:nvSpPr>
                    <p:spPr>
                      <a:xfrm>
                        <a:off x="5241515" y="3403417"/>
                        <a:ext cx="128412" cy="149456"/>
                      </a:xfrm>
                      <a:prstGeom prst="rect">
                        <a:avLst/>
                      </a:prstGeom>
                      <a:solidFill>
                        <a:srgbClr val="D8F255"/>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kern="1200"/>
                      </a:p>
                    </p:txBody>
                  </p:sp>
                  <p:cxnSp>
                    <p:nvCxnSpPr>
                      <p:cNvPr id="114863" name="直線コネクタ 114862">
                        <a:extLst>
                          <a:ext uri="{FF2B5EF4-FFF2-40B4-BE49-F238E27FC236}">
                            <a16:creationId xmlns:a16="http://schemas.microsoft.com/office/drawing/2014/main" id="{A44C40F3-9B02-999B-F85B-86470C749861}"/>
                          </a:ext>
                        </a:extLst>
                      </p:cNvPr>
                      <p:cNvCxnSpPr>
                        <a:cxnSpLocks/>
                      </p:cNvCxnSpPr>
                      <p:nvPr/>
                    </p:nvCxnSpPr>
                    <p:spPr>
                      <a:xfrm>
                        <a:off x="5829944" y="3476063"/>
                        <a:ext cx="463351" cy="0"/>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grpSp>
                <p:grpSp>
                  <p:nvGrpSpPr>
                    <p:cNvPr id="114864" name="グループ化 114863">
                      <a:extLst>
                        <a:ext uri="{FF2B5EF4-FFF2-40B4-BE49-F238E27FC236}">
                          <a16:creationId xmlns:a16="http://schemas.microsoft.com/office/drawing/2014/main" id="{B0FF5B0C-BEAD-8DE0-89BA-329D9434D217}"/>
                        </a:ext>
                      </a:extLst>
                    </p:cNvPr>
                    <p:cNvGrpSpPr/>
                    <p:nvPr/>
                  </p:nvGrpSpPr>
                  <p:grpSpPr>
                    <a:xfrm>
                      <a:off x="7046606" y="3890979"/>
                      <a:ext cx="1679854" cy="162853"/>
                      <a:chOff x="5241515" y="3393974"/>
                      <a:chExt cx="1679854" cy="162853"/>
                    </a:xfrm>
                  </p:grpSpPr>
                  <p:sp>
                    <p:nvSpPr>
                      <p:cNvPr id="114865" name="テキスト ボックス 114864">
                        <a:extLst>
                          <a:ext uri="{FF2B5EF4-FFF2-40B4-BE49-F238E27FC236}">
                            <a16:creationId xmlns:a16="http://schemas.microsoft.com/office/drawing/2014/main" id="{74E9D637-4D75-555A-CB78-2143F449AC07}"/>
                          </a:ext>
                        </a:extLst>
                      </p:cNvPr>
                      <p:cNvSpPr txBox="1"/>
                      <p:nvPr/>
                    </p:nvSpPr>
                    <p:spPr>
                      <a:xfrm>
                        <a:off x="5407035" y="3402939"/>
                        <a:ext cx="664446" cy="153888"/>
                      </a:xfrm>
                      <a:prstGeom prst="rect">
                        <a:avLst/>
                      </a:prstGeom>
                      <a:noFill/>
                      <a:ln>
                        <a:noFill/>
                      </a:ln>
                    </p:spPr>
                    <p:txBody>
                      <a:bodyPr wrap="square" lIns="0" tIns="0" rIns="0" bIns="0" rtlCol="0">
                        <a:spAutoFit/>
                      </a:bodyPr>
                      <a:lstStyle/>
                      <a:p>
                        <a:r>
                          <a:rPr lang="ja-JP" altLang="en-US" sz="1000">
                            <a:ln w="5080">
                              <a:noFill/>
                            </a:ln>
                            <a:latin typeface="HGPｺﾞｼｯｸE" panose="020B0900000000000000" pitchFamily="50" charset="-128"/>
                            <a:ea typeface="HGPｺﾞｼｯｸE" panose="020B0900000000000000" pitchFamily="50" charset="-128"/>
                          </a:rPr>
                          <a:t>地方交付税</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866" name="テキスト ボックス 114865">
                        <a:extLst>
                          <a:ext uri="{FF2B5EF4-FFF2-40B4-BE49-F238E27FC236}">
                            <a16:creationId xmlns:a16="http://schemas.microsoft.com/office/drawing/2014/main" id="{233C3FA3-4B71-4BC5-8D83-B97857291459}"/>
                          </a:ext>
                        </a:extLst>
                      </p:cNvPr>
                      <p:cNvSpPr txBox="1"/>
                      <p:nvPr/>
                    </p:nvSpPr>
                    <p:spPr>
                      <a:xfrm>
                        <a:off x="6342501" y="3393974"/>
                        <a:ext cx="578868" cy="153888"/>
                      </a:xfrm>
                      <a:prstGeom prst="rect">
                        <a:avLst/>
                      </a:prstGeom>
                      <a:noFill/>
                      <a:ln>
                        <a:noFill/>
                      </a:ln>
                    </p:spPr>
                    <p:txBody>
                      <a:bodyPr wrap="square" lIns="0" tIns="0" rIns="0" bIns="0" rtlCol="0">
                        <a:spAutoFit/>
                      </a:bodyPr>
                      <a:lstStyle/>
                      <a:p>
                        <a:r>
                          <a:rPr lang="en-US" altLang="ja-JP" sz="1000" dirty="0">
                            <a:ln w="5080">
                              <a:noFill/>
                            </a:ln>
                            <a:latin typeface="HGPｺﾞｼｯｸE" panose="020B0900000000000000" pitchFamily="50" charset="-128"/>
                            <a:ea typeface="HGPｺﾞｼｯｸE" panose="020B0900000000000000" pitchFamily="50" charset="-128"/>
                          </a:rPr>
                          <a:t>1,952</a:t>
                        </a:r>
                        <a:r>
                          <a:rPr lang="ja-JP" altLang="en-US" sz="1000">
                            <a:ln w="5080">
                              <a:noFill/>
                            </a:ln>
                            <a:latin typeface="HGPｺﾞｼｯｸE" panose="020B0900000000000000" pitchFamily="50" charset="-128"/>
                            <a:ea typeface="HGPｺﾞｼｯｸE" panose="020B0900000000000000" pitchFamily="50" charset="-128"/>
                          </a:rPr>
                          <a:t>億円</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867" name="正方形/長方形 114866">
                        <a:extLst>
                          <a:ext uri="{FF2B5EF4-FFF2-40B4-BE49-F238E27FC236}">
                            <a16:creationId xmlns:a16="http://schemas.microsoft.com/office/drawing/2014/main" id="{7724502B-5207-E820-70AB-552E28CD757A}"/>
                          </a:ext>
                        </a:extLst>
                      </p:cNvPr>
                      <p:cNvSpPr/>
                      <p:nvPr/>
                    </p:nvSpPr>
                    <p:spPr>
                      <a:xfrm>
                        <a:off x="5241515" y="3403417"/>
                        <a:ext cx="128412" cy="149456"/>
                      </a:xfrm>
                      <a:prstGeom prst="rect">
                        <a:avLst/>
                      </a:prstGeom>
                      <a:solidFill>
                        <a:srgbClr val="FFCA80"/>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kern="1200"/>
                      </a:p>
                    </p:txBody>
                  </p:sp>
                  <p:cxnSp>
                    <p:nvCxnSpPr>
                      <p:cNvPr id="114868" name="直線コネクタ 114867">
                        <a:extLst>
                          <a:ext uri="{FF2B5EF4-FFF2-40B4-BE49-F238E27FC236}">
                            <a16:creationId xmlns:a16="http://schemas.microsoft.com/office/drawing/2014/main" id="{F908909D-F644-51FA-BDF9-6B9C40E0DE88}"/>
                          </a:ext>
                        </a:extLst>
                      </p:cNvPr>
                      <p:cNvCxnSpPr>
                        <a:cxnSpLocks/>
                        <a:stCxn id="114865" idx="3"/>
                      </p:cNvCxnSpPr>
                      <p:nvPr/>
                    </p:nvCxnSpPr>
                    <p:spPr>
                      <a:xfrm flipV="1">
                        <a:off x="6071481" y="3476063"/>
                        <a:ext cx="221814" cy="3820"/>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grpSp>
                <p:grpSp>
                  <p:nvGrpSpPr>
                    <p:cNvPr id="114870" name="グループ化 114869">
                      <a:extLst>
                        <a:ext uri="{FF2B5EF4-FFF2-40B4-BE49-F238E27FC236}">
                          <a16:creationId xmlns:a16="http://schemas.microsoft.com/office/drawing/2014/main" id="{225DFF3C-7500-98C9-73FC-CEB88C02D5F2}"/>
                        </a:ext>
                      </a:extLst>
                    </p:cNvPr>
                    <p:cNvGrpSpPr/>
                    <p:nvPr/>
                  </p:nvGrpSpPr>
                  <p:grpSpPr>
                    <a:xfrm>
                      <a:off x="7046606" y="4137006"/>
                      <a:ext cx="1675047" cy="162853"/>
                      <a:chOff x="5241515" y="3393974"/>
                      <a:chExt cx="1675047" cy="162853"/>
                    </a:xfrm>
                  </p:grpSpPr>
                  <p:sp>
                    <p:nvSpPr>
                      <p:cNvPr id="114871" name="テキスト ボックス 114870">
                        <a:extLst>
                          <a:ext uri="{FF2B5EF4-FFF2-40B4-BE49-F238E27FC236}">
                            <a16:creationId xmlns:a16="http://schemas.microsoft.com/office/drawing/2014/main" id="{D87234D4-367F-1C0E-4C79-D11A7279A369}"/>
                          </a:ext>
                        </a:extLst>
                      </p:cNvPr>
                      <p:cNvSpPr txBox="1"/>
                      <p:nvPr/>
                    </p:nvSpPr>
                    <p:spPr>
                      <a:xfrm>
                        <a:off x="5407035" y="3402939"/>
                        <a:ext cx="664446" cy="153888"/>
                      </a:xfrm>
                      <a:prstGeom prst="rect">
                        <a:avLst/>
                      </a:prstGeom>
                      <a:noFill/>
                      <a:ln>
                        <a:noFill/>
                      </a:ln>
                    </p:spPr>
                    <p:txBody>
                      <a:bodyPr wrap="square" lIns="0" tIns="0" rIns="0" bIns="0" rtlCol="0">
                        <a:spAutoFit/>
                      </a:bodyPr>
                      <a:lstStyle/>
                      <a:p>
                        <a:r>
                          <a:rPr lang="ja-JP" altLang="en-US" sz="1000">
                            <a:ln w="5080">
                              <a:noFill/>
                            </a:ln>
                            <a:latin typeface="HGPｺﾞｼｯｸE" panose="020B0900000000000000" pitchFamily="50" charset="-128"/>
                            <a:ea typeface="HGPｺﾞｼｯｸE" panose="020B0900000000000000" pitchFamily="50" charset="-128"/>
                          </a:rPr>
                          <a:t>国庫支出金</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872" name="テキスト ボックス 114871">
                        <a:extLst>
                          <a:ext uri="{FF2B5EF4-FFF2-40B4-BE49-F238E27FC236}">
                            <a16:creationId xmlns:a16="http://schemas.microsoft.com/office/drawing/2014/main" id="{621DFDDC-71FB-0C3C-B944-6F9B40CAF7DD}"/>
                          </a:ext>
                        </a:extLst>
                      </p:cNvPr>
                      <p:cNvSpPr txBox="1"/>
                      <p:nvPr/>
                    </p:nvSpPr>
                    <p:spPr>
                      <a:xfrm>
                        <a:off x="6440911" y="3393974"/>
                        <a:ext cx="475651" cy="153888"/>
                      </a:xfrm>
                      <a:prstGeom prst="rect">
                        <a:avLst/>
                      </a:prstGeom>
                      <a:noFill/>
                      <a:ln>
                        <a:noFill/>
                      </a:ln>
                    </p:spPr>
                    <p:txBody>
                      <a:bodyPr wrap="square" lIns="0" tIns="0" rIns="0" bIns="0" rtlCol="0">
                        <a:spAutoFit/>
                      </a:bodyPr>
                      <a:lstStyle/>
                      <a:p>
                        <a:r>
                          <a:rPr lang="en-US" altLang="ja-JP" sz="1000" dirty="0">
                            <a:ln w="5080">
                              <a:noFill/>
                            </a:ln>
                            <a:latin typeface="HGPｺﾞｼｯｸE" panose="020B0900000000000000" pitchFamily="50" charset="-128"/>
                            <a:ea typeface="HGPｺﾞｼｯｸE" panose="020B0900000000000000" pitchFamily="50" charset="-128"/>
                          </a:rPr>
                          <a:t>977</a:t>
                        </a:r>
                        <a:r>
                          <a:rPr lang="ja-JP" altLang="en-US" sz="1000">
                            <a:ln w="5080">
                              <a:noFill/>
                            </a:ln>
                            <a:latin typeface="HGPｺﾞｼｯｸE" panose="020B0900000000000000" pitchFamily="50" charset="-128"/>
                            <a:ea typeface="HGPｺﾞｼｯｸE" panose="020B0900000000000000" pitchFamily="50" charset="-128"/>
                          </a:rPr>
                          <a:t>億円</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873" name="正方形/長方形 114872">
                        <a:extLst>
                          <a:ext uri="{FF2B5EF4-FFF2-40B4-BE49-F238E27FC236}">
                            <a16:creationId xmlns:a16="http://schemas.microsoft.com/office/drawing/2014/main" id="{DB05DFDB-5531-2E0A-E2BE-8F6FDBF3E1FC}"/>
                          </a:ext>
                        </a:extLst>
                      </p:cNvPr>
                      <p:cNvSpPr/>
                      <p:nvPr/>
                    </p:nvSpPr>
                    <p:spPr>
                      <a:xfrm>
                        <a:off x="5241515" y="3403417"/>
                        <a:ext cx="128412" cy="149456"/>
                      </a:xfrm>
                      <a:prstGeom prst="rect">
                        <a:avLst/>
                      </a:prstGeom>
                      <a:solidFill>
                        <a:srgbClr val="77D9A8"/>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kern="1200"/>
                      </a:p>
                    </p:txBody>
                  </p:sp>
                  <p:cxnSp>
                    <p:nvCxnSpPr>
                      <p:cNvPr id="114874" name="直線コネクタ 114873">
                        <a:extLst>
                          <a:ext uri="{FF2B5EF4-FFF2-40B4-BE49-F238E27FC236}">
                            <a16:creationId xmlns:a16="http://schemas.microsoft.com/office/drawing/2014/main" id="{B72C1904-F1A3-679C-0552-83423C5D9CA2}"/>
                          </a:ext>
                        </a:extLst>
                      </p:cNvPr>
                      <p:cNvCxnSpPr>
                        <a:cxnSpLocks/>
                        <a:stCxn id="114871" idx="3"/>
                      </p:cNvCxnSpPr>
                      <p:nvPr/>
                    </p:nvCxnSpPr>
                    <p:spPr>
                      <a:xfrm flipV="1">
                        <a:off x="6071481" y="3476063"/>
                        <a:ext cx="221814" cy="3820"/>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grpSp>
                <p:grpSp>
                  <p:nvGrpSpPr>
                    <p:cNvPr id="114875" name="グループ化 114874">
                      <a:extLst>
                        <a:ext uri="{FF2B5EF4-FFF2-40B4-BE49-F238E27FC236}">
                          <a16:creationId xmlns:a16="http://schemas.microsoft.com/office/drawing/2014/main" id="{3D19E57B-7411-F888-F9E3-DDEA48FC6803}"/>
                        </a:ext>
                      </a:extLst>
                    </p:cNvPr>
                    <p:cNvGrpSpPr/>
                    <p:nvPr/>
                  </p:nvGrpSpPr>
                  <p:grpSpPr>
                    <a:xfrm>
                      <a:off x="7046606" y="4383033"/>
                      <a:ext cx="1675047" cy="162853"/>
                      <a:chOff x="5241515" y="3393974"/>
                      <a:chExt cx="1675047" cy="162853"/>
                    </a:xfrm>
                  </p:grpSpPr>
                  <p:sp>
                    <p:nvSpPr>
                      <p:cNvPr id="114876" name="テキスト ボックス 114875">
                        <a:extLst>
                          <a:ext uri="{FF2B5EF4-FFF2-40B4-BE49-F238E27FC236}">
                            <a16:creationId xmlns:a16="http://schemas.microsoft.com/office/drawing/2014/main" id="{0A69EB45-8242-93B1-A863-8F8D5D32A4A0}"/>
                          </a:ext>
                        </a:extLst>
                      </p:cNvPr>
                      <p:cNvSpPr txBox="1"/>
                      <p:nvPr/>
                    </p:nvSpPr>
                    <p:spPr>
                      <a:xfrm>
                        <a:off x="5407035" y="3402939"/>
                        <a:ext cx="664446" cy="153888"/>
                      </a:xfrm>
                      <a:prstGeom prst="rect">
                        <a:avLst/>
                      </a:prstGeom>
                      <a:noFill/>
                      <a:ln>
                        <a:noFill/>
                      </a:ln>
                    </p:spPr>
                    <p:txBody>
                      <a:bodyPr wrap="square" lIns="0" tIns="0" rIns="0" bIns="0" rtlCol="0">
                        <a:spAutoFit/>
                      </a:bodyPr>
                      <a:lstStyle/>
                      <a:p>
                        <a:r>
                          <a:rPr lang="ja-JP" altLang="en-US" sz="1000">
                            <a:ln w="5080">
                              <a:noFill/>
                            </a:ln>
                            <a:latin typeface="HGPｺﾞｼｯｸE" panose="020B0900000000000000" pitchFamily="50" charset="-128"/>
                            <a:ea typeface="HGPｺﾞｼｯｸE" panose="020B0900000000000000" pitchFamily="50" charset="-128"/>
                          </a:rPr>
                          <a:t>県債</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877" name="テキスト ボックス 114876">
                        <a:extLst>
                          <a:ext uri="{FF2B5EF4-FFF2-40B4-BE49-F238E27FC236}">
                            <a16:creationId xmlns:a16="http://schemas.microsoft.com/office/drawing/2014/main" id="{88C4AC3F-E506-AE61-999D-F66F7381C6A5}"/>
                          </a:ext>
                        </a:extLst>
                      </p:cNvPr>
                      <p:cNvSpPr txBox="1"/>
                      <p:nvPr/>
                    </p:nvSpPr>
                    <p:spPr>
                      <a:xfrm>
                        <a:off x="6440911" y="3393974"/>
                        <a:ext cx="475651" cy="153888"/>
                      </a:xfrm>
                      <a:prstGeom prst="rect">
                        <a:avLst/>
                      </a:prstGeom>
                      <a:noFill/>
                      <a:ln>
                        <a:noFill/>
                      </a:ln>
                    </p:spPr>
                    <p:txBody>
                      <a:bodyPr wrap="square" lIns="0" tIns="0" rIns="0" bIns="0" rtlCol="0">
                        <a:spAutoFit/>
                      </a:bodyPr>
                      <a:lstStyle/>
                      <a:p>
                        <a:r>
                          <a:rPr lang="en-US" altLang="ja-JP" sz="1000" dirty="0">
                            <a:ln w="5080">
                              <a:noFill/>
                            </a:ln>
                            <a:latin typeface="HGPｺﾞｼｯｸE" panose="020B0900000000000000" pitchFamily="50" charset="-128"/>
                            <a:ea typeface="HGPｺﾞｼｯｸE" panose="020B0900000000000000" pitchFamily="50" charset="-128"/>
                          </a:rPr>
                          <a:t>671</a:t>
                        </a:r>
                        <a:r>
                          <a:rPr lang="ja-JP" altLang="en-US" sz="1000">
                            <a:ln w="5080">
                              <a:noFill/>
                            </a:ln>
                            <a:latin typeface="HGPｺﾞｼｯｸE" panose="020B0900000000000000" pitchFamily="50" charset="-128"/>
                            <a:ea typeface="HGPｺﾞｼｯｸE" panose="020B0900000000000000" pitchFamily="50" charset="-128"/>
                          </a:rPr>
                          <a:t>億円</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878" name="正方形/長方形 114877">
                        <a:extLst>
                          <a:ext uri="{FF2B5EF4-FFF2-40B4-BE49-F238E27FC236}">
                            <a16:creationId xmlns:a16="http://schemas.microsoft.com/office/drawing/2014/main" id="{2B730F9F-C014-810E-61A1-FCB55ED13D08}"/>
                          </a:ext>
                        </a:extLst>
                      </p:cNvPr>
                      <p:cNvSpPr/>
                      <p:nvPr/>
                    </p:nvSpPr>
                    <p:spPr>
                      <a:xfrm>
                        <a:off x="5241515" y="3403417"/>
                        <a:ext cx="128412" cy="149456"/>
                      </a:xfrm>
                      <a:prstGeom prst="rect">
                        <a:avLst/>
                      </a:prstGeom>
                      <a:solidFill>
                        <a:srgbClr val="FFCABF"/>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kern="1200"/>
                      </a:p>
                    </p:txBody>
                  </p:sp>
                  <p:cxnSp>
                    <p:nvCxnSpPr>
                      <p:cNvPr id="114879" name="直線コネクタ 114878">
                        <a:extLst>
                          <a:ext uri="{FF2B5EF4-FFF2-40B4-BE49-F238E27FC236}">
                            <a16:creationId xmlns:a16="http://schemas.microsoft.com/office/drawing/2014/main" id="{C3689BF5-BE95-A368-77C1-3E21B38C670D}"/>
                          </a:ext>
                        </a:extLst>
                      </p:cNvPr>
                      <p:cNvCxnSpPr>
                        <a:cxnSpLocks/>
                      </p:cNvCxnSpPr>
                      <p:nvPr/>
                    </p:nvCxnSpPr>
                    <p:spPr>
                      <a:xfrm>
                        <a:off x="5702832" y="3476063"/>
                        <a:ext cx="586362" cy="0"/>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grpSp>
                <p:grpSp>
                  <p:nvGrpSpPr>
                    <p:cNvPr id="114882" name="グループ化 114881">
                      <a:extLst>
                        <a:ext uri="{FF2B5EF4-FFF2-40B4-BE49-F238E27FC236}">
                          <a16:creationId xmlns:a16="http://schemas.microsoft.com/office/drawing/2014/main" id="{DE044BEF-7667-B45E-E9FC-05D06260F5D3}"/>
                        </a:ext>
                      </a:extLst>
                    </p:cNvPr>
                    <p:cNvGrpSpPr/>
                    <p:nvPr/>
                  </p:nvGrpSpPr>
                  <p:grpSpPr>
                    <a:xfrm>
                      <a:off x="7046606" y="4629060"/>
                      <a:ext cx="1675047" cy="162853"/>
                      <a:chOff x="5241515" y="3393974"/>
                      <a:chExt cx="1675047" cy="162853"/>
                    </a:xfrm>
                  </p:grpSpPr>
                  <p:sp>
                    <p:nvSpPr>
                      <p:cNvPr id="114883" name="テキスト ボックス 114882">
                        <a:extLst>
                          <a:ext uri="{FF2B5EF4-FFF2-40B4-BE49-F238E27FC236}">
                            <a16:creationId xmlns:a16="http://schemas.microsoft.com/office/drawing/2014/main" id="{DD77974B-57AA-9E91-A8DD-36566D679886}"/>
                          </a:ext>
                        </a:extLst>
                      </p:cNvPr>
                      <p:cNvSpPr txBox="1"/>
                      <p:nvPr/>
                    </p:nvSpPr>
                    <p:spPr>
                      <a:xfrm>
                        <a:off x="5407035" y="3402939"/>
                        <a:ext cx="664446" cy="153888"/>
                      </a:xfrm>
                      <a:prstGeom prst="rect">
                        <a:avLst/>
                      </a:prstGeom>
                      <a:noFill/>
                      <a:ln>
                        <a:noFill/>
                      </a:ln>
                    </p:spPr>
                    <p:txBody>
                      <a:bodyPr wrap="square" lIns="0" tIns="0" rIns="0" bIns="0" rtlCol="0">
                        <a:spAutoFit/>
                      </a:bodyPr>
                      <a:lstStyle/>
                      <a:p>
                        <a:r>
                          <a:rPr lang="ja-JP" altLang="en-US" sz="1000">
                            <a:ln w="5080">
                              <a:noFill/>
                            </a:ln>
                            <a:latin typeface="HGPｺﾞｼｯｸE" panose="020B0900000000000000" pitchFamily="50" charset="-128"/>
                            <a:ea typeface="HGPｺﾞｼｯｸE" panose="020B0900000000000000" pitchFamily="50" charset="-128"/>
                          </a:rPr>
                          <a:t>地方譲与税</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884" name="テキスト ボックス 114883">
                        <a:extLst>
                          <a:ext uri="{FF2B5EF4-FFF2-40B4-BE49-F238E27FC236}">
                            <a16:creationId xmlns:a16="http://schemas.microsoft.com/office/drawing/2014/main" id="{FAA6D548-C8A5-E0D9-468A-8C31D265CAB3}"/>
                          </a:ext>
                        </a:extLst>
                      </p:cNvPr>
                      <p:cNvSpPr txBox="1"/>
                      <p:nvPr/>
                    </p:nvSpPr>
                    <p:spPr>
                      <a:xfrm>
                        <a:off x="6440911" y="3393974"/>
                        <a:ext cx="475651" cy="153888"/>
                      </a:xfrm>
                      <a:prstGeom prst="rect">
                        <a:avLst/>
                      </a:prstGeom>
                      <a:noFill/>
                      <a:ln>
                        <a:noFill/>
                      </a:ln>
                    </p:spPr>
                    <p:txBody>
                      <a:bodyPr wrap="square" lIns="0" tIns="0" rIns="0" bIns="0" rtlCol="0">
                        <a:spAutoFit/>
                      </a:bodyPr>
                      <a:lstStyle/>
                      <a:p>
                        <a:r>
                          <a:rPr lang="en-US" altLang="ja-JP" sz="1000" dirty="0">
                            <a:ln w="5080">
                              <a:noFill/>
                            </a:ln>
                            <a:latin typeface="HGPｺﾞｼｯｸE" panose="020B0900000000000000" pitchFamily="50" charset="-128"/>
                            <a:ea typeface="HGPｺﾞｼｯｸE" panose="020B0900000000000000" pitchFamily="50" charset="-128"/>
                          </a:rPr>
                          <a:t>403</a:t>
                        </a:r>
                        <a:r>
                          <a:rPr lang="ja-JP" altLang="en-US" sz="1000">
                            <a:ln w="5080">
                              <a:noFill/>
                            </a:ln>
                            <a:latin typeface="HGPｺﾞｼｯｸE" panose="020B0900000000000000" pitchFamily="50" charset="-128"/>
                            <a:ea typeface="HGPｺﾞｼｯｸE" panose="020B0900000000000000" pitchFamily="50" charset="-128"/>
                          </a:rPr>
                          <a:t>億円</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4885" name="正方形/長方形 114884">
                        <a:extLst>
                          <a:ext uri="{FF2B5EF4-FFF2-40B4-BE49-F238E27FC236}">
                            <a16:creationId xmlns:a16="http://schemas.microsoft.com/office/drawing/2014/main" id="{23A4C218-ED66-FD4E-4CEA-EE30D332CE91}"/>
                          </a:ext>
                        </a:extLst>
                      </p:cNvPr>
                      <p:cNvSpPr/>
                      <p:nvPr/>
                    </p:nvSpPr>
                    <p:spPr>
                      <a:xfrm>
                        <a:off x="5241515" y="3403417"/>
                        <a:ext cx="128412" cy="149456"/>
                      </a:xfrm>
                      <a:prstGeom prst="rect">
                        <a:avLst/>
                      </a:prstGeom>
                      <a:solidFill>
                        <a:srgbClr val="84949E"/>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kern="1200"/>
                      </a:p>
                    </p:txBody>
                  </p:sp>
                  <p:cxnSp>
                    <p:nvCxnSpPr>
                      <p:cNvPr id="114886" name="直線コネクタ 114885">
                        <a:extLst>
                          <a:ext uri="{FF2B5EF4-FFF2-40B4-BE49-F238E27FC236}">
                            <a16:creationId xmlns:a16="http://schemas.microsoft.com/office/drawing/2014/main" id="{D58C768F-B6AB-17C5-4E94-9C9CFB0048D8}"/>
                          </a:ext>
                        </a:extLst>
                      </p:cNvPr>
                      <p:cNvCxnSpPr>
                        <a:cxnSpLocks/>
                      </p:cNvCxnSpPr>
                      <p:nvPr/>
                    </p:nvCxnSpPr>
                    <p:spPr>
                      <a:xfrm>
                        <a:off x="6071872" y="3476063"/>
                        <a:ext cx="225523" cy="0"/>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grpSp>
              </p:grpSp>
            </p:grpSp>
          </p:grpSp>
        </p:grpSp>
      </p:grpSp>
      <p:sp>
        <p:nvSpPr>
          <p:cNvPr id="2" name="Rectangle 14">
            <a:extLst>
              <a:ext uri="{FF2B5EF4-FFF2-40B4-BE49-F238E27FC236}">
                <a16:creationId xmlns:a16="http://schemas.microsoft.com/office/drawing/2014/main" id="{4A364E21-D888-3D66-8938-1004DA43DF48}"/>
              </a:ext>
            </a:extLst>
          </p:cNvPr>
          <p:cNvSpPr txBox="1">
            <a:spLocks noChangeArrowheads="1"/>
          </p:cNvSpPr>
          <p:nvPr/>
        </p:nvSpPr>
        <p:spPr bwMode="auto">
          <a:xfrm>
            <a:off x="240030" y="-5222"/>
            <a:ext cx="7772400" cy="731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7500"/>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200" kern="0" dirty="0">
                <a:solidFill>
                  <a:schemeClr val="tx1"/>
                </a:solidFill>
                <a:latin typeface="HGP創英角ｺﾞｼｯｸUB" panose="020B0900000000000000" pitchFamily="50" charset="-128"/>
                <a:ea typeface="HGP創英角ｺﾞｼｯｸUB" panose="020B0900000000000000" pitchFamily="50" charset="-128"/>
              </a:rPr>
              <a:t>もっと税金について調べてみよう</a:t>
            </a:r>
            <a:r>
              <a:rPr lang="en-US" altLang="ja-JP" sz="2200" kern="0" dirty="0">
                <a:solidFill>
                  <a:schemeClr val="tx1"/>
                </a:solidFill>
                <a:latin typeface="HGP創英角ｺﾞｼｯｸUB" panose="020B0900000000000000" pitchFamily="50" charset="-128"/>
                <a:ea typeface="HGP創英角ｺﾞｼｯｸUB" panose="020B0900000000000000" pitchFamily="50" charset="-128"/>
              </a:rPr>
              <a:t>/</a:t>
            </a:r>
            <a:r>
              <a:rPr lang="ja-JP" altLang="en-US" sz="2200" kern="0" dirty="0">
                <a:solidFill>
                  <a:schemeClr val="tx1"/>
                </a:solidFill>
                <a:latin typeface="HGP創英角ｺﾞｼｯｸUB" panose="020B0900000000000000" pitchFamily="50" charset="-128"/>
                <a:ea typeface="HGP創英角ｺﾞｼｯｸUB" panose="020B0900000000000000" pitchFamily="50" charset="-128"/>
              </a:rPr>
              <a:t>地方の財政−①歳入</a:t>
            </a:r>
          </a:p>
        </p:txBody>
      </p:sp>
    </p:spTree>
    <p:custDataLst>
      <p:tags r:id="rId1"/>
    </p:custDataLst>
    <p:extLst>
      <p:ext uri="{BB962C8B-B14F-4D97-AF65-F5344CB8AC3E}">
        <p14:creationId xmlns:p14="http://schemas.microsoft.com/office/powerpoint/2010/main" val="2183907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600"/>
                                        <p:tgtEl>
                                          <p:spTgt spid="26"/>
                                        </p:tgtEl>
                                      </p:cBhvr>
                                    </p:animEffect>
                                    <p:anim calcmode="lin" valueType="num">
                                      <p:cBhvr>
                                        <p:cTn id="12" dur="600" fill="hold"/>
                                        <p:tgtEl>
                                          <p:spTgt spid="26"/>
                                        </p:tgtEl>
                                        <p:attrNameLst>
                                          <p:attrName>ppt_x</p:attrName>
                                        </p:attrNameLst>
                                      </p:cBhvr>
                                      <p:tavLst>
                                        <p:tav tm="0">
                                          <p:val>
                                            <p:strVal val="#ppt_x"/>
                                          </p:val>
                                        </p:tav>
                                        <p:tav tm="100000">
                                          <p:val>
                                            <p:strVal val="#ppt_x"/>
                                          </p:val>
                                        </p:tav>
                                      </p:tavLst>
                                    </p:anim>
                                    <p:anim calcmode="lin" valueType="num">
                                      <p:cBhvr>
                                        <p:cTn id="13" dur="6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ー 8">
            <a:extLst>
              <a:ext uri="{FF2B5EF4-FFF2-40B4-BE49-F238E27FC236}">
                <a16:creationId xmlns:a16="http://schemas.microsoft.com/office/drawing/2014/main" id="{3E313CDE-622C-6193-23D8-DE88C8F0411E}"/>
              </a:ext>
            </a:extLst>
          </p:cNvPr>
          <p:cNvSpPr>
            <a:spLocks noGrp="1"/>
          </p:cNvSpPr>
          <p:nvPr>
            <p:ph type="sldNum" sz="quarter" idx="12"/>
          </p:nvPr>
        </p:nvSpPr>
        <p:spPr/>
        <p:txBody>
          <a:bodyPr/>
          <a:lstStyle/>
          <a:p>
            <a:pPr>
              <a:defRPr/>
            </a:pPr>
            <a:fld id="{40E3B949-1179-4387-B307-F356BE6486A4}" type="slidenum">
              <a:rPr lang="en-US" altLang="ja-JP" smtClean="0"/>
              <a:pPr>
                <a:defRPr/>
              </a:pPr>
              <a:t>23</a:t>
            </a:fld>
            <a:endParaRPr lang="en-US" altLang="ja-JP" dirty="0"/>
          </a:p>
        </p:txBody>
      </p:sp>
      <p:grpSp>
        <p:nvGrpSpPr>
          <p:cNvPr id="23" name="グループ化 22">
            <a:extLst>
              <a:ext uri="{FF2B5EF4-FFF2-40B4-BE49-F238E27FC236}">
                <a16:creationId xmlns:a16="http://schemas.microsoft.com/office/drawing/2014/main" id="{03F81931-2AC4-7480-5EB6-8D1BE3ACA2CA}"/>
              </a:ext>
            </a:extLst>
          </p:cNvPr>
          <p:cNvGrpSpPr/>
          <p:nvPr/>
        </p:nvGrpSpPr>
        <p:grpSpPr>
          <a:xfrm>
            <a:off x="323851" y="1085670"/>
            <a:ext cx="8519134" cy="827030"/>
            <a:chOff x="323851" y="1085670"/>
            <a:chExt cx="8519134" cy="827030"/>
          </a:xfrm>
        </p:grpSpPr>
        <p:sp>
          <p:nvSpPr>
            <p:cNvPr id="24" name="AutoShape 353">
              <a:extLst>
                <a:ext uri="{FF2B5EF4-FFF2-40B4-BE49-F238E27FC236}">
                  <a16:creationId xmlns:a16="http://schemas.microsoft.com/office/drawing/2014/main" id="{CF109BE8-CFAE-3DAF-8138-46D34F4EF4F5}"/>
                </a:ext>
              </a:extLst>
            </p:cNvPr>
            <p:cNvSpPr>
              <a:spLocks noChangeArrowheads="1"/>
            </p:cNvSpPr>
            <p:nvPr/>
          </p:nvSpPr>
          <p:spPr bwMode="auto">
            <a:xfrm>
              <a:off x="323851" y="1085670"/>
              <a:ext cx="8519134" cy="827030"/>
            </a:xfrm>
            <a:prstGeom prst="roundRect">
              <a:avLst>
                <a:gd name="adj" fmla="val 0"/>
              </a:avLst>
            </a:prstGeom>
            <a:solidFill>
              <a:srgbClr val="CEECFE"/>
            </a:solidFill>
            <a:ln>
              <a:noFill/>
            </a:ln>
            <a:effectLst/>
          </p:spPr>
          <p:txBody>
            <a:bodyPr wrap="none" anchor="ctr"/>
            <a:lstStyle/>
            <a:p>
              <a:pPr defTabSz="838413" eaLnBrk="1" hangingPunct="1">
                <a:spcBef>
                  <a:spcPct val="20000"/>
                </a:spcBef>
                <a:buFont typeface="Arial" charset="0"/>
                <a:buChar char="•"/>
                <a:defRPr/>
              </a:pPr>
              <a:endParaRPr lang="ja-JP" altLang="en-US" sz="2567" dirty="0">
                <a:solidFill>
                  <a:prstClr val="black"/>
                </a:solidFill>
                <a:latin typeface="HGPｺﾞｼｯｸE" panose="020B0900000000000000" pitchFamily="50" charset="-128"/>
                <a:ea typeface="HGPｺﾞｼｯｸE" panose="020B0900000000000000" pitchFamily="50" charset="-128"/>
              </a:endParaRPr>
            </a:p>
          </p:txBody>
        </p:sp>
        <p:sp>
          <p:nvSpPr>
            <p:cNvPr id="25" name="テキスト ボックス 24">
              <a:extLst>
                <a:ext uri="{FF2B5EF4-FFF2-40B4-BE49-F238E27FC236}">
                  <a16:creationId xmlns:a16="http://schemas.microsoft.com/office/drawing/2014/main" id="{1B3E3159-E4A6-C9DE-FECB-B8BB2DFBDD71}"/>
                </a:ext>
              </a:extLst>
            </p:cNvPr>
            <p:cNvSpPr txBox="1"/>
            <p:nvPr/>
          </p:nvSpPr>
          <p:spPr>
            <a:xfrm>
              <a:off x="411325" y="1332300"/>
              <a:ext cx="7107704" cy="323165"/>
            </a:xfrm>
            <a:prstGeom prst="rect">
              <a:avLst/>
            </a:prstGeom>
            <a:noFill/>
          </p:spPr>
          <p:txBody>
            <a:bodyPr wrap="square" rtlCol="0">
              <a:spAutoFit/>
            </a:bodyPr>
            <a:lstStyle/>
            <a:p>
              <a:r>
                <a:rPr kumimoji="1" lang="ja-JP" altLang="en-US" sz="1500">
                  <a:latin typeface="+mn-ea"/>
                  <a:ea typeface="+mn-ea"/>
                </a:rPr>
                <a:t>地方公共団体は、私たちのふだんの暮らしに結びついた公共サービスを行っています。</a:t>
              </a:r>
              <a:endParaRPr kumimoji="1" lang="ja-JP" altLang="en-US" sz="1500" dirty="0">
                <a:latin typeface="+mn-ea"/>
                <a:ea typeface="+mn-ea"/>
              </a:endParaRPr>
            </a:p>
          </p:txBody>
        </p:sp>
      </p:grpSp>
      <p:pic>
        <p:nvPicPr>
          <p:cNvPr id="32" name="Picture 29">
            <a:extLst>
              <a:ext uri="{FF2B5EF4-FFF2-40B4-BE49-F238E27FC236}">
                <a16:creationId xmlns:a16="http://schemas.microsoft.com/office/drawing/2014/main" id="{51D1EE4B-A919-2BE2-86B3-923F3F181EB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7601021" y="811947"/>
            <a:ext cx="1323956" cy="15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505" name="グループ化 21504">
            <a:extLst>
              <a:ext uri="{FF2B5EF4-FFF2-40B4-BE49-F238E27FC236}">
                <a16:creationId xmlns:a16="http://schemas.microsoft.com/office/drawing/2014/main" id="{B9A93421-301D-DCAB-B832-FD7C6D8853FD}"/>
              </a:ext>
            </a:extLst>
          </p:cNvPr>
          <p:cNvGrpSpPr/>
          <p:nvPr/>
        </p:nvGrpSpPr>
        <p:grpSpPr>
          <a:xfrm>
            <a:off x="214625" y="2071610"/>
            <a:ext cx="7915288" cy="4660856"/>
            <a:chOff x="214625" y="2071610"/>
            <a:chExt cx="7915288" cy="4660856"/>
          </a:xfrm>
        </p:grpSpPr>
        <p:grpSp>
          <p:nvGrpSpPr>
            <p:cNvPr id="38" name="グループ化 37">
              <a:extLst>
                <a:ext uri="{FF2B5EF4-FFF2-40B4-BE49-F238E27FC236}">
                  <a16:creationId xmlns:a16="http://schemas.microsoft.com/office/drawing/2014/main" id="{6B1915E2-2706-90F7-EA19-111B27301CFA}"/>
                </a:ext>
              </a:extLst>
            </p:cNvPr>
            <p:cNvGrpSpPr/>
            <p:nvPr/>
          </p:nvGrpSpPr>
          <p:grpSpPr>
            <a:xfrm>
              <a:off x="5030824" y="2966069"/>
              <a:ext cx="565608" cy="3452181"/>
              <a:chOff x="4606868" y="3089426"/>
              <a:chExt cx="565608" cy="3297013"/>
            </a:xfrm>
          </p:grpSpPr>
          <p:cxnSp>
            <p:nvCxnSpPr>
              <p:cNvPr id="39" name="直線コネクタ 38">
                <a:extLst>
                  <a:ext uri="{FF2B5EF4-FFF2-40B4-BE49-F238E27FC236}">
                    <a16:creationId xmlns:a16="http://schemas.microsoft.com/office/drawing/2014/main" id="{F4CF5838-1770-50F3-6D45-6959FF4721EF}"/>
                  </a:ext>
                </a:extLst>
              </p:cNvPr>
              <p:cNvCxnSpPr>
                <a:cxnSpLocks/>
              </p:cNvCxnSpPr>
              <p:nvPr/>
            </p:nvCxnSpPr>
            <p:spPr>
              <a:xfrm flipH="1">
                <a:off x="4981575" y="3089426"/>
                <a:ext cx="190901"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直線コネクタ 39">
                <a:extLst>
                  <a:ext uri="{FF2B5EF4-FFF2-40B4-BE49-F238E27FC236}">
                    <a16:creationId xmlns:a16="http://schemas.microsoft.com/office/drawing/2014/main" id="{EF086292-A627-7F2E-7FFD-A66D7FFCA8CE}"/>
                  </a:ext>
                </a:extLst>
              </p:cNvPr>
              <p:cNvCxnSpPr>
                <a:cxnSpLocks/>
              </p:cNvCxnSpPr>
              <p:nvPr/>
            </p:nvCxnSpPr>
            <p:spPr>
              <a:xfrm>
                <a:off x="4606868" y="4721856"/>
                <a:ext cx="382022"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直線コネクタ 40">
                <a:extLst>
                  <a:ext uri="{FF2B5EF4-FFF2-40B4-BE49-F238E27FC236}">
                    <a16:creationId xmlns:a16="http://schemas.microsoft.com/office/drawing/2014/main" id="{4E3602AC-63B8-C833-BEDA-649344BB9A22}"/>
                  </a:ext>
                </a:extLst>
              </p:cNvPr>
              <p:cNvCxnSpPr>
                <a:cxnSpLocks/>
              </p:cNvCxnSpPr>
              <p:nvPr/>
            </p:nvCxnSpPr>
            <p:spPr>
              <a:xfrm flipH="1">
                <a:off x="4981575" y="6386439"/>
                <a:ext cx="190901"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直線コネクタ 41">
                <a:extLst>
                  <a:ext uri="{FF2B5EF4-FFF2-40B4-BE49-F238E27FC236}">
                    <a16:creationId xmlns:a16="http://schemas.microsoft.com/office/drawing/2014/main" id="{B597B51E-2CEE-5A3B-2DF7-EEE428908790}"/>
                  </a:ext>
                </a:extLst>
              </p:cNvPr>
              <p:cNvCxnSpPr>
                <a:cxnSpLocks/>
              </p:cNvCxnSpPr>
              <p:nvPr/>
            </p:nvCxnSpPr>
            <p:spPr>
              <a:xfrm>
                <a:off x="4987925" y="3089426"/>
                <a:ext cx="0" cy="3297013"/>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46" name="角丸四角形 15">
              <a:extLst>
                <a:ext uri="{FF2B5EF4-FFF2-40B4-BE49-F238E27FC236}">
                  <a16:creationId xmlns:a16="http://schemas.microsoft.com/office/drawing/2014/main" id="{9E4006C3-E9BC-F546-B8BC-EE0512434F5E}"/>
                </a:ext>
              </a:extLst>
            </p:cNvPr>
            <p:cNvSpPr/>
            <p:nvPr/>
          </p:nvSpPr>
          <p:spPr>
            <a:xfrm>
              <a:off x="214625" y="6575822"/>
              <a:ext cx="3576205" cy="156644"/>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30000"/>
                </a:lnSpc>
              </a:pPr>
              <a:r>
                <a:rPr lang="en-US" altLang="ja-JP" sz="800" dirty="0">
                  <a:solidFill>
                    <a:schemeClr val="tx1"/>
                  </a:solidFill>
                  <a:latin typeface="+mn-ea"/>
                </a:rPr>
                <a:t>※</a:t>
              </a:r>
              <a:r>
                <a:rPr lang="ja-JP" altLang="en-US" sz="800">
                  <a:solidFill>
                    <a:schemeClr val="tx1"/>
                  </a:solidFill>
                  <a:latin typeface="+mn-ea"/>
                </a:rPr>
                <a:t>各グラフの割合は端数処理のため、合計が</a:t>
              </a:r>
              <a:r>
                <a:rPr lang="en-US" altLang="ja-JP" sz="800" dirty="0">
                  <a:solidFill>
                    <a:schemeClr val="tx1"/>
                  </a:solidFill>
                  <a:latin typeface="+mn-ea"/>
                </a:rPr>
                <a:t>100</a:t>
              </a:r>
              <a:r>
                <a:rPr lang="ja-JP" altLang="en-US" sz="800">
                  <a:solidFill>
                    <a:schemeClr val="tx1"/>
                  </a:solidFill>
                  <a:latin typeface="+mn-ea"/>
                </a:rPr>
                <a:t>％にならない場合があります</a:t>
              </a:r>
              <a:endParaRPr lang="ja-JP" altLang="en-US" sz="800" dirty="0">
                <a:solidFill>
                  <a:schemeClr val="tx1"/>
                </a:solidFill>
                <a:latin typeface="+mn-ea"/>
              </a:endParaRPr>
            </a:p>
          </p:txBody>
        </p:sp>
        <p:grpSp>
          <p:nvGrpSpPr>
            <p:cNvPr id="47" name="グループ化 46">
              <a:extLst>
                <a:ext uri="{FF2B5EF4-FFF2-40B4-BE49-F238E27FC236}">
                  <a16:creationId xmlns:a16="http://schemas.microsoft.com/office/drawing/2014/main" id="{5EA7DA03-28AC-0EB3-4152-0F20A53EF123}"/>
                </a:ext>
              </a:extLst>
            </p:cNvPr>
            <p:cNvGrpSpPr/>
            <p:nvPr/>
          </p:nvGrpSpPr>
          <p:grpSpPr>
            <a:xfrm>
              <a:off x="5839767" y="3356185"/>
              <a:ext cx="1785790" cy="186863"/>
              <a:chOff x="7218310" y="3380671"/>
              <a:chExt cx="1785790" cy="186863"/>
            </a:xfrm>
          </p:grpSpPr>
          <p:sp>
            <p:nvSpPr>
              <p:cNvPr id="48" name="テキスト ボックス 47">
                <a:extLst>
                  <a:ext uri="{FF2B5EF4-FFF2-40B4-BE49-F238E27FC236}">
                    <a16:creationId xmlns:a16="http://schemas.microsoft.com/office/drawing/2014/main" id="{4258A089-1254-9A52-CE75-31B209C903DB}"/>
                  </a:ext>
                </a:extLst>
              </p:cNvPr>
              <p:cNvSpPr txBox="1"/>
              <p:nvPr/>
            </p:nvSpPr>
            <p:spPr>
              <a:xfrm>
                <a:off x="8364454" y="3396935"/>
                <a:ext cx="639646" cy="169277"/>
              </a:xfrm>
              <a:prstGeom prst="rect">
                <a:avLst/>
              </a:prstGeom>
              <a:noFill/>
              <a:ln>
                <a:noFill/>
              </a:ln>
            </p:spPr>
            <p:txBody>
              <a:bodyPr wrap="square" lIns="0" tIns="0" rIns="0" bIns="0" rtlCol="0">
                <a:spAutoFit/>
              </a:bodyPr>
              <a:lstStyle/>
              <a:p>
                <a:r>
                  <a:rPr lang="en-US" altLang="ja-JP" sz="1100" dirty="0">
                    <a:ln w="5080">
                      <a:noFill/>
                    </a:ln>
                    <a:latin typeface="HGPｺﾞｼｯｸE" panose="020B0900000000000000" pitchFamily="50" charset="-128"/>
                    <a:ea typeface="HGPｺﾞｼｯｸE" panose="020B0900000000000000" pitchFamily="50" charset="-128"/>
                  </a:rPr>
                  <a:t>1,918</a:t>
                </a:r>
                <a:r>
                  <a:rPr lang="ja-JP" altLang="en-US" sz="1100" dirty="0">
                    <a:ln w="5080">
                      <a:noFill/>
                    </a:ln>
                    <a:latin typeface="HGPｺﾞｼｯｸE" panose="020B0900000000000000" pitchFamily="50" charset="-128"/>
                    <a:ea typeface="HGPｺﾞｼｯｸE" panose="020B0900000000000000" pitchFamily="50" charset="-128"/>
                  </a:rPr>
                  <a:t>億円</a:t>
                </a:r>
                <a:endParaRPr kumimoji="1" lang="en-US" altLang="ja-JP" sz="1100" dirty="0">
                  <a:ln w="5080">
                    <a:noFill/>
                  </a:ln>
                  <a:effectLst/>
                  <a:latin typeface="HGPｺﾞｼｯｸE" panose="020B0900000000000000" pitchFamily="50" charset="-128"/>
                  <a:ea typeface="HGPｺﾞｼｯｸE" panose="020B0900000000000000" pitchFamily="50" charset="-128"/>
                </a:endParaRPr>
              </a:p>
            </p:txBody>
          </p:sp>
          <p:sp>
            <p:nvSpPr>
              <p:cNvPr id="49" name="テキスト ボックス 48">
                <a:extLst>
                  <a:ext uri="{FF2B5EF4-FFF2-40B4-BE49-F238E27FC236}">
                    <a16:creationId xmlns:a16="http://schemas.microsoft.com/office/drawing/2014/main" id="{D8B7838A-0687-F6C6-2E8D-4B474D6A7818}"/>
                  </a:ext>
                </a:extLst>
              </p:cNvPr>
              <p:cNvSpPr txBox="1"/>
              <p:nvPr/>
            </p:nvSpPr>
            <p:spPr>
              <a:xfrm>
                <a:off x="7415128" y="3395944"/>
                <a:ext cx="1056365" cy="153888"/>
              </a:xfrm>
              <a:prstGeom prst="rect">
                <a:avLst/>
              </a:prstGeom>
              <a:noFill/>
              <a:ln>
                <a:noFill/>
              </a:ln>
            </p:spPr>
            <p:txBody>
              <a:bodyPr wrap="square" lIns="0" tIns="0" rIns="0" bIns="0" rtlCol="0">
                <a:spAutoFit/>
              </a:bodyPr>
              <a:lstStyle/>
              <a:p>
                <a:r>
                  <a:rPr lang="ja-JP" altLang="en-US" sz="1000">
                    <a:ln w="5080">
                      <a:noFill/>
                    </a:ln>
                    <a:latin typeface="HGPｺﾞｼｯｸE" panose="020B0900000000000000" pitchFamily="50" charset="-128"/>
                    <a:ea typeface="HGPｺﾞｼｯｸE" panose="020B0900000000000000" pitchFamily="50" charset="-128"/>
                  </a:rPr>
                  <a:t>教育費</a:t>
                </a:r>
                <a:endParaRPr kumimoji="1" lang="en-US" altLang="ja-JP" sz="1000" spc="110" dirty="0">
                  <a:ln w="5080">
                    <a:noFill/>
                  </a:ln>
                  <a:effectLst/>
                  <a:latin typeface="HGPｺﾞｼｯｸE" panose="020B0900000000000000" pitchFamily="50" charset="-128"/>
                  <a:ea typeface="HGPｺﾞｼｯｸE" panose="020B0900000000000000" pitchFamily="50" charset="-128"/>
                </a:endParaRPr>
              </a:p>
            </p:txBody>
          </p:sp>
          <p:sp>
            <p:nvSpPr>
              <p:cNvPr id="50" name="正方形/長方形 49">
                <a:extLst>
                  <a:ext uri="{FF2B5EF4-FFF2-40B4-BE49-F238E27FC236}">
                    <a16:creationId xmlns:a16="http://schemas.microsoft.com/office/drawing/2014/main" id="{E1F8E269-57E4-A747-3F69-82BB5720C0A3}"/>
                  </a:ext>
                </a:extLst>
              </p:cNvPr>
              <p:cNvSpPr/>
              <p:nvPr/>
            </p:nvSpPr>
            <p:spPr>
              <a:xfrm>
                <a:off x="7218310" y="3380671"/>
                <a:ext cx="149649" cy="186863"/>
              </a:xfrm>
              <a:prstGeom prst="rect">
                <a:avLst/>
              </a:prstGeom>
              <a:solidFill>
                <a:srgbClr val="FFCA80"/>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kern="1200"/>
              </a:p>
            </p:txBody>
          </p:sp>
        </p:grpSp>
        <p:grpSp>
          <p:nvGrpSpPr>
            <p:cNvPr id="21517" name="グループ化 21516">
              <a:extLst>
                <a:ext uri="{FF2B5EF4-FFF2-40B4-BE49-F238E27FC236}">
                  <a16:creationId xmlns:a16="http://schemas.microsoft.com/office/drawing/2014/main" id="{8764A8F6-21B7-D66D-7517-7E36D1AF9D77}"/>
                </a:ext>
              </a:extLst>
            </p:cNvPr>
            <p:cNvGrpSpPr/>
            <p:nvPr/>
          </p:nvGrpSpPr>
          <p:grpSpPr>
            <a:xfrm>
              <a:off x="5839767" y="3653671"/>
              <a:ext cx="1779852" cy="186863"/>
              <a:chOff x="7218310" y="3380671"/>
              <a:chExt cx="1779852" cy="186863"/>
            </a:xfrm>
          </p:grpSpPr>
          <p:sp>
            <p:nvSpPr>
              <p:cNvPr id="21518" name="テキスト ボックス 21517">
                <a:extLst>
                  <a:ext uri="{FF2B5EF4-FFF2-40B4-BE49-F238E27FC236}">
                    <a16:creationId xmlns:a16="http://schemas.microsoft.com/office/drawing/2014/main" id="{C6F0757C-0601-47AA-7ED9-66447D5D976C}"/>
                  </a:ext>
                </a:extLst>
              </p:cNvPr>
              <p:cNvSpPr txBox="1"/>
              <p:nvPr/>
            </p:nvSpPr>
            <p:spPr>
              <a:xfrm>
                <a:off x="8358516" y="3396935"/>
                <a:ext cx="639646" cy="169277"/>
              </a:xfrm>
              <a:prstGeom prst="rect">
                <a:avLst/>
              </a:prstGeom>
              <a:noFill/>
              <a:ln>
                <a:noFill/>
              </a:ln>
            </p:spPr>
            <p:txBody>
              <a:bodyPr wrap="square" lIns="0" tIns="0" rIns="0" bIns="0" rtlCol="0">
                <a:spAutoFit/>
              </a:bodyPr>
              <a:lstStyle/>
              <a:p>
                <a:r>
                  <a:rPr lang="en-US" altLang="ja-JP" sz="1100" dirty="0">
                    <a:ln w="5080">
                      <a:noFill/>
                    </a:ln>
                    <a:latin typeface="HGPｺﾞｼｯｸE" panose="020B0900000000000000" pitchFamily="50" charset="-128"/>
                    <a:ea typeface="HGPｺﾞｼｯｸE" panose="020B0900000000000000" pitchFamily="50" charset="-128"/>
                  </a:rPr>
                  <a:t>1,256</a:t>
                </a:r>
                <a:r>
                  <a:rPr lang="ja-JP" altLang="en-US" sz="1100" dirty="0">
                    <a:ln w="5080">
                      <a:noFill/>
                    </a:ln>
                    <a:latin typeface="HGPｺﾞｼｯｸE" panose="020B0900000000000000" pitchFamily="50" charset="-128"/>
                    <a:ea typeface="HGPｺﾞｼｯｸE" panose="020B0900000000000000" pitchFamily="50" charset="-128"/>
                  </a:rPr>
                  <a:t>億円</a:t>
                </a:r>
                <a:endParaRPr kumimoji="1" lang="en-US" altLang="ja-JP" sz="1100" dirty="0">
                  <a:ln w="5080">
                    <a:noFill/>
                  </a:ln>
                  <a:effectLst/>
                  <a:latin typeface="HGPｺﾞｼｯｸE" panose="020B0900000000000000" pitchFamily="50" charset="-128"/>
                  <a:ea typeface="HGPｺﾞｼｯｸE" panose="020B0900000000000000" pitchFamily="50" charset="-128"/>
                </a:endParaRPr>
              </a:p>
            </p:txBody>
          </p:sp>
          <p:sp>
            <p:nvSpPr>
              <p:cNvPr id="21519" name="テキスト ボックス 21518">
                <a:extLst>
                  <a:ext uri="{FF2B5EF4-FFF2-40B4-BE49-F238E27FC236}">
                    <a16:creationId xmlns:a16="http://schemas.microsoft.com/office/drawing/2014/main" id="{52FE1CD6-85A8-4B59-43E7-92F38356A7C0}"/>
                  </a:ext>
                </a:extLst>
              </p:cNvPr>
              <p:cNvSpPr txBox="1"/>
              <p:nvPr/>
            </p:nvSpPr>
            <p:spPr>
              <a:xfrm>
                <a:off x="7352263" y="3390229"/>
                <a:ext cx="639647" cy="153888"/>
              </a:xfrm>
              <a:prstGeom prst="rect">
                <a:avLst/>
              </a:prstGeom>
              <a:noFill/>
              <a:ln>
                <a:noFill/>
              </a:ln>
            </p:spPr>
            <p:txBody>
              <a:bodyPr wrap="square" lIns="0" tIns="0" rIns="0" bIns="0" rtlCol="0">
                <a:spAutoFit/>
              </a:bodyPr>
              <a:lstStyle/>
              <a:p>
                <a:pPr algn="ctr"/>
                <a:r>
                  <a:rPr kumimoji="1" lang="ja-JP" altLang="en-US" sz="1000">
                    <a:ln w="5080">
                      <a:noFill/>
                    </a:ln>
                    <a:effectLst/>
                    <a:latin typeface="HGPｺﾞｼｯｸE" panose="020B0900000000000000" pitchFamily="50" charset="-128"/>
                    <a:ea typeface="HGPｺﾞｼｯｸE" panose="020B0900000000000000" pitchFamily="50" charset="-128"/>
                  </a:rPr>
                  <a:t>諸支出金</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21520" name="正方形/長方形 21519">
                <a:extLst>
                  <a:ext uri="{FF2B5EF4-FFF2-40B4-BE49-F238E27FC236}">
                    <a16:creationId xmlns:a16="http://schemas.microsoft.com/office/drawing/2014/main" id="{49846F67-360E-1C24-C4F7-F95187DE6ABB}"/>
                  </a:ext>
                </a:extLst>
              </p:cNvPr>
              <p:cNvSpPr/>
              <p:nvPr/>
            </p:nvSpPr>
            <p:spPr>
              <a:xfrm>
                <a:off x="7218310" y="3380671"/>
                <a:ext cx="149649" cy="186863"/>
              </a:xfrm>
              <a:prstGeom prst="rect">
                <a:avLst/>
              </a:prstGeom>
              <a:solidFill>
                <a:srgbClr val="4DC4FF"/>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kern="1200"/>
              </a:p>
            </p:txBody>
          </p:sp>
          <p:cxnSp>
            <p:nvCxnSpPr>
              <p:cNvPr id="21521" name="直線コネクタ 21520">
                <a:extLst>
                  <a:ext uri="{FF2B5EF4-FFF2-40B4-BE49-F238E27FC236}">
                    <a16:creationId xmlns:a16="http://schemas.microsoft.com/office/drawing/2014/main" id="{51E5591E-91E6-F668-EBF0-DAA99443F5B7}"/>
                  </a:ext>
                </a:extLst>
              </p:cNvPr>
              <p:cNvCxnSpPr>
                <a:cxnSpLocks/>
              </p:cNvCxnSpPr>
              <p:nvPr/>
            </p:nvCxnSpPr>
            <p:spPr>
              <a:xfrm>
                <a:off x="7956167" y="3476063"/>
                <a:ext cx="338280" cy="5510"/>
              </a:xfrm>
              <a:prstGeom prst="line">
                <a:avLst/>
              </a:prstGeom>
              <a:ln w="12700">
                <a:solidFill>
                  <a:srgbClr val="CCCCCC"/>
                </a:solidFill>
              </a:ln>
            </p:spPr>
            <p:style>
              <a:lnRef idx="2">
                <a:schemeClr val="accent1"/>
              </a:lnRef>
              <a:fillRef idx="0">
                <a:schemeClr val="accent1"/>
              </a:fillRef>
              <a:effectRef idx="1">
                <a:schemeClr val="accent1"/>
              </a:effectRef>
              <a:fontRef idx="minor">
                <a:schemeClr val="tx1"/>
              </a:fontRef>
            </p:style>
          </p:cxnSp>
        </p:grpSp>
        <p:grpSp>
          <p:nvGrpSpPr>
            <p:cNvPr id="21539" name="グループ化 21538">
              <a:extLst>
                <a:ext uri="{FF2B5EF4-FFF2-40B4-BE49-F238E27FC236}">
                  <a16:creationId xmlns:a16="http://schemas.microsoft.com/office/drawing/2014/main" id="{0A352F0C-9D42-5B5D-F63D-D4FCC71FAA79}"/>
                </a:ext>
              </a:extLst>
            </p:cNvPr>
            <p:cNvGrpSpPr/>
            <p:nvPr/>
          </p:nvGrpSpPr>
          <p:grpSpPr>
            <a:xfrm>
              <a:off x="5839767" y="3934547"/>
              <a:ext cx="1779855" cy="186863"/>
              <a:chOff x="7218310" y="3380671"/>
              <a:chExt cx="1779855" cy="186863"/>
            </a:xfrm>
          </p:grpSpPr>
          <p:sp>
            <p:nvSpPr>
              <p:cNvPr id="21540" name="テキスト ボックス 21539">
                <a:extLst>
                  <a:ext uri="{FF2B5EF4-FFF2-40B4-BE49-F238E27FC236}">
                    <a16:creationId xmlns:a16="http://schemas.microsoft.com/office/drawing/2014/main" id="{A1F66104-F2B9-3BDF-C4D5-BA8AC087A759}"/>
                  </a:ext>
                </a:extLst>
              </p:cNvPr>
              <p:cNvSpPr txBox="1"/>
              <p:nvPr/>
            </p:nvSpPr>
            <p:spPr>
              <a:xfrm>
                <a:off x="8358519" y="3396935"/>
                <a:ext cx="639646" cy="169277"/>
              </a:xfrm>
              <a:prstGeom prst="rect">
                <a:avLst/>
              </a:prstGeom>
              <a:noFill/>
              <a:ln>
                <a:noFill/>
              </a:ln>
            </p:spPr>
            <p:txBody>
              <a:bodyPr wrap="square" lIns="0" tIns="0" rIns="0" bIns="0" rtlCol="0">
                <a:spAutoFit/>
              </a:bodyPr>
              <a:lstStyle/>
              <a:p>
                <a:r>
                  <a:rPr lang="en-US" altLang="ja-JP" sz="1100" dirty="0">
                    <a:ln w="5080">
                      <a:noFill/>
                    </a:ln>
                    <a:latin typeface="HGPｺﾞｼｯｸE" panose="020B0900000000000000" pitchFamily="50" charset="-128"/>
                    <a:ea typeface="HGPｺﾞｼｯｸE" panose="020B0900000000000000" pitchFamily="50" charset="-128"/>
                  </a:rPr>
                  <a:t>1,230</a:t>
                </a:r>
                <a:r>
                  <a:rPr lang="ja-JP" altLang="en-US" sz="1100">
                    <a:ln w="5080">
                      <a:noFill/>
                    </a:ln>
                    <a:latin typeface="HGPｺﾞｼｯｸE" panose="020B0900000000000000" pitchFamily="50" charset="-128"/>
                    <a:ea typeface="HGPｺﾞｼｯｸE" panose="020B0900000000000000" pitchFamily="50" charset="-128"/>
                  </a:rPr>
                  <a:t>億円</a:t>
                </a:r>
                <a:endParaRPr kumimoji="1" lang="en-US" altLang="ja-JP" sz="1100" dirty="0">
                  <a:ln w="5080">
                    <a:noFill/>
                  </a:ln>
                  <a:effectLst/>
                  <a:latin typeface="HGPｺﾞｼｯｸE" panose="020B0900000000000000" pitchFamily="50" charset="-128"/>
                  <a:ea typeface="HGPｺﾞｼｯｸE" panose="020B0900000000000000" pitchFamily="50" charset="-128"/>
                </a:endParaRPr>
              </a:p>
            </p:txBody>
          </p:sp>
          <p:sp>
            <p:nvSpPr>
              <p:cNvPr id="21541" name="テキスト ボックス 21540">
                <a:extLst>
                  <a:ext uri="{FF2B5EF4-FFF2-40B4-BE49-F238E27FC236}">
                    <a16:creationId xmlns:a16="http://schemas.microsoft.com/office/drawing/2014/main" id="{2D916228-B27A-7A52-39F6-B27B91663BE1}"/>
                  </a:ext>
                </a:extLst>
              </p:cNvPr>
              <p:cNvSpPr txBox="1"/>
              <p:nvPr/>
            </p:nvSpPr>
            <p:spPr>
              <a:xfrm>
                <a:off x="7403699" y="3395944"/>
                <a:ext cx="421682" cy="153888"/>
              </a:xfrm>
              <a:prstGeom prst="rect">
                <a:avLst/>
              </a:prstGeom>
              <a:noFill/>
              <a:ln>
                <a:noFill/>
              </a:ln>
            </p:spPr>
            <p:txBody>
              <a:bodyPr wrap="square" lIns="0" tIns="0" rIns="0" bIns="0" rtlCol="0">
                <a:spAutoFit/>
              </a:bodyPr>
              <a:lstStyle/>
              <a:p>
                <a:pPr algn="ctr"/>
                <a:r>
                  <a:rPr lang="ja-JP" altLang="en-US" sz="1000">
                    <a:ln w="5080">
                      <a:noFill/>
                    </a:ln>
                    <a:latin typeface="HGPｺﾞｼｯｸE" panose="020B0900000000000000" pitchFamily="50" charset="-128"/>
                    <a:ea typeface="HGPｺﾞｼｯｸE" panose="020B0900000000000000" pitchFamily="50" charset="-128"/>
                  </a:rPr>
                  <a:t>民生費</a:t>
                </a:r>
              </a:p>
            </p:txBody>
          </p:sp>
          <p:sp>
            <p:nvSpPr>
              <p:cNvPr id="21542" name="正方形/長方形 21541">
                <a:extLst>
                  <a:ext uri="{FF2B5EF4-FFF2-40B4-BE49-F238E27FC236}">
                    <a16:creationId xmlns:a16="http://schemas.microsoft.com/office/drawing/2014/main" id="{724820A5-3034-7E85-45A8-A115C0B830AA}"/>
                  </a:ext>
                </a:extLst>
              </p:cNvPr>
              <p:cNvSpPr/>
              <p:nvPr/>
            </p:nvSpPr>
            <p:spPr>
              <a:xfrm>
                <a:off x="7218310" y="3380671"/>
                <a:ext cx="149649" cy="186863"/>
              </a:xfrm>
              <a:prstGeom prst="rect">
                <a:avLst/>
              </a:prstGeom>
              <a:solidFill>
                <a:srgbClr val="01AF7A"/>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kern="1200"/>
              </a:p>
            </p:txBody>
          </p:sp>
          <p:cxnSp>
            <p:nvCxnSpPr>
              <p:cNvPr id="21543" name="直線コネクタ 21542">
                <a:extLst>
                  <a:ext uri="{FF2B5EF4-FFF2-40B4-BE49-F238E27FC236}">
                    <a16:creationId xmlns:a16="http://schemas.microsoft.com/office/drawing/2014/main" id="{7CAC3602-2530-169A-6AE0-7BFC26BAFBBD}"/>
                  </a:ext>
                </a:extLst>
              </p:cNvPr>
              <p:cNvCxnSpPr>
                <a:cxnSpLocks/>
              </p:cNvCxnSpPr>
              <p:nvPr/>
            </p:nvCxnSpPr>
            <p:spPr>
              <a:xfrm>
                <a:off x="7836811" y="3476063"/>
                <a:ext cx="457636" cy="0"/>
              </a:xfrm>
              <a:prstGeom prst="line">
                <a:avLst/>
              </a:prstGeom>
              <a:ln w="12700">
                <a:solidFill>
                  <a:srgbClr val="CCCCCC"/>
                </a:solidFill>
              </a:ln>
            </p:spPr>
            <p:style>
              <a:lnRef idx="2">
                <a:schemeClr val="accent1"/>
              </a:lnRef>
              <a:fillRef idx="0">
                <a:schemeClr val="accent1"/>
              </a:fillRef>
              <a:effectRef idx="1">
                <a:schemeClr val="accent1"/>
              </a:effectRef>
              <a:fontRef idx="minor">
                <a:schemeClr val="tx1"/>
              </a:fontRef>
            </p:style>
          </p:cxnSp>
        </p:grpSp>
        <p:grpSp>
          <p:nvGrpSpPr>
            <p:cNvPr id="21544" name="グループ化 21543">
              <a:extLst>
                <a:ext uri="{FF2B5EF4-FFF2-40B4-BE49-F238E27FC236}">
                  <a16:creationId xmlns:a16="http://schemas.microsoft.com/office/drawing/2014/main" id="{560A52CF-7993-8FAA-CB6D-C51F3528D25E}"/>
                </a:ext>
              </a:extLst>
            </p:cNvPr>
            <p:cNvGrpSpPr/>
            <p:nvPr/>
          </p:nvGrpSpPr>
          <p:grpSpPr>
            <a:xfrm>
              <a:off x="5839767" y="4221357"/>
              <a:ext cx="1773913" cy="186863"/>
              <a:chOff x="7218310" y="3380671"/>
              <a:chExt cx="1773913" cy="186863"/>
            </a:xfrm>
          </p:grpSpPr>
          <p:sp>
            <p:nvSpPr>
              <p:cNvPr id="21546" name="テキスト ボックス 21545">
                <a:extLst>
                  <a:ext uri="{FF2B5EF4-FFF2-40B4-BE49-F238E27FC236}">
                    <a16:creationId xmlns:a16="http://schemas.microsoft.com/office/drawing/2014/main" id="{CEFF8D47-E6CA-A997-CF18-14AD5183D98E}"/>
                  </a:ext>
                </a:extLst>
              </p:cNvPr>
              <p:cNvSpPr txBox="1"/>
              <p:nvPr/>
            </p:nvSpPr>
            <p:spPr>
              <a:xfrm>
                <a:off x="8352577" y="3396935"/>
                <a:ext cx="639646" cy="169277"/>
              </a:xfrm>
              <a:prstGeom prst="rect">
                <a:avLst/>
              </a:prstGeom>
              <a:noFill/>
              <a:ln>
                <a:noFill/>
              </a:ln>
            </p:spPr>
            <p:txBody>
              <a:bodyPr wrap="square" lIns="0" tIns="0" rIns="0" bIns="0" rtlCol="0">
                <a:spAutoFit/>
              </a:bodyPr>
              <a:lstStyle/>
              <a:p>
                <a:r>
                  <a:rPr lang="en-US" altLang="ja-JP" sz="1100" dirty="0">
                    <a:ln w="5080">
                      <a:noFill/>
                    </a:ln>
                    <a:latin typeface="HGPｺﾞｼｯｸE" panose="020B0900000000000000" pitchFamily="50" charset="-128"/>
                    <a:ea typeface="HGPｺﾞｼｯｸE" panose="020B0900000000000000" pitchFamily="50" charset="-128"/>
                  </a:rPr>
                  <a:t>1,123</a:t>
                </a:r>
                <a:r>
                  <a:rPr lang="ja-JP" altLang="en-US" sz="1100">
                    <a:ln w="5080">
                      <a:noFill/>
                    </a:ln>
                    <a:latin typeface="HGPｺﾞｼｯｸE" panose="020B0900000000000000" pitchFamily="50" charset="-128"/>
                    <a:ea typeface="HGPｺﾞｼｯｸE" panose="020B0900000000000000" pitchFamily="50" charset="-128"/>
                  </a:rPr>
                  <a:t>億円</a:t>
                </a:r>
                <a:endParaRPr kumimoji="1" lang="en-US" altLang="ja-JP" sz="1100" dirty="0">
                  <a:ln w="5080">
                    <a:noFill/>
                  </a:ln>
                  <a:effectLst/>
                  <a:latin typeface="HGPｺﾞｼｯｸE" panose="020B0900000000000000" pitchFamily="50" charset="-128"/>
                  <a:ea typeface="HGPｺﾞｼｯｸE" panose="020B0900000000000000" pitchFamily="50" charset="-128"/>
                </a:endParaRPr>
              </a:p>
            </p:txBody>
          </p:sp>
          <p:sp>
            <p:nvSpPr>
              <p:cNvPr id="21547" name="テキスト ボックス 21546">
                <a:extLst>
                  <a:ext uri="{FF2B5EF4-FFF2-40B4-BE49-F238E27FC236}">
                    <a16:creationId xmlns:a16="http://schemas.microsoft.com/office/drawing/2014/main" id="{CA297EF5-080B-36DB-CE63-248BB4401BBB}"/>
                  </a:ext>
                </a:extLst>
              </p:cNvPr>
              <p:cNvSpPr txBox="1"/>
              <p:nvPr/>
            </p:nvSpPr>
            <p:spPr>
              <a:xfrm>
                <a:off x="7415129" y="3388356"/>
                <a:ext cx="457636" cy="153888"/>
              </a:xfrm>
              <a:prstGeom prst="rect">
                <a:avLst/>
              </a:prstGeom>
              <a:noFill/>
              <a:ln>
                <a:noFill/>
              </a:ln>
            </p:spPr>
            <p:txBody>
              <a:bodyPr wrap="square" lIns="0" tIns="0" rIns="0" bIns="0" rtlCol="0">
                <a:spAutoFit/>
              </a:bodyPr>
              <a:lstStyle/>
              <a:p>
                <a:r>
                  <a:rPr kumimoji="1" lang="ja-JP" altLang="en-US" sz="1000">
                    <a:ln w="5080">
                      <a:noFill/>
                    </a:ln>
                    <a:effectLst/>
                    <a:latin typeface="HGPｺﾞｼｯｸE" panose="020B0900000000000000" pitchFamily="50" charset="-128"/>
                    <a:ea typeface="HGPｺﾞｼｯｸE" panose="020B0900000000000000" pitchFamily="50" charset="-128"/>
                  </a:rPr>
                  <a:t>公債費</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21548" name="正方形/長方形 21547">
                <a:extLst>
                  <a:ext uri="{FF2B5EF4-FFF2-40B4-BE49-F238E27FC236}">
                    <a16:creationId xmlns:a16="http://schemas.microsoft.com/office/drawing/2014/main" id="{25724D70-7DEC-CB06-7889-13048969F5E5}"/>
                  </a:ext>
                </a:extLst>
              </p:cNvPr>
              <p:cNvSpPr/>
              <p:nvPr/>
            </p:nvSpPr>
            <p:spPr>
              <a:xfrm>
                <a:off x="7218310" y="3380671"/>
                <a:ext cx="149649" cy="186863"/>
              </a:xfrm>
              <a:prstGeom prst="rect">
                <a:avLst/>
              </a:prstGeom>
              <a:solidFill>
                <a:srgbClr val="C9ACE6"/>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kern="1200"/>
              </a:p>
            </p:txBody>
          </p:sp>
          <p:cxnSp>
            <p:nvCxnSpPr>
              <p:cNvPr id="21549" name="直線コネクタ 21548">
                <a:extLst>
                  <a:ext uri="{FF2B5EF4-FFF2-40B4-BE49-F238E27FC236}">
                    <a16:creationId xmlns:a16="http://schemas.microsoft.com/office/drawing/2014/main" id="{BC326198-F767-E033-1040-A045AF47AC51}"/>
                  </a:ext>
                </a:extLst>
              </p:cNvPr>
              <p:cNvCxnSpPr>
                <a:cxnSpLocks/>
              </p:cNvCxnSpPr>
              <p:nvPr/>
            </p:nvCxnSpPr>
            <p:spPr>
              <a:xfrm>
                <a:off x="7872765" y="3476063"/>
                <a:ext cx="421682" cy="0"/>
              </a:xfrm>
              <a:prstGeom prst="line">
                <a:avLst/>
              </a:prstGeom>
              <a:ln w="12700">
                <a:solidFill>
                  <a:srgbClr val="CCCCCC"/>
                </a:solidFill>
              </a:ln>
            </p:spPr>
            <p:style>
              <a:lnRef idx="2">
                <a:schemeClr val="accent1"/>
              </a:lnRef>
              <a:fillRef idx="0">
                <a:schemeClr val="accent1"/>
              </a:fillRef>
              <a:effectRef idx="1">
                <a:schemeClr val="accent1"/>
              </a:effectRef>
              <a:fontRef idx="minor">
                <a:schemeClr val="tx1"/>
              </a:fontRef>
            </p:style>
          </p:cxnSp>
        </p:grpSp>
        <p:grpSp>
          <p:nvGrpSpPr>
            <p:cNvPr id="21551" name="グループ化 21550">
              <a:extLst>
                <a:ext uri="{FF2B5EF4-FFF2-40B4-BE49-F238E27FC236}">
                  <a16:creationId xmlns:a16="http://schemas.microsoft.com/office/drawing/2014/main" id="{EBC0C975-3C0D-EBA6-D3A3-CB7735820F6D}"/>
                </a:ext>
              </a:extLst>
            </p:cNvPr>
            <p:cNvGrpSpPr/>
            <p:nvPr/>
          </p:nvGrpSpPr>
          <p:grpSpPr>
            <a:xfrm>
              <a:off x="5839767" y="4509547"/>
              <a:ext cx="1751108" cy="186863"/>
              <a:chOff x="7218310" y="3380671"/>
              <a:chExt cx="1751108" cy="186863"/>
            </a:xfrm>
          </p:grpSpPr>
          <p:sp>
            <p:nvSpPr>
              <p:cNvPr id="21552" name="テキスト ボックス 21551">
                <a:extLst>
                  <a:ext uri="{FF2B5EF4-FFF2-40B4-BE49-F238E27FC236}">
                    <a16:creationId xmlns:a16="http://schemas.microsoft.com/office/drawing/2014/main" id="{7BA6E518-A991-D24C-B3DB-EE1D89101986}"/>
                  </a:ext>
                </a:extLst>
              </p:cNvPr>
              <p:cNvSpPr txBox="1"/>
              <p:nvPr/>
            </p:nvSpPr>
            <p:spPr>
              <a:xfrm>
                <a:off x="8460132" y="3389463"/>
                <a:ext cx="509286" cy="169277"/>
              </a:xfrm>
              <a:prstGeom prst="rect">
                <a:avLst/>
              </a:prstGeom>
              <a:noFill/>
              <a:ln>
                <a:noFill/>
              </a:ln>
            </p:spPr>
            <p:txBody>
              <a:bodyPr wrap="square" lIns="0" tIns="0" rIns="0" bIns="0" rtlCol="0">
                <a:spAutoFit/>
              </a:bodyPr>
              <a:lstStyle/>
              <a:p>
                <a:r>
                  <a:rPr lang="en-US" altLang="ja-JP" sz="1100" dirty="0">
                    <a:ln w="5080">
                      <a:noFill/>
                    </a:ln>
                    <a:latin typeface="HGPｺﾞｼｯｸE" panose="020B0900000000000000" pitchFamily="50" charset="-128"/>
                    <a:ea typeface="HGPｺﾞｼｯｸE" panose="020B0900000000000000" pitchFamily="50" charset="-128"/>
                  </a:rPr>
                  <a:t>845</a:t>
                </a:r>
                <a:r>
                  <a:rPr lang="ja-JP" altLang="en-US" sz="1100" dirty="0">
                    <a:ln w="5080">
                      <a:noFill/>
                    </a:ln>
                    <a:latin typeface="HGPｺﾞｼｯｸE" panose="020B0900000000000000" pitchFamily="50" charset="-128"/>
                    <a:ea typeface="HGPｺﾞｼｯｸE" panose="020B0900000000000000" pitchFamily="50" charset="-128"/>
                  </a:rPr>
                  <a:t>億円</a:t>
                </a:r>
                <a:endParaRPr kumimoji="1" lang="en-US" altLang="ja-JP" sz="1100" dirty="0">
                  <a:ln w="5080">
                    <a:noFill/>
                  </a:ln>
                  <a:effectLst/>
                  <a:latin typeface="HGPｺﾞｼｯｸE" panose="020B0900000000000000" pitchFamily="50" charset="-128"/>
                  <a:ea typeface="HGPｺﾞｼｯｸE" panose="020B0900000000000000" pitchFamily="50" charset="-128"/>
                </a:endParaRPr>
              </a:p>
            </p:txBody>
          </p:sp>
          <p:sp>
            <p:nvSpPr>
              <p:cNvPr id="21553" name="テキスト ボックス 21552">
                <a:extLst>
                  <a:ext uri="{FF2B5EF4-FFF2-40B4-BE49-F238E27FC236}">
                    <a16:creationId xmlns:a16="http://schemas.microsoft.com/office/drawing/2014/main" id="{56377F00-CCD6-5BA5-CF14-CEFE97186C71}"/>
                  </a:ext>
                </a:extLst>
              </p:cNvPr>
              <p:cNvSpPr txBox="1"/>
              <p:nvPr/>
            </p:nvSpPr>
            <p:spPr>
              <a:xfrm>
                <a:off x="7422717" y="3388356"/>
                <a:ext cx="421682" cy="153888"/>
              </a:xfrm>
              <a:prstGeom prst="rect">
                <a:avLst/>
              </a:prstGeom>
              <a:noFill/>
              <a:ln>
                <a:noFill/>
              </a:ln>
            </p:spPr>
            <p:txBody>
              <a:bodyPr wrap="square" lIns="0" tIns="0" rIns="0" bIns="0" rtlCol="0">
                <a:spAutoFit/>
              </a:bodyPr>
              <a:lstStyle/>
              <a:p>
                <a:r>
                  <a:rPr lang="ja-JP" altLang="en-US" sz="1000">
                    <a:ln w="5080">
                      <a:noFill/>
                    </a:ln>
                    <a:latin typeface="HGPｺﾞｼｯｸE" panose="020B0900000000000000" pitchFamily="50" charset="-128"/>
                    <a:ea typeface="HGPｺﾞｼｯｸE" panose="020B0900000000000000" pitchFamily="50" charset="-128"/>
                  </a:rPr>
                  <a:t>土木費</a:t>
                </a:r>
              </a:p>
            </p:txBody>
          </p:sp>
          <p:sp>
            <p:nvSpPr>
              <p:cNvPr id="21554" name="正方形/長方形 21553">
                <a:extLst>
                  <a:ext uri="{FF2B5EF4-FFF2-40B4-BE49-F238E27FC236}">
                    <a16:creationId xmlns:a16="http://schemas.microsoft.com/office/drawing/2014/main" id="{CAF492F9-78FB-6288-87DE-1B5015F6B5BC}"/>
                  </a:ext>
                </a:extLst>
              </p:cNvPr>
              <p:cNvSpPr/>
              <p:nvPr/>
            </p:nvSpPr>
            <p:spPr>
              <a:xfrm>
                <a:off x="7218310" y="3380671"/>
                <a:ext cx="149649" cy="186863"/>
              </a:xfrm>
              <a:prstGeom prst="rect">
                <a:avLst/>
              </a:prstGeom>
              <a:solidFill>
                <a:srgbClr val="D8F255"/>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kern="1200"/>
              </a:p>
            </p:txBody>
          </p:sp>
          <p:cxnSp>
            <p:nvCxnSpPr>
              <p:cNvPr id="21556" name="直線コネクタ 21555">
                <a:extLst>
                  <a:ext uri="{FF2B5EF4-FFF2-40B4-BE49-F238E27FC236}">
                    <a16:creationId xmlns:a16="http://schemas.microsoft.com/office/drawing/2014/main" id="{C3E01CF4-3014-A478-E9F6-31CF12D41C29}"/>
                  </a:ext>
                </a:extLst>
              </p:cNvPr>
              <p:cNvCxnSpPr>
                <a:cxnSpLocks/>
              </p:cNvCxnSpPr>
              <p:nvPr/>
            </p:nvCxnSpPr>
            <p:spPr>
              <a:xfrm>
                <a:off x="7844399" y="3476063"/>
                <a:ext cx="540000" cy="0"/>
              </a:xfrm>
              <a:prstGeom prst="line">
                <a:avLst/>
              </a:prstGeom>
              <a:ln w="12700">
                <a:solidFill>
                  <a:srgbClr val="CCCCCC"/>
                </a:solidFill>
              </a:ln>
            </p:spPr>
            <p:style>
              <a:lnRef idx="2">
                <a:schemeClr val="accent1"/>
              </a:lnRef>
              <a:fillRef idx="0">
                <a:schemeClr val="accent1"/>
              </a:fillRef>
              <a:effectRef idx="1">
                <a:schemeClr val="accent1"/>
              </a:effectRef>
              <a:fontRef idx="minor">
                <a:schemeClr val="tx1"/>
              </a:fontRef>
            </p:style>
          </p:cxnSp>
        </p:grpSp>
        <p:grpSp>
          <p:nvGrpSpPr>
            <p:cNvPr id="21557" name="グループ化 21556">
              <a:extLst>
                <a:ext uri="{FF2B5EF4-FFF2-40B4-BE49-F238E27FC236}">
                  <a16:creationId xmlns:a16="http://schemas.microsoft.com/office/drawing/2014/main" id="{C3E6EB4F-E563-AC2C-11F2-60642F8D7DCC}"/>
                </a:ext>
              </a:extLst>
            </p:cNvPr>
            <p:cNvGrpSpPr/>
            <p:nvPr/>
          </p:nvGrpSpPr>
          <p:grpSpPr>
            <a:xfrm>
              <a:off x="5839767" y="4797739"/>
              <a:ext cx="1751108" cy="186863"/>
              <a:chOff x="7218310" y="3380671"/>
              <a:chExt cx="1751108" cy="186863"/>
            </a:xfrm>
          </p:grpSpPr>
          <p:sp>
            <p:nvSpPr>
              <p:cNvPr id="21558" name="テキスト ボックス 21557">
                <a:extLst>
                  <a:ext uri="{FF2B5EF4-FFF2-40B4-BE49-F238E27FC236}">
                    <a16:creationId xmlns:a16="http://schemas.microsoft.com/office/drawing/2014/main" id="{D997C32B-4B18-83C7-189F-011271EFAA72}"/>
                  </a:ext>
                </a:extLst>
              </p:cNvPr>
              <p:cNvSpPr txBox="1"/>
              <p:nvPr/>
            </p:nvSpPr>
            <p:spPr>
              <a:xfrm>
                <a:off x="8460132" y="3387482"/>
                <a:ext cx="509286" cy="169277"/>
              </a:xfrm>
              <a:prstGeom prst="rect">
                <a:avLst/>
              </a:prstGeom>
              <a:noFill/>
              <a:ln>
                <a:noFill/>
              </a:ln>
            </p:spPr>
            <p:txBody>
              <a:bodyPr wrap="square" lIns="0" tIns="0" rIns="0" bIns="0" rtlCol="0">
                <a:spAutoFit/>
              </a:bodyPr>
              <a:lstStyle/>
              <a:p>
                <a:r>
                  <a:rPr lang="en-US" altLang="ja-JP" sz="1100" dirty="0">
                    <a:ln w="5080">
                      <a:noFill/>
                    </a:ln>
                    <a:latin typeface="HGPｺﾞｼｯｸE" panose="020B0900000000000000" pitchFamily="50" charset="-128"/>
                    <a:ea typeface="HGPｺﾞｼｯｸE" panose="020B0900000000000000" pitchFamily="50" charset="-128"/>
                  </a:rPr>
                  <a:t>564</a:t>
                </a:r>
                <a:r>
                  <a:rPr lang="ja-JP" altLang="en-US" sz="1100" dirty="0">
                    <a:ln w="5080">
                      <a:noFill/>
                    </a:ln>
                    <a:latin typeface="HGPｺﾞｼｯｸE" panose="020B0900000000000000" pitchFamily="50" charset="-128"/>
                    <a:ea typeface="HGPｺﾞｼｯｸE" panose="020B0900000000000000" pitchFamily="50" charset="-128"/>
                  </a:rPr>
                  <a:t>億円</a:t>
                </a:r>
                <a:endParaRPr kumimoji="1" lang="en-US" altLang="ja-JP" sz="1100" dirty="0">
                  <a:ln w="5080">
                    <a:noFill/>
                  </a:ln>
                  <a:effectLst/>
                  <a:latin typeface="HGPｺﾞｼｯｸE" panose="020B0900000000000000" pitchFamily="50" charset="-128"/>
                  <a:ea typeface="HGPｺﾞｼｯｸE" panose="020B0900000000000000" pitchFamily="50" charset="-128"/>
                </a:endParaRPr>
              </a:p>
            </p:txBody>
          </p:sp>
          <p:sp>
            <p:nvSpPr>
              <p:cNvPr id="21559" name="テキスト ボックス 21558">
                <a:extLst>
                  <a:ext uri="{FF2B5EF4-FFF2-40B4-BE49-F238E27FC236}">
                    <a16:creationId xmlns:a16="http://schemas.microsoft.com/office/drawing/2014/main" id="{141A96E4-B359-2C1C-74A2-01AD14190969}"/>
                  </a:ext>
                </a:extLst>
              </p:cNvPr>
              <p:cNvSpPr txBox="1"/>
              <p:nvPr/>
            </p:nvSpPr>
            <p:spPr>
              <a:xfrm>
                <a:off x="7418923" y="3384562"/>
                <a:ext cx="421682" cy="153888"/>
              </a:xfrm>
              <a:prstGeom prst="rect">
                <a:avLst/>
              </a:prstGeom>
              <a:noFill/>
              <a:ln>
                <a:noFill/>
              </a:ln>
            </p:spPr>
            <p:txBody>
              <a:bodyPr wrap="square" lIns="0" tIns="0" rIns="0" bIns="0" rtlCol="0">
                <a:spAutoFit/>
              </a:bodyPr>
              <a:lstStyle/>
              <a:p>
                <a:pPr algn="ctr"/>
                <a:r>
                  <a:rPr lang="ja-JP" altLang="en-US" sz="1000">
                    <a:ln w="5080">
                      <a:noFill/>
                    </a:ln>
                    <a:latin typeface="HGPｺﾞｼｯｸE" panose="020B0900000000000000" pitchFamily="50" charset="-128"/>
                    <a:ea typeface="HGPｺﾞｼｯｸE" panose="020B0900000000000000" pitchFamily="50" charset="-128"/>
                  </a:rPr>
                  <a:t>商工費</a:t>
                </a:r>
              </a:p>
            </p:txBody>
          </p:sp>
          <p:sp>
            <p:nvSpPr>
              <p:cNvPr id="21560" name="正方形/長方形 21559">
                <a:extLst>
                  <a:ext uri="{FF2B5EF4-FFF2-40B4-BE49-F238E27FC236}">
                    <a16:creationId xmlns:a16="http://schemas.microsoft.com/office/drawing/2014/main" id="{E4E6B08B-10CA-283A-3114-162FBA4FB1F5}"/>
                  </a:ext>
                </a:extLst>
              </p:cNvPr>
              <p:cNvSpPr/>
              <p:nvPr/>
            </p:nvSpPr>
            <p:spPr>
              <a:xfrm>
                <a:off x="7218310" y="3380671"/>
                <a:ext cx="149649" cy="186863"/>
              </a:xfrm>
              <a:prstGeom prst="rect">
                <a:avLst/>
              </a:prstGeom>
              <a:solidFill>
                <a:srgbClr val="FFCABF"/>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kern="1200"/>
              </a:p>
            </p:txBody>
          </p:sp>
          <p:cxnSp>
            <p:nvCxnSpPr>
              <p:cNvPr id="21561" name="直線コネクタ 21560">
                <a:extLst>
                  <a:ext uri="{FF2B5EF4-FFF2-40B4-BE49-F238E27FC236}">
                    <a16:creationId xmlns:a16="http://schemas.microsoft.com/office/drawing/2014/main" id="{79EB09DE-E45C-52C4-5312-3BB150F97FC1}"/>
                  </a:ext>
                </a:extLst>
              </p:cNvPr>
              <p:cNvCxnSpPr>
                <a:cxnSpLocks/>
              </p:cNvCxnSpPr>
              <p:nvPr/>
            </p:nvCxnSpPr>
            <p:spPr>
              <a:xfrm>
                <a:off x="7844399" y="3476063"/>
                <a:ext cx="540000" cy="0"/>
              </a:xfrm>
              <a:prstGeom prst="line">
                <a:avLst/>
              </a:prstGeom>
              <a:ln w="12700">
                <a:solidFill>
                  <a:srgbClr val="CCCCCC"/>
                </a:solidFill>
              </a:ln>
            </p:spPr>
            <p:style>
              <a:lnRef idx="2">
                <a:schemeClr val="accent1"/>
              </a:lnRef>
              <a:fillRef idx="0">
                <a:schemeClr val="accent1"/>
              </a:fillRef>
              <a:effectRef idx="1">
                <a:schemeClr val="accent1"/>
              </a:effectRef>
              <a:fontRef idx="minor">
                <a:schemeClr val="tx1"/>
              </a:fontRef>
            </p:style>
          </p:cxnSp>
        </p:grpSp>
        <p:grpSp>
          <p:nvGrpSpPr>
            <p:cNvPr id="21562" name="グループ化 21561">
              <a:extLst>
                <a:ext uri="{FF2B5EF4-FFF2-40B4-BE49-F238E27FC236}">
                  <a16:creationId xmlns:a16="http://schemas.microsoft.com/office/drawing/2014/main" id="{2DA54FC8-37D6-8902-A02D-49D7C3164487}"/>
                </a:ext>
              </a:extLst>
            </p:cNvPr>
            <p:cNvGrpSpPr/>
            <p:nvPr/>
          </p:nvGrpSpPr>
          <p:grpSpPr>
            <a:xfrm>
              <a:off x="5839767" y="5074744"/>
              <a:ext cx="1875285" cy="199428"/>
              <a:chOff x="7218310" y="3368106"/>
              <a:chExt cx="1875285" cy="199428"/>
            </a:xfrm>
          </p:grpSpPr>
          <p:sp>
            <p:nvSpPr>
              <p:cNvPr id="21563" name="テキスト ボックス 21562">
                <a:extLst>
                  <a:ext uri="{FF2B5EF4-FFF2-40B4-BE49-F238E27FC236}">
                    <a16:creationId xmlns:a16="http://schemas.microsoft.com/office/drawing/2014/main" id="{AD42530F-CA96-1572-1162-17795A5E5764}"/>
                  </a:ext>
                </a:extLst>
              </p:cNvPr>
              <p:cNvSpPr txBox="1"/>
              <p:nvPr/>
            </p:nvSpPr>
            <p:spPr>
              <a:xfrm>
                <a:off x="8453949" y="3368106"/>
                <a:ext cx="639646" cy="169277"/>
              </a:xfrm>
              <a:prstGeom prst="rect">
                <a:avLst/>
              </a:prstGeom>
              <a:noFill/>
              <a:ln>
                <a:noFill/>
              </a:ln>
            </p:spPr>
            <p:txBody>
              <a:bodyPr wrap="square" lIns="0" tIns="0" rIns="0" bIns="0" rtlCol="0">
                <a:spAutoFit/>
              </a:bodyPr>
              <a:lstStyle/>
              <a:p>
                <a:r>
                  <a:rPr lang="en-US" altLang="ja-JP" sz="1100" dirty="0">
                    <a:ln w="5080">
                      <a:noFill/>
                    </a:ln>
                    <a:latin typeface="HGPｺﾞｼｯｸE" panose="020B0900000000000000" pitchFamily="50" charset="-128"/>
                    <a:ea typeface="HGPｺﾞｼｯｸE" panose="020B0900000000000000" pitchFamily="50" charset="-128"/>
                  </a:rPr>
                  <a:t>531</a:t>
                </a:r>
                <a:r>
                  <a:rPr lang="ja-JP" altLang="en-US" sz="1100" dirty="0">
                    <a:ln w="5080">
                      <a:noFill/>
                    </a:ln>
                    <a:latin typeface="HGPｺﾞｼｯｸE" panose="020B0900000000000000" pitchFamily="50" charset="-128"/>
                    <a:ea typeface="HGPｺﾞｼｯｸE" panose="020B0900000000000000" pitchFamily="50" charset="-128"/>
                  </a:rPr>
                  <a:t>億円</a:t>
                </a:r>
                <a:endParaRPr kumimoji="1" lang="en-US" altLang="ja-JP" sz="1100" dirty="0">
                  <a:ln w="5080">
                    <a:noFill/>
                  </a:ln>
                  <a:effectLst/>
                  <a:latin typeface="HGPｺﾞｼｯｸE" panose="020B0900000000000000" pitchFamily="50" charset="-128"/>
                  <a:ea typeface="HGPｺﾞｼｯｸE" panose="020B0900000000000000" pitchFamily="50" charset="-128"/>
                </a:endParaRPr>
              </a:p>
            </p:txBody>
          </p:sp>
          <p:sp>
            <p:nvSpPr>
              <p:cNvPr id="21564" name="テキスト ボックス 21563">
                <a:extLst>
                  <a:ext uri="{FF2B5EF4-FFF2-40B4-BE49-F238E27FC236}">
                    <a16:creationId xmlns:a16="http://schemas.microsoft.com/office/drawing/2014/main" id="{CF835FF4-CF9E-BF78-596D-1C56A6719978}"/>
                  </a:ext>
                </a:extLst>
              </p:cNvPr>
              <p:cNvSpPr txBox="1"/>
              <p:nvPr/>
            </p:nvSpPr>
            <p:spPr>
              <a:xfrm>
                <a:off x="7415128" y="3392150"/>
                <a:ext cx="639647" cy="153888"/>
              </a:xfrm>
              <a:prstGeom prst="rect">
                <a:avLst/>
              </a:prstGeom>
              <a:noFill/>
              <a:ln>
                <a:noFill/>
              </a:ln>
            </p:spPr>
            <p:txBody>
              <a:bodyPr wrap="square" lIns="0" tIns="0" rIns="0" bIns="0" rtlCol="0">
                <a:spAutoFit/>
              </a:bodyPr>
              <a:lstStyle/>
              <a:p>
                <a:r>
                  <a:rPr kumimoji="1" lang="ja-JP" altLang="en-US" sz="1000">
                    <a:ln w="5080">
                      <a:noFill/>
                    </a:ln>
                    <a:effectLst/>
                    <a:latin typeface="HGPｺﾞｼｯｸE" panose="020B0900000000000000" pitchFamily="50" charset="-128"/>
                    <a:ea typeface="HGPｺﾞｼｯｸE" panose="020B0900000000000000" pitchFamily="50" charset="-128"/>
                  </a:rPr>
                  <a:t>総務費</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21567" name="正方形/長方形 21566">
                <a:extLst>
                  <a:ext uri="{FF2B5EF4-FFF2-40B4-BE49-F238E27FC236}">
                    <a16:creationId xmlns:a16="http://schemas.microsoft.com/office/drawing/2014/main" id="{DA859959-E8FF-E08C-5604-A64F777305E4}"/>
                  </a:ext>
                </a:extLst>
              </p:cNvPr>
              <p:cNvSpPr/>
              <p:nvPr/>
            </p:nvSpPr>
            <p:spPr>
              <a:xfrm>
                <a:off x="7218310" y="3380671"/>
                <a:ext cx="149649" cy="186863"/>
              </a:xfrm>
              <a:prstGeom prst="rect">
                <a:avLst/>
              </a:prstGeom>
              <a:solidFill>
                <a:srgbClr val="77D9A8"/>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kern="1200"/>
              </a:p>
            </p:txBody>
          </p:sp>
          <p:cxnSp>
            <p:nvCxnSpPr>
              <p:cNvPr id="25600" name="直線コネクタ 25599">
                <a:extLst>
                  <a:ext uri="{FF2B5EF4-FFF2-40B4-BE49-F238E27FC236}">
                    <a16:creationId xmlns:a16="http://schemas.microsoft.com/office/drawing/2014/main" id="{890A7884-3954-38FE-95FD-36426E3412DA}"/>
                  </a:ext>
                </a:extLst>
              </p:cNvPr>
              <p:cNvCxnSpPr>
                <a:cxnSpLocks/>
              </p:cNvCxnSpPr>
              <p:nvPr/>
            </p:nvCxnSpPr>
            <p:spPr>
              <a:xfrm>
                <a:off x="7863138" y="3476063"/>
                <a:ext cx="504000" cy="0"/>
              </a:xfrm>
              <a:prstGeom prst="line">
                <a:avLst/>
              </a:prstGeom>
              <a:ln w="12700">
                <a:solidFill>
                  <a:srgbClr val="CCCCCC"/>
                </a:solidFill>
              </a:ln>
            </p:spPr>
            <p:style>
              <a:lnRef idx="2">
                <a:schemeClr val="accent1"/>
              </a:lnRef>
              <a:fillRef idx="0">
                <a:schemeClr val="accent1"/>
              </a:fillRef>
              <a:effectRef idx="1">
                <a:schemeClr val="accent1"/>
              </a:effectRef>
              <a:fontRef idx="minor">
                <a:schemeClr val="tx1"/>
              </a:fontRef>
            </p:style>
          </p:cxnSp>
        </p:grpSp>
        <p:grpSp>
          <p:nvGrpSpPr>
            <p:cNvPr id="25601" name="グループ化 25600">
              <a:extLst>
                <a:ext uri="{FF2B5EF4-FFF2-40B4-BE49-F238E27FC236}">
                  <a16:creationId xmlns:a16="http://schemas.microsoft.com/office/drawing/2014/main" id="{936E5A59-081C-2837-FE06-FCCE292452C5}"/>
                </a:ext>
              </a:extLst>
            </p:cNvPr>
            <p:cNvGrpSpPr/>
            <p:nvPr/>
          </p:nvGrpSpPr>
          <p:grpSpPr>
            <a:xfrm>
              <a:off x="5839767" y="5366804"/>
              <a:ext cx="1880023" cy="186863"/>
              <a:chOff x="7218310" y="3380671"/>
              <a:chExt cx="1880023" cy="186863"/>
            </a:xfrm>
          </p:grpSpPr>
          <p:sp>
            <p:nvSpPr>
              <p:cNvPr id="25602" name="テキスト ボックス 25601">
                <a:extLst>
                  <a:ext uri="{FF2B5EF4-FFF2-40B4-BE49-F238E27FC236}">
                    <a16:creationId xmlns:a16="http://schemas.microsoft.com/office/drawing/2014/main" id="{E3303C5D-96EB-F47B-2A8B-CFED11E18EB7}"/>
                  </a:ext>
                </a:extLst>
              </p:cNvPr>
              <p:cNvSpPr txBox="1"/>
              <p:nvPr/>
            </p:nvSpPr>
            <p:spPr>
              <a:xfrm>
                <a:off x="8458687" y="3387547"/>
                <a:ext cx="639646" cy="169277"/>
              </a:xfrm>
              <a:prstGeom prst="rect">
                <a:avLst/>
              </a:prstGeom>
              <a:noFill/>
              <a:ln>
                <a:noFill/>
              </a:ln>
            </p:spPr>
            <p:txBody>
              <a:bodyPr wrap="square" lIns="0" tIns="0" rIns="0" bIns="0" rtlCol="0">
                <a:spAutoFit/>
              </a:bodyPr>
              <a:lstStyle/>
              <a:p>
                <a:r>
                  <a:rPr lang="en-US" altLang="ja-JP" sz="1100" dirty="0">
                    <a:ln w="5080">
                      <a:noFill/>
                    </a:ln>
                    <a:latin typeface="HGPｺﾞｼｯｸE" panose="020B0900000000000000" pitchFamily="50" charset="-128"/>
                    <a:ea typeface="HGPｺﾞｼｯｸE" panose="020B0900000000000000" pitchFamily="50" charset="-128"/>
                  </a:rPr>
                  <a:t>514</a:t>
                </a:r>
                <a:r>
                  <a:rPr lang="ja-JP" altLang="en-US" sz="1100" dirty="0">
                    <a:ln w="5080">
                      <a:noFill/>
                    </a:ln>
                    <a:latin typeface="HGPｺﾞｼｯｸE" panose="020B0900000000000000" pitchFamily="50" charset="-128"/>
                    <a:ea typeface="HGPｺﾞｼｯｸE" panose="020B0900000000000000" pitchFamily="50" charset="-128"/>
                  </a:rPr>
                  <a:t>億円</a:t>
                </a:r>
                <a:endParaRPr kumimoji="1" lang="en-US" altLang="ja-JP" sz="1100" dirty="0">
                  <a:ln w="5080">
                    <a:noFill/>
                  </a:ln>
                  <a:effectLst/>
                  <a:latin typeface="HGPｺﾞｼｯｸE" panose="020B0900000000000000" pitchFamily="50" charset="-128"/>
                  <a:ea typeface="HGPｺﾞｼｯｸE" panose="020B0900000000000000" pitchFamily="50" charset="-128"/>
                </a:endParaRPr>
              </a:p>
            </p:txBody>
          </p:sp>
          <p:sp>
            <p:nvSpPr>
              <p:cNvPr id="25603" name="テキスト ボックス 25602">
                <a:extLst>
                  <a:ext uri="{FF2B5EF4-FFF2-40B4-BE49-F238E27FC236}">
                    <a16:creationId xmlns:a16="http://schemas.microsoft.com/office/drawing/2014/main" id="{717D8671-1E26-9D47-5AE8-312A7E7A074F}"/>
                  </a:ext>
                </a:extLst>
              </p:cNvPr>
              <p:cNvSpPr txBox="1"/>
              <p:nvPr/>
            </p:nvSpPr>
            <p:spPr>
              <a:xfrm>
                <a:off x="7415128" y="3395944"/>
                <a:ext cx="639647" cy="153888"/>
              </a:xfrm>
              <a:prstGeom prst="rect">
                <a:avLst/>
              </a:prstGeom>
              <a:noFill/>
              <a:ln>
                <a:noFill/>
              </a:ln>
            </p:spPr>
            <p:txBody>
              <a:bodyPr wrap="square" lIns="0" tIns="0" rIns="0" bIns="0" rtlCol="0">
                <a:spAutoFit/>
              </a:bodyPr>
              <a:lstStyle/>
              <a:p>
                <a:r>
                  <a:rPr kumimoji="1" lang="ja-JP" altLang="en-US" sz="1000">
                    <a:ln w="5080">
                      <a:noFill/>
                    </a:ln>
                    <a:effectLst/>
                    <a:latin typeface="HGPｺﾞｼｯｸE" panose="020B0900000000000000" pitchFamily="50" charset="-128"/>
                    <a:ea typeface="HGPｺﾞｼｯｸE" panose="020B0900000000000000" pitchFamily="50" charset="-128"/>
                  </a:rPr>
                  <a:t>警察費</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25604" name="正方形/長方形 25603">
                <a:extLst>
                  <a:ext uri="{FF2B5EF4-FFF2-40B4-BE49-F238E27FC236}">
                    <a16:creationId xmlns:a16="http://schemas.microsoft.com/office/drawing/2014/main" id="{E395EFF3-AE87-0878-28A9-3DECEEE64153}"/>
                  </a:ext>
                </a:extLst>
              </p:cNvPr>
              <p:cNvSpPr/>
              <p:nvPr/>
            </p:nvSpPr>
            <p:spPr>
              <a:xfrm>
                <a:off x="7218310" y="3380671"/>
                <a:ext cx="149649" cy="186863"/>
              </a:xfrm>
              <a:prstGeom prst="rect">
                <a:avLst/>
              </a:prstGeom>
              <a:solidFill>
                <a:srgbClr val="F6AA00"/>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kern="1200"/>
              </a:p>
            </p:txBody>
          </p:sp>
          <p:cxnSp>
            <p:nvCxnSpPr>
              <p:cNvPr id="25605" name="直線コネクタ 25604">
                <a:extLst>
                  <a:ext uri="{FF2B5EF4-FFF2-40B4-BE49-F238E27FC236}">
                    <a16:creationId xmlns:a16="http://schemas.microsoft.com/office/drawing/2014/main" id="{0DC7ED12-D843-8EB9-8E81-23CD430CA72B}"/>
                  </a:ext>
                </a:extLst>
              </p:cNvPr>
              <p:cNvCxnSpPr>
                <a:cxnSpLocks/>
              </p:cNvCxnSpPr>
              <p:nvPr/>
            </p:nvCxnSpPr>
            <p:spPr>
              <a:xfrm>
                <a:off x="7863026" y="3476063"/>
                <a:ext cx="504000" cy="0"/>
              </a:xfrm>
              <a:prstGeom prst="line">
                <a:avLst/>
              </a:prstGeom>
              <a:ln w="12700">
                <a:solidFill>
                  <a:srgbClr val="CCCCCC"/>
                </a:solidFill>
              </a:ln>
            </p:spPr>
            <p:style>
              <a:lnRef idx="2">
                <a:schemeClr val="accent1"/>
              </a:lnRef>
              <a:fillRef idx="0">
                <a:schemeClr val="accent1"/>
              </a:fillRef>
              <a:effectRef idx="1">
                <a:schemeClr val="accent1"/>
              </a:effectRef>
              <a:fontRef idx="minor">
                <a:schemeClr val="tx1"/>
              </a:fontRef>
            </p:style>
          </p:cxnSp>
        </p:grpSp>
        <p:grpSp>
          <p:nvGrpSpPr>
            <p:cNvPr id="25606" name="グループ化 25605">
              <a:extLst>
                <a:ext uri="{FF2B5EF4-FFF2-40B4-BE49-F238E27FC236}">
                  <a16:creationId xmlns:a16="http://schemas.microsoft.com/office/drawing/2014/main" id="{9156F873-F8E7-0FBB-F325-7E98A842600C}"/>
                </a:ext>
              </a:extLst>
            </p:cNvPr>
            <p:cNvGrpSpPr/>
            <p:nvPr/>
          </p:nvGrpSpPr>
          <p:grpSpPr>
            <a:xfrm>
              <a:off x="5839767" y="5651657"/>
              <a:ext cx="1879606" cy="197515"/>
              <a:chOff x="7218310" y="3370019"/>
              <a:chExt cx="1879606" cy="197515"/>
            </a:xfrm>
          </p:grpSpPr>
          <p:sp>
            <p:nvSpPr>
              <p:cNvPr id="25607" name="テキスト ボックス 25606">
                <a:extLst>
                  <a:ext uri="{FF2B5EF4-FFF2-40B4-BE49-F238E27FC236}">
                    <a16:creationId xmlns:a16="http://schemas.microsoft.com/office/drawing/2014/main" id="{21F42936-208E-EAED-79D4-A3040BD45D27}"/>
                  </a:ext>
                </a:extLst>
              </p:cNvPr>
              <p:cNvSpPr txBox="1"/>
              <p:nvPr/>
            </p:nvSpPr>
            <p:spPr>
              <a:xfrm>
                <a:off x="8458270" y="3370019"/>
                <a:ext cx="639646" cy="169277"/>
              </a:xfrm>
              <a:prstGeom prst="rect">
                <a:avLst/>
              </a:prstGeom>
              <a:noFill/>
              <a:ln>
                <a:noFill/>
              </a:ln>
            </p:spPr>
            <p:txBody>
              <a:bodyPr wrap="square" lIns="0" tIns="0" rIns="0" bIns="0" rtlCol="0">
                <a:spAutoFit/>
              </a:bodyPr>
              <a:lstStyle/>
              <a:p>
                <a:r>
                  <a:rPr lang="en-US" altLang="ja-JP" sz="1100" dirty="0">
                    <a:ln w="5080">
                      <a:noFill/>
                    </a:ln>
                    <a:latin typeface="HGPｺﾞｼｯｸE" panose="020B0900000000000000" pitchFamily="50" charset="-128"/>
                    <a:ea typeface="HGPｺﾞｼｯｸE" panose="020B0900000000000000" pitchFamily="50" charset="-128"/>
                  </a:rPr>
                  <a:t>465</a:t>
                </a:r>
                <a:r>
                  <a:rPr lang="ja-JP" altLang="en-US" sz="1100" dirty="0">
                    <a:ln w="5080">
                      <a:noFill/>
                    </a:ln>
                    <a:latin typeface="HGPｺﾞｼｯｸE" panose="020B0900000000000000" pitchFamily="50" charset="-128"/>
                    <a:ea typeface="HGPｺﾞｼｯｸE" panose="020B0900000000000000" pitchFamily="50" charset="-128"/>
                  </a:rPr>
                  <a:t>億円</a:t>
                </a:r>
                <a:endParaRPr kumimoji="1" lang="en-US" altLang="ja-JP" sz="1100" dirty="0">
                  <a:ln w="5080">
                    <a:noFill/>
                  </a:ln>
                  <a:effectLst/>
                  <a:latin typeface="HGPｺﾞｼｯｸE" panose="020B0900000000000000" pitchFamily="50" charset="-128"/>
                  <a:ea typeface="HGPｺﾞｼｯｸE" panose="020B0900000000000000" pitchFamily="50" charset="-128"/>
                </a:endParaRPr>
              </a:p>
            </p:txBody>
          </p:sp>
          <p:sp>
            <p:nvSpPr>
              <p:cNvPr id="25608" name="テキスト ボックス 25607">
                <a:extLst>
                  <a:ext uri="{FF2B5EF4-FFF2-40B4-BE49-F238E27FC236}">
                    <a16:creationId xmlns:a16="http://schemas.microsoft.com/office/drawing/2014/main" id="{E1D3DECF-3BF1-2A5F-CA09-0332904F81CC}"/>
                  </a:ext>
                </a:extLst>
              </p:cNvPr>
              <p:cNvSpPr txBox="1"/>
              <p:nvPr/>
            </p:nvSpPr>
            <p:spPr>
              <a:xfrm>
                <a:off x="7422716" y="3392150"/>
                <a:ext cx="829553" cy="153888"/>
              </a:xfrm>
              <a:prstGeom prst="rect">
                <a:avLst/>
              </a:prstGeom>
              <a:noFill/>
              <a:ln>
                <a:noFill/>
              </a:ln>
            </p:spPr>
            <p:txBody>
              <a:bodyPr wrap="square" lIns="0" tIns="0" rIns="0" bIns="0" rtlCol="0">
                <a:spAutoFit/>
              </a:bodyPr>
              <a:lstStyle/>
              <a:p>
                <a:r>
                  <a:rPr kumimoji="1" lang="ja-JP" altLang="en-US" sz="1000">
                    <a:ln w="5080">
                      <a:noFill/>
                    </a:ln>
                    <a:latin typeface="HGPｺﾞｼｯｸE" panose="020B0900000000000000" pitchFamily="50" charset="-128"/>
                    <a:ea typeface="HGPｺﾞｼｯｸE" panose="020B0900000000000000" pitchFamily="50" charset="-128"/>
                  </a:rPr>
                  <a:t>農林水産業費</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25609" name="正方形/長方形 25608">
                <a:extLst>
                  <a:ext uri="{FF2B5EF4-FFF2-40B4-BE49-F238E27FC236}">
                    <a16:creationId xmlns:a16="http://schemas.microsoft.com/office/drawing/2014/main" id="{22F8ACAA-2287-126D-0B43-6B5EA02A9AC7}"/>
                  </a:ext>
                </a:extLst>
              </p:cNvPr>
              <p:cNvSpPr/>
              <p:nvPr/>
            </p:nvSpPr>
            <p:spPr>
              <a:xfrm>
                <a:off x="7218310" y="3380671"/>
                <a:ext cx="149649" cy="186863"/>
              </a:xfrm>
              <a:prstGeom prst="rect">
                <a:avLst/>
              </a:prstGeom>
              <a:solidFill>
                <a:srgbClr val="FFFF80"/>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kern="1200"/>
              </a:p>
            </p:txBody>
          </p:sp>
        </p:grpSp>
        <p:grpSp>
          <p:nvGrpSpPr>
            <p:cNvPr id="5" name="グループ化 4">
              <a:extLst>
                <a:ext uri="{FF2B5EF4-FFF2-40B4-BE49-F238E27FC236}">
                  <a16:creationId xmlns:a16="http://schemas.microsoft.com/office/drawing/2014/main" id="{46458A50-30B2-2EB8-8004-F5616167A3DF}"/>
                </a:ext>
              </a:extLst>
            </p:cNvPr>
            <p:cNvGrpSpPr/>
            <p:nvPr/>
          </p:nvGrpSpPr>
          <p:grpSpPr>
            <a:xfrm>
              <a:off x="771086" y="2071610"/>
              <a:ext cx="7358827" cy="533516"/>
              <a:chOff x="771086" y="2071610"/>
              <a:chExt cx="7358827" cy="533516"/>
            </a:xfrm>
          </p:grpSpPr>
          <p:grpSp>
            <p:nvGrpSpPr>
              <p:cNvPr id="25617" name="グループ化 25616">
                <a:extLst>
                  <a:ext uri="{FF2B5EF4-FFF2-40B4-BE49-F238E27FC236}">
                    <a16:creationId xmlns:a16="http://schemas.microsoft.com/office/drawing/2014/main" id="{B3CC73DF-6932-B686-80BD-263A3C6E321E}"/>
                  </a:ext>
                </a:extLst>
              </p:cNvPr>
              <p:cNvGrpSpPr/>
              <p:nvPr/>
            </p:nvGrpSpPr>
            <p:grpSpPr>
              <a:xfrm>
                <a:off x="1226527" y="2152056"/>
                <a:ext cx="6903386" cy="453070"/>
                <a:chOff x="1226527" y="2152056"/>
                <a:chExt cx="6903386" cy="453070"/>
              </a:xfrm>
            </p:grpSpPr>
            <p:sp>
              <p:nvSpPr>
                <p:cNvPr id="25618" name="正方形/長方形 25617">
                  <a:extLst>
                    <a:ext uri="{FF2B5EF4-FFF2-40B4-BE49-F238E27FC236}">
                      <a16:creationId xmlns:a16="http://schemas.microsoft.com/office/drawing/2014/main" id="{60A6705C-E1E3-FBC9-35B5-7E8807F51EED}"/>
                    </a:ext>
                  </a:extLst>
                </p:cNvPr>
                <p:cNvSpPr/>
                <p:nvPr/>
              </p:nvSpPr>
              <p:spPr>
                <a:xfrm>
                  <a:off x="1226527" y="2152056"/>
                  <a:ext cx="6690946" cy="453070"/>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619" name="テキスト ボックス 25618">
                  <a:extLst>
                    <a:ext uri="{FF2B5EF4-FFF2-40B4-BE49-F238E27FC236}">
                      <a16:creationId xmlns:a16="http://schemas.microsoft.com/office/drawing/2014/main" id="{D74B6273-1CC4-DF09-B546-3B4A948543C7}"/>
                    </a:ext>
                  </a:extLst>
                </p:cNvPr>
                <p:cNvSpPr txBox="1"/>
                <p:nvPr/>
              </p:nvSpPr>
              <p:spPr>
                <a:xfrm>
                  <a:off x="1278357" y="2179252"/>
                  <a:ext cx="6851556" cy="353943"/>
                </a:xfrm>
                <a:prstGeom prst="rect">
                  <a:avLst/>
                </a:prstGeom>
                <a:noFill/>
              </p:spPr>
              <p:txBody>
                <a:bodyPr wrap="none" rtlCol="0">
                  <a:spAutoFit/>
                </a:bodyPr>
                <a:lstStyle/>
                <a:p>
                  <a:r>
                    <a:rPr lang="ja-JP" altLang="en-US" sz="1200" spc="-50">
                      <a:solidFill>
                        <a:srgbClr val="005BAD"/>
                      </a:solidFill>
                      <a:latin typeface="HGPGothicE" panose="020B0900000000000000" pitchFamily="34" charset="-128"/>
                      <a:ea typeface="HGPGothicE" panose="020B0900000000000000" pitchFamily="34" charset="-128"/>
                    </a:rPr>
                    <a:t>地方公共団体では</a:t>
                  </a:r>
                  <a:r>
                    <a:rPr lang="en-US" altLang="ja-JP" sz="1200" spc="-50" dirty="0">
                      <a:solidFill>
                        <a:srgbClr val="005BAD"/>
                      </a:solidFill>
                      <a:latin typeface="HGPGothicE" panose="020B0900000000000000" pitchFamily="34" charset="-128"/>
                      <a:ea typeface="HGPGothicE" panose="020B0900000000000000" pitchFamily="34" charset="-128"/>
                    </a:rPr>
                    <a:t> </a:t>
                  </a:r>
                  <a:r>
                    <a:rPr lang="ja-JP" altLang="en-US" sz="1700" spc="90">
                      <a:solidFill>
                        <a:srgbClr val="FF0000"/>
                      </a:solidFill>
                      <a:latin typeface="HGPGothicE" panose="020B0900000000000000" pitchFamily="34" charset="-128"/>
                      <a:ea typeface="HGPGothicE" panose="020B0900000000000000" pitchFamily="34" charset="-128"/>
                    </a:rPr>
                    <a:t>住民が安全で快適なくらしを送るため</a:t>
                  </a:r>
                  <a:r>
                    <a:rPr lang="en-US" altLang="ja-JP" sz="1700" spc="30" dirty="0">
                      <a:solidFill>
                        <a:srgbClr val="FF0000"/>
                      </a:solidFill>
                      <a:latin typeface="HGPGothicE" panose="020B0900000000000000" pitchFamily="34" charset="-128"/>
                      <a:ea typeface="HGPGothicE" panose="020B0900000000000000" pitchFamily="34" charset="-128"/>
                    </a:rPr>
                    <a:t> </a:t>
                  </a:r>
                  <a:r>
                    <a:rPr lang="ja-JP" altLang="en-US" sz="1200" spc="-40">
                      <a:solidFill>
                        <a:srgbClr val="005BAD"/>
                      </a:solidFill>
                      <a:latin typeface="HGPGothicE" panose="020B0900000000000000" pitchFamily="34" charset="-128"/>
                      <a:ea typeface="HGPGothicE" panose="020B0900000000000000" pitchFamily="34" charset="-128"/>
                    </a:rPr>
                    <a:t>に税金が使われています。</a:t>
                  </a:r>
                  <a:endParaRPr lang="ja-JP" altLang="en-US" sz="1200" spc="-40" dirty="0">
                    <a:solidFill>
                      <a:srgbClr val="005BAD"/>
                    </a:solidFill>
                    <a:latin typeface="HGPGothicE" panose="020B0900000000000000" pitchFamily="34" charset="-128"/>
                    <a:ea typeface="HGPGothicE" panose="020B0900000000000000" pitchFamily="34" charset="-128"/>
                  </a:endParaRPr>
                </a:p>
              </p:txBody>
            </p:sp>
          </p:grpSp>
          <p:grpSp>
            <p:nvGrpSpPr>
              <p:cNvPr id="25620" name="グループ化 25619">
                <a:extLst>
                  <a:ext uri="{FF2B5EF4-FFF2-40B4-BE49-F238E27FC236}">
                    <a16:creationId xmlns:a16="http://schemas.microsoft.com/office/drawing/2014/main" id="{DF3621D7-BC3F-9DC6-FC11-7704BC6098D8}"/>
                  </a:ext>
                </a:extLst>
              </p:cNvPr>
              <p:cNvGrpSpPr/>
              <p:nvPr/>
            </p:nvGrpSpPr>
            <p:grpSpPr>
              <a:xfrm>
                <a:off x="771086" y="2071610"/>
                <a:ext cx="1224272" cy="259570"/>
                <a:chOff x="1404195" y="2138281"/>
                <a:chExt cx="1224272" cy="259570"/>
              </a:xfrm>
            </p:grpSpPr>
            <p:grpSp>
              <p:nvGrpSpPr>
                <p:cNvPr id="25621" name="グループ化 25620">
                  <a:extLst>
                    <a:ext uri="{FF2B5EF4-FFF2-40B4-BE49-F238E27FC236}">
                      <a16:creationId xmlns:a16="http://schemas.microsoft.com/office/drawing/2014/main" id="{BDE9B65E-77A4-994D-06B8-6C5E4106425D}"/>
                    </a:ext>
                  </a:extLst>
                </p:cNvPr>
                <p:cNvGrpSpPr/>
                <p:nvPr/>
              </p:nvGrpSpPr>
              <p:grpSpPr>
                <a:xfrm>
                  <a:off x="1404195" y="2138281"/>
                  <a:ext cx="1224272" cy="259570"/>
                  <a:chOff x="1398515" y="2138864"/>
                  <a:chExt cx="1224272" cy="259570"/>
                </a:xfrm>
              </p:grpSpPr>
              <p:sp>
                <p:nvSpPr>
                  <p:cNvPr id="25631" name="角丸四角形 25630">
                    <a:extLst>
                      <a:ext uri="{FF2B5EF4-FFF2-40B4-BE49-F238E27FC236}">
                        <a16:creationId xmlns:a16="http://schemas.microsoft.com/office/drawing/2014/main" id="{024EA4DF-B939-2B0E-AD60-315DC6C75236}"/>
                      </a:ext>
                    </a:extLst>
                  </p:cNvPr>
                  <p:cNvSpPr/>
                  <p:nvPr/>
                </p:nvSpPr>
                <p:spPr>
                  <a:xfrm rot="21301967">
                    <a:off x="1398515" y="2138864"/>
                    <a:ext cx="1224272" cy="184291"/>
                  </a:xfrm>
                  <a:prstGeom prst="roundRect">
                    <a:avLst>
                      <a:gd name="adj" fmla="val 50000"/>
                    </a:avLst>
                  </a:prstGeom>
                  <a:solidFill>
                    <a:srgbClr val="015B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005BAD"/>
                      </a:solidFill>
                    </a:endParaRPr>
                  </a:p>
                </p:txBody>
              </p:sp>
              <p:sp>
                <p:nvSpPr>
                  <p:cNvPr id="25632" name="三角形 25631">
                    <a:extLst>
                      <a:ext uri="{FF2B5EF4-FFF2-40B4-BE49-F238E27FC236}">
                        <a16:creationId xmlns:a16="http://schemas.microsoft.com/office/drawing/2014/main" id="{A391BD5F-9B9F-7A2A-AB02-60E3B634BCB1}"/>
                      </a:ext>
                    </a:extLst>
                  </p:cNvPr>
                  <p:cNvSpPr/>
                  <p:nvPr/>
                </p:nvSpPr>
                <p:spPr>
                  <a:xfrm rot="10427932">
                    <a:off x="1707028" y="2334661"/>
                    <a:ext cx="98753" cy="63773"/>
                  </a:xfrm>
                  <a:prstGeom prst="triangle">
                    <a:avLst/>
                  </a:prstGeom>
                  <a:solidFill>
                    <a:srgbClr val="015B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5630" name="テキスト ボックス 25629">
                  <a:extLst>
                    <a:ext uri="{FF2B5EF4-FFF2-40B4-BE49-F238E27FC236}">
                      <a16:creationId xmlns:a16="http://schemas.microsoft.com/office/drawing/2014/main" id="{4D81E954-AA2D-4CD7-4D54-F86F5AC02621}"/>
                    </a:ext>
                  </a:extLst>
                </p:cNvPr>
                <p:cNvSpPr txBox="1"/>
                <p:nvPr/>
              </p:nvSpPr>
              <p:spPr>
                <a:xfrm rot="21274505">
                  <a:off x="1505121" y="2158884"/>
                  <a:ext cx="1056137" cy="123111"/>
                </a:xfrm>
                <a:prstGeom prst="rect">
                  <a:avLst/>
                </a:prstGeom>
                <a:noFill/>
                <a:ln>
                  <a:noFill/>
                </a:ln>
              </p:spPr>
              <p:txBody>
                <a:bodyPr wrap="square" lIns="0" tIns="0" rIns="0" bIns="0" rtlCol="0">
                  <a:spAutoFit/>
                </a:bodyPr>
                <a:lstStyle/>
                <a:p>
                  <a:r>
                    <a:rPr lang="ja-JP" altLang="en-US" sz="800" spc="130">
                      <a:ln w="5080">
                        <a:noFill/>
                      </a:ln>
                      <a:solidFill>
                        <a:schemeClr val="bg1"/>
                      </a:solidFill>
                      <a:latin typeface="HGPｺﾞｼｯｸE" panose="020B0900000000000000" pitchFamily="50" charset="-128"/>
                      <a:ea typeface="HGPｺﾞｼｯｸE" panose="020B0900000000000000" pitchFamily="50" charset="-128"/>
                    </a:rPr>
                    <a:t>グラフから見えてくる</a:t>
                  </a:r>
                  <a:endParaRPr kumimoji="1" lang="en-US" altLang="ja-JP" sz="800" spc="130" dirty="0">
                    <a:ln w="5080">
                      <a:noFill/>
                    </a:ln>
                    <a:solidFill>
                      <a:schemeClr val="bg1"/>
                    </a:solidFill>
                    <a:effectLst/>
                    <a:latin typeface="HGPｺﾞｼｯｸE" panose="020B0900000000000000" pitchFamily="50" charset="-128"/>
                    <a:ea typeface="HGPｺﾞｼｯｸE" panose="020B0900000000000000" pitchFamily="50" charset="-128"/>
                  </a:endParaRPr>
                </a:p>
              </p:txBody>
            </p:sp>
          </p:grpSp>
        </p:grpSp>
        <p:sp>
          <p:nvSpPr>
            <p:cNvPr id="25633" name="テキスト ボックス 25632">
              <a:extLst>
                <a:ext uri="{FF2B5EF4-FFF2-40B4-BE49-F238E27FC236}">
                  <a16:creationId xmlns:a16="http://schemas.microsoft.com/office/drawing/2014/main" id="{69BE209A-99BA-EF43-831C-6D0EE93425D2}"/>
                </a:ext>
              </a:extLst>
            </p:cNvPr>
            <p:cNvSpPr txBox="1"/>
            <p:nvPr/>
          </p:nvSpPr>
          <p:spPr>
            <a:xfrm>
              <a:off x="5800512" y="2856049"/>
              <a:ext cx="1733167" cy="246221"/>
            </a:xfrm>
            <a:prstGeom prst="rect">
              <a:avLst/>
            </a:prstGeom>
            <a:noFill/>
          </p:spPr>
          <p:txBody>
            <a:bodyPr wrap="none" lIns="0" tIns="0" rIns="0" bIns="0" rtlCol="0">
              <a:spAutoFit/>
            </a:bodyPr>
            <a:lstStyle/>
            <a:p>
              <a:pPr algn="ctr"/>
              <a:r>
                <a:rPr kumimoji="1" lang="ja-JP" altLang="en-US" sz="1600" spc="-90"/>
                <a:t>岐阜県の</a:t>
              </a:r>
              <a:r>
                <a:rPr kumimoji="1" lang="ja-JP" altLang="en-US" sz="1600" spc="-90">
                  <a:solidFill>
                    <a:srgbClr val="FF0000"/>
                  </a:solidFill>
                </a:rPr>
                <a:t>歳出</a:t>
              </a:r>
              <a:r>
                <a:rPr kumimoji="1" lang="ja-JP" altLang="en-US" sz="1600" spc="-90"/>
                <a:t>の内訳</a:t>
              </a:r>
            </a:p>
          </p:txBody>
        </p:sp>
        <p:sp>
          <p:nvSpPr>
            <p:cNvPr id="25637" name="テキスト ボックス 25636">
              <a:extLst>
                <a:ext uri="{FF2B5EF4-FFF2-40B4-BE49-F238E27FC236}">
                  <a16:creationId xmlns:a16="http://schemas.microsoft.com/office/drawing/2014/main" id="{0BB3CAA7-3CD5-D5B5-F2DC-3A20454D0C32}"/>
                </a:ext>
              </a:extLst>
            </p:cNvPr>
            <p:cNvSpPr txBox="1"/>
            <p:nvPr/>
          </p:nvSpPr>
          <p:spPr>
            <a:xfrm>
              <a:off x="5707277" y="3045963"/>
              <a:ext cx="1601946" cy="268471"/>
            </a:xfrm>
            <a:prstGeom prst="rect">
              <a:avLst/>
            </a:prstGeom>
            <a:noFill/>
          </p:spPr>
          <p:txBody>
            <a:bodyPr wrap="square">
              <a:spAutoFit/>
            </a:bodyPr>
            <a:lstStyle/>
            <a:p>
              <a:pPr>
                <a:lnSpc>
                  <a:spcPct val="120000"/>
                </a:lnSpc>
              </a:pPr>
              <a:r>
                <a:rPr lang="ja-JP" altLang="en-US" sz="1100">
                  <a:latin typeface="HGPGothicE" panose="020B0900000000000000" pitchFamily="34" charset="-128"/>
                  <a:ea typeface="HGPGothicE" panose="020B0900000000000000" pitchFamily="34" charset="-128"/>
                </a:rPr>
                <a:t>（令和６年度当初予算）</a:t>
              </a:r>
            </a:p>
          </p:txBody>
        </p:sp>
        <p:grpSp>
          <p:nvGrpSpPr>
            <p:cNvPr id="7" name="グループ化 6">
              <a:extLst>
                <a:ext uri="{FF2B5EF4-FFF2-40B4-BE49-F238E27FC236}">
                  <a16:creationId xmlns:a16="http://schemas.microsoft.com/office/drawing/2014/main" id="{2078967F-BB38-F6BC-4E98-5A9EA42B1127}"/>
                </a:ext>
              </a:extLst>
            </p:cNvPr>
            <p:cNvGrpSpPr/>
            <p:nvPr/>
          </p:nvGrpSpPr>
          <p:grpSpPr>
            <a:xfrm>
              <a:off x="5839767" y="5940284"/>
              <a:ext cx="1750682" cy="186863"/>
              <a:chOff x="7218310" y="3380671"/>
              <a:chExt cx="1750682" cy="186863"/>
            </a:xfrm>
          </p:grpSpPr>
          <p:sp>
            <p:nvSpPr>
              <p:cNvPr id="8" name="テキスト ボックス 7">
                <a:extLst>
                  <a:ext uri="{FF2B5EF4-FFF2-40B4-BE49-F238E27FC236}">
                    <a16:creationId xmlns:a16="http://schemas.microsoft.com/office/drawing/2014/main" id="{4C8AAAC3-B0C1-0F93-BAA6-EC8627EB0367}"/>
                  </a:ext>
                </a:extLst>
              </p:cNvPr>
              <p:cNvSpPr txBox="1"/>
              <p:nvPr/>
            </p:nvSpPr>
            <p:spPr>
              <a:xfrm>
                <a:off x="8459706" y="3396935"/>
                <a:ext cx="509286" cy="169277"/>
              </a:xfrm>
              <a:prstGeom prst="rect">
                <a:avLst/>
              </a:prstGeom>
              <a:noFill/>
              <a:ln>
                <a:noFill/>
              </a:ln>
            </p:spPr>
            <p:txBody>
              <a:bodyPr wrap="square" lIns="0" tIns="0" rIns="0" bIns="0" rtlCol="0">
                <a:spAutoFit/>
              </a:bodyPr>
              <a:lstStyle/>
              <a:p>
                <a:r>
                  <a:rPr lang="en-US" altLang="ja-JP" sz="1100" dirty="0">
                    <a:ln w="5080">
                      <a:noFill/>
                    </a:ln>
                    <a:latin typeface="HGPｺﾞｼｯｸE" panose="020B0900000000000000" pitchFamily="50" charset="-128"/>
                    <a:ea typeface="HGPｺﾞｼｯｸE" panose="020B0900000000000000" pitchFamily="50" charset="-128"/>
                  </a:rPr>
                  <a:t>328</a:t>
                </a:r>
                <a:r>
                  <a:rPr lang="ja-JP" altLang="en-US" sz="1100" dirty="0">
                    <a:ln w="5080">
                      <a:noFill/>
                    </a:ln>
                    <a:latin typeface="HGPｺﾞｼｯｸE" panose="020B0900000000000000" pitchFamily="50" charset="-128"/>
                    <a:ea typeface="HGPｺﾞｼｯｸE" panose="020B0900000000000000" pitchFamily="50" charset="-128"/>
                  </a:rPr>
                  <a:t>億円</a:t>
                </a:r>
                <a:endParaRPr kumimoji="1" lang="en-US" altLang="ja-JP" sz="1100" dirty="0">
                  <a:ln w="5080">
                    <a:noFill/>
                  </a:ln>
                  <a:effectLst/>
                  <a:latin typeface="HGPｺﾞｼｯｸE" panose="020B0900000000000000" pitchFamily="50" charset="-128"/>
                  <a:ea typeface="HGPｺﾞｼｯｸE" panose="020B0900000000000000" pitchFamily="50" charset="-128"/>
                </a:endParaRPr>
              </a:p>
            </p:txBody>
          </p:sp>
          <p:sp>
            <p:nvSpPr>
              <p:cNvPr id="10" name="テキスト ボックス 9">
                <a:extLst>
                  <a:ext uri="{FF2B5EF4-FFF2-40B4-BE49-F238E27FC236}">
                    <a16:creationId xmlns:a16="http://schemas.microsoft.com/office/drawing/2014/main" id="{7B93F35A-1141-7545-5B1D-6694775D1302}"/>
                  </a:ext>
                </a:extLst>
              </p:cNvPr>
              <p:cNvSpPr txBox="1"/>
              <p:nvPr/>
            </p:nvSpPr>
            <p:spPr>
              <a:xfrm>
                <a:off x="7422717" y="3392150"/>
                <a:ext cx="538748" cy="153888"/>
              </a:xfrm>
              <a:prstGeom prst="rect">
                <a:avLst/>
              </a:prstGeom>
              <a:noFill/>
              <a:ln>
                <a:noFill/>
              </a:ln>
            </p:spPr>
            <p:txBody>
              <a:bodyPr wrap="square" lIns="0" tIns="0" rIns="0" bIns="0" rtlCol="0">
                <a:spAutoFit/>
              </a:bodyPr>
              <a:lstStyle/>
              <a:p>
                <a:r>
                  <a:rPr kumimoji="1" lang="ja-JP" altLang="en-US" sz="1000">
                    <a:ln w="5080">
                      <a:noFill/>
                    </a:ln>
                    <a:latin typeface="HGPｺﾞｼｯｸE" panose="020B0900000000000000" pitchFamily="50" charset="-128"/>
                    <a:ea typeface="HGPｺﾞｼｯｸE" panose="020B0900000000000000" pitchFamily="50" charset="-128"/>
                  </a:rPr>
                  <a:t>衛生費</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1" name="正方形/長方形 10">
                <a:extLst>
                  <a:ext uri="{FF2B5EF4-FFF2-40B4-BE49-F238E27FC236}">
                    <a16:creationId xmlns:a16="http://schemas.microsoft.com/office/drawing/2014/main" id="{CD1EC75C-4F95-94BA-AC98-D46D8BADF956}"/>
                  </a:ext>
                </a:extLst>
              </p:cNvPr>
              <p:cNvSpPr/>
              <p:nvPr/>
            </p:nvSpPr>
            <p:spPr>
              <a:xfrm>
                <a:off x="7218310" y="3380671"/>
                <a:ext cx="149649" cy="186863"/>
              </a:xfrm>
              <a:prstGeom prst="rect">
                <a:avLst/>
              </a:prstGeom>
              <a:solidFill>
                <a:srgbClr val="FF8082"/>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kern="1200"/>
              </a:p>
            </p:txBody>
          </p:sp>
          <p:cxnSp>
            <p:nvCxnSpPr>
              <p:cNvPr id="12" name="直線コネクタ 11">
                <a:extLst>
                  <a:ext uri="{FF2B5EF4-FFF2-40B4-BE49-F238E27FC236}">
                    <a16:creationId xmlns:a16="http://schemas.microsoft.com/office/drawing/2014/main" id="{EDABD4E9-FDBB-F641-8533-E6486EDE8304}"/>
                  </a:ext>
                </a:extLst>
              </p:cNvPr>
              <p:cNvCxnSpPr>
                <a:cxnSpLocks/>
              </p:cNvCxnSpPr>
              <p:nvPr/>
            </p:nvCxnSpPr>
            <p:spPr>
              <a:xfrm>
                <a:off x="7865433" y="3479857"/>
                <a:ext cx="504000" cy="0"/>
              </a:xfrm>
              <a:prstGeom prst="line">
                <a:avLst/>
              </a:prstGeom>
              <a:ln w="12700">
                <a:solidFill>
                  <a:srgbClr val="CCCCCC"/>
                </a:solidFill>
              </a:ln>
            </p:spPr>
            <p:style>
              <a:lnRef idx="2">
                <a:schemeClr val="accent1"/>
              </a:lnRef>
              <a:fillRef idx="0">
                <a:schemeClr val="accent1"/>
              </a:fillRef>
              <a:effectRef idx="1">
                <a:schemeClr val="accent1"/>
              </a:effectRef>
              <a:fontRef idx="minor">
                <a:schemeClr val="tx1"/>
              </a:fontRef>
            </p:style>
          </p:cxnSp>
        </p:grpSp>
        <p:grpSp>
          <p:nvGrpSpPr>
            <p:cNvPr id="15" name="グループ化 14">
              <a:extLst>
                <a:ext uri="{FF2B5EF4-FFF2-40B4-BE49-F238E27FC236}">
                  <a16:creationId xmlns:a16="http://schemas.microsoft.com/office/drawing/2014/main" id="{D8BD038C-47AF-3028-8109-15499BD96E9E}"/>
                </a:ext>
              </a:extLst>
            </p:cNvPr>
            <p:cNvGrpSpPr/>
            <p:nvPr/>
          </p:nvGrpSpPr>
          <p:grpSpPr>
            <a:xfrm>
              <a:off x="5839767" y="6218261"/>
              <a:ext cx="1774451" cy="186863"/>
              <a:chOff x="7218310" y="3380671"/>
              <a:chExt cx="1774451" cy="186863"/>
            </a:xfrm>
          </p:grpSpPr>
          <p:sp>
            <p:nvSpPr>
              <p:cNvPr id="16" name="テキスト ボックス 15">
                <a:extLst>
                  <a:ext uri="{FF2B5EF4-FFF2-40B4-BE49-F238E27FC236}">
                    <a16:creationId xmlns:a16="http://schemas.microsoft.com/office/drawing/2014/main" id="{FCE8AF5F-C388-F9D1-453C-F32B46570060}"/>
                  </a:ext>
                </a:extLst>
              </p:cNvPr>
              <p:cNvSpPr txBox="1"/>
              <p:nvPr/>
            </p:nvSpPr>
            <p:spPr>
              <a:xfrm>
                <a:off x="8535125" y="3396935"/>
                <a:ext cx="457636" cy="169277"/>
              </a:xfrm>
              <a:prstGeom prst="rect">
                <a:avLst/>
              </a:prstGeom>
              <a:noFill/>
              <a:ln>
                <a:noFill/>
              </a:ln>
            </p:spPr>
            <p:txBody>
              <a:bodyPr wrap="square" lIns="0" tIns="0" rIns="0" bIns="0" rtlCol="0">
                <a:spAutoFit/>
              </a:bodyPr>
              <a:lstStyle/>
              <a:p>
                <a:r>
                  <a:rPr lang="en-US" altLang="ja-JP" sz="1100" dirty="0">
                    <a:ln w="5080">
                      <a:noFill/>
                    </a:ln>
                    <a:latin typeface="HGPｺﾞｼｯｸE" panose="020B0900000000000000" pitchFamily="50" charset="-128"/>
                    <a:ea typeface="HGPｺﾞｼｯｸE" panose="020B0900000000000000" pitchFamily="50" charset="-128"/>
                  </a:rPr>
                  <a:t>21</a:t>
                </a:r>
                <a:r>
                  <a:rPr lang="ja-JP" altLang="en-US" sz="1100" dirty="0">
                    <a:ln w="5080">
                      <a:noFill/>
                    </a:ln>
                    <a:latin typeface="HGPｺﾞｼｯｸE" panose="020B0900000000000000" pitchFamily="50" charset="-128"/>
                    <a:ea typeface="HGPｺﾞｼｯｸE" panose="020B0900000000000000" pitchFamily="50" charset="-128"/>
                  </a:rPr>
                  <a:t>億円</a:t>
                </a:r>
                <a:endParaRPr kumimoji="1" lang="en-US" altLang="ja-JP" sz="1100" dirty="0">
                  <a:ln w="5080">
                    <a:noFill/>
                  </a:ln>
                  <a:effectLst/>
                  <a:latin typeface="HGPｺﾞｼｯｸE" panose="020B0900000000000000" pitchFamily="50" charset="-128"/>
                  <a:ea typeface="HGPｺﾞｼｯｸE" panose="020B0900000000000000" pitchFamily="50" charset="-128"/>
                </a:endParaRPr>
              </a:p>
            </p:txBody>
          </p:sp>
          <p:sp>
            <p:nvSpPr>
              <p:cNvPr id="17" name="テキスト ボックス 16">
                <a:extLst>
                  <a:ext uri="{FF2B5EF4-FFF2-40B4-BE49-F238E27FC236}">
                    <a16:creationId xmlns:a16="http://schemas.microsoft.com/office/drawing/2014/main" id="{457A2DF0-774B-841F-302E-8D8EB8312053}"/>
                  </a:ext>
                </a:extLst>
              </p:cNvPr>
              <p:cNvSpPr txBox="1"/>
              <p:nvPr/>
            </p:nvSpPr>
            <p:spPr>
              <a:xfrm>
                <a:off x="7422717" y="3392150"/>
                <a:ext cx="538748" cy="153888"/>
              </a:xfrm>
              <a:prstGeom prst="rect">
                <a:avLst/>
              </a:prstGeom>
              <a:noFill/>
              <a:ln>
                <a:noFill/>
              </a:ln>
            </p:spPr>
            <p:txBody>
              <a:bodyPr wrap="square" lIns="0" tIns="0" rIns="0" bIns="0" rtlCol="0">
                <a:spAutoFit/>
              </a:bodyPr>
              <a:lstStyle/>
              <a:p>
                <a:r>
                  <a:rPr kumimoji="1" lang="ja-JP" altLang="en-US" sz="1000">
                    <a:ln w="5080">
                      <a:noFill/>
                    </a:ln>
                    <a:latin typeface="HGPｺﾞｼｯｸE" panose="020B0900000000000000" pitchFamily="50" charset="-128"/>
                    <a:ea typeface="HGPｺﾞｼｯｸE" panose="020B0900000000000000" pitchFamily="50" charset="-128"/>
                  </a:rPr>
                  <a:t>労働費</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18" name="正方形/長方形 17">
                <a:extLst>
                  <a:ext uri="{FF2B5EF4-FFF2-40B4-BE49-F238E27FC236}">
                    <a16:creationId xmlns:a16="http://schemas.microsoft.com/office/drawing/2014/main" id="{C0077A62-EDFA-6A66-7495-EEAA42575AFC}"/>
                  </a:ext>
                </a:extLst>
              </p:cNvPr>
              <p:cNvSpPr/>
              <p:nvPr/>
            </p:nvSpPr>
            <p:spPr>
              <a:xfrm>
                <a:off x="7218310" y="3380671"/>
                <a:ext cx="149649" cy="186863"/>
              </a:xfrm>
              <a:prstGeom prst="rect">
                <a:avLst/>
              </a:prstGeom>
              <a:solidFill>
                <a:srgbClr val="BFE4FF"/>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kern="1200"/>
              </a:p>
            </p:txBody>
          </p:sp>
          <p:cxnSp>
            <p:nvCxnSpPr>
              <p:cNvPr id="19" name="直線コネクタ 18">
                <a:extLst>
                  <a:ext uri="{FF2B5EF4-FFF2-40B4-BE49-F238E27FC236}">
                    <a16:creationId xmlns:a16="http://schemas.microsoft.com/office/drawing/2014/main" id="{4EB6A24D-9727-BB4C-15B1-5E7A1CB10773}"/>
                  </a:ext>
                </a:extLst>
              </p:cNvPr>
              <p:cNvCxnSpPr>
                <a:cxnSpLocks/>
              </p:cNvCxnSpPr>
              <p:nvPr/>
            </p:nvCxnSpPr>
            <p:spPr>
              <a:xfrm>
                <a:off x="7858637" y="3489724"/>
                <a:ext cx="504000" cy="0"/>
              </a:xfrm>
              <a:prstGeom prst="line">
                <a:avLst/>
              </a:prstGeom>
              <a:ln w="12700">
                <a:solidFill>
                  <a:srgbClr val="CCCCCC"/>
                </a:solidFill>
              </a:ln>
            </p:spPr>
            <p:style>
              <a:lnRef idx="2">
                <a:schemeClr val="accent1"/>
              </a:lnRef>
              <a:fillRef idx="0">
                <a:schemeClr val="accent1"/>
              </a:fillRef>
              <a:effectRef idx="1">
                <a:schemeClr val="accent1"/>
              </a:effectRef>
              <a:fontRef idx="minor">
                <a:schemeClr val="tx1"/>
              </a:fontRef>
            </p:style>
          </p:cxnSp>
        </p:grpSp>
        <p:grpSp>
          <p:nvGrpSpPr>
            <p:cNvPr id="61" name="グループ化 60">
              <a:extLst>
                <a:ext uri="{FF2B5EF4-FFF2-40B4-BE49-F238E27FC236}">
                  <a16:creationId xmlns:a16="http://schemas.microsoft.com/office/drawing/2014/main" id="{80F07CA4-B1C3-BD91-B05C-20882F2BCC8E}"/>
                </a:ext>
              </a:extLst>
            </p:cNvPr>
            <p:cNvGrpSpPr/>
            <p:nvPr/>
          </p:nvGrpSpPr>
          <p:grpSpPr>
            <a:xfrm>
              <a:off x="424334" y="2775442"/>
              <a:ext cx="5141089" cy="3794625"/>
              <a:chOff x="424334" y="2775442"/>
              <a:chExt cx="5141089" cy="3794625"/>
            </a:xfrm>
          </p:grpSpPr>
          <p:graphicFrame>
            <p:nvGraphicFramePr>
              <p:cNvPr id="13" name="グラフ 12">
                <a:extLst>
                  <a:ext uri="{FF2B5EF4-FFF2-40B4-BE49-F238E27FC236}">
                    <a16:creationId xmlns:a16="http://schemas.microsoft.com/office/drawing/2014/main" id="{E6B5E072-4025-764F-02B6-3258A5234B1A}"/>
                  </a:ext>
                </a:extLst>
              </p:cNvPr>
              <p:cNvGraphicFramePr>
                <a:graphicFrameLocks noChangeAspect="1"/>
              </p:cNvGraphicFramePr>
              <p:nvPr/>
            </p:nvGraphicFramePr>
            <p:xfrm>
              <a:off x="767206" y="2775442"/>
              <a:ext cx="4798217" cy="3794625"/>
            </p:xfrm>
            <a:graphic>
              <a:graphicData uri="http://schemas.openxmlformats.org/drawingml/2006/chart">
                <c:chart xmlns:c="http://schemas.openxmlformats.org/drawingml/2006/chart" xmlns:r="http://schemas.openxmlformats.org/officeDocument/2006/relationships" r:id="rId5"/>
              </a:graphicData>
            </a:graphic>
          </p:graphicFrame>
          <p:sp>
            <p:nvSpPr>
              <p:cNvPr id="14" name="楕円 13">
                <a:extLst>
                  <a:ext uri="{FF2B5EF4-FFF2-40B4-BE49-F238E27FC236}">
                    <a16:creationId xmlns:a16="http://schemas.microsoft.com/office/drawing/2014/main" id="{8AE0112F-E534-A228-B729-8D53F8438E9B}"/>
                  </a:ext>
                </a:extLst>
              </p:cNvPr>
              <p:cNvSpPr>
                <a:spLocks/>
              </p:cNvSpPr>
              <p:nvPr/>
            </p:nvSpPr>
            <p:spPr bwMode="auto">
              <a:xfrm>
                <a:off x="2368431" y="3876714"/>
                <a:ext cx="1581605" cy="1581605"/>
              </a:xfrm>
              <a:prstGeom prst="ellipse">
                <a:avLst/>
              </a:prstGeom>
              <a:solidFill>
                <a:schemeClr val="bg1"/>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21525" name="テキスト ボックス 21524">
                <a:extLst>
                  <a:ext uri="{FF2B5EF4-FFF2-40B4-BE49-F238E27FC236}">
                    <a16:creationId xmlns:a16="http://schemas.microsoft.com/office/drawing/2014/main" id="{5059539A-A537-7011-B818-2538983EFA42}"/>
                  </a:ext>
                </a:extLst>
              </p:cNvPr>
              <p:cNvSpPr txBox="1"/>
              <p:nvPr/>
            </p:nvSpPr>
            <p:spPr>
              <a:xfrm>
                <a:off x="3429635" y="3541360"/>
                <a:ext cx="930581" cy="353943"/>
              </a:xfrm>
              <a:prstGeom prst="rect">
                <a:avLst/>
              </a:prstGeom>
              <a:noFill/>
              <a:ln>
                <a:noFill/>
              </a:ln>
            </p:spPr>
            <p:txBody>
              <a:bodyPr wrap="square" lIns="0" tIns="0" rIns="0" bIns="0" rtlCol="0">
                <a:spAutoFit/>
              </a:bodyPr>
              <a:lstStyle/>
              <a:p>
                <a:pPr algn="ctr"/>
                <a:r>
                  <a:rPr lang="ja-JP" altLang="en-US" sz="1300">
                    <a:ln w="5080">
                      <a:noFill/>
                    </a:ln>
                    <a:latin typeface="HGPｺﾞｼｯｸE" panose="020B0900000000000000" pitchFamily="50" charset="-128"/>
                    <a:ea typeface="HGPｺﾞｼｯｸE" panose="020B0900000000000000" pitchFamily="50" charset="-128"/>
                  </a:rPr>
                  <a:t>教育費</a:t>
                </a:r>
                <a:endParaRPr lang="en-US" altLang="ja-JP" sz="1300" dirty="0">
                  <a:ln w="5080">
                    <a:noFill/>
                  </a:ln>
                  <a:latin typeface="HGPｺﾞｼｯｸE" panose="020B0900000000000000" pitchFamily="50" charset="-128"/>
                  <a:ea typeface="HGPｺﾞｼｯｸE" panose="020B0900000000000000" pitchFamily="50" charset="-128"/>
                </a:endParaRPr>
              </a:p>
              <a:p>
                <a:pPr algn="ctr"/>
                <a:r>
                  <a:rPr lang="en-US" altLang="ja-JP" sz="1000" dirty="0">
                    <a:ln w="5080">
                      <a:noFill/>
                    </a:ln>
                    <a:latin typeface="HGPｺﾞｼｯｸE" panose="020B0900000000000000" pitchFamily="50" charset="-128"/>
                    <a:ea typeface="HGPｺﾞｼｯｸE" panose="020B0900000000000000" pitchFamily="50" charset="-128"/>
                  </a:rPr>
                  <a:t>21.6</a:t>
                </a:r>
                <a:r>
                  <a:rPr kumimoji="1" lang="en-US" altLang="ja-JP" sz="1000" dirty="0">
                    <a:ln w="5080">
                      <a:noFill/>
                    </a:ln>
                    <a:effectLst/>
                    <a:latin typeface="HGPｺﾞｼｯｸE" panose="020B0900000000000000" pitchFamily="50" charset="-128"/>
                    <a:ea typeface="HGPｺﾞｼｯｸE" panose="020B0900000000000000" pitchFamily="50" charset="-128"/>
                  </a:rPr>
                  <a:t>%</a:t>
                </a:r>
              </a:p>
            </p:txBody>
          </p:sp>
          <p:sp>
            <p:nvSpPr>
              <p:cNvPr id="21526" name="テキスト ボックス 21525">
                <a:extLst>
                  <a:ext uri="{FF2B5EF4-FFF2-40B4-BE49-F238E27FC236}">
                    <a16:creationId xmlns:a16="http://schemas.microsoft.com/office/drawing/2014/main" id="{0F667922-FD3E-839F-0A7D-FDCE8690D15E}"/>
                  </a:ext>
                </a:extLst>
              </p:cNvPr>
              <p:cNvSpPr txBox="1"/>
              <p:nvPr/>
            </p:nvSpPr>
            <p:spPr>
              <a:xfrm>
                <a:off x="4069096" y="4779532"/>
                <a:ext cx="644220" cy="338554"/>
              </a:xfrm>
              <a:prstGeom prst="rect">
                <a:avLst/>
              </a:prstGeom>
              <a:noFill/>
              <a:ln>
                <a:noFill/>
              </a:ln>
            </p:spPr>
            <p:txBody>
              <a:bodyPr wrap="square" lIns="0" tIns="0" rIns="0" bIns="0" rtlCol="0">
                <a:spAutoFit/>
              </a:bodyPr>
              <a:lstStyle/>
              <a:p>
                <a:pPr algn="ctr"/>
                <a:r>
                  <a:rPr kumimoji="1" lang="ja-JP" altLang="en-US" sz="1200">
                    <a:ln w="5080">
                      <a:noFill/>
                    </a:ln>
                    <a:effectLst/>
                    <a:latin typeface="HGPｺﾞｼｯｸE" panose="020B0900000000000000" pitchFamily="50" charset="-128"/>
                    <a:ea typeface="HGPｺﾞｼｯｸE" panose="020B0900000000000000" pitchFamily="50" charset="-128"/>
                  </a:rPr>
                  <a:t>諸支出金</a:t>
                </a:r>
                <a:endParaRPr kumimoji="1" lang="en-US" altLang="ja-JP" sz="1200" dirty="0">
                  <a:ln w="5080">
                    <a:noFill/>
                  </a:ln>
                  <a:effectLst/>
                  <a:latin typeface="HGPｺﾞｼｯｸE" panose="020B0900000000000000" pitchFamily="50" charset="-128"/>
                  <a:ea typeface="HGPｺﾞｼｯｸE" panose="020B0900000000000000" pitchFamily="50" charset="-128"/>
                </a:endParaRPr>
              </a:p>
              <a:p>
                <a:pPr algn="ctr"/>
                <a:r>
                  <a:rPr kumimoji="1" lang="en-US" altLang="ja-JP" sz="1000" dirty="0">
                    <a:ln w="5080">
                      <a:noFill/>
                    </a:ln>
                    <a:effectLst/>
                    <a:latin typeface="HGPｺﾞｼｯｸE" panose="020B0900000000000000" pitchFamily="50" charset="-128"/>
                    <a:ea typeface="HGPｺﾞｼｯｸE" panose="020B0900000000000000" pitchFamily="50" charset="-128"/>
                  </a:rPr>
                  <a:t>1</a:t>
                </a:r>
                <a:r>
                  <a:rPr kumimoji="1" lang="ja-JP" altLang="en-US" sz="1000">
                    <a:ln w="5080">
                      <a:noFill/>
                    </a:ln>
                    <a:effectLst/>
                    <a:latin typeface="HGPｺﾞｼｯｸE" panose="020B0900000000000000" pitchFamily="50" charset="-128"/>
                    <a:ea typeface="HGPｺﾞｼｯｸE" panose="020B0900000000000000" pitchFamily="50" charset="-128"/>
                  </a:rPr>
                  <a:t>４</a:t>
                </a:r>
                <a:r>
                  <a:rPr kumimoji="1" lang="en-US" altLang="ja-JP" sz="1000" dirty="0">
                    <a:ln w="5080">
                      <a:noFill/>
                    </a:ln>
                    <a:effectLst/>
                    <a:latin typeface="HGPｺﾞｼｯｸE" panose="020B0900000000000000" pitchFamily="50" charset="-128"/>
                    <a:ea typeface="HGPｺﾞｼｯｸE" panose="020B0900000000000000" pitchFamily="50" charset="-128"/>
                  </a:rPr>
                  <a:t>.2%</a:t>
                </a:r>
              </a:p>
            </p:txBody>
          </p:sp>
          <p:sp>
            <p:nvSpPr>
              <p:cNvPr id="21527" name="テキスト ボックス 21526">
                <a:extLst>
                  <a:ext uri="{FF2B5EF4-FFF2-40B4-BE49-F238E27FC236}">
                    <a16:creationId xmlns:a16="http://schemas.microsoft.com/office/drawing/2014/main" id="{2DCB4E54-9A0C-8992-F3BB-3EABF108F80C}"/>
                  </a:ext>
                </a:extLst>
              </p:cNvPr>
              <p:cNvSpPr txBox="1"/>
              <p:nvPr/>
            </p:nvSpPr>
            <p:spPr>
              <a:xfrm>
                <a:off x="3448507" y="5581455"/>
                <a:ext cx="611474" cy="338554"/>
              </a:xfrm>
              <a:prstGeom prst="rect">
                <a:avLst/>
              </a:prstGeom>
              <a:noFill/>
              <a:ln>
                <a:noFill/>
              </a:ln>
            </p:spPr>
            <p:txBody>
              <a:bodyPr wrap="square" lIns="0" tIns="0" rIns="0" bIns="0" rtlCol="0">
                <a:spAutoFit/>
              </a:bodyPr>
              <a:lstStyle/>
              <a:p>
                <a:pPr algn="ctr"/>
                <a:r>
                  <a:rPr lang="ja-JP" altLang="en-US" sz="1200">
                    <a:ln w="5080">
                      <a:noFill/>
                    </a:ln>
                    <a:solidFill>
                      <a:schemeClr val="bg1"/>
                    </a:solidFill>
                    <a:latin typeface="HGPｺﾞｼｯｸE" panose="020B0900000000000000" pitchFamily="50" charset="-128"/>
                    <a:ea typeface="HGPｺﾞｼｯｸE" panose="020B0900000000000000" pitchFamily="50" charset="-128"/>
                  </a:rPr>
                  <a:t>民生費</a:t>
                </a:r>
              </a:p>
              <a:p>
                <a:pPr algn="ctr"/>
                <a:r>
                  <a:rPr kumimoji="1" lang="en-US" altLang="ja-JP" sz="1000" dirty="0">
                    <a:ln w="5080">
                      <a:noFill/>
                    </a:ln>
                    <a:solidFill>
                      <a:schemeClr val="bg1"/>
                    </a:solidFill>
                    <a:effectLst/>
                    <a:latin typeface="HGPｺﾞｼｯｸE" panose="020B0900000000000000" pitchFamily="50" charset="-128"/>
                    <a:ea typeface="HGPｺﾞｼｯｸE" panose="020B0900000000000000" pitchFamily="50" charset="-128"/>
                  </a:rPr>
                  <a:t>13.9%</a:t>
                </a:r>
              </a:p>
            </p:txBody>
          </p:sp>
          <p:sp>
            <p:nvSpPr>
              <p:cNvPr id="21528" name="テキスト ボックス 21527">
                <a:extLst>
                  <a:ext uri="{FF2B5EF4-FFF2-40B4-BE49-F238E27FC236}">
                    <a16:creationId xmlns:a16="http://schemas.microsoft.com/office/drawing/2014/main" id="{351C35F9-65B1-8987-9B45-C0F2126D2774}"/>
                  </a:ext>
                </a:extLst>
              </p:cNvPr>
              <p:cNvSpPr txBox="1"/>
              <p:nvPr/>
            </p:nvSpPr>
            <p:spPr>
              <a:xfrm>
                <a:off x="2218702" y="5638879"/>
                <a:ext cx="930581" cy="338554"/>
              </a:xfrm>
              <a:prstGeom prst="rect">
                <a:avLst/>
              </a:prstGeom>
              <a:noFill/>
              <a:ln>
                <a:noFill/>
              </a:ln>
            </p:spPr>
            <p:txBody>
              <a:bodyPr wrap="square" lIns="0" tIns="0" rIns="0" bIns="0" rtlCol="0">
                <a:spAutoFit/>
              </a:bodyPr>
              <a:lstStyle/>
              <a:p>
                <a:pPr algn="ctr"/>
                <a:r>
                  <a:rPr kumimoji="1" lang="ja-JP" altLang="en-US" sz="1200">
                    <a:ln w="5080">
                      <a:noFill/>
                    </a:ln>
                    <a:effectLst/>
                    <a:latin typeface="HGPｺﾞｼｯｸE" panose="020B0900000000000000" pitchFamily="50" charset="-128"/>
                    <a:ea typeface="HGPｺﾞｼｯｸE" panose="020B0900000000000000" pitchFamily="50" charset="-128"/>
                  </a:rPr>
                  <a:t>公債費</a:t>
                </a:r>
                <a:endParaRPr kumimoji="1" lang="en-US" altLang="ja-JP" sz="1200" dirty="0">
                  <a:ln w="5080">
                    <a:noFill/>
                  </a:ln>
                  <a:effectLst/>
                  <a:latin typeface="HGPｺﾞｼｯｸE" panose="020B0900000000000000" pitchFamily="50" charset="-128"/>
                  <a:ea typeface="HGPｺﾞｼｯｸE" panose="020B0900000000000000" pitchFamily="50" charset="-128"/>
                </a:endParaRPr>
              </a:p>
              <a:p>
                <a:pPr algn="ctr"/>
                <a:r>
                  <a:rPr kumimoji="1" lang="en-US" altLang="ja-JP" sz="1000" dirty="0">
                    <a:ln w="5080">
                      <a:noFill/>
                    </a:ln>
                    <a:effectLst/>
                    <a:latin typeface="HGPｺﾞｼｯｸE" panose="020B0900000000000000" pitchFamily="50" charset="-128"/>
                    <a:ea typeface="HGPｺﾞｼｯｸE" panose="020B0900000000000000" pitchFamily="50" charset="-128"/>
                  </a:rPr>
                  <a:t>12.7%</a:t>
                </a:r>
              </a:p>
            </p:txBody>
          </p:sp>
          <p:sp>
            <p:nvSpPr>
              <p:cNvPr id="21530" name="テキスト ボックス 21529">
                <a:extLst>
                  <a:ext uri="{FF2B5EF4-FFF2-40B4-BE49-F238E27FC236}">
                    <a16:creationId xmlns:a16="http://schemas.microsoft.com/office/drawing/2014/main" id="{2A2A7B8C-6930-D970-04BE-8CAE063B0DB7}"/>
                  </a:ext>
                </a:extLst>
              </p:cNvPr>
              <p:cNvSpPr txBox="1"/>
              <p:nvPr/>
            </p:nvSpPr>
            <p:spPr>
              <a:xfrm>
                <a:off x="1698635" y="5074377"/>
                <a:ext cx="608183" cy="353943"/>
              </a:xfrm>
              <a:prstGeom prst="rect">
                <a:avLst/>
              </a:prstGeom>
              <a:noFill/>
              <a:ln>
                <a:noFill/>
              </a:ln>
            </p:spPr>
            <p:txBody>
              <a:bodyPr wrap="square" lIns="0" tIns="0" rIns="0" bIns="0" rtlCol="0">
                <a:spAutoFit/>
              </a:bodyPr>
              <a:lstStyle/>
              <a:p>
                <a:pPr algn="ctr"/>
                <a:r>
                  <a:rPr lang="ja-JP" altLang="en-US" sz="1300">
                    <a:ln w="5080">
                      <a:noFill/>
                    </a:ln>
                    <a:latin typeface="HGPｺﾞｼｯｸE" panose="020B0900000000000000" pitchFamily="50" charset="-128"/>
                    <a:ea typeface="HGPｺﾞｼｯｸE" panose="020B0900000000000000" pitchFamily="50" charset="-128"/>
                  </a:rPr>
                  <a:t>土木費</a:t>
                </a:r>
              </a:p>
              <a:p>
                <a:pPr algn="ctr"/>
                <a:r>
                  <a:rPr kumimoji="1" lang="en-US" altLang="ja-JP" sz="1000" dirty="0">
                    <a:ln w="5080">
                      <a:noFill/>
                    </a:ln>
                    <a:latin typeface="HGPｺﾞｼｯｸE" panose="020B0900000000000000" pitchFamily="50" charset="-128"/>
                    <a:ea typeface="HGPｺﾞｼｯｸE" panose="020B0900000000000000" pitchFamily="50" charset="-128"/>
                  </a:rPr>
                  <a:t>9</a:t>
                </a:r>
                <a:r>
                  <a:rPr kumimoji="1" lang="en-US" altLang="ja-JP" sz="1000" dirty="0">
                    <a:ln w="5080">
                      <a:noFill/>
                    </a:ln>
                    <a:effectLst/>
                    <a:latin typeface="HGPｺﾞｼｯｸE" panose="020B0900000000000000" pitchFamily="50" charset="-128"/>
                    <a:ea typeface="HGPｺﾞｼｯｸE" panose="020B0900000000000000" pitchFamily="50" charset="-128"/>
                  </a:rPr>
                  <a:t>.5%</a:t>
                </a:r>
              </a:p>
            </p:txBody>
          </p:sp>
          <p:sp>
            <p:nvSpPr>
              <p:cNvPr id="21531" name="テキスト ボックス 21530">
                <a:extLst>
                  <a:ext uri="{FF2B5EF4-FFF2-40B4-BE49-F238E27FC236}">
                    <a16:creationId xmlns:a16="http://schemas.microsoft.com/office/drawing/2014/main" id="{F626CB75-2655-D0A8-9400-DA61D5D75944}"/>
                  </a:ext>
                </a:extLst>
              </p:cNvPr>
              <p:cNvSpPr txBox="1"/>
              <p:nvPr/>
            </p:nvSpPr>
            <p:spPr>
              <a:xfrm>
                <a:off x="1486236" y="4488702"/>
                <a:ext cx="614353" cy="353943"/>
              </a:xfrm>
              <a:prstGeom prst="rect">
                <a:avLst/>
              </a:prstGeom>
              <a:noFill/>
              <a:ln>
                <a:noFill/>
              </a:ln>
            </p:spPr>
            <p:txBody>
              <a:bodyPr wrap="square" lIns="0" tIns="0" rIns="0" bIns="0" rtlCol="0">
                <a:spAutoFit/>
              </a:bodyPr>
              <a:lstStyle/>
              <a:p>
                <a:pPr algn="ctr"/>
                <a:r>
                  <a:rPr lang="ja-JP" altLang="en-US" sz="1300">
                    <a:ln w="5080">
                      <a:noFill/>
                    </a:ln>
                    <a:latin typeface="HGPｺﾞｼｯｸE" panose="020B0900000000000000" pitchFamily="50" charset="-128"/>
                    <a:ea typeface="HGPｺﾞｼｯｸE" panose="020B0900000000000000" pitchFamily="50" charset="-128"/>
                  </a:rPr>
                  <a:t>商工費</a:t>
                </a:r>
              </a:p>
              <a:p>
                <a:pPr algn="ctr"/>
                <a:r>
                  <a:rPr kumimoji="1" lang="en-US" altLang="ja-JP" sz="1000" dirty="0">
                    <a:ln w="5080">
                      <a:noFill/>
                    </a:ln>
                    <a:effectLst/>
                    <a:latin typeface="HGPｺﾞｼｯｸE" panose="020B0900000000000000" pitchFamily="50" charset="-128"/>
                    <a:ea typeface="HGPｺﾞｼｯｸE" panose="020B0900000000000000" pitchFamily="50" charset="-128"/>
                  </a:rPr>
                  <a:t>6.4%</a:t>
                </a:r>
              </a:p>
            </p:txBody>
          </p:sp>
          <p:sp>
            <p:nvSpPr>
              <p:cNvPr id="21534" name="テキスト ボックス 21533">
                <a:extLst>
                  <a:ext uri="{FF2B5EF4-FFF2-40B4-BE49-F238E27FC236}">
                    <a16:creationId xmlns:a16="http://schemas.microsoft.com/office/drawing/2014/main" id="{F633076F-88F7-2F17-C12C-62F5F05BF542}"/>
                  </a:ext>
                </a:extLst>
              </p:cNvPr>
              <p:cNvSpPr txBox="1"/>
              <p:nvPr/>
            </p:nvSpPr>
            <p:spPr>
              <a:xfrm>
                <a:off x="1828840" y="3550428"/>
                <a:ext cx="588893" cy="353943"/>
              </a:xfrm>
              <a:prstGeom prst="rect">
                <a:avLst/>
              </a:prstGeom>
              <a:noFill/>
              <a:ln>
                <a:noFill/>
              </a:ln>
            </p:spPr>
            <p:txBody>
              <a:bodyPr wrap="square" lIns="0" tIns="0" rIns="0" bIns="0" rtlCol="0">
                <a:spAutoFit/>
              </a:bodyPr>
              <a:lstStyle/>
              <a:p>
                <a:pPr algn="ctr"/>
                <a:r>
                  <a:rPr kumimoji="1" lang="ja-JP" altLang="en-US" sz="1300">
                    <a:ln w="5080">
                      <a:noFill/>
                    </a:ln>
                    <a:effectLst/>
                    <a:latin typeface="HGPｺﾞｼｯｸE" panose="020B0900000000000000" pitchFamily="50" charset="-128"/>
                    <a:ea typeface="HGPｺﾞｼｯｸE" panose="020B0900000000000000" pitchFamily="50" charset="-128"/>
                  </a:rPr>
                  <a:t>警察費</a:t>
                </a:r>
                <a:endParaRPr kumimoji="1" lang="en-US" altLang="ja-JP" sz="1300" dirty="0">
                  <a:ln w="5080">
                    <a:noFill/>
                  </a:ln>
                  <a:effectLst/>
                  <a:latin typeface="HGPｺﾞｼｯｸE" panose="020B0900000000000000" pitchFamily="50" charset="-128"/>
                  <a:ea typeface="HGPｺﾞｼｯｸE" panose="020B0900000000000000" pitchFamily="50" charset="-128"/>
                </a:endParaRPr>
              </a:p>
              <a:p>
                <a:pPr algn="ctr"/>
                <a:r>
                  <a:rPr kumimoji="1" lang="en-US" altLang="ja-JP" sz="1000" dirty="0">
                    <a:ln w="5080">
                      <a:noFill/>
                    </a:ln>
                    <a:latin typeface="HGPｺﾞｼｯｸE" panose="020B0900000000000000" pitchFamily="50" charset="-128"/>
                    <a:ea typeface="HGPｺﾞｼｯｸE" panose="020B0900000000000000" pitchFamily="50" charset="-128"/>
                  </a:rPr>
                  <a:t>5</a:t>
                </a:r>
                <a:r>
                  <a:rPr kumimoji="1" lang="en-US" altLang="ja-JP" sz="1000" dirty="0">
                    <a:ln w="5080">
                      <a:noFill/>
                    </a:ln>
                    <a:effectLst/>
                    <a:latin typeface="HGPｺﾞｼｯｸE" panose="020B0900000000000000" pitchFamily="50" charset="-128"/>
                    <a:ea typeface="HGPｺﾞｼｯｸE" panose="020B0900000000000000" pitchFamily="50" charset="-128"/>
                  </a:rPr>
                  <a:t>.8%</a:t>
                </a:r>
              </a:p>
            </p:txBody>
          </p:sp>
          <p:sp>
            <p:nvSpPr>
              <p:cNvPr id="21535" name="テキスト ボックス 21534">
                <a:extLst>
                  <a:ext uri="{FF2B5EF4-FFF2-40B4-BE49-F238E27FC236}">
                    <a16:creationId xmlns:a16="http://schemas.microsoft.com/office/drawing/2014/main" id="{146F9ACE-32AB-3173-DE36-7A0EF7659A95}"/>
                  </a:ext>
                </a:extLst>
              </p:cNvPr>
              <p:cNvSpPr txBox="1"/>
              <p:nvPr/>
            </p:nvSpPr>
            <p:spPr>
              <a:xfrm>
                <a:off x="493151" y="2807482"/>
                <a:ext cx="1277891" cy="153888"/>
              </a:xfrm>
              <a:prstGeom prst="rect">
                <a:avLst/>
              </a:prstGeom>
              <a:noFill/>
              <a:ln>
                <a:noFill/>
              </a:ln>
            </p:spPr>
            <p:txBody>
              <a:bodyPr wrap="square" lIns="0" tIns="0" rIns="0" bIns="0" rtlCol="0">
                <a:spAutoFit/>
              </a:bodyPr>
              <a:lstStyle/>
              <a:p>
                <a:pPr algn="ctr"/>
                <a:r>
                  <a:rPr lang="ja-JP" altLang="en-US" sz="1000">
                    <a:ln w="5080">
                      <a:noFill/>
                    </a:ln>
                    <a:latin typeface="HGPｺﾞｼｯｸE" panose="020B0900000000000000" pitchFamily="50" charset="-128"/>
                    <a:ea typeface="HGPｺﾞｼｯｸE" panose="020B0900000000000000" pitchFamily="50" charset="-128"/>
                  </a:rPr>
                  <a:t>そのほか</a:t>
                </a:r>
                <a:r>
                  <a:rPr kumimoji="1" lang="en-US" altLang="ja-JP" sz="1000" dirty="0">
                    <a:ln w="5080">
                      <a:noFill/>
                    </a:ln>
                    <a:latin typeface="HGPｺﾞｼｯｸE" panose="020B0900000000000000" pitchFamily="50" charset="-128"/>
                    <a:ea typeface="HGPｺﾞｼｯｸE" panose="020B0900000000000000" pitchFamily="50" charset="-128"/>
                  </a:rPr>
                  <a:t>0.7%</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cxnSp>
            <p:nvCxnSpPr>
              <p:cNvPr id="21537" name="直線コネクタ 21536">
                <a:extLst>
                  <a:ext uri="{FF2B5EF4-FFF2-40B4-BE49-F238E27FC236}">
                    <a16:creationId xmlns:a16="http://schemas.microsoft.com/office/drawing/2014/main" id="{F11BDB55-81A6-1B5E-AE2F-EBF620CC3902}"/>
                  </a:ext>
                </a:extLst>
              </p:cNvPr>
              <p:cNvCxnSpPr>
                <a:cxnSpLocks/>
              </p:cNvCxnSpPr>
              <p:nvPr/>
            </p:nvCxnSpPr>
            <p:spPr>
              <a:xfrm flipH="1">
                <a:off x="1563577" y="2919203"/>
                <a:ext cx="1560623" cy="0"/>
              </a:xfrm>
              <a:prstGeom prst="line">
                <a:avLst/>
              </a:prstGeom>
              <a:ln w="12700">
                <a:solidFill>
                  <a:schemeClr val="tx1"/>
                </a:solidFill>
                <a:headEnd type="oval" w="sm" len="sm"/>
              </a:ln>
            </p:spPr>
            <p:style>
              <a:lnRef idx="2">
                <a:schemeClr val="accent1"/>
              </a:lnRef>
              <a:fillRef idx="0">
                <a:schemeClr val="accent1"/>
              </a:fillRef>
              <a:effectRef idx="1">
                <a:schemeClr val="accent1"/>
              </a:effectRef>
              <a:fontRef idx="minor">
                <a:schemeClr val="tx1"/>
              </a:fontRef>
            </p:style>
          </p:cxnSp>
          <p:sp>
            <p:nvSpPr>
              <p:cNvPr id="25611" name="テキスト ボックス 25610">
                <a:extLst>
                  <a:ext uri="{FF2B5EF4-FFF2-40B4-BE49-F238E27FC236}">
                    <a16:creationId xmlns:a16="http://schemas.microsoft.com/office/drawing/2014/main" id="{BADE1E35-BBDE-C439-C6D6-4C9BC253864C}"/>
                  </a:ext>
                </a:extLst>
              </p:cNvPr>
              <p:cNvSpPr txBox="1">
                <a:spLocks/>
              </p:cNvSpPr>
              <p:nvPr/>
            </p:nvSpPr>
            <p:spPr>
              <a:xfrm>
                <a:off x="2645404" y="4426563"/>
                <a:ext cx="1005403" cy="513474"/>
              </a:xfrm>
              <a:prstGeom prst="rect">
                <a:avLst/>
              </a:prstGeom>
              <a:noFill/>
            </p:spPr>
            <p:txBody>
              <a:bodyPr wrap="none" rtlCol="0">
                <a:spAutoFit/>
              </a:bodyPr>
              <a:lstStyle/>
              <a:p>
                <a:pPr algn="ctr" rtl="0">
                  <a:lnSpc>
                    <a:spcPct val="80000"/>
                  </a:lnSpc>
                  <a:spcBef>
                    <a:spcPts val="0"/>
                  </a:spcBef>
                  <a:spcAft>
                    <a:spcPts val="500"/>
                  </a:spcAft>
                </a:pPr>
                <a:r>
                  <a:rPr lang="zh-TW" altLang="en-US" sz="1600" i="0" u="none" strike="noStrike" dirty="0">
                    <a:solidFill>
                      <a:srgbClr val="FF0000"/>
                    </a:solidFill>
                    <a:effectLst/>
                    <a:latin typeface="+mn-ea"/>
                    <a:ea typeface="+mn-ea"/>
                  </a:rPr>
                  <a:t>歳出</a:t>
                </a:r>
                <a:r>
                  <a:rPr lang="zh-TW" altLang="en-US" sz="1600" i="0" u="none" strike="noStrike" dirty="0">
                    <a:solidFill>
                      <a:srgbClr val="000000"/>
                    </a:solidFill>
                    <a:effectLst/>
                    <a:latin typeface="+mn-ea"/>
                    <a:ea typeface="+mn-ea"/>
                  </a:rPr>
                  <a:t>総額</a:t>
                </a:r>
                <a:endParaRPr lang="zh-TW" altLang="en-US" sz="1600" dirty="0">
                  <a:effectLst/>
                  <a:latin typeface="+mn-ea"/>
                  <a:ea typeface="+mn-ea"/>
                </a:endParaRPr>
              </a:p>
              <a:p>
                <a:pPr algn="ctr" rtl="0">
                  <a:lnSpc>
                    <a:spcPct val="80000"/>
                  </a:lnSpc>
                  <a:spcBef>
                    <a:spcPts val="0"/>
                  </a:spcBef>
                  <a:spcAft>
                    <a:spcPts val="500"/>
                  </a:spcAft>
                </a:pPr>
                <a:r>
                  <a:rPr lang="en-US" altLang="ja-JP" sz="1300" i="0" u="none" strike="noStrike" dirty="0">
                    <a:solidFill>
                      <a:srgbClr val="000000"/>
                    </a:solidFill>
                    <a:effectLst/>
                    <a:latin typeface="+mn-ea"/>
                    <a:ea typeface="+mn-ea"/>
                  </a:rPr>
                  <a:t>8,861</a:t>
                </a:r>
                <a:r>
                  <a:rPr lang="ja-JP" altLang="en-US" sz="1300" i="0" u="none" strike="noStrike">
                    <a:solidFill>
                      <a:srgbClr val="000000"/>
                    </a:solidFill>
                    <a:effectLst/>
                    <a:latin typeface="+mn-ea"/>
                    <a:ea typeface="+mn-ea"/>
                  </a:rPr>
                  <a:t>億円</a:t>
                </a:r>
                <a:endParaRPr lang="zh-TW" altLang="en-US" sz="1300" dirty="0">
                  <a:effectLst/>
                  <a:latin typeface="+mn-ea"/>
                  <a:ea typeface="+mn-ea"/>
                </a:endParaRPr>
              </a:p>
            </p:txBody>
          </p:sp>
          <p:sp>
            <p:nvSpPr>
              <p:cNvPr id="22" name="テキスト ボックス 21">
                <a:extLst>
                  <a:ext uri="{FF2B5EF4-FFF2-40B4-BE49-F238E27FC236}">
                    <a16:creationId xmlns:a16="http://schemas.microsoft.com/office/drawing/2014/main" id="{383F6674-27D9-C368-2CB3-44EA3D5CE0B0}"/>
                  </a:ext>
                </a:extLst>
              </p:cNvPr>
              <p:cNvSpPr txBox="1"/>
              <p:nvPr/>
            </p:nvSpPr>
            <p:spPr>
              <a:xfrm>
                <a:off x="829171" y="2986341"/>
                <a:ext cx="734406" cy="153888"/>
              </a:xfrm>
              <a:prstGeom prst="rect">
                <a:avLst/>
              </a:prstGeom>
              <a:noFill/>
              <a:ln>
                <a:noFill/>
              </a:ln>
            </p:spPr>
            <p:txBody>
              <a:bodyPr wrap="square" lIns="0" tIns="0" rIns="0" bIns="0" rtlCol="0">
                <a:spAutoFit/>
              </a:bodyPr>
              <a:lstStyle/>
              <a:p>
                <a:pPr algn="ctr"/>
                <a:r>
                  <a:rPr kumimoji="1" lang="ja-JP" altLang="en-US" sz="1000">
                    <a:ln w="5080">
                      <a:noFill/>
                    </a:ln>
                    <a:latin typeface="HGPｺﾞｼｯｸE" panose="020B0900000000000000" pitchFamily="50" charset="-128"/>
                    <a:ea typeface="HGPｺﾞｼｯｸE" panose="020B0900000000000000" pitchFamily="50" charset="-128"/>
                  </a:rPr>
                  <a:t>労働費</a:t>
                </a:r>
                <a:r>
                  <a:rPr kumimoji="1" lang="en-US" altLang="ja-JP" sz="1000" dirty="0">
                    <a:ln w="5080">
                      <a:noFill/>
                    </a:ln>
                    <a:latin typeface="HGPｺﾞｼｯｸE" panose="020B0900000000000000" pitchFamily="50" charset="-128"/>
                    <a:ea typeface="HGPｺﾞｼｯｸE" panose="020B0900000000000000" pitchFamily="50" charset="-128"/>
                  </a:rPr>
                  <a:t>0.2%</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26" name="テキスト ボックス 25">
                <a:extLst>
                  <a:ext uri="{FF2B5EF4-FFF2-40B4-BE49-F238E27FC236}">
                    <a16:creationId xmlns:a16="http://schemas.microsoft.com/office/drawing/2014/main" id="{0358075B-709F-0306-5C3D-6398E621C6AE}"/>
                  </a:ext>
                </a:extLst>
              </p:cNvPr>
              <p:cNvSpPr txBox="1"/>
              <p:nvPr/>
            </p:nvSpPr>
            <p:spPr>
              <a:xfrm>
                <a:off x="829171" y="3157791"/>
                <a:ext cx="734406" cy="153888"/>
              </a:xfrm>
              <a:prstGeom prst="rect">
                <a:avLst/>
              </a:prstGeom>
              <a:noFill/>
              <a:ln>
                <a:noFill/>
              </a:ln>
            </p:spPr>
            <p:txBody>
              <a:bodyPr wrap="square" lIns="0" tIns="0" rIns="0" bIns="0" rtlCol="0">
                <a:spAutoFit/>
              </a:bodyPr>
              <a:lstStyle/>
              <a:p>
                <a:pPr algn="ctr"/>
                <a:r>
                  <a:rPr kumimoji="1" lang="ja-JP" altLang="en-US" sz="1000">
                    <a:ln w="5080">
                      <a:noFill/>
                    </a:ln>
                    <a:latin typeface="HGPｺﾞｼｯｸE" panose="020B0900000000000000" pitchFamily="50" charset="-128"/>
                    <a:ea typeface="HGPｺﾞｼｯｸE" panose="020B0900000000000000" pitchFamily="50" charset="-128"/>
                  </a:rPr>
                  <a:t>衛生費</a:t>
                </a:r>
                <a:r>
                  <a:rPr kumimoji="1" lang="en-US" altLang="ja-JP" sz="1000" dirty="0">
                    <a:ln w="5080">
                      <a:noFill/>
                    </a:ln>
                    <a:latin typeface="HGPｺﾞｼｯｸE" panose="020B0900000000000000" pitchFamily="50" charset="-128"/>
                    <a:ea typeface="HGPｺﾞｼｯｸE" panose="020B0900000000000000" pitchFamily="50" charset="-128"/>
                  </a:rPr>
                  <a:t>3.7%</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sp>
            <p:nvSpPr>
              <p:cNvPr id="27" name="テキスト ボックス 26">
                <a:extLst>
                  <a:ext uri="{FF2B5EF4-FFF2-40B4-BE49-F238E27FC236}">
                    <a16:creationId xmlns:a16="http://schemas.microsoft.com/office/drawing/2014/main" id="{F779F46A-0A65-E98C-B5D2-BC5BA2B60BE7}"/>
                  </a:ext>
                </a:extLst>
              </p:cNvPr>
              <p:cNvSpPr txBox="1"/>
              <p:nvPr/>
            </p:nvSpPr>
            <p:spPr>
              <a:xfrm>
                <a:off x="424334" y="3335591"/>
                <a:ext cx="1127813" cy="153888"/>
              </a:xfrm>
              <a:prstGeom prst="rect">
                <a:avLst/>
              </a:prstGeom>
              <a:noFill/>
              <a:ln>
                <a:noFill/>
              </a:ln>
            </p:spPr>
            <p:txBody>
              <a:bodyPr wrap="square" lIns="0" tIns="0" rIns="0" bIns="0" rtlCol="0">
                <a:spAutoFit/>
              </a:bodyPr>
              <a:lstStyle/>
              <a:p>
                <a:pPr algn="ctr"/>
                <a:r>
                  <a:rPr kumimoji="1" lang="ja-JP" altLang="en-US" sz="1000">
                    <a:ln w="5080">
                      <a:noFill/>
                    </a:ln>
                    <a:latin typeface="HGPｺﾞｼｯｸE" panose="020B0900000000000000" pitchFamily="50" charset="-128"/>
                    <a:ea typeface="HGPｺﾞｼｯｸE" panose="020B0900000000000000" pitchFamily="50" charset="-128"/>
                  </a:rPr>
                  <a:t>農林水産業費</a:t>
                </a:r>
                <a:r>
                  <a:rPr kumimoji="1" lang="en-US" altLang="ja-JP" sz="1000" dirty="0">
                    <a:ln w="5080">
                      <a:noFill/>
                    </a:ln>
                    <a:latin typeface="HGPｺﾞｼｯｸE" panose="020B0900000000000000" pitchFamily="50" charset="-128"/>
                    <a:ea typeface="HGPｺﾞｼｯｸE" panose="020B0900000000000000" pitchFamily="50" charset="-128"/>
                  </a:rPr>
                  <a:t>5.3%</a:t>
                </a:r>
                <a:endParaRPr kumimoji="1" lang="en-US" altLang="ja-JP" sz="1000" dirty="0">
                  <a:ln w="5080">
                    <a:noFill/>
                  </a:ln>
                  <a:effectLst/>
                  <a:latin typeface="HGPｺﾞｼｯｸE" panose="020B0900000000000000" pitchFamily="50" charset="-128"/>
                  <a:ea typeface="HGPｺﾞｼｯｸE" panose="020B0900000000000000" pitchFamily="50" charset="-128"/>
                </a:endParaRPr>
              </a:p>
            </p:txBody>
          </p:sp>
          <p:cxnSp>
            <p:nvCxnSpPr>
              <p:cNvPr id="31" name="直線コネクタ 30">
                <a:extLst>
                  <a:ext uri="{FF2B5EF4-FFF2-40B4-BE49-F238E27FC236}">
                    <a16:creationId xmlns:a16="http://schemas.microsoft.com/office/drawing/2014/main" id="{C29D62E6-F961-015B-4441-486A0D128A8A}"/>
                  </a:ext>
                </a:extLst>
              </p:cNvPr>
              <p:cNvCxnSpPr>
                <a:cxnSpLocks/>
              </p:cNvCxnSpPr>
              <p:nvPr/>
            </p:nvCxnSpPr>
            <p:spPr>
              <a:xfrm flipH="1">
                <a:off x="1563577" y="3069457"/>
                <a:ext cx="1523060" cy="0"/>
              </a:xfrm>
              <a:prstGeom prst="line">
                <a:avLst/>
              </a:prstGeom>
              <a:ln w="12700">
                <a:solidFill>
                  <a:schemeClr val="tx1"/>
                </a:solidFill>
                <a:headEnd type="oval" w="sm" len="sm"/>
              </a:ln>
            </p:spPr>
            <p:style>
              <a:lnRef idx="2">
                <a:schemeClr val="accent1"/>
              </a:lnRef>
              <a:fillRef idx="0">
                <a:schemeClr val="accent1"/>
              </a:fillRef>
              <a:effectRef idx="1">
                <a:schemeClr val="accent1"/>
              </a:effectRef>
              <a:fontRef idx="minor">
                <a:schemeClr val="tx1"/>
              </a:fontRef>
            </p:style>
          </p:cxnSp>
          <p:cxnSp>
            <p:nvCxnSpPr>
              <p:cNvPr id="34" name="直線コネクタ 33">
                <a:extLst>
                  <a:ext uri="{FF2B5EF4-FFF2-40B4-BE49-F238E27FC236}">
                    <a16:creationId xmlns:a16="http://schemas.microsoft.com/office/drawing/2014/main" id="{B09A4CCA-DC2C-CEC2-375B-ED61CB9DF543}"/>
                  </a:ext>
                </a:extLst>
              </p:cNvPr>
              <p:cNvCxnSpPr>
                <a:cxnSpLocks/>
              </p:cNvCxnSpPr>
              <p:nvPr/>
            </p:nvCxnSpPr>
            <p:spPr>
              <a:xfrm flipH="1">
                <a:off x="1563577" y="3258347"/>
                <a:ext cx="1304119" cy="0"/>
              </a:xfrm>
              <a:prstGeom prst="line">
                <a:avLst/>
              </a:prstGeom>
              <a:ln w="12700">
                <a:solidFill>
                  <a:schemeClr val="tx1"/>
                </a:solidFill>
                <a:headEnd type="oval" w="sm" len="sm"/>
              </a:ln>
            </p:spPr>
            <p:style>
              <a:lnRef idx="2">
                <a:schemeClr val="accent1"/>
              </a:lnRef>
              <a:fillRef idx="0">
                <a:schemeClr val="accent1"/>
              </a:fillRef>
              <a:effectRef idx="1">
                <a:schemeClr val="accent1"/>
              </a:effectRef>
              <a:fontRef idx="minor">
                <a:schemeClr val="tx1"/>
              </a:fontRef>
            </p:style>
          </p:cxnSp>
          <p:cxnSp>
            <p:nvCxnSpPr>
              <p:cNvPr id="36" name="直線コネクタ 35">
                <a:extLst>
                  <a:ext uri="{FF2B5EF4-FFF2-40B4-BE49-F238E27FC236}">
                    <a16:creationId xmlns:a16="http://schemas.microsoft.com/office/drawing/2014/main" id="{FE8FDCB5-E89C-FF63-0AEF-392D4479EC2F}"/>
                  </a:ext>
                </a:extLst>
              </p:cNvPr>
              <p:cNvCxnSpPr>
                <a:cxnSpLocks/>
              </p:cNvCxnSpPr>
              <p:nvPr/>
            </p:nvCxnSpPr>
            <p:spPr>
              <a:xfrm flipH="1">
                <a:off x="1563577" y="3412893"/>
                <a:ext cx="902751" cy="0"/>
              </a:xfrm>
              <a:prstGeom prst="line">
                <a:avLst/>
              </a:prstGeom>
              <a:ln w="12700">
                <a:solidFill>
                  <a:schemeClr val="tx1"/>
                </a:solidFill>
                <a:headEnd type="oval" w="sm" len="sm"/>
              </a:ln>
            </p:spPr>
            <p:style>
              <a:lnRef idx="2">
                <a:schemeClr val="accent1"/>
              </a:lnRef>
              <a:fillRef idx="0">
                <a:schemeClr val="accent1"/>
              </a:fillRef>
              <a:effectRef idx="1">
                <a:schemeClr val="accent1"/>
              </a:effectRef>
              <a:fontRef idx="minor">
                <a:schemeClr val="tx1"/>
              </a:fontRef>
            </p:style>
          </p:cxnSp>
          <p:sp>
            <p:nvSpPr>
              <p:cNvPr id="43" name="テキスト ボックス 42">
                <a:extLst>
                  <a:ext uri="{FF2B5EF4-FFF2-40B4-BE49-F238E27FC236}">
                    <a16:creationId xmlns:a16="http://schemas.microsoft.com/office/drawing/2014/main" id="{5A7A2E66-4A0B-5581-D373-520A11FE857C}"/>
                  </a:ext>
                </a:extLst>
              </p:cNvPr>
              <p:cNvSpPr txBox="1"/>
              <p:nvPr/>
            </p:nvSpPr>
            <p:spPr>
              <a:xfrm>
                <a:off x="1555037" y="4010211"/>
                <a:ext cx="588893" cy="353943"/>
              </a:xfrm>
              <a:prstGeom prst="rect">
                <a:avLst/>
              </a:prstGeom>
              <a:noFill/>
              <a:ln>
                <a:noFill/>
              </a:ln>
            </p:spPr>
            <p:txBody>
              <a:bodyPr wrap="square" lIns="0" tIns="0" rIns="0" bIns="0" rtlCol="0">
                <a:spAutoFit/>
              </a:bodyPr>
              <a:lstStyle/>
              <a:p>
                <a:pPr algn="ctr"/>
                <a:r>
                  <a:rPr kumimoji="1" lang="ja-JP" altLang="en-US" sz="1300">
                    <a:ln w="5080">
                      <a:noFill/>
                    </a:ln>
                    <a:effectLst/>
                    <a:latin typeface="HGPｺﾞｼｯｸE" panose="020B0900000000000000" pitchFamily="50" charset="-128"/>
                    <a:ea typeface="HGPｺﾞｼｯｸE" panose="020B0900000000000000" pitchFamily="50" charset="-128"/>
                  </a:rPr>
                  <a:t>総務費</a:t>
                </a:r>
                <a:endParaRPr kumimoji="1" lang="en-US" altLang="ja-JP" sz="1300" dirty="0">
                  <a:ln w="5080">
                    <a:noFill/>
                  </a:ln>
                  <a:effectLst/>
                  <a:latin typeface="HGPｺﾞｼｯｸE" panose="020B0900000000000000" pitchFamily="50" charset="-128"/>
                  <a:ea typeface="HGPｺﾞｼｯｸE" panose="020B0900000000000000" pitchFamily="50" charset="-128"/>
                </a:endParaRPr>
              </a:p>
              <a:p>
                <a:pPr algn="ctr"/>
                <a:r>
                  <a:rPr kumimoji="1" lang="en-US" altLang="ja-JP" sz="1000" dirty="0">
                    <a:ln w="5080">
                      <a:noFill/>
                    </a:ln>
                    <a:effectLst/>
                    <a:latin typeface="HGPｺﾞｼｯｸE" panose="020B0900000000000000" pitchFamily="50" charset="-128"/>
                    <a:ea typeface="HGPｺﾞｼｯｸE" panose="020B0900000000000000" pitchFamily="50" charset="-128"/>
                  </a:rPr>
                  <a:t>6.0%</a:t>
                </a:r>
              </a:p>
            </p:txBody>
          </p:sp>
        </p:grpSp>
        <p:cxnSp>
          <p:nvCxnSpPr>
            <p:cNvPr id="44" name="直線コネクタ 43">
              <a:extLst>
                <a:ext uri="{FF2B5EF4-FFF2-40B4-BE49-F238E27FC236}">
                  <a16:creationId xmlns:a16="http://schemas.microsoft.com/office/drawing/2014/main" id="{C72CDFEA-C6BE-B1C7-36A2-68CEECB4F05A}"/>
                </a:ext>
              </a:extLst>
            </p:cNvPr>
            <p:cNvCxnSpPr>
              <a:cxnSpLocks/>
            </p:cNvCxnSpPr>
            <p:nvPr/>
          </p:nvCxnSpPr>
          <p:spPr>
            <a:xfrm>
              <a:off x="6494222" y="3459162"/>
              <a:ext cx="421682" cy="0"/>
            </a:xfrm>
            <a:prstGeom prst="line">
              <a:avLst/>
            </a:prstGeom>
            <a:ln w="12700">
              <a:solidFill>
                <a:srgbClr val="CCCCCC"/>
              </a:solidFill>
            </a:ln>
          </p:spPr>
          <p:style>
            <a:lnRef idx="2">
              <a:schemeClr val="accent1"/>
            </a:lnRef>
            <a:fillRef idx="0">
              <a:schemeClr val="accent1"/>
            </a:fillRef>
            <a:effectRef idx="1">
              <a:schemeClr val="accent1"/>
            </a:effectRef>
            <a:fontRef idx="minor">
              <a:schemeClr val="tx1"/>
            </a:fontRef>
          </p:style>
        </p:cxnSp>
        <p:cxnSp>
          <p:nvCxnSpPr>
            <p:cNvPr id="56" name="直線コネクタ 55">
              <a:extLst>
                <a:ext uri="{FF2B5EF4-FFF2-40B4-BE49-F238E27FC236}">
                  <a16:creationId xmlns:a16="http://schemas.microsoft.com/office/drawing/2014/main" id="{F6FF2BA3-D550-8FEE-732A-B1510EC00A1F}"/>
                </a:ext>
              </a:extLst>
            </p:cNvPr>
            <p:cNvCxnSpPr>
              <a:cxnSpLocks/>
            </p:cNvCxnSpPr>
            <p:nvPr/>
          </p:nvCxnSpPr>
          <p:spPr>
            <a:xfrm>
              <a:off x="6836297" y="5757634"/>
              <a:ext cx="144000" cy="0"/>
            </a:xfrm>
            <a:prstGeom prst="line">
              <a:avLst/>
            </a:prstGeom>
            <a:ln w="12700">
              <a:solidFill>
                <a:srgbClr val="CCCCCC"/>
              </a:solidFill>
            </a:ln>
          </p:spPr>
          <p:style>
            <a:lnRef idx="2">
              <a:schemeClr val="accent1"/>
            </a:lnRef>
            <a:fillRef idx="0">
              <a:schemeClr val="accent1"/>
            </a:fillRef>
            <a:effectRef idx="1">
              <a:schemeClr val="accent1"/>
            </a:effectRef>
            <a:fontRef idx="minor">
              <a:schemeClr val="tx1"/>
            </a:fontRef>
          </p:style>
        </p:cxnSp>
      </p:grpSp>
      <p:sp>
        <p:nvSpPr>
          <p:cNvPr id="2" name="Rectangle 14">
            <a:extLst>
              <a:ext uri="{FF2B5EF4-FFF2-40B4-BE49-F238E27FC236}">
                <a16:creationId xmlns:a16="http://schemas.microsoft.com/office/drawing/2014/main" id="{3160DDA4-C2C8-AB71-962F-5DCC9A41A8C4}"/>
              </a:ext>
            </a:extLst>
          </p:cNvPr>
          <p:cNvSpPr txBox="1">
            <a:spLocks noChangeArrowheads="1"/>
          </p:cNvSpPr>
          <p:nvPr/>
        </p:nvSpPr>
        <p:spPr bwMode="auto">
          <a:xfrm>
            <a:off x="240030" y="-5222"/>
            <a:ext cx="7772400" cy="731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7500"/>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200" kern="0">
                <a:solidFill>
                  <a:schemeClr val="tx1"/>
                </a:solidFill>
                <a:latin typeface="HGP創英角ｺﾞｼｯｸUB" panose="020B0900000000000000" pitchFamily="50" charset="-128"/>
                <a:ea typeface="HGP創英角ｺﾞｼｯｸUB" panose="020B0900000000000000" pitchFamily="50" charset="-128"/>
              </a:rPr>
              <a:t>もっと税金について調べてみよう</a:t>
            </a:r>
            <a:r>
              <a:rPr lang="en-US" altLang="ja-JP" sz="2200" kern="0" dirty="0">
                <a:solidFill>
                  <a:schemeClr val="tx1"/>
                </a:solidFill>
                <a:latin typeface="HGP創英角ｺﾞｼｯｸUB" panose="020B0900000000000000" pitchFamily="50" charset="-128"/>
                <a:ea typeface="HGP創英角ｺﾞｼｯｸUB" panose="020B0900000000000000" pitchFamily="50" charset="-128"/>
              </a:rPr>
              <a:t>/</a:t>
            </a:r>
            <a:r>
              <a:rPr lang="ja-JP" altLang="en-US" sz="2200" kern="0">
                <a:solidFill>
                  <a:schemeClr val="tx1"/>
                </a:solidFill>
                <a:latin typeface="HGP創英角ｺﾞｼｯｸUB" panose="020B0900000000000000" pitchFamily="50" charset="-128"/>
                <a:ea typeface="HGP創英角ｺﾞｼｯｸUB" panose="020B0900000000000000" pitchFamily="50" charset="-128"/>
              </a:rPr>
              <a:t>地方の財政−</a:t>
            </a:r>
            <a:r>
              <a:rPr lang="en-US" altLang="ja-JP" sz="2200" kern="0" dirty="0">
                <a:solidFill>
                  <a:schemeClr val="tx1"/>
                </a:solidFill>
                <a:latin typeface="HGP創英角ｺﾞｼｯｸUB" panose="020B0900000000000000" pitchFamily="50" charset="-128"/>
                <a:ea typeface="HGP創英角ｺﾞｼｯｸUB" panose="020B0900000000000000" pitchFamily="50" charset="-128"/>
              </a:rPr>
              <a:t>②</a:t>
            </a:r>
            <a:r>
              <a:rPr lang="ja-JP" altLang="en-US" sz="2200" kern="0">
                <a:solidFill>
                  <a:schemeClr val="tx1"/>
                </a:solidFill>
                <a:latin typeface="HGP創英角ｺﾞｼｯｸUB" panose="020B0900000000000000" pitchFamily="50" charset="-128"/>
                <a:ea typeface="HGP創英角ｺﾞｼｯｸUB" panose="020B0900000000000000" pitchFamily="50" charset="-128"/>
              </a:rPr>
              <a:t>歳出</a:t>
            </a:r>
            <a:endParaRPr lang="ja-JP" altLang="en-US" sz="2200" kern="0" dirty="0">
              <a:solidFill>
                <a:schemeClr val="tx1"/>
              </a:solidFill>
              <a:latin typeface="HGP創英角ｺﾞｼｯｸUB" panose="020B0900000000000000" pitchFamily="50" charset="-128"/>
              <a:ea typeface="HGP創英角ｺﾞｼｯｸUB" panose="020B0900000000000000" pitchFamily="50" charset="-128"/>
            </a:endParaRPr>
          </a:p>
        </p:txBody>
      </p:sp>
    </p:spTree>
    <p:custDataLst>
      <p:tags r:id="rId1"/>
    </p:custDataLst>
    <p:extLst>
      <p:ext uri="{BB962C8B-B14F-4D97-AF65-F5344CB8AC3E}">
        <p14:creationId xmlns:p14="http://schemas.microsoft.com/office/powerpoint/2010/main" val="4017721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600"/>
                                        <p:tgtEl>
                                          <p:spTgt spid="32"/>
                                        </p:tgtEl>
                                      </p:cBhvr>
                                    </p:animEffect>
                                    <p:anim calcmode="lin" valueType="num">
                                      <p:cBhvr>
                                        <p:cTn id="12" dur="600" fill="hold"/>
                                        <p:tgtEl>
                                          <p:spTgt spid="32"/>
                                        </p:tgtEl>
                                        <p:attrNameLst>
                                          <p:attrName>ppt_x</p:attrName>
                                        </p:attrNameLst>
                                      </p:cBhvr>
                                      <p:tavLst>
                                        <p:tav tm="0">
                                          <p:val>
                                            <p:strVal val="#ppt_x"/>
                                          </p:val>
                                        </p:tav>
                                        <p:tav tm="100000">
                                          <p:val>
                                            <p:strVal val="#ppt_x"/>
                                          </p:val>
                                        </p:tav>
                                      </p:tavLst>
                                    </p:anim>
                                    <p:anim calcmode="lin" valueType="num">
                                      <p:cBhvr>
                                        <p:cTn id="13" dur="6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21505"/>
                                        </p:tgtEl>
                                        <p:attrNameLst>
                                          <p:attrName>style.visibility</p:attrName>
                                        </p:attrNameLst>
                                      </p:cBhvr>
                                      <p:to>
                                        <p:strVal val="visible"/>
                                      </p:to>
                                    </p:set>
                                    <p:animEffect transition="in" filter="fade">
                                      <p:cBhvr>
                                        <p:cTn id="18" dur="1000"/>
                                        <p:tgtEl>
                                          <p:spTgt spid="21505"/>
                                        </p:tgtEl>
                                      </p:cBhvr>
                                    </p:animEffect>
                                    <p:anim calcmode="lin" valueType="num">
                                      <p:cBhvr>
                                        <p:cTn id="19" dur="1000" fill="hold"/>
                                        <p:tgtEl>
                                          <p:spTgt spid="21505"/>
                                        </p:tgtEl>
                                        <p:attrNameLst>
                                          <p:attrName>ppt_x</p:attrName>
                                        </p:attrNameLst>
                                      </p:cBhvr>
                                      <p:tavLst>
                                        <p:tav tm="0">
                                          <p:val>
                                            <p:strVal val="#ppt_x"/>
                                          </p:val>
                                        </p:tav>
                                        <p:tav tm="100000">
                                          <p:val>
                                            <p:strVal val="#ppt_x"/>
                                          </p:val>
                                        </p:tav>
                                      </p:tavLst>
                                    </p:anim>
                                    <p:anim calcmode="lin" valueType="num">
                                      <p:cBhvr>
                                        <p:cTn id="20" dur="1000" fill="hold"/>
                                        <p:tgtEl>
                                          <p:spTgt spid="2150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FEA5E-C557-8C8B-C67C-B509FE2AC25E}"/>
            </a:ext>
          </a:extLst>
        </p:cNvPr>
        <p:cNvGrpSpPr/>
        <p:nvPr/>
      </p:nvGrpSpPr>
      <p:grpSpPr>
        <a:xfrm>
          <a:off x="0" y="0"/>
          <a:ext cx="0" cy="0"/>
          <a:chOff x="0" y="0"/>
          <a:chExt cx="0" cy="0"/>
        </a:xfrm>
      </p:grpSpPr>
      <p:grpSp>
        <p:nvGrpSpPr>
          <p:cNvPr id="8" name="グループ化 7">
            <a:extLst>
              <a:ext uri="{FF2B5EF4-FFF2-40B4-BE49-F238E27FC236}">
                <a16:creationId xmlns:a16="http://schemas.microsoft.com/office/drawing/2014/main" id="{4AD2C8DC-52A3-0892-6D63-8E8267FE89F8}"/>
              </a:ext>
            </a:extLst>
          </p:cNvPr>
          <p:cNvGrpSpPr/>
          <p:nvPr/>
        </p:nvGrpSpPr>
        <p:grpSpPr>
          <a:xfrm>
            <a:off x="908662" y="966692"/>
            <a:ext cx="7475609" cy="615553"/>
            <a:chOff x="345714" y="966692"/>
            <a:chExt cx="7475609" cy="615553"/>
          </a:xfrm>
        </p:grpSpPr>
        <p:sp>
          <p:nvSpPr>
            <p:cNvPr id="5" name="テキスト ボックス 4">
              <a:extLst>
                <a:ext uri="{FF2B5EF4-FFF2-40B4-BE49-F238E27FC236}">
                  <a16:creationId xmlns:a16="http://schemas.microsoft.com/office/drawing/2014/main" id="{EFFFA84B-5A6A-674B-B566-BE9EF2F7162A}"/>
                </a:ext>
              </a:extLst>
            </p:cNvPr>
            <p:cNvSpPr txBox="1"/>
            <p:nvPr/>
          </p:nvSpPr>
          <p:spPr>
            <a:xfrm>
              <a:off x="345714" y="1228302"/>
              <a:ext cx="4074105" cy="353943"/>
            </a:xfrm>
            <a:prstGeom prst="rect">
              <a:avLst/>
            </a:prstGeom>
            <a:noFill/>
          </p:spPr>
          <p:txBody>
            <a:bodyPr wrap="square" rtlCol="0">
              <a:spAutoFit/>
            </a:bodyPr>
            <a:lstStyle/>
            <a:p>
              <a:r>
                <a:rPr lang="ja-JP" altLang="en-US" sz="1700">
                  <a:solidFill>
                    <a:srgbClr val="015BAC"/>
                  </a:solidFill>
                </a:rPr>
                <a:t>歳出（当初予算）を県民一人あたりにすると</a:t>
              </a:r>
              <a:endParaRPr kumimoji="1" lang="ja-JP" altLang="en-US" sz="1700" spc="120" dirty="0">
                <a:solidFill>
                  <a:srgbClr val="015BAC"/>
                </a:solidFill>
              </a:endParaRPr>
            </a:p>
          </p:txBody>
        </p:sp>
        <p:sp>
          <p:nvSpPr>
            <p:cNvPr id="7" name="テキスト ボックス 6">
              <a:extLst>
                <a:ext uri="{FF2B5EF4-FFF2-40B4-BE49-F238E27FC236}">
                  <a16:creationId xmlns:a16="http://schemas.microsoft.com/office/drawing/2014/main" id="{BEEE4579-4A31-2BF9-F8C7-23B24FB8A2D6}"/>
                </a:ext>
              </a:extLst>
            </p:cNvPr>
            <p:cNvSpPr txBox="1"/>
            <p:nvPr/>
          </p:nvSpPr>
          <p:spPr>
            <a:xfrm>
              <a:off x="4481274" y="966692"/>
              <a:ext cx="3340049" cy="615553"/>
            </a:xfrm>
            <a:prstGeom prst="rect">
              <a:avLst/>
            </a:prstGeom>
            <a:noFill/>
            <a:ln>
              <a:noFill/>
            </a:ln>
          </p:spPr>
          <p:txBody>
            <a:bodyPr wrap="square" lIns="0" tIns="0" rIns="0" bIns="0" rtlCol="0">
              <a:spAutoFit/>
            </a:bodyPr>
            <a:lstStyle/>
            <a:p>
              <a:r>
                <a:rPr lang="ja-JP" altLang="en-US" sz="4000" spc="300">
                  <a:ln w="5080">
                    <a:noFill/>
                  </a:ln>
                  <a:solidFill>
                    <a:srgbClr val="015BAC"/>
                  </a:solidFill>
                  <a:latin typeface="HGPｺﾞｼｯｸE" panose="020B0900000000000000" pitchFamily="50" charset="-128"/>
                  <a:ea typeface="HGPｺﾞｼｯｸE" panose="020B0900000000000000" pitchFamily="50" charset="-128"/>
                </a:rPr>
                <a:t>約</a:t>
              </a:r>
              <a:r>
                <a:rPr lang="en-US" altLang="ja-JP" sz="4000" spc="300" dirty="0">
                  <a:ln w="5080">
                    <a:noFill/>
                  </a:ln>
                  <a:solidFill>
                    <a:srgbClr val="015BAC"/>
                  </a:solidFill>
                  <a:latin typeface="HGPｺﾞｼｯｸE" panose="020B0900000000000000" pitchFamily="50" charset="-128"/>
                  <a:ea typeface="HGPｺﾞｼｯｸE" panose="020B0900000000000000" pitchFamily="50" charset="-128"/>
                </a:rPr>
                <a:t>459,800</a:t>
              </a:r>
              <a:r>
                <a:rPr lang="ja-JP" altLang="en-US" sz="4000">
                  <a:ln w="5080">
                    <a:noFill/>
                  </a:ln>
                  <a:solidFill>
                    <a:srgbClr val="015BAC"/>
                  </a:solidFill>
                  <a:latin typeface="HGPｺﾞｼｯｸE" panose="020B0900000000000000" pitchFamily="50" charset="-128"/>
                  <a:ea typeface="HGPｺﾞｼｯｸE" panose="020B0900000000000000" pitchFamily="50" charset="-128"/>
                </a:rPr>
                <a:t>円</a:t>
              </a:r>
              <a:endParaRPr kumimoji="1" lang="en-US" altLang="ja-JP" sz="4000" dirty="0">
                <a:ln w="5080">
                  <a:noFill/>
                </a:ln>
                <a:solidFill>
                  <a:srgbClr val="015BAC"/>
                </a:solidFill>
                <a:effectLst/>
                <a:latin typeface="HGPｺﾞｼｯｸE" panose="020B0900000000000000" pitchFamily="50" charset="-128"/>
                <a:ea typeface="HGPｺﾞｼｯｸE" panose="020B0900000000000000" pitchFamily="50" charset="-128"/>
              </a:endParaRPr>
            </a:p>
          </p:txBody>
        </p:sp>
      </p:grpSp>
      <p:sp>
        <p:nvSpPr>
          <p:cNvPr id="55" name="スライド番号プレースホルダー 55">
            <a:extLst>
              <a:ext uri="{FF2B5EF4-FFF2-40B4-BE49-F238E27FC236}">
                <a16:creationId xmlns:a16="http://schemas.microsoft.com/office/drawing/2014/main" id="{7E983AF2-47CE-D547-C2F0-A449856F86D1}"/>
              </a:ext>
            </a:extLst>
          </p:cNvPr>
          <p:cNvSpPr>
            <a:spLocks noGrp="1"/>
          </p:cNvSpPr>
          <p:nvPr>
            <p:ph type="sldNum" sz="quarter" idx="12"/>
          </p:nvPr>
        </p:nvSpPr>
        <p:spPr>
          <a:xfrm>
            <a:off x="8769893" y="6443281"/>
            <a:ext cx="374107" cy="298426"/>
          </a:xfrm>
          <a:prstGeom prst="rect">
            <a:avLst/>
          </a:prstGeom>
        </p:spPr>
        <p:txBody>
          <a:bodyPr/>
          <a:lstStyle/>
          <a:p>
            <a:pPr>
              <a:defRPr/>
            </a:pPr>
            <a:fld id="{40E3B949-1179-4387-B307-F356BE6486A4}" type="slidenum">
              <a:rPr lang="en-US" altLang="ja-JP" smtClean="0"/>
              <a:pPr>
                <a:defRPr/>
              </a:pPr>
              <a:t>24</a:t>
            </a:fld>
            <a:endParaRPr lang="en-US" altLang="ja-JP" dirty="0"/>
          </a:p>
        </p:txBody>
      </p:sp>
      <p:grpSp>
        <p:nvGrpSpPr>
          <p:cNvPr id="9" name="グループ化 8">
            <a:extLst>
              <a:ext uri="{FF2B5EF4-FFF2-40B4-BE49-F238E27FC236}">
                <a16:creationId xmlns:a16="http://schemas.microsoft.com/office/drawing/2014/main" id="{FCDE2F31-E080-89C5-5FB0-A5F5202F8BE8}"/>
              </a:ext>
            </a:extLst>
          </p:cNvPr>
          <p:cNvGrpSpPr/>
          <p:nvPr/>
        </p:nvGrpSpPr>
        <p:grpSpPr>
          <a:xfrm>
            <a:off x="377006" y="1567315"/>
            <a:ext cx="8383516" cy="5066566"/>
            <a:chOff x="377006" y="1567315"/>
            <a:chExt cx="8383516" cy="5066566"/>
          </a:xfrm>
        </p:grpSpPr>
        <p:grpSp>
          <p:nvGrpSpPr>
            <p:cNvPr id="4" name="グループ化 3">
              <a:extLst>
                <a:ext uri="{FF2B5EF4-FFF2-40B4-BE49-F238E27FC236}">
                  <a16:creationId xmlns:a16="http://schemas.microsoft.com/office/drawing/2014/main" id="{02FB6373-1444-96B1-20EF-43A41195B343}"/>
                </a:ext>
              </a:extLst>
            </p:cNvPr>
            <p:cNvGrpSpPr/>
            <p:nvPr/>
          </p:nvGrpSpPr>
          <p:grpSpPr>
            <a:xfrm>
              <a:off x="1550194" y="2182869"/>
              <a:ext cx="6100761" cy="3603570"/>
              <a:chOff x="1550194" y="2182869"/>
              <a:chExt cx="6100761" cy="3603570"/>
            </a:xfrm>
          </p:grpSpPr>
          <p:sp>
            <p:nvSpPr>
              <p:cNvPr id="54" name="円/楕円 53">
                <a:extLst>
                  <a:ext uri="{FF2B5EF4-FFF2-40B4-BE49-F238E27FC236}">
                    <a16:creationId xmlns:a16="http://schemas.microsoft.com/office/drawing/2014/main" id="{2A951DCA-0FD6-7898-BA48-E866727C3C02}"/>
                  </a:ext>
                </a:extLst>
              </p:cNvPr>
              <p:cNvSpPr/>
              <p:nvPr/>
            </p:nvSpPr>
            <p:spPr>
              <a:xfrm>
                <a:off x="1550194" y="2182869"/>
                <a:ext cx="6100761" cy="3603570"/>
              </a:xfrm>
              <a:prstGeom prst="ellipse">
                <a:avLst/>
              </a:prstGeom>
              <a:solidFill>
                <a:srgbClr val="FFF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0" name="図 39" descr="時計 が含まれている画像&#10;&#10;AI によって生成されたコンテンツは間違っている可能性があります。">
                <a:extLst>
                  <a:ext uri="{FF2B5EF4-FFF2-40B4-BE49-F238E27FC236}">
                    <a16:creationId xmlns:a16="http://schemas.microsoft.com/office/drawing/2014/main" id="{16FF8AEB-37DA-C8BB-7B51-314879AAC9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3468" y="2390790"/>
                <a:ext cx="969115" cy="3059891"/>
              </a:xfrm>
              <a:prstGeom prst="rect">
                <a:avLst/>
              </a:prstGeom>
            </p:spPr>
          </p:pic>
        </p:grpSp>
        <p:grpSp>
          <p:nvGrpSpPr>
            <p:cNvPr id="48" name="グループ化 47">
              <a:extLst>
                <a:ext uri="{FF2B5EF4-FFF2-40B4-BE49-F238E27FC236}">
                  <a16:creationId xmlns:a16="http://schemas.microsoft.com/office/drawing/2014/main" id="{CEADBA5F-9D60-68AD-0E98-3325E13A0464}"/>
                </a:ext>
              </a:extLst>
            </p:cNvPr>
            <p:cNvGrpSpPr/>
            <p:nvPr/>
          </p:nvGrpSpPr>
          <p:grpSpPr>
            <a:xfrm>
              <a:off x="5263330" y="1567315"/>
              <a:ext cx="1832698" cy="1977466"/>
              <a:chOff x="5263330" y="1567315"/>
              <a:chExt cx="1832698" cy="1977466"/>
            </a:xfrm>
          </p:grpSpPr>
          <p:sp>
            <p:nvSpPr>
              <p:cNvPr id="47" name="円/楕円 46">
                <a:extLst>
                  <a:ext uri="{FF2B5EF4-FFF2-40B4-BE49-F238E27FC236}">
                    <a16:creationId xmlns:a16="http://schemas.microsoft.com/office/drawing/2014/main" id="{3DC4541E-8DC4-7DDC-6242-75EDC1C28D6E}"/>
                  </a:ext>
                </a:extLst>
              </p:cNvPr>
              <p:cNvSpPr/>
              <p:nvPr/>
            </p:nvSpPr>
            <p:spPr>
              <a:xfrm>
                <a:off x="5263330" y="1712083"/>
                <a:ext cx="1832698" cy="1832698"/>
              </a:xfrm>
              <a:prstGeom prst="ellipse">
                <a:avLst/>
              </a:prstGeom>
              <a:solidFill>
                <a:srgbClr val="FFE5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角丸四角形 24">
                <a:extLst>
                  <a:ext uri="{FF2B5EF4-FFF2-40B4-BE49-F238E27FC236}">
                    <a16:creationId xmlns:a16="http://schemas.microsoft.com/office/drawing/2014/main" id="{6D9874FA-6C9B-8A4D-B43E-42E26D74F999}"/>
                  </a:ext>
                </a:extLst>
              </p:cNvPr>
              <p:cNvSpPr/>
              <p:nvPr/>
            </p:nvSpPr>
            <p:spPr>
              <a:xfrm>
                <a:off x="5488889" y="2647520"/>
                <a:ext cx="1369112" cy="224267"/>
              </a:xfrm>
              <a:prstGeom prst="roundRect">
                <a:avLst>
                  <a:gd name="adj" fmla="val 50000"/>
                </a:avLst>
              </a:prstGeom>
              <a:solidFill>
                <a:srgbClr val="E86D47"/>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00"/>
                  <a:t>教育費</a:t>
                </a:r>
                <a:endParaRPr kumimoji="1" lang="ja-JP" altLang="en-US" sz="1000"/>
              </a:p>
            </p:txBody>
          </p:sp>
          <p:sp>
            <p:nvSpPr>
              <p:cNvPr id="26" name="テキスト ボックス 25">
                <a:extLst>
                  <a:ext uri="{FF2B5EF4-FFF2-40B4-BE49-F238E27FC236}">
                    <a16:creationId xmlns:a16="http://schemas.microsoft.com/office/drawing/2014/main" id="{794AE9C1-4282-C2BF-77DD-56F2A6A112BC}"/>
                  </a:ext>
                </a:extLst>
              </p:cNvPr>
              <p:cNvSpPr txBox="1"/>
              <p:nvPr/>
            </p:nvSpPr>
            <p:spPr>
              <a:xfrm>
                <a:off x="5617476" y="2894077"/>
                <a:ext cx="1133367" cy="307777"/>
              </a:xfrm>
              <a:prstGeom prst="rect">
                <a:avLst/>
              </a:prstGeom>
              <a:noFill/>
              <a:ln>
                <a:noFill/>
              </a:ln>
            </p:spPr>
            <p:txBody>
              <a:bodyPr wrap="square" lIns="0" tIns="0" rIns="0" bIns="0" rtlCol="0">
                <a:spAutoFit/>
              </a:bodyPr>
              <a:lstStyle/>
              <a:p>
                <a:r>
                  <a:rPr lang="ja-JP" altLang="en-US" sz="1000" spc="110">
                    <a:ln w="5080">
                      <a:noFill/>
                    </a:ln>
                    <a:latin typeface="HGPｺﾞｼｯｸE" panose="020B0900000000000000" pitchFamily="50" charset="-128"/>
                    <a:ea typeface="HGPｺﾞｼｯｸE" panose="020B0900000000000000" pitchFamily="50" charset="-128"/>
                  </a:rPr>
                  <a:t>約</a:t>
                </a:r>
                <a:r>
                  <a:rPr lang="en-US" altLang="ja-JP" sz="2000" spc="110" dirty="0">
                    <a:ln w="5080">
                      <a:noFill/>
                    </a:ln>
                    <a:latin typeface="HGPｺﾞｼｯｸE" panose="020B0900000000000000" pitchFamily="50" charset="-128"/>
                    <a:ea typeface="HGPｺﾞｼｯｸE" panose="020B0900000000000000" pitchFamily="50" charset="-128"/>
                  </a:rPr>
                  <a:t>99,500</a:t>
                </a:r>
                <a:r>
                  <a:rPr lang="ja-JP" altLang="en-US" sz="1000" spc="110">
                    <a:ln w="5080">
                      <a:noFill/>
                    </a:ln>
                    <a:latin typeface="HGPｺﾞｼｯｸE" panose="020B0900000000000000" pitchFamily="50" charset="-128"/>
                    <a:ea typeface="HGPｺﾞｼｯｸE" panose="020B0900000000000000" pitchFamily="50" charset="-128"/>
                  </a:rPr>
                  <a:t>円</a:t>
                </a:r>
                <a:endParaRPr kumimoji="1" lang="en-US" altLang="ja-JP" sz="1000" spc="110" dirty="0">
                  <a:ln w="5080">
                    <a:noFill/>
                  </a:ln>
                  <a:effectLst/>
                  <a:latin typeface="HGPｺﾞｼｯｸE" panose="020B0900000000000000" pitchFamily="50" charset="-128"/>
                  <a:ea typeface="HGPｺﾞｼｯｸE" panose="020B0900000000000000" pitchFamily="50" charset="-128"/>
                </a:endParaRPr>
              </a:p>
            </p:txBody>
          </p:sp>
          <p:pic>
            <p:nvPicPr>
              <p:cNvPr id="30" name="図 29" descr="時計 が含まれている画像&#10;&#10;AI によって生成されたコンテンツは間違っている可能性があります。">
                <a:extLst>
                  <a:ext uri="{FF2B5EF4-FFF2-40B4-BE49-F238E27FC236}">
                    <a16:creationId xmlns:a16="http://schemas.microsoft.com/office/drawing/2014/main" id="{E26A07A7-CFA1-EF24-9705-BBD0FA33CD31}"/>
                  </a:ext>
                </a:extLst>
              </p:cNvPr>
              <p:cNvPicPr>
                <a:picLocks noChangeAspect="1"/>
              </p:cNvPicPr>
              <p:nvPr/>
            </p:nvPicPr>
            <p:blipFill>
              <a:blip r:embed="rId4">
                <a:extLst>
                  <a:ext uri="{28A0092B-C50C-407E-A947-70E740481C1C}">
                    <a14:useLocalDpi xmlns:a14="http://schemas.microsoft.com/office/drawing/2010/main" val="0"/>
                  </a:ext>
                </a:extLst>
              </a:blip>
              <a:srcRect r="15079" b="40654"/>
              <a:stretch/>
            </p:blipFill>
            <p:spPr>
              <a:xfrm>
                <a:off x="5514976" y="1567315"/>
                <a:ext cx="1343025" cy="1057916"/>
              </a:xfrm>
              <a:prstGeom prst="rect">
                <a:avLst/>
              </a:prstGeom>
            </p:spPr>
          </p:pic>
        </p:grpSp>
        <p:grpSp>
          <p:nvGrpSpPr>
            <p:cNvPr id="49" name="グループ化 48">
              <a:extLst>
                <a:ext uri="{FF2B5EF4-FFF2-40B4-BE49-F238E27FC236}">
                  <a16:creationId xmlns:a16="http://schemas.microsoft.com/office/drawing/2014/main" id="{A0471254-C9FA-7F68-D26A-DC49B227ED18}"/>
                </a:ext>
              </a:extLst>
            </p:cNvPr>
            <p:cNvGrpSpPr/>
            <p:nvPr/>
          </p:nvGrpSpPr>
          <p:grpSpPr>
            <a:xfrm>
              <a:off x="6927824" y="2860311"/>
              <a:ext cx="1832698" cy="2041783"/>
              <a:chOff x="6927824" y="2860311"/>
              <a:chExt cx="1832698" cy="2041783"/>
            </a:xfrm>
          </p:grpSpPr>
          <p:sp>
            <p:nvSpPr>
              <p:cNvPr id="46" name="円/楕円 45">
                <a:extLst>
                  <a:ext uri="{FF2B5EF4-FFF2-40B4-BE49-F238E27FC236}">
                    <a16:creationId xmlns:a16="http://schemas.microsoft.com/office/drawing/2014/main" id="{12A9E1DE-D3A0-F145-46EE-80D2D5F0E46E}"/>
                  </a:ext>
                </a:extLst>
              </p:cNvPr>
              <p:cNvSpPr/>
              <p:nvPr/>
            </p:nvSpPr>
            <p:spPr>
              <a:xfrm>
                <a:off x="6927824" y="3069396"/>
                <a:ext cx="1832698" cy="1832698"/>
              </a:xfrm>
              <a:prstGeom prst="ellipse">
                <a:avLst/>
              </a:prstGeom>
              <a:solidFill>
                <a:srgbClr val="E3EB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0779BB05-0F14-CAC3-6A78-8A761BCAD7C6}"/>
                  </a:ext>
                </a:extLst>
              </p:cNvPr>
              <p:cNvSpPr txBox="1"/>
              <p:nvPr/>
            </p:nvSpPr>
            <p:spPr>
              <a:xfrm>
                <a:off x="7296257" y="4251390"/>
                <a:ext cx="1133367" cy="307777"/>
              </a:xfrm>
              <a:prstGeom prst="rect">
                <a:avLst/>
              </a:prstGeom>
              <a:noFill/>
              <a:ln>
                <a:noFill/>
              </a:ln>
            </p:spPr>
            <p:txBody>
              <a:bodyPr wrap="square" lIns="0" tIns="0" rIns="0" bIns="0" rtlCol="0">
                <a:spAutoFit/>
              </a:bodyPr>
              <a:lstStyle/>
              <a:p>
                <a:r>
                  <a:rPr lang="ja-JP" altLang="en-US" sz="1000" spc="110">
                    <a:ln w="5080">
                      <a:noFill/>
                    </a:ln>
                    <a:latin typeface="HGPｺﾞｼｯｸE" panose="020B0900000000000000" pitchFamily="50" charset="-128"/>
                    <a:ea typeface="HGPｺﾞｼｯｸE" panose="020B0900000000000000" pitchFamily="50" charset="-128"/>
                  </a:rPr>
                  <a:t>約</a:t>
                </a:r>
                <a:r>
                  <a:rPr lang="en-US" altLang="ja-JP" sz="2000" spc="110" dirty="0">
                    <a:ln w="5080">
                      <a:noFill/>
                    </a:ln>
                    <a:latin typeface="HGPｺﾞｼｯｸE" panose="020B0900000000000000" pitchFamily="50" charset="-128"/>
                    <a:ea typeface="HGPｺﾞｼｯｸE" panose="020B0900000000000000" pitchFamily="50" charset="-128"/>
                  </a:rPr>
                  <a:t>63,800</a:t>
                </a:r>
                <a:r>
                  <a:rPr lang="ja-JP" altLang="en-US" sz="1000" spc="110">
                    <a:ln w="5080">
                      <a:noFill/>
                    </a:ln>
                    <a:latin typeface="HGPｺﾞｼｯｸE" panose="020B0900000000000000" pitchFamily="50" charset="-128"/>
                    <a:ea typeface="HGPｺﾞｼｯｸE" panose="020B0900000000000000" pitchFamily="50" charset="-128"/>
                  </a:rPr>
                  <a:t>円</a:t>
                </a:r>
                <a:endParaRPr kumimoji="1" lang="en-US" altLang="ja-JP" sz="1000" spc="110" dirty="0">
                  <a:ln w="5080">
                    <a:noFill/>
                  </a:ln>
                  <a:effectLst/>
                  <a:latin typeface="HGPｺﾞｼｯｸE" panose="020B0900000000000000" pitchFamily="50" charset="-128"/>
                  <a:ea typeface="HGPｺﾞｼｯｸE" panose="020B0900000000000000" pitchFamily="50" charset="-128"/>
                </a:endParaRPr>
              </a:p>
            </p:txBody>
          </p:sp>
          <p:sp>
            <p:nvSpPr>
              <p:cNvPr id="22" name="角丸四角形 21">
                <a:extLst>
                  <a:ext uri="{FF2B5EF4-FFF2-40B4-BE49-F238E27FC236}">
                    <a16:creationId xmlns:a16="http://schemas.microsoft.com/office/drawing/2014/main" id="{7618BF81-C2CE-BC25-D454-577A75922743}"/>
                  </a:ext>
                </a:extLst>
              </p:cNvPr>
              <p:cNvSpPr/>
              <p:nvPr/>
            </p:nvSpPr>
            <p:spPr>
              <a:xfrm>
                <a:off x="7160526" y="3997689"/>
                <a:ext cx="1369112" cy="224267"/>
              </a:xfrm>
              <a:prstGeom prst="roundRect">
                <a:avLst>
                  <a:gd name="adj" fmla="val 50000"/>
                </a:avLst>
              </a:prstGeom>
              <a:solidFill>
                <a:srgbClr val="70B700"/>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00"/>
                  <a:t>民生費</a:t>
                </a:r>
                <a:endParaRPr kumimoji="1" lang="ja-JP" altLang="en-US" sz="1000"/>
              </a:p>
            </p:txBody>
          </p:sp>
          <p:pic>
            <p:nvPicPr>
              <p:cNvPr id="32" name="図 31" descr="時計, 男 が含まれている画像&#10;&#10;AI によって生成されたコンテンツは間違っている可能性があります。">
                <a:extLst>
                  <a:ext uri="{FF2B5EF4-FFF2-40B4-BE49-F238E27FC236}">
                    <a16:creationId xmlns:a16="http://schemas.microsoft.com/office/drawing/2014/main" id="{848D5C30-A15C-CB7A-066C-95BA2B39FC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89557" y="2860311"/>
                <a:ext cx="1122808" cy="1605337"/>
              </a:xfrm>
              <a:prstGeom prst="rect">
                <a:avLst/>
              </a:prstGeom>
            </p:spPr>
          </p:pic>
        </p:grpSp>
        <p:sp>
          <p:nvSpPr>
            <p:cNvPr id="53" name="テキスト ボックス 52">
              <a:extLst>
                <a:ext uri="{FF2B5EF4-FFF2-40B4-BE49-F238E27FC236}">
                  <a16:creationId xmlns:a16="http://schemas.microsoft.com/office/drawing/2014/main" id="{69089F5C-07A1-1D63-45A8-A0408559E710}"/>
                </a:ext>
              </a:extLst>
            </p:cNvPr>
            <p:cNvSpPr txBox="1"/>
            <p:nvPr/>
          </p:nvSpPr>
          <p:spPr>
            <a:xfrm>
              <a:off x="3197171" y="6391892"/>
              <a:ext cx="2689653" cy="241989"/>
            </a:xfrm>
            <a:prstGeom prst="rect">
              <a:avLst/>
            </a:prstGeom>
            <a:noFill/>
          </p:spPr>
          <p:txBody>
            <a:bodyPr wrap="square">
              <a:spAutoFit/>
            </a:bodyPr>
            <a:lstStyle/>
            <a:p>
              <a:pPr>
                <a:lnSpc>
                  <a:spcPct val="120000"/>
                </a:lnSpc>
              </a:pPr>
              <a:r>
                <a:rPr lang="ja-JP" altLang="en-US" sz="900">
                  <a:latin typeface="HGPGothicE" panose="020B0900000000000000" pitchFamily="34" charset="-128"/>
                  <a:ea typeface="HGPGothicE" panose="020B0900000000000000" pitchFamily="34" charset="-128"/>
                </a:rPr>
                <a:t>（令和</a:t>
              </a:r>
              <a:r>
                <a:rPr lang="en-US" altLang="ja-JP" sz="900" dirty="0">
                  <a:latin typeface="HGPGothicE" panose="020B0900000000000000" pitchFamily="34" charset="-128"/>
                  <a:ea typeface="HGPGothicE" panose="020B0900000000000000" pitchFamily="34" charset="-128"/>
                </a:rPr>
                <a:t>6</a:t>
              </a:r>
              <a:r>
                <a:rPr lang="ja-JP" altLang="en-US" sz="900">
                  <a:latin typeface="HGPGothicE" panose="020B0900000000000000" pitchFamily="34" charset="-128"/>
                  <a:ea typeface="HGPGothicE" panose="020B0900000000000000" pitchFamily="34" charset="-128"/>
                </a:rPr>
                <a:t>年</a:t>
              </a:r>
              <a:r>
                <a:rPr lang="en-US" altLang="ja-JP" sz="900" dirty="0">
                  <a:latin typeface="HGPGothicE" panose="020B0900000000000000" pitchFamily="34" charset="-128"/>
                  <a:ea typeface="HGPGothicE" panose="020B0900000000000000" pitchFamily="34" charset="-128"/>
                </a:rPr>
                <a:t>1</a:t>
              </a:r>
              <a:r>
                <a:rPr lang="ja-JP" altLang="en-US" sz="900">
                  <a:latin typeface="HGPGothicE" panose="020B0900000000000000" pitchFamily="34" charset="-128"/>
                  <a:ea typeface="HGPGothicE" panose="020B0900000000000000" pitchFamily="34" charset="-128"/>
                </a:rPr>
                <a:t>月</a:t>
              </a:r>
              <a:r>
                <a:rPr lang="en-US" altLang="ja-JP" sz="900" dirty="0">
                  <a:latin typeface="HGPGothicE" panose="020B0900000000000000" pitchFamily="34" charset="-128"/>
                  <a:ea typeface="HGPGothicE" panose="020B0900000000000000" pitchFamily="34" charset="-128"/>
                </a:rPr>
                <a:t>1</a:t>
              </a:r>
              <a:r>
                <a:rPr lang="ja-JP" altLang="en-US" sz="900">
                  <a:latin typeface="HGPGothicE" panose="020B0900000000000000" pitchFamily="34" charset="-128"/>
                  <a:ea typeface="HGPGothicE" panose="020B0900000000000000" pitchFamily="34" charset="-128"/>
                </a:rPr>
                <a:t>日現在　県の推計人口</a:t>
              </a:r>
              <a:r>
                <a:rPr lang="en-US" altLang="ja-JP" sz="900" dirty="0">
                  <a:latin typeface="+mn-ea"/>
                  <a:cs typeface="Arial" panose="020B0604020202020204" pitchFamily="34" charset="0"/>
                </a:rPr>
                <a:t>1,927,053</a:t>
              </a:r>
              <a:r>
                <a:rPr lang="ja-JP" altLang="en-US" sz="900">
                  <a:latin typeface="+mn-ea"/>
                </a:rPr>
                <a:t>人</a:t>
              </a:r>
              <a:r>
                <a:rPr lang="ja-JP" altLang="en-US" sz="900">
                  <a:latin typeface="HGPGothicE" panose="020B0900000000000000" pitchFamily="34" charset="-128"/>
                  <a:ea typeface="HGPGothicE" panose="020B0900000000000000" pitchFamily="34" charset="-128"/>
                </a:rPr>
                <a:t>）</a:t>
              </a:r>
            </a:p>
          </p:txBody>
        </p:sp>
        <p:grpSp>
          <p:nvGrpSpPr>
            <p:cNvPr id="31" name="グループ化 30">
              <a:extLst>
                <a:ext uri="{FF2B5EF4-FFF2-40B4-BE49-F238E27FC236}">
                  <a16:creationId xmlns:a16="http://schemas.microsoft.com/office/drawing/2014/main" id="{3F793E8E-F903-E8DF-065C-D3E681EB4DB3}"/>
                </a:ext>
              </a:extLst>
            </p:cNvPr>
            <p:cNvGrpSpPr/>
            <p:nvPr/>
          </p:nvGrpSpPr>
          <p:grpSpPr>
            <a:xfrm>
              <a:off x="2038830" y="1710602"/>
              <a:ext cx="1832698" cy="1832698"/>
              <a:chOff x="2038830" y="1710602"/>
              <a:chExt cx="1832698" cy="1832698"/>
            </a:xfrm>
          </p:grpSpPr>
          <p:grpSp>
            <p:nvGrpSpPr>
              <p:cNvPr id="42" name="グループ化 41">
                <a:extLst>
                  <a:ext uri="{FF2B5EF4-FFF2-40B4-BE49-F238E27FC236}">
                    <a16:creationId xmlns:a16="http://schemas.microsoft.com/office/drawing/2014/main" id="{170DDFA6-1C2E-45FD-47EC-B3CFDAD20362}"/>
                  </a:ext>
                </a:extLst>
              </p:cNvPr>
              <p:cNvGrpSpPr/>
              <p:nvPr/>
            </p:nvGrpSpPr>
            <p:grpSpPr>
              <a:xfrm>
                <a:off x="2038830" y="1710602"/>
                <a:ext cx="1832698" cy="1832698"/>
                <a:chOff x="2038830" y="1710602"/>
                <a:chExt cx="1832698" cy="1832698"/>
              </a:xfrm>
            </p:grpSpPr>
            <p:sp>
              <p:nvSpPr>
                <p:cNvPr id="41" name="円/楕円 40">
                  <a:extLst>
                    <a:ext uri="{FF2B5EF4-FFF2-40B4-BE49-F238E27FC236}">
                      <a16:creationId xmlns:a16="http://schemas.microsoft.com/office/drawing/2014/main" id="{F41A3E58-2CC6-F952-5C07-FDCE6D964B3C}"/>
                    </a:ext>
                  </a:extLst>
                </p:cNvPr>
                <p:cNvSpPr/>
                <p:nvPr/>
              </p:nvSpPr>
              <p:spPr>
                <a:xfrm>
                  <a:off x="2038830" y="1710602"/>
                  <a:ext cx="1832698" cy="1832698"/>
                </a:xfrm>
                <a:prstGeom prst="ellipse">
                  <a:avLst/>
                </a:prstGeom>
                <a:solidFill>
                  <a:srgbClr val="FFEA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a:extLst>
                    <a:ext uri="{FF2B5EF4-FFF2-40B4-BE49-F238E27FC236}">
                      <a16:creationId xmlns:a16="http://schemas.microsoft.com/office/drawing/2014/main" id="{5728A543-28EA-7CE0-C78D-9CCBD9F89493}"/>
                    </a:ext>
                  </a:extLst>
                </p:cNvPr>
                <p:cNvSpPr/>
                <p:nvPr/>
              </p:nvSpPr>
              <p:spPr>
                <a:xfrm>
                  <a:off x="2259914" y="2647520"/>
                  <a:ext cx="1369112" cy="224267"/>
                </a:xfrm>
                <a:prstGeom prst="roundRect">
                  <a:avLst>
                    <a:gd name="adj" fmla="val 50000"/>
                  </a:avLst>
                </a:prstGeom>
                <a:solidFill>
                  <a:srgbClr val="FC9EB8"/>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a:t>衛生費</a:t>
                  </a:r>
                </a:p>
              </p:txBody>
            </p:sp>
            <p:sp>
              <p:nvSpPr>
                <p:cNvPr id="13" name="テキスト ボックス 12">
                  <a:extLst>
                    <a:ext uri="{FF2B5EF4-FFF2-40B4-BE49-F238E27FC236}">
                      <a16:creationId xmlns:a16="http://schemas.microsoft.com/office/drawing/2014/main" id="{4B7C2804-C3A8-5E89-470D-7738ABA85021}"/>
                    </a:ext>
                  </a:extLst>
                </p:cNvPr>
                <p:cNvSpPr txBox="1"/>
                <p:nvPr/>
              </p:nvSpPr>
              <p:spPr>
                <a:xfrm>
                  <a:off x="2402789" y="2915509"/>
                  <a:ext cx="1133367" cy="307777"/>
                </a:xfrm>
                <a:prstGeom prst="rect">
                  <a:avLst/>
                </a:prstGeom>
                <a:noFill/>
                <a:ln>
                  <a:noFill/>
                </a:ln>
              </p:spPr>
              <p:txBody>
                <a:bodyPr wrap="square" lIns="0" tIns="0" rIns="0" bIns="0" rtlCol="0">
                  <a:spAutoFit/>
                </a:bodyPr>
                <a:lstStyle/>
                <a:p>
                  <a:r>
                    <a:rPr lang="ja-JP" altLang="en-US" sz="1000" spc="110">
                      <a:ln w="5080">
                        <a:noFill/>
                      </a:ln>
                      <a:latin typeface="HGPｺﾞｼｯｸE" panose="020B0900000000000000" pitchFamily="50" charset="-128"/>
                      <a:ea typeface="HGPｺﾞｼｯｸE" panose="020B0900000000000000" pitchFamily="50" charset="-128"/>
                    </a:rPr>
                    <a:t>約</a:t>
                  </a:r>
                  <a:r>
                    <a:rPr lang="en-US" altLang="ja-JP" sz="2000" spc="110" dirty="0">
                      <a:ln w="5080">
                        <a:noFill/>
                      </a:ln>
                      <a:latin typeface="HGPｺﾞｼｯｸE" panose="020B0900000000000000" pitchFamily="50" charset="-128"/>
                      <a:ea typeface="HGPｺﾞｼｯｸE" panose="020B0900000000000000" pitchFamily="50" charset="-128"/>
                    </a:rPr>
                    <a:t>17,000</a:t>
                  </a:r>
                  <a:r>
                    <a:rPr lang="ja-JP" altLang="en-US" sz="1000" spc="110">
                      <a:ln w="5080">
                        <a:noFill/>
                      </a:ln>
                      <a:latin typeface="HGPｺﾞｼｯｸE" panose="020B0900000000000000" pitchFamily="50" charset="-128"/>
                      <a:ea typeface="HGPｺﾞｼｯｸE" panose="020B0900000000000000" pitchFamily="50" charset="-128"/>
                    </a:rPr>
                    <a:t>円</a:t>
                  </a:r>
                  <a:endParaRPr kumimoji="1" lang="en-US" altLang="ja-JP" sz="1000" spc="110" dirty="0">
                    <a:ln w="5080">
                      <a:noFill/>
                    </a:ln>
                    <a:effectLst/>
                    <a:latin typeface="HGPｺﾞｼｯｸE" panose="020B0900000000000000" pitchFamily="50" charset="-128"/>
                    <a:ea typeface="HGPｺﾞｼｯｸE" panose="020B0900000000000000" pitchFamily="50" charset="-128"/>
                  </a:endParaRPr>
                </a:p>
              </p:txBody>
            </p:sp>
          </p:grpSp>
          <p:pic>
            <p:nvPicPr>
              <p:cNvPr id="11" name="図 10" descr="アイコン&#10;&#10;AI によって生成されたコンテンツは間違っている可能性があります。">
                <a:extLst>
                  <a:ext uri="{FF2B5EF4-FFF2-40B4-BE49-F238E27FC236}">
                    <a16:creationId xmlns:a16="http://schemas.microsoft.com/office/drawing/2014/main" id="{C4BD3168-087E-2EA8-FF4D-C58B7BFD01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91580" y="2000669"/>
                <a:ext cx="1369112" cy="569698"/>
              </a:xfrm>
              <a:prstGeom prst="rect">
                <a:avLst/>
              </a:prstGeom>
            </p:spPr>
          </p:pic>
        </p:grpSp>
        <p:grpSp>
          <p:nvGrpSpPr>
            <p:cNvPr id="33" name="グループ化 32">
              <a:extLst>
                <a:ext uri="{FF2B5EF4-FFF2-40B4-BE49-F238E27FC236}">
                  <a16:creationId xmlns:a16="http://schemas.microsoft.com/office/drawing/2014/main" id="{47EC27AD-0E33-A8B8-8785-438A1611A158}"/>
                </a:ext>
              </a:extLst>
            </p:cNvPr>
            <p:cNvGrpSpPr/>
            <p:nvPr/>
          </p:nvGrpSpPr>
          <p:grpSpPr>
            <a:xfrm>
              <a:off x="377006" y="3069397"/>
              <a:ext cx="1832698" cy="1832698"/>
              <a:chOff x="377006" y="3069397"/>
              <a:chExt cx="1832698" cy="1832698"/>
            </a:xfrm>
          </p:grpSpPr>
          <p:grpSp>
            <p:nvGrpSpPr>
              <p:cNvPr id="52" name="グループ化 51">
                <a:extLst>
                  <a:ext uri="{FF2B5EF4-FFF2-40B4-BE49-F238E27FC236}">
                    <a16:creationId xmlns:a16="http://schemas.microsoft.com/office/drawing/2014/main" id="{D57FECE7-610E-73F6-0FDE-B24D794AE746}"/>
                  </a:ext>
                </a:extLst>
              </p:cNvPr>
              <p:cNvGrpSpPr/>
              <p:nvPr/>
            </p:nvGrpSpPr>
            <p:grpSpPr>
              <a:xfrm>
                <a:off x="377006" y="3069397"/>
                <a:ext cx="1832698" cy="1832698"/>
                <a:chOff x="377006" y="3069397"/>
                <a:chExt cx="1832698" cy="1832698"/>
              </a:xfrm>
            </p:grpSpPr>
            <p:sp>
              <p:nvSpPr>
                <p:cNvPr id="43" name="円/楕円 42">
                  <a:extLst>
                    <a:ext uri="{FF2B5EF4-FFF2-40B4-BE49-F238E27FC236}">
                      <a16:creationId xmlns:a16="http://schemas.microsoft.com/office/drawing/2014/main" id="{1A2DEE16-7C72-FC4A-83D0-D845F940CB1A}"/>
                    </a:ext>
                  </a:extLst>
                </p:cNvPr>
                <p:cNvSpPr/>
                <p:nvPr/>
              </p:nvSpPr>
              <p:spPr>
                <a:xfrm>
                  <a:off x="377006" y="3069397"/>
                  <a:ext cx="1832698" cy="1832698"/>
                </a:xfrm>
                <a:prstGeom prst="ellipse">
                  <a:avLst/>
                </a:prstGeom>
                <a:solidFill>
                  <a:srgbClr val="FEEF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角丸四角形 15">
                  <a:extLst>
                    <a:ext uri="{FF2B5EF4-FFF2-40B4-BE49-F238E27FC236}">
                      <a16:creationId xmlns:a16="http://schemas.microsoft.com/office/drawing/2014/main" id="{311B5BAF-90AE-DD7E-EB15-6EC3654E3313}"/>
                    </a:ext>
                  </a:extLst>
                </p:cNvPr>
                <p:cNvSpPr/>
                <p:nvPr/>
              </p:nvSpPr>
              <p:spPr>
                <a:xfrm>
                  <a:off x="595421" y="4004832"/>
                  <a:ext cx="1369112" cy="224267"/>
                </a:xfrm>
                <a:prstGeom prst="roundRect">
                  <a:avLst>
                    <a:gd name="adj" fmla="val 50000"/>
                  </a:avLst>
                </a:prstGeom>
                <a:solidFill>
                  <a:srgbClr val="DB9800"/>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a:t>農林水産業費</a:t>
                  </a:r>
                </a:p>
              </p:txBody>
            </p:sp>
            <p:sp>
              <p:nvSpPr>
                <p:cNvPr id="17" name="テキスト ボックス 16">
                  <a:extLst>
                    <a:ext uri="{FF2B5EF4-FFF2-40B4-BE49-F238E27FC236}">
                      <a16:creationId xmlns:a16="http://schemas.microsoft.com/office/drawing/2014/main" id="{520BB40F-2A4F-32AA-3C62-15778A63366C}"/>
                    </a:ext>
                  </a:extLst>
                </p:cNvPr>
                <p:cNvSpPr txBox="1"/>
                <p:nvPr/>
              </p:nvSpPr>
              <p:spPr>
                <a:xfrm>
                  <a:off x="724008" y="4244245"/>
                  <a:ext cx="1133367" cy="307777"/>
                </a:xfrm>
                <a:prstGeom prst="rect">
                  <a:avLst/>
                </a:prstGeom>
                <a:noFill/>
                <a:ln>
                  <a:noFill/>
                </a:ln>
              </p:spPr>
              <p:txBody>
                <a:bodyPr wrap="square" lIns="0" tIns="0" rIns="0" bIns="0" rtlCol="0">
                  <a:spAutoFit/>
                </a:bodyPr>
                <a:lstStyle/>
                <a:p>
                  <a:r>
                    <a:rPr lang="ja-JP" altLang="en-US" sz="1000" spc="110">
                      <a:ln w="5080">
                        <a:noFill/>
                      </a:ln>
                      <a:latin typeface="HGPｺﾞｼｯｸE" panose="020B0900000000000000" pitchFamily="50" charset="-128"/>
                      <a:ea typeface="HGPｺﾞｼｯｸE" panose="020B0900000000000000" pitchFamily="50" charset="-128"/>
                    </a:rPr>
                    <a:t>約</a:t>
                  </a:r>
                  <a:r>
                    <a:rPr lang="en-US" altLang="ja-JP" sz="2000" spc="110" dirty="0">
                      <a:ln w="5080">
                        <a:noFill/>
                      </a:ln>
                      <a:latin typeface="HGPｺﾞｼｯｸE" panose="020B0900000000000000" pitchFamily="50" charset="-128"/>
                      <a:ea typeface="HGPｺﾞｼｯｸE" panose="020B0900000000000000" pitchFamily="50" charset="-128"/>
                    </a:rPr>
                    <a:t>24,100</a:t>
                  </a:r>
                  <a:r>
                    <a:rPr lang="ja-JP" altLang="en-US" sz="1000" spc="110">
                      <a:ln w="5080">
                        <a:noFill/>
                      </a:ln>
                      <a:latin typeface="HGPｺﾞｼｯｸE" panose="020B0900000000000000" pitchFamily="50" charset="-128"/>
                      <a:ea typeface="HGPｺﾞｼｯｸE" panose="020B0900000000000000" pitchFamily="50" charset="-128"/>
                    </a:rPr>
                    <a:t>円</a:t>
                  </a:r>
                  <a:endParaRPr kumimoji="1" lang="en-US" altLang="ja-JP" sz="1000" spc="110" dirty="0">
                    <a:ln w="5080">
                      <a:noFill/>
                    </a:ln>
                    <a:effectLst/>
                    <a:latin typeface="HGPｺﾞｼｯｸE" panose="020B0900000000000000" pitchFamily="50" charset="-128"/>
                    <a:ea typeface="HGPｺﾞｼｯｸE" panose="020B0900000000000000" pitchFamily="50" charset="-128"/>
                  </a:endParaRPr>
                </a:p>
              </p:txBody>
            </p:sp>
          </p:grpSp>
          <p:pic>
            <p:nvPicPr>
              <p:cNvPr id="14" name="図 13" descr="アイコン&#10;&#10;AI によって生成されたコンテンツは間違っている可能性があります。">
                <a:extLst>
                  <a:ext uri="{FF2B5EF4-FFF2-40B4-BE49-F238E27FC236}">
                    <a16:creationId xmlns:a16="http://schemas.microsoft.com/office/drawing/2014/main" id="{6089E17C-FA24-A659-94B8-03048A54DC9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9686" y="3225058"/>
                <a:ext cx="1124636" cy="687278"/>
              </a:xfrm>
              <a:prstGeom prst="rect">
                <a:avLst/>
              </a:prstGeom>
            </p:spPr>
          </p:pic>
        </p:grpSp>
        <p:grpSp>
          <p:nvGrpSpPr>
            <p:cNvPr id="37" name="グループ化 36">
              <a:extLst>
                <a:ext uri="{FF2B5EF4-FFF2-40B4-BE49-F238E27FC236}">
                  <a16:creationId xmlns:a16="http://schemas.microsoft.com/office/drawing/2014/main" id="{41D42740-670B-93CB-F22C-94AAA68968B6}"/>
                </a:ext>
              </a:extLst>
            </p:cNvPr>
            <p:cNvGrpSpPr/>
            <p:nvPr/>
          </p:nvGrpSpPr>
          <p:grpSpPr>
            <a:xfrm>
              <a:off x="5263331" y="4356391"/>
              <a:ext cx="1832698" cy="1903016"/>
              <a:chOff x="5263331" y="4356391"/>
              <a:chExt cx="1832698" cy="1903016"/>
            </a:xfrm>
          </p:grpSpPr>
          <p:grpSp>
            <p:nvGrpSpPr>
              <p:cNvPr id="50" name="グループ化 49">
                <a:extLst>
                  <a:ext uri="{FF2B5EF4-FFF2-40B4-BE49-F238E27FC236}">
                    <a16:creationId xmlns:a16="http://schemas.microsoft.com/office/drawing/2014/main" id="{B855E1B4-4361-B30A-916E-EA7153B55465}"/>
                  </a:ext>
                </a:extLst>
              </p:cNvPr>
              <p:cNvGrpSpPr/>
              <p:nvPr/>
            </p:nvGrpSpPr>
            <p:grpSpPr>
              <a:xfrm>
                <a:off x="5263331" y="4426709"/>
                <a:ext cx="1832698" cy="1832698"/>
                <a:chOff x="5263331" y="4426709"/>
                <a:chExt cx="1832698" cy="1832698"/>
              </a:xfrm>
            </p:grpSpPr>
            <p:sp>
              <p:nvSpPr>
                <p:cNvPr id="45" name="円/楕円 44">
                  <a:extLst>
                    <a:ext uri="{FF2B5EF4-FFF2-40B4-BE49-F238E27FC236}">
                      <a16:creationId xmlns:a16="http://schemas.microsoft.com/office/drawing/2014/main" id="{53618E58-4EF7-9F0B-0A0E-C5D35200899C}"/>
                    </a:ext>
                  </a:extLst>
                </p:cNvPr>
                <p:cNvSpPr/>
                <p:nvPr/>
              </p:nvSpPr>
              <p:spPr>
                <a:xfrm>
                  <a:off x="5263331" y="4426709"/>
                  <a:ext cx="1832698" cy="1832698"/>
                </a:xfrm>
                <a:prstGeom prst="ellipse">
                  <a:avLst/>
                </a:prstGeom>
                <a:solidFill>
                  <a:srgbClr val="E2F5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角丸四角形 19">
                  <a:extLst>
                    <a:ext uri="{FF2B5EF4-FFF2-40B4-BE49-F238E27FC236}">
                      <a16:creationId xmlns:a16="http://schemas.microsoft.com/office/drawing/2014/main" id="{512C44BD-F419-A9F7-6C8A-7DF66A5FAAB8}"/>
                    </a:ext>
                  </a:extLst>
                </p:cNvPr>
                <p:cNvSpPr/>
                <p:nvPr/>
              </p:nvSpPr>
              <p:spPr>
                <a:xfrm>
                  <a:off x="5488889" y="5362145"/>
                  <a:ext cx="1369112" cy="224267"/>
                </a:xfrm>
                <a:prstGeom prst="roundRect">
                  <a:avLst>
                    <a:gd name="adj" fmla="val 50000"/>
                  </a:avLst>
                </a:prstGeom>
                <a:solidFill>
                  <a:srgbClr val="4EC049"/>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00"/>
                    <a:t>土木費</a:t>
                  </a:r>
                  <a:endParaRPr kumimoji="1" lang="ja-JP" altLang="en-US" sz="1000"/>
                </a:p>
              </p:txBody>
            </p:sp>
            <p:sp>
              <p:nvSpPr>
                <p:cNvPr id="21" name="テキスト ボックス 20">
                  <a:extLst>
                    <a:ext uri="{FF2B5EF4-FFF2-40B4-BE49-F238E27FC236}">
                      <a16:creationId xmlns:a16="http://schemas.microsoft.com/office/drawing/2014/main" id="{062F89D1-012D-1B48-2A95-5E6AB668CDA2}"/>
                    </a:ext>
                  </a:extLst>
                </p:cNvPr>
                <p:cNvSpPr txBox="1"/>
                <p:nvPr/>
              </p:nvSpPr>
              <p:spPr>
                <a:xfrm>
                  <a:off x="5638908" y="5622990"/>
                  <a:ext cx="1133367" cy="307777"/>
                </a:xfrm>
                <a:prstGeom prst="rect">
                  <a:avLst/>
                </a:prstGeom>
                <a:noFill/>
                <a:ln>
                  <a:noFill/>
                </a:ln>
              </p:spPr>
              <p:txBody>
                <a:bodyPr wrap="square" lIns="0" tIns="0" rIns="0" bIns="0" rtlCol="0">
                  <a:spAutoFit/>
                </a:bodyPr>
                <a:lstStyle/>
                <a:p>
                  <a:r>
                    <a:rPr lang="ja-JP" altLang="en-US" sz="1000" spc="110">
                      <a:ln w="5080">
                        <a:noFill/>
                      </a:ln>
                      <a:latin typeface="HGPｺﾞｼｯｸE" panose="020B0900000000000000" pitchFamily="50" charset="-128"/>
                      <a:ea typeface="HGPｺﾞｼｯｸE" panose="020B0900000000000000" pitchFamily="50" charset="-128"/>
                    </a:rPr>
                    <a:t>約</a:t>
                  </a:r>
                  <a:r>
                    <a:rPr lang="en-US" altLang="ja-JP" sz="2000" spc="110" dirty="0">
                      <a:ln w="5080">
                        <a:noFill/>
                      </a:ln>
                      <a:latin typeface="HGPｺﾞｼｯｸE" panose="020B0900000000000000" pitchFamily="50" charset="-128"/>
                      <a:ea typeface="HGPｺﾞｼｯｸE" panose="020B0900000000000000" pitchFamily="50" charset="-128"/>
                    </a:rPr>
                    <a:t>43,800</a:t>
                  </a:r>
                  <a:r>
                    <a:rPr lang="ja-JP" altLang="en-US" sz="1000" spc="110">
                      <a:ln w="5080">
                        <a:noFill/>
                      </a:ln>
                      <a:latin typeface="HGPｺﾞｼｯｸE" panose="020B0900000000000000" pitchFamily="50" charset="-128"/>
                      <a:ea typeface="HGPｺﾞｼｯｸE" panose="020B0900000000000000" pitchFamily="50" charset="-128"/>
                    </a:rPr>
                    <a:t>円</a:t>
                  </a:r>
                  <a:endParaRPr kumimoji="1" lang="en-US" altLang="ja-JP" sz="1000" spc="110" dirty="0">
                    <a:ln w="5080">
                      <a:noFill/>
                    </a:ln>
                    <a:effectLst/>
                    <a:latin typeface="HGPｺﾞｼｯｸE" panose="020B0900000000000000" pitchFamily="50" charset="-128"/>
                    <a:ea typeface="HGPｺﾞｼｯｸE" panose="020B0900000000000000" pitchFamily="50" charset="-128"/>
                  </a:endParaRPr>
                </a:p>
              </p:txBody>
            </p:sp>
          </p:grpSp>
          <p:pic>
            <p:nvPicPr>
              <p:cNvPr id="24" name="図 23" descr="テキスト が含まれている画像&#10;&#10;AI によって生成されたコンテンツは間違っている可能性があります。">
                <a:extLst>
                  <a:ext uri="{FF2B5EF4-FFF2-40B4-BE49-F238E27FC236}">
                    <a16:creationId xmlns:a16="http://schemas.microsoft.com/office/drawing/2014/main" id="{B044E05C-57C6-7579-25E3-850AFDE7349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93913" y="4356391"/>
                <a:ext cx="981207" cy="863098"/>
              </a:xfrm>
              <a:prstGeom prst="rect">
                <a:avLst/>
              </a:prstGeom>
            </p:spPr>
          </p:pic>
        </p:grpSp>
        <p:grpSp>
          <p:nvGrpSpPr>
            <p:cNvPr id="35" name="グループ化 34">
              <a:extLst>
                <a:ext uri="{FF2B5EF4-FFF2-40B4-BE49-F238E27FC236}">
                  <a16:creationId xmlns:a16="http://schemas.microsoft.com/office/drawing/2014/main" id="{9A9DECC0-2F77-E533-6F85-83DACB352D76}"/>
                </a:ext>
              </a:extLst>
            </p:cNvPr>
            <p:cNvGrpSpPr/>
            <p:nvPr/>
          </p:nvGrpSpPr>
          <p:grpSpPr>
            <a:xfrm>
              <a:off x="2034356" y="4268910"/>
              <a:ext cx="1832698" cy="1990497"/>
              <a:chOff x="2034356" y="4268910"/>
              <a:chExt cx="1832698" cy="1990497"/>
            </a:xfrm>
          </p:grpSpPr>
          <p:grpSp>
            <p:nvGrpSpPr>
              <p:cNvPr id="51" name="グループ化 50">
                <a:extLst>
                  <a:ext uri="{FF2B5EF4-FFF2-40B4-BE49-F238E27FC236}">
                    <a16:creationId xmlns:a16="http://schemas.microsoft.com/office/drawing/2014/main" id="{ABB6E02C-4D80-11F3-555A-B653E1BEAD71}"/>
                  </a:ext>
                </a:extLst>
              </p:cNvPr>
              <p:cNvGrpSpPr/>
              <p:nvPr/>
            </p:nvGrpSpPr>
            <p:grpSpPr>
              <a:xfrm>
                <a:off x="2034356" y="4426709"/>
                <a:ext cx="1832698" cy="1832698"/>
                <a:chOff x="2034356" y="4426709"/>
                <a:chExt cx="1832698" cy="1832698"/>
              </a:xfrm>
            </p:grpSpPr>
            <p:sp>
              <p:nvSpPr>
                <p:cNvPr id="44" name="円/楕円 43">
                  <a:extLst>
                    <a:ext uri="{FF2B5EF4-FFF2-40B4-BE49-F238E27FC236}">
                      <a16:creationId xmlns:a16="http://schemas.microsoft.com/office/drawing/2014/main" id="{6D9E263A-0DBD-590F-D288-4FAC6E3E336C}"/>
                    </a:ext>
                  </a:extLst>
                </p:cNvPr>
                <p:cNvSpPr/>
                <p:nvPr/>
              </p:nvSpPr>
              <p:spPr>
                <a:xfrm>
                  <a:off x="2034356" y="4426709"/>
                  <a:ext cx="1832698" cy="1832698"/>
                </a:xfrm>
                <a:prstGeom prst="ellipse">
                  <a:avLst/>
                </a:prstGeom>
                <a:solidFill>
                  <a:srgbClr val="FFE9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角丸四角形 17">
                  <a:extLst>
                    <a:ext uri="{FF2B5EF4-FFF2-40B4-BE49-F238E27FC236}">
                      <a16:creationId xmlns:a16="http://schemas.microsoft.com/office/drawing/2014/main" id="{4051668A-9324-B585-B2FB-3FF2689695FC}"/>
                    </a:ext>
                  </a:extLst>
                </p:cNvPr>
                <p:cNvSpPr/>
                <p:nvPr/>
              </p:nvSpPr>
              <p:spPr>
                <a:xfrm>
                  <a:off x="2267058" y="5362145"/>
                  <a:ext cx="1369112" cy="224267"/>
                </a:xfrm>
                <a:prstGeom prst="roundRect">
                  <a:avLst>
                    <a:gd name="adj" fmla="val 50000"/>
                  </a:avLst>
                </a:prstGeom>
                <a:solidFill>
                  <a:srgbClr val="F89602"/>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00"/>
                    <a:t>警察費</a:t>
                  </a:r>
                  <a:endParaRPr kumimoji="1" lang="ja-JP" altLang="en-US" sz="1000"/>
                </a:p>
              </p:txBody>
            </p:sp>
            <p:sp>
              <p:nvSpPr>
                <p:cNvPr id="19" name="テキスト ボックス 18">
                  <a:extLst>
                    <a:ext uri="{FF2B5EF4-FFF2-40B4-BE49-F238E27FC236}">
                      <a16:creationId xmlns:a16="http://schemas.microsoft.com/office/drawing/2014/main" id="{8303E6E8-7885-4B77-4D21-79093A19C579}"/>
                    </a:ext>
                  </a:extLst>
                </p:cNvPr>
                <p:cNvSpPr txBox="1"/>
                <p:nvPr/>
              </p:nvSpPr>
              <p:spPr>
                <a:xfrm>
                  <a:off x="2431365" y="5601558"/>
                  <a:ext cx="1133367" cy="307777"/>
                </a:xfrm>
                <a:prstGeom prst="rect">
                  <a:avLst/>
                </a:prstGeom>
                <a:noFill/>
                <a:ln>
                  <a:noFill/>
                </a:ln>
              </p:spPr>
              <p:txBody>
                <a:bodyPr wrap="square" lIns="0" tIns="0" rIns="0" bIns="0" rtlCol="0">
                  <a:spAutoFit/>
                </a:bodyPr>
                <a:lstStyle/>
                <a:p>
                  <a:r>
                    <a:rPr lang="ja-JP" altLang="en-US" sz="1000" spc="110">
                      <a:ln w="5080">
                        <a:noFill/>
                      </a:ln>
                      <a:latin typeface="HGPｺﾞｼｯｸE" panose="020B0900000000000000" pitchFamily="50" charset="-128"/>
                      <a:ea typeface="HGPｺﾞｼｯｸE" panose="020B0900000000000000" pitchFamily="50" charset="-128"/>
                    </a:rPr>
                    <a:t>約</a:t>
                  </a:r>
                  <a:r>
                    <a:rPr lang="en-US" altLang="ja-JP" sz="2000" spc="110" dirty="0">
                      <a:ln w="5080">
                        <a:noFill/>
                      </a:ln>
                      <a:latin typeface="HGPｺﾞｼｯｸE" panose="020B0900000000000000" pitchFamily="50" charset="-128"/>
                      <a:ea typeface="HGPｺﾞｼｯｸE" panose="020B0900000000000000" pitchFamily="50" charset="-128"/>
                    </a:rPr>
                    <a:t>26,600</a:t>
                  </a:r>
                  <a:r>
                    <a:rPr lang="ja-JP" altLang="en-US" sz="1000" spc="110">
                      <a:ln w="5080">
                        <a:noFill/>
                      </a:ln>
                      <a:latin typeface="HGPｺﾞｼｯｸE" panose="020B0900000000000000" pitchFamily="50" charset="-128"/>
                      <a:ea typeface="HGPｺﾞｼｯｸE" panose="020B0900000000000000" pitchFamily="50" charset="-128"/>
                    </a:rPr>
                    <a:t>円</a:t>
                  </a:r>
                  <a:endParaRPr kumimoji="1" lang="en-US" altLang="ja-JP" sz="1000" spc="110" dirty="0">
                    <a:ln w="5080">
                      <a:noFill/>
                    </a:ln>
                    <a:effectLst/>
                    <a:latin typeface="HGPｺﾞｼｯｸE" panose="020B0900000000000000" pitchFamily="50" charset="-128"/>
                    <a:ea typeface="HGPｺﾞｼｯｸE" panose="020B0900000000000000" pitchFamily="50" charset="-128"/>
                  </a:endParaRPr>
                </a:p>
              </p:txBody>
            </p:sp>
          </p:grpSp>
          <p:pic>
            <p:nvPicPr>
              <p:cNvPr id="29" name="図 28" descr="ロゴ が含まれている画像&#10;&#10;AI によって生成されたコンテンツは間違っている可能性があります。">
                <a:extLst>
                  <a:ext uri="{FF2B5EF4-FFF2-40B4-BE49-F238E27FC236}">
                    <a16:creationId xmlns:a16="http://schemas.microsoft.com/office/drawing/2014/main" id="{DCE10EBD-21A8-D646-4F50-0D7DD5721F8A}"/>
                  </a:ext>
                </a:extLst>
              </p:cNvPr>
              <p:cNvPicPr>
                <a:picLocks noChangeAspect="1"/>
              </p:cNvPicPr>
              <p:nvPr/>
            </p:nvPicPr>
            <p:blipFill>
              <a:blip r:embed="rId9">
                <a:extLst>
                  <a:ext uri="{28A0092B-C50C-407E-A947-70E740481C1C}">
                    <a14:useLocalDpi xmlns:a14="http://schemas.microsoft.com/office/drawing/2010/main" val="0"/>
                  </a:ext>
                </a:extLst>
              </a:blip>
              <a:srcRect l="-1" r="-2601" b="42675"/>
              <a:stretch/>
            </p:blipFill>
            <p:spPr>
              <a:xfrm>
                <a:off x="2105188" y="4268910"/>
                <a:ext cx="1651960" cy="985199"/>
              </a:xfrm>
              <a:prstGeom prst="rect">
                <a:avLst/>
              </a:prstGeom>
            </p:spPr>
          </p:pic>
        </p:grpSp>
      </p:grpSp>
      <p:sp>
        <p:nvSpPr>
          <p:cNvPr id="3" name="Rectangle 14">
            <a:extLst>
              <a:ext uri="{FF2B5EF4-FFF2-40B4-BE49-F238E27FC236}">
                <a16:creationId xmlns:a16="http://schemas.microsoft.com/office/drawing/2014/main" id="{6411E719-79A4-AE8C-CBE4-25389D3A86B5}"/>
              </a:ext>
            </a:extLst>
          </p:cNvPr>
          <p:cNvSpPr txBox="1">
            <a:spLocks noChangeArrowheads="1"/>
          </p:cNvSpPr>
          <p:nvPr/>
        </p:nvSpPr>
        <p:spPr bwMode="auto">
          <a:xfrm>
            <a:off x="240030" y="-5222"/>
            <a:ext cx="8695626" cy="731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7500"/>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200" kern="0">
                <a:solidFill>
                  <a:schemeClr val="tx1"/>
                </a:solidFill>
                <a:latin typeface="HGP創英角ｺﾞｼｯｸUB" panose="020B0900000000000000" pitchFamily="50" charset="-128"/>
                <a:ea typeface="HGP創英角ｺﾞｼｯｸUB" panose="020B0900000000000000" pitchFamily="50" charset="-128"/>
              </a:rPr>
              <a:t>もっと税金について調べてみよう</a:t>
            </a:r>
            <a:r>
              <a:rPr lang="en-US" altLang="ja-JP" sz="2200" kern="0" dirty="0">
                <a:solidFill>
                  <a:schemeClr val="tx1"/>
                </a:solidFill>
                <a:latin typeface="HGP創英角ｺﾞｼｯｸUB" panose="020B0900000000000000" pitchFamily="50" charset="-128"/>
                <a:ea typeface="HGP創英角ｺﾞｼｯｸUB" panose="020B0900000000000000" pitchFamily="50" charset="-128"/>
              </a:rPr>
              <a:t>/</a:t>
            </a:r>
            <a:r>
              <a:rPr lang="ja-JP" altLang="en-US" sz="2200" kern="0">
                <a:solidFill>
                  <a:schemeClr val="tx1"/>
                </a:solidFill>
                <a:latin typeface="HGP創英角ｺﾞｼｯｸUB" panose="020B0900000000000000" pitchFamily="50" charset="-128"/>
                <a:ea typeface="HGP創英角ｺﾞｼｯｸUB" panose="020B0900000000000000" pitchFamily="50" charset="-128"/>
              </a:rPr>
              <a:t>地方の財政−</a:t>
            </a:r>
            <a:r>
              <a:rPr lang="en-US" altLang="ja-JP" sz="2200" kern="0" dirty="0">
                <a:solidFill>
                  <a:schemeClr val="tx1"/>
                </a:solidFill>
                <a:latin typeface="HGP創英角ｺﾞｼｯｸUB" panose="020B0900000000000000" pitchFamily="50" charset="-128"/>
                <a:ea typeface="HGP創英角ｺﾞｼｯｸUB" panose="020B0900000000000000" pitchFamily="50" charset="-128"/>
              </a:rPr>
              <a:t>③</a:t>
            </a:r>
            <a:r>
              <a:rPr lang="ja-JP" altLang="en-US" sz="2200" kern="0">
                <a:solidFill>
                  <a:schemeClr val="tx1"/>
                </a:solidFill>
                <a:latin typeface="HGP創英角ｺﾞｼｯｸUB" panose="020B0900000000000000" pitchFamily="50" charset="-128"/>
                <a:ea typeface="HGP創英角ｺﾞｼｯｸUB" panose="020B0900000000000000" pitchFamily="50" charset="-128"/>
              </a:rPr>
              <a:t>県民一人あたりの歳出</a:t>
            </a:r>
            <a:endParaRPr lang="ja-JP" altLang="en-US" sz="2200" kern="0" dirty="0">
              <a:solidFill>
                <a:schemeClr val="tx1"/>
              </a:solidFill>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2340417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54285-3B35-1990-5CA2-4ABF73212A01}"/>
            </a:ext>
          </a:extLst>
        </p:cNvPr>
        <p:cNvGrpSpPr/>
        <p:nvPr/>
      </p:nvGrpSpPr>
      <p:grpSpPr>
        <a:xfrm>
          <a:off x="0" y="0"/>
          <a:ext cx="0" cy="0"/>
          <a:chOff x="0" y="0"/>
          <a:chExt cx="0" cy="0"/>
        </a:xfrm>
      </p:grpSpPr>
      <p:pic>
        <p:nvPicPr>
          <p:cNvPr id="25" name="グラフィックス 24">
            <a:extLst>
              <a:ext uri="{FF2B5EF4-FFF2-40B4-BE49-F238E27FC236}">
                <a16:creationId xmlns:a16="http://schemas.microsoft.com/office/drawing/2014/main" id="{01529D53-8AE9-38DA-DF0B-8A856EC809A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08288" y="952560"/>
            <a:ext cx="4288284" cy="5081075"/>
          </a:xfrm>
          <a:prstGeom prst="rect">
            <a:avLst/>
          </a:prstGeom>
        </p:spPr>
      </p:pic>
      <p:sp>
        <p:nvSpPr>
          <p:cNvPr id="26" name="スライド番号プレースホルダー 8">
            <a:extLst>
              <a:ext uri="{FF2B5EF4-FFF2-40B4-BE49-F238E27FC236}">
                <a16:creationId xmlns:a16="http://schemas.microsoft.com/office/drawing/2014/main" id="{280ED7A4-43E3-A7E2-D830-594DD405BB0B}"/>
              </a:ext>
            </a:extLst>
          </p:cNvPr>
          <p:cNvSpPr>
            <a:spLocks noGrp="1"/>
          </p:cNvSpPr>
          <p:nvPr>
            <p:ph type="sldNum" sz="quarter" idx="12"/>
          </p:nvPr>
        </p:nvSpPr>
        <p:spPr>
          <a:xfrm>
            <a:off x="8769893" y="6443281"/>
            <a:ext cx="374107" cy="298426"/>
          </a:xfrm>
        </p:spPr>
        <p:txBody>
          <a:bodyPr/>
          <a:lstStyle/>
          <a:p>
            <a:pPr>
              <a:defRPr/>
            </a:pPr>
            <a:r>
              <a:rPr lang="en-US" altLang="ja-JP" dirty="0"/>
              <a:t>25</a:t>
            </a:r>
          </a:p>
        </p:txBody>
      </p:sp>
      <p:sp>
        <p:nvSpPr>
          <p:cNvPr id="40" name="テキスト ボックス 39">
            <a:extLst>
              <a:ext uri="{FF2B5EF4-FFF2-40B4-BE49-F238E27FC236}">
                <a16:creationId xmlns:a16="http://schemas.microsoft.com/office/drawing/2014/main" id="{858C7012-6366-E9E0-C8A8-33AE367296AD}"/>
              </a:ext>
            </a:extLst>
          </p:cNvPr>
          <p:cNvSpPr txBox="1"/>
          <p:nvPr/>
        </p:nvSpPr>
        <p:spPr>
          <a:xfrm>
            <a:off x="2395975" y="955671"/>
            <a:ext cx="4237474" cy="338554"/>
          </a:xfrm>
          <a:prstGeom prst="rect">
            <a:avLst/>
          </a:prstGeom>
          <a:noFill/>
        </p:spPr>
        <p:txBody>
          <a:bodyPr wrap="square" rtlCol="0">
            <a:spAutoFit/>
          </a:bodyPr>
          <a:lstStyle/>
          <a:p>
            <a:r>
              <a:rPr kumimoji="1" lang="ja-JP" altLang="en-US" sz="1600" spc="120">
                <a:solidFill>
                  <a:srgbClr val="015BAC"/>
                </a:solidFill>
              </a:rPr>
              <a:t>身近なまちの施設に税金が使われています。</a:t>
            </a:r>
            <a:endParaRPr kumimoji="1" lang="ja-JP" altLang="en-US" sz="1600" spc="120" dirty="0">
              <a:solidFill>
                <a:srgbClr val="015BAC"/>
              </a:solidFill>
            </a:endParaRPr>
          </a:p>
        </p:txBody>
      </p:sp>
      <p:sp>
        <p:nvSpPr>
          <p:cNvPr id="41" name="テキスト ボックス 40">
            <a:extLst>
              <a:ext uri="{FF2B5EF4-FFF2-40B4-BE49-F238E27FC236}">
                <a16:creationId xmlns:a16="http://schemas.microsoft.com/office/drawing/2014/main" id="{93BD2084-DA3E-1E61-FB4D-B036F176A467}"/>
              </a:ext>
            </a:extLst>
          </p:cNvPr>
          <p:cNvSpPr txBox="1"/>
          <p:nvPr/>
        </p:nvSpPr>
        <p:spPr>
          <a:xfrm>
            <a:off x="7371145" y="836022"/>
            <a:ext cx="1650964" cy="225383"/>
          </a:xfrm>
          <a:prstGeom prst="rect">
            <a:avLst/>
          </a:prstGeom>
          <a:noFill/>
        </p:spPr>
        <p:txBody>
          <a:bodyPr wrap="square">
            <a:spAutoFit/>
          </a:bodyPr>
          <a:lstStyle/>
          <a:p>
            <a:pPr>
              <a:lnSpc>
                <a:spcPct val="120000"/>
              </a:lnSpc>
            </a:pPr>
            <a:r>
              <a:rPr lang="en-US" altLang="ja-JP" sz="800" spc="110" dirty="0">
                <a:latin typeface="HGPGothicE" panose="020B0900000000000000" pitchFamily="34" charset="-128"/>
                <a:ea typeface="HGPGothicE" panose="020B0900000000000000" pitchFamily="34" charset="-128"/>
              </a:rPr>
              <a:t>※</a:t>
            </a:r>
            <a:r>
              <a:rPr lang="ja-JP" altLang="en-US" sz="800" spc="110">
                <a:latin typeface="HGPGothicE" panose="020B0900000000000000" pitchFamily="34" charset="-128"/>
                <a:ea typeface="HGPGothicE" panose="020B0900000000000000" pitchFamily="34" charset="-128"/>
              </a:rPr>
              <a:t>〇〇市は所在地を表します。</a:t>
            </a:r>
          </a:p>
        </p:txBody>
      </p:sp>
      <p:grpSp>
        <p:nvGrpSpPr>
          <p:cNvPr id="17" name="グループ化 16">
            <a:extLst>
              <a:ext uri="{FF2B5EF4-FFF2-40B4-BE49-F238E27FC236}">
                <a16:creationId xmlns:a16="http://schemas.microsoft.com/office/drawing/2014/main" id="{AC3E7277-5695-05DD-BA94-F7850D5F1EA4}"/>
              </a:ext>
            </a:extLst>
          </p:cNvPr>
          <p:cNvGrpSpPr/>
          <p:nvPr/>
        </p:nvGrpSpPr>
        <p:grpSpPr>
          <a:xfrm>
            <a:off x="546529" y="1436535"/>
            <a:ext cx="2461786" cy="1928472"/>
            <a:chOff x="546529" y="1436535"/>
            <a:chExt cx="2461786" cy="1928472"/>
          </a:xfrm>
        </p:grpSpPr>
        <p:pic>
          <p:nvPicPr>
            <p:cNvPr id="5" name="図 4" descr="家の前に立っている建物&#10;&#10;AI によって生成されたコンテンツは間違っている可能性があります。">
              <a:extLst>
                <a:ext uri="{FF2B5EF4-FFF2-40B4-BE49-F238E27FC236}">
                  <a16:creationId xmlns:a16="http://schemas.microsoft.com/office/drawing/2014/main" id="{1FA31E5C-6B72-650A-6F4B-F7E3D39F88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090" y="1532952"/>
              <a:ext cx="2399225" cy="1468182"/>
            </a:xfrm>
            <a:prstGeom prst="rect">
              <a:avLst/>
            </a:prstGeom>
          </p:spPr>
        </p:pic>
        <p:grpSp>
          <p:nvGrpSpPr>
            <p:cNvPr id="57" name="グループ化 56">
              <a:extLst>
                <a:ext uri="{FF2B5EF4-FFF2-40B4-BE49-F238E27FC236}">
                  <a16:creationId xmlns:a16="http://schemas.microsoft.com/office/drawing/2014/main" id="{ADEAD5EF-BE33-1934-56B6-BE577DA3B75E}"/>
                </a:ext>
              </a:extLst>
            </p:cNvPr>
            <p:cNvGrpSpPr/>
            <p:nvPr/>
          </p:nvGrpSpPr>
          <p:grpSpPr>
            <a:xfrm>
              <a:off x="546529" y="1436535"/>
              <a:ext cx="2180252" cy="1928472"/>
              <a:chOff x="546529" y="1381671"/>
              <a:chExt cx="2180252" cy="1928472"/>
            </a:xfrm>
          </p:grpSpPr>
          <p:pic>
            <p:nvPicPr>
              <p:cNvPr id="22" name="グラフィックス 21">
                <a:extLst>
                  <a:ext uri="{FF2B5EF4-FFF2-40B4-BE49-F238E27FC236}">
                    <a16:creationId xmlns:a16="http://schemas.microsoft.com/office/drawing/2014/main" id="{864CC216-BC9D-E1FE-81FE-20B60C310132}"/>
                  </a:ext>
                </a:extLst>
              </p:cNvPr>
              <p:cNvPicPr>
                <a:picLocks noChangeAspect="1"/>
              </p:cNvPicPr>
              <p:nvPr/>
            </p:nvPicPr>
            <p:blipFill>
              <a:blip r:embed="rId7">
                <a:alphaModFix/>
                <a:extLst>
                  <a:ext uri="{96DAC541-7B7A-43D3-8B79-37D633B846F1}">
                    <asvg:svgBlip xmlns:asvg="http://schemas.microsoft.com/office/drawing/2016/SVG/main" r:embed="rId8"/>
                  </a:ext>
                </a:extLst>
              </a:blip>
              <a:stretch>
                <a:fillRect/>
              </a:stretch>
            </p:blipFill>
            <p:spPr>
              <a:xfrm>
                <a:off x="546529" y="1381671"/>
                <a:ext cx="538056" cy="621754"/>
              </a:xfrm>
              <a:prstGeom prst="rect">
                <a:avLst/>
              </a:prstGeom>
            </p:spPr>
          </p:pic>
          <p:sp>
            <p:nvSpPr>
              <p:cNvPr id="30" name="テキスト ボックス 29">
                <a:extLst>
                  <a:ext uri="{FF2B5EF4-FFF2-40B4-BE49-F238E27FC236}">
                    <a16:creationId xmlns:a16="http://schemas.microsoft.com/office/drawing/2014/main" id="{8B412F00-E1FC-FE6E-F0F1-56E5CAD065DA}"/>
                  </a:ext>
                </a:extLst>
              </p:cNvPr>
              <p:cNvSpPr txBox="1"/>
              <p:nvPr/>
            </p:nvSpPr>
            <p:spPr>
              <a:xfrm>
                <a:off x="968660" y="2986978"/>
                <a:ext cx="1758121" cy="323165"/>
              </a:xfrm>
              <a:prstGeom prst="rect">
                <a:avLst/>
              </a:prstGeom>
              <a:noFill/>
            </p:spPr>
            <p:txBody>
              <a:bodyPr wrap="square" rtlCol="0">
                <a:spAutoFit/>
              </a:bodyPr>
              <a:lstStyle/>
              <a:p>
                <a:r>
                  <a:rPr kumimoji="1" lang="ja-JP" altLang="en-US" sz="1500">
                    <a:solidFill>
                      <a:srgbClr val="015BAC"/>
                    </a:solidFill>
                    <a:latin typeface="HGPGothicE" panose="020B0900000000000000" pitchFamily="34" charset="-128"/>
                    <a:ea typeface="HGPGothicE" panose="020B0900000000000000" pitchFamily="34" charset="-128"/>
                  </a:rPr>
                  <a:t>中山道広重美術館</a:t>
                </a:r>
                <a:endParaRPr kumimoji="1" lang="ja-JP" altLang="en-US" sz="1500" dirty="0">
                  <a:solidFill>
                    <a:srgbClr val="015BAC"/>
                  </a:solidFill>
                  <a:latin typeface="HGPGothicE" panose="020B0900000000000000" pitchFamily="34" charset="-128"/>
                  <a:ea typeface="HGPGothicE" panose="020B0900000000000000" pitchFamily="34" charset="-128"/>
                </a:endParaRPr>
              </a:p>
            </p:txBody>
          </p:sp>
          <p:sp>
            <p:nvSpPr>
              <p:cNvPr id="42" name="テキスト ボックス 41">
                <a:extLst>
                  <a:ext uri="{FF2B5EF4-FFF2-40B4-BE49-F238E27FC236}">
                    <a16:creationId xmlns:a16="http://schemas.microsoft.com/office/drawing/2014/main" id="{8CD7ADCB-4CE4-B336-28E9-30A2891E600D}"/>
                  </a:ext>
                </a:extLst>
              </p:cNvPr>
              <p:cNvSpPr txBox="1"/>
              <p:nvPr/>
            </p:nvSpPr>
            <p:spPr>
              <a:xfrm>
                <a:off x="546529" y="1529563"/>
                <a:ext cx="558693" cy="225383"/>
              </a:xfrm>
              <a:prstGeom prst="rect">
                <a:avLst/>
              </a:prstGeom>
              <a:noFill/>
            </p:spPr>
            <p:txBody>
              <a:bodyPr wrap="square">
                <a:spAutoFit/>
              </a:bodyPr>
              <a:lstStyle/>
              <a:p>
                <a:pPr algn="ctr">
                  <a:lnSpc>
                    <a:spcPct val="120000"/>
                  </a:lnSpc>
                </a:pPr>
                <a:r>
                  <a:rPr lang="ja-JP" altLang="en-US" sz="800" spc="110">
                    <a:solidFill>
                      <a:schemeClr val="bg1"/>
                    </a:solidFill>
                  </a:rPr>
                  <a:t>恵那市</a:t>
                </a:r>
              </a:p>
            </p:txBody>
          </p:sp>
        </p:grpSp>
      </p:grpSp>
      <p:grpSp>
        <p:nvGrpSpPr>
          <p:cNvPr id="13" name="グループ化 12">
            <a:extLst>
              <a:ext uri="{FF2B5EF4-FFF2-40B4-BE49-F238E27FC236}">
                <a16:creationId xmlns:a16="http://schemas.microsoft.com/office/drawing/2014/main" id="{FB158BED-ADE6-BCF2-86B9-8B950CA9D9AF}"/>
              </a:ext>
            </a:extLst>
          </p:cNvPr>
          <p:cNvGrpSpPr/>
          <p:nvPr/>
        </p:nvGrpSpPr>
        <p:grpSpPr>
          <a:xfrm>
            <a:off x="3247378" y="1436535"/>
            <a:ext cx="2513218" cy="1922650"/>
            <a:chOff x="3247378" y="1436535"/>
            <a:chExt cx="2513218" cy="1922650"/>
          </a:xfrm>
        </p:grpSpPr>
        <p:pic>
          <p:nvPicPr>
            <p:cNvPr id="8" name="図 7" descr="建物, 道路, 屋外, 車 が含まれている画像&#10;&#10;AI によって生成されたコンテンツは間違っている可能性があります。">
              <a:extLst>
                <a:ext uri="{FF2B5EF4-FFF2-40B4-BE49-F238E27FC236}">
                  <a16:creationId xmlns:a16="http://schemas.microsoft.com/office/drawing/2014/main" id="{98283076-951C-36F6-134F-6659DA1A2BB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372911" y="1538682"/>
              <a:ext cx="2387685" cy="1461120"/>
            </a:xfrm>
            <a:prstGeom prst="rect">
              <a:avLst/>
            </a:prstGeom>
          </p:spPr>
        </p:pic>
        <p:sp>
          <p:nvSpPr>
            <p:cNvPr id="31" name="テキスト ボックス 30">
              <a:extLst>
                <a:ext uri="{FF2B5EF4-FFF2-40B4-BE49-F238E27FC236}">
                  <a16:creationId xmlns:a16="http://schemas.microsoft.com/office/drawing/2014/main" id="{AADFB2BA-E52C-6AD8-40AE-B48A4F834024}"/>
                </a:ext>
              </a:extLst>
            </p:cNvPr>
            <p:cNvSpPr txBox="1"/>
            <p:nvPr/>
          </p:nvSpPr>
          <p:spPr>
            <a:xfrm>
              <a:off x="3496426" y="3026722"/>
              <a:ext cx="2160684" cy="332463"/>
            </a:xfrm>
            <a:prstGeom prst="rect">
              <a:avLst/>
            </a:prstGeom>
            <a:noFill/>
          </p:spPr>
          <p:txBody>
            <a:bodyPr wrap="square" rtlCol="0">
              <a:spAutoFit/>
            </a:bodyPr>
            <a:lstStyle/>
            <a:p>
              <a:pPr algn="ctr">
                <a:lnSpc>
                  <a:spcPct val="120000"/>
                </a:lnSpc>
              </a:pPr>
              <a:r>
                <a:rPr kumimoji="1" lang="ja-JP" altLang="en-US" sz="1500">
                  <a:solidFill>
                    <a:srgbClr val="015BAC"/>
                  </a:solidFill>
                  <a:latin typeface="HGPGothicE" panose="020B0900000000000000" pitchFamily="34" charset="-128"/>
                  <a:ea typeface="HGPGothicE" panose="020B0900000000000000" pitchFamily="34" charset="-128"/>
                </a:rPr>
                <a:t>多治見警察署</a:t>
              </a:r>
              <a:endParaRPr kumimoji="1" lang="ja-JP" altLang="en-US" sz="1500" dirty="0">
                <a:solidFill>
                  <a:srgbClr val="015BAC"/>
                </a:solidFill>
                <a:latin typeface="HGPGothicE" panose="020B0900000000000000" pitchFamily="34" charset="-128"/>
                <a:ea typeface="HGPGothicE" panose="020B0900000000000000" pitchFamily="34" charset="-128"/>
              </a:endParaRPr>
            </a:p>
          </p:txBody>
        </p:sp>
        <p:pic>
          <p:nvPicPr>
            <p:cNvPr id="44" name="グラフィックス 43">
              <a:extLst>
                <a:ext uri="{FF2B5EF4-FFF2-40B4-BE49-F238E27FC236}">
                  <a16:creationId xmlns:a16="http://schemas.microsoft.com/office/drawing/2014/main" id="{53180CBE-B337-5A1D-0912-4492F7AC6E31}"/>
                </a:ext>
              </a:extLst>
            </p:cNvPr>
            <p:cNvPicPr>
              <a:picLocks noChangeAspect="1"/>
            </p:cNvPicPr>
            <p:nvPr/>
          </p:nvPicPr>
          <p:blipFill>
            <a:blip r:embed="rId7">
              <a:alphaModFix/>
              <a:extLst>
                <a:ext uri="{96DAC541-7B7A-43D3-8B79-37D633B846F1}">
                  <asvg:svgBlip xmlns:asvg="http://schemas.microsoft.com/office/drawing/2016/SVG/main" r:embed="rId8"/>
                </a:ext>
              </a:extLst>
            </a:blip>
            <a:stretch>
              <a:fillRect/>
            </a:stretch>
          </p:blipFill>
          <p:spPr>
            <a:xfrm>
              <a:off x="3318304" y="1436535"/>
              <a:ext cx="538056" cy="621754"/>
            </a:xfrm>
            <a:prstGeom prst="rect">
              <a:avLst/>
            </a:prstGeom>
          </p:spPr>
        </p:pic>
        <p:sp>
          <p:nvSpPr>
            <p:cNvPr id="43" name="テキスト ボックス 42">
              <a:extLst>
                <a:ext uri="{FF2B5EF4-FFF2-40B4-BE49-F238E27FC236}">
                  <a16:creationId xmlns:a16="http://schemas.microsoft.com/office/drawing/2014/main" id="{A567FE13-B8C2-65C5-4407-C91C3F37BB80}"/>
                </a:ext>
              </a:extLst>
            </p:cNvPr>
            <p:cNvSpPr txBox="1"/>
            <p:nvPr/>
          </p:nvSpPr>
          <p:spPr>
            <a:xfrm>
              <a:off x="3247378" y="1591571"/>
              <a:ext cx="667395" cy="225383"/>
            </a:xfrm>
            <a:prstGeom prst="rect">
              <a:avLst/>
            </a:prstGeom>
            <a:noFill/>
          </p:spPr>
          <p:txBody>
            <a:bodyPr wrap="square">
              <a:spAutoFit/>
            </a:bodyPr>
            <a:lstStyle/>
            <a:p>
              <a:pPr algn="ctr">
                <a:lnSpc>
                  <a:spcPct val="120000"/>
                </a:lnSpc>
              </a:pPr>
              <a:r>
                <a:rPr lang="ja-JP" altLang="en-US" sz="800">
                  <a:solidFill>
                    <a:schemeClr val="bg1"/>
                  </a:solidFill>
                </a:rPr>
                <a:t>多治見市</a:t>
              </a:r>
            </a:p>
          </p:txBody>
        </p:sp>
      </p:grpSp>
      <p:grpSp>
        <p:nvGrpSpPr>
          <p:cNvPr id="14" name="グループ化 13">
            <a:extLst>
              <a:ext uri="{FF2B5EF4-FFF2-40B4-BE49-F238E27FC236}">
                <a16:creationId xmlns:a16="http://schemas.microsoft.com/office/drawing/2014/main" id="{E6D0CDB8-AB10-C1D6-52FC-26B641A64477}"/>
              </a:ext>
            </a:extLst>
          </p:cNvPr>
          <p:cNvGrpSpPr/>
          <p:nvPr/>
        </p:nvGrpSpPr>
        <p:grpSpPr>
          <a:xfrm>
            <a:off x="3297387" y="3672243"/>
            <a:ext cx="2656770" cy="1926273"/>
            <a:chOff x="3297387" y="3672243"/>
            <a:chExt cx="2656770" cy="1926273"/>
          </a:xfrm>
        </p:grpSpPr>
        <p:pic>
          <p:nvPicPr>
            <p:cNvPr id="19" name="図 18" descr="建物の入り口&#10;&#10;AI によって生成されたコンテンツは間違っている可能性があります。">
              <a:extLst>
                <a:ext uri="{FF2B5EF4-FFF2-40B4-BE49-F238E27FC236}">
                  <a16:creationId xmlns:a16="http://schemas.microsoft.com/office/drawing/2014/main" id="{E9144459-0608-262E-A1E5-D024346ED7E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79595" y="3746293"/>
              <a:ext cx="2399224" cy="1468181"/>
            </a:xfrm>
            <a:prstGeom prst="rect">
              <a:avLst/>
            </a:prstGeom>
          </p:spPr>
        </p:pic>
        <p:sp>
          <p:nvSpPr>
            <p:cNvPr id="38" name="テキスト ボックス 37">
              <a:extLst>
                <a:ext uri="{FF2B5EF4-FFF2-40B4-BE49-F238E27FC236}">
                  <a16:creationId xmlns:a16="http://schemas.microsoft.com/office/drawing/2014/main" id="{A18BAD05-BEF8-B368-E604-E68B8BF06742}"/>
                </a:ext>
              </a:extLst>
            </p:cNvPr>
            <p:cNvSpPr txBox="1"/>
            <p:nvPr/>
          </p:nvSpPr>
          <p:spPr>
            <a:xfrm>
              <a:off x="3319394" y="5256756"/>
              <a:ext cx="2634763" cy="341760"/>
            </a:xfrm>
            <a:prstGeom prst="rect">
              <a:avLst/>
            </a:prstGeom>
            <a:noFill/>
          </p:spPr>
          <p:txBody>
            <a:bodyPr wrap="square" rtlCol="0">
              <a:spAutoFit/>
            </a:bodyPr>
            <a:lstStyle/>
            <a:p>
              <a:pPr>
                <a:lnSpc>
                  <a:spcPct val="120000"/>
                </a:lnSpc>
              </a:pPr>
              <a:r>
                <a:rPr kumimoji="1" lang="ja-JP" altLang="en-US" sz="1500">
                  <a:solidFill>
                    <a:srgbClr val="015BAC"/>
                  </a:solidFill>
                  <a:latin typeface="HGPGothicE" panose="020B0900000000000000" pitchFamily="34" charset="-128"/>
                  <a:ea typeface="HGPGothicE" panose="020B0900000000000000" pitchFamily="34" charset="-128"/>
                </a:rPr>
                <a:t>大垣消防組合本部・中消防署</a:t>
              </a:r>
              <a:endParaRPr kumimoji="1" lang="ja-JP" altLang="en-US" sz="1500" spc="40" dirty="0">
                <a:solidFill>
                  <a:srgbClr val="015BAC"/>
                </a:solidFill>
                <a:latin typeface="HGPGothicE" panose="020B0900000000000000" pitchFamily="34" charset="-128"/>
                <a:ea typeface="HGPGothicE" panose="020B0900000000000000" pitchFamily="34" charset="-128"/>
              </a:endParaRPr>
            </a:p>
          </p:txBody>
        </p:sp>
        <p:pic>
          <p:nvPicPr>
            <p:cNvPr id="49" name="グラフィックス 48">
              <a:extLst>
                <a:ext uri="{FF2B5EF4-FFF2-40B4-BE49-F238E27FC236}">
                  <a16:creationId xmlns:a16="http://schemas.microsoft.com/office/drawing/2014/main" id="{ABCE457C-E8D1-E2DB-6A93-1D2FA72C9FF8}"/>
                </a:ext>
              </a:extLst>
            </p:cNvPr>
            <p:cNvPicPr>
              <a:picLocks noChangeAspect="1"/>
            </p:cNvPicPr>
            <p:nvPr/>
          </p:nvPicPr>
          <p:blipFill>
            <a:blip r:embed="rId7">
              <a:alphaModFix/>
              <a:extLst>
                <a:ext uri="{96DAC541-7B7A-43D3-8B79-37D633B846F1}">
                  <asvg:svgBlip xmlns:asvg="http://schemas.microsoft.com/office/drawing/2016/SVG/main" r:embed="rId8"/>
                </a:ext>
              </a:extLst>
            </a:blip>
            <a:stretch>
              <a:fillRect/>
            </a:stretch>
          </p:blipFill>
          <p:spPr>
            <a:xfrm>
              <a:off x="3311161" y="3672243"/>
              <a:ext cx="538056" cy="621754"/>
            </a:xfrm>
            <a:prstGeom prst="rect">
              <a:avLst/>
            </a:prstGeom>
          </p:spPr>
        </p:pic>
        <p:sp>
          <p:nvSpPr>
            <p:cNvPr id="50" name="テキスト ボックス 49">
              <a:extLst>
                <a:ext uri="{FF2B5EF4-FFF2-40B4-BE49-F238E27FC236}">
                  <a16:creationId xmlns:a16="http://schemas.microsoft.com/office/drawing/2014/main" id="{F9410432-A188-6247-2E8D-927E45096BB4}"/>
                </a:ext>
              </a:extLst>
            </p:cNvPr>
            <p:cNvSpPr txBox="1"/>
            <p:nvPr/>
          </p:nvSpPr>
          <p:spPr>
            <a:xfrm>
              <a:off x="3297387" y="3812991"/>
              <a:ext cx="574527" cy="225383"/>
            </a:xfrm>
            <a:prstGeom prst="rect">
              <a:avLst/>
            </a:prstGeom>
            <a:noFill/>
          </p:spPr>
          <p:txBody>
            <a:bodyPr wrap="square">
              <a:spAutoFit/>
            </a:bodyPr>
            <a:lstStyle/>
            <a:p>
              <a:pPr algn="ctr">
                <a:lnSpc>
                  <a:spcPct val="120000"/>
                </a:lnSpc>
              </a:pPr>
              <a:r>
                <a:rPr lang="ja-JP" altLang="en-US" sz="800" spc="110">
                  <a:solidFill>
                    <a:schemeClr val="bg1"/>
                  </a:solidFill>
                </a:rPr>
                <a:t>大垣市</a:t>
              </a:r>
            </a:p>
          </p:txBody>
        </p:sp>
      </p:grpSp>
      <p:grpSp>
        <p:nvGrpSpPr>
          <p:cNvPr id="16" name="グループ化 15">
            <a:extLst>
              <a:ext uri="{FF2B5EF4-FFF2-40B4-BE49-F238E27FC236}">
                <a16:creationId xmlns:a16="http://schemas.microsoft.com/office/drawing/2014/main" id="{0E4D36A1-2B84-63E3-CB4B-2BD1C17DC615}"/>
              </a:ext>
            </a:extLst>
          </p:cNvPr>
          <p:cNvGrpSpPr/>
          <p:nvPr/>
        </p:nvGrpSpPr>
        <p:grpSpPr>
          <a:xfrm>
            <a:off x="587599" y="3775538"/>
            <a:ext cx="2433478" cy="1842139"/>
            <a:chOff x="587599" y="3775538"/>
            <a:chExt cx="2433478" cy="1842139"/>
          </a:xfrm>
        </p:grpSpPr>
        <p:pic>
          <p:nvPicPr>
            <p:cNvPr id="15" name="図 14" descr="山の上を飛ぶ飛行機&#10;&#10;AI によって生成されたコンテンツは間違っている可能性があります。">
              <a:extLst>
                <a:ext uri="{FF2B5EF4-FFF2-40B4-BE49-F238E27FC236}">
                  <a16:creationId xmlns:a16="http://schemas.microsoft.com/office/drawing/2014/main" id="{47C0EDA7-5E94-547C-629D-594C64F7573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87599" y="3775538"/>
              <a:ext cx="2399225" cy="1468182"/>
            </a:xfrm>
            <a:prstGeom prst="rect">
              <a:avLst/>
            </a:prstGeom>
          </p:spPr>
        </p:pic>
        <p:sp>
          <p:nvSpPr>
            <p:cNvPr id="39" name="テキスト ボックス 38">
              <a:extLst>
                <a:ext uri="{FF2B5EF4-FFF2-40B4-BE49-F238E27FC236}">
                  <a16:creationId xmlns:a16="http://schemas.microsoft.com/office/drawing/2014/main" id="{116ACADC-2B8A-B7EA-42EF-C37E0A669A81}"/>
                </a:ext>
              </a:extLst>
            </p:cNvPr>
            <p:cNvSpPr txBox="1"/>
            <p:nvPr/>
          </p:nvSpPr>
          <p:spPr>
            <a:xfrm>
              <a:off x="665643" y="5294512"/>
              <a:ext cx="2355434" cy="323165"/>
            </a:xfrm>
            <a:prstGeom prst="rect">
              <a:avLst/>
            </a:prstGeom>
            <a:noFill/>
          </p:spPr>
          <p:txBody>
            <a:bodyPr wrap="square" rtlCol="0">
              <a:spAutoFit/>
            </a:bodyPr>
            <a:lstStyle/>
            <a:p>
              <a:r>
                <a:rPr kumimoji="1" lang="ja-JP" altLang="en-US" sz="1500">
                  <a:solidFill>
                    <a:srgbClr val="015BAC"/>
                  </a:solidFill>
                  <a:latin typeface="HGPGothicE" panose="020B0900000000000000" pitchFamily="34" charset="-128"/>
                  <a:ea typeface="HGPGothicE" panose="020B0900000000000000" pitchFamily="34" charset="-128"/>
                </a:rPr>
                <a:t>防災ヘリコプター・若鮎</a:t>
              </a:r>
              <a:r>
                <a:rPr kumimoji="1" lang="en-US" altLang="ja-JP" sz="1500" dirty="0">
                  <a:solidFill>
                    <a:srgbClr val="015BAC"/>
                  </a:solidFill>
                  <a:latin typeface="HGPGothicE" panose="020B0900000000000000" pitchFamily="34" charset="-128"/>
                  <a:ea typeface="HGPGothicE" panose="020B0900000000000000" pitchFamily="34" charset="-128"/>
                </a:rPr>
                <a:t>Ⅰ</a:t>
              </a:r>
              <a:endParaRPr kumimoji="1" lang="ja-JP" altLang="en-US" sz="1500" dirty="0">
                <a:solidFill>
                  <a:srgbClr val="015BAC"/>
                </a:solidFill>
                <a:latin typeface="HGPGothicE" panose="020B0900000000000000" pitchFamily="34" charset="-128"/>
                <a:ea typeface="HGPGothicE" panose="020B0900000000000000" pitchFamily="34" charset="-128"/>
              </a:endParaRPr>
            </a:p>
          </p:txBody>
        </p:sp>
      </p:grpSp>
      <p:grpSp>
        <p:nvGrpSpPr>
          <p:cNvPr id="2" name="グループ化 1">
            <a:extLst>
              <a:ext uri="{FF2B5EF4-FFF2-40B4-BE49-F238E27FC236}">
                <a16:creationId xmlns:a16="http://schemas.microsoft.com/office/drawing/2014/main" id="{CBAB570E-F91A-D3EF-D21B-1B3463B8FFBE}"/>
              </a:ext>
            </a:extLst>
          </p:cNvPr>
          <p:cNvGrpSpPr/>
          <p:nvPr/>
        </p:nvGrpSpPr>
        <p:grpSpPr>
          <a:xfrm>
            <a:off x="613505" y="5837242"/>
            <a:ext cx="7922099" cy="623013"/>
            <a:chOff x="613505" y="5837242"/>
            <a:chExt cx="7922099" cy="623013"/>
          </a:xfrm>
        </p:grpSpPr>
        <p:sp>
          <p:nvSpPr>
            <p:cNvPr id="55" name="角丸四角形 54">
              <a:extLst>
                <a:ext uri="{FF2B5EF4-FFF2-40B4-BE49-F238E27FC236}">
                  <a16:creationId xmlns:a16="http://schemas.microsoft.com/office/drawing/2014/main" id="{EA259DAB-99EB-4E91-F85D-1C3143E5591C}"/>
                </a:ext>
              </a:extLst>
            </p:cNvPr>
            <p:cNvSpPr/>
            <p:nvPr/>
          </p:nvSpPr>
          <p:spPr>
            <a:xfrm>
              <a:off x="613505" y="5837242"/>
              <a:ext cx="7922099" cy="623013"/>
            </a:xfrm>
            <a:prstGeom prst="roundRect">
              <a:avLst>
                <a:gd name="adj" fmla="val 14449"/>
              </a:avLst>
            </a:prstGeom>
            <a:solidFill>
              <a:schemeClr val="bg1"/>
            </a:solidFill>
            <a:ln w="12700" cap="rnd">
              <a:solidFill>
                <a:srgbClr val="015BAC"/>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Text Box 18">
              <a:extLst>
                <a:ext uri="{FF2B5EF4-FFF2-40B4-BE49-F238E27FC236}">
                  <a16:creationId xmlns:a16="http://schemas.microsoft.com/office/drawing/2014/main" id="{F4C47D48-5250-ED0E-F5A3-B39EA61D7AAA}"/>
                </a:ext>
              </a:extLst>
            </p:cNvPr>
            <p:cNvSpPr txBox="1">
              <a:spLocks noChangeArrowheads="1"/>
            </p:cNvSpPr>
            <p:nvPr/>
          </p:nvSpPr>
          <p:spPr bwMode="auto">
            <a:xfrm>
              <a:off x="709182" y="5996758"/>
              <a:ext cx="3162732"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300" spc="120">
                  <a:ea typeface="HGPｺﾞｼｯｸE" panose="020B0900000000000000" pitchFamily="50" charset="-128"/>
                </a:rPr>
                <a:t>ほかにはどんなものがあるでしょうか？</a:t>
              </a:r>
              <a:endParaRPr lang="en-US" altLang="ja-JP" sz="1300" spc="120" dirty="0">
                <a:ea typeface="HGPｺﾞｼｯｸE" panose="020B0900000000000000" pitchFamily="50" charset="-128"/>
              </a:endParaRPr>
            </a:p>
          </p:txBody>
        </p:sp>
      </p:grpSp>
      <p:grpSp>
        <p:nvGrpSpPr>
          <p:cNvPr id="12" name="グループ化 11">
            <a:extLst>
              <a:ext uri="{FF2B5EF4-FFF2-40B4-BE49-F238E27FC236}">
                <a16:creationId xmlns:a16="http://schemas.microsoft.com/office/drawing/2014/main" id="{6796955D-1C9D-C06D-A62E-7995549EB574}"/>
              </a:ext>
            </a:extLst>
          </p:cNvPr>
          <p:cNvGrpSpPr/>
          <p:nvPr/>
        </p:nvGrpSpPr>
        <p:grpSpPr>
          <a:xfrm>
            <a:off x="6069162" y="1445679"/>
            <a:ext cx="2500645" cy="2157966"/>
            <a:chOff x="6069162" y="1445679"/>
            <a:chExt cx="2500645" cy="2157966"/>
          </a:xfrm>
        </p:grpSpPr>
        <p:pic>
          <p:nvPicPr>
            <p:cNvPr id="11" name="図 10" descr="建物, 屋外, 道路, 草 が含まれている画像&#10;&#10;AI によって生成されたコンテンツは間違っている可能性があります。">
              <a:extLst>
                <a:ext uri="{FF2B5EF4-FFF2-40B4-BE49-F238E27FC236}">
                  <a16:creationId xmlns:a16="http://schemas.microsoft.com/office/drawing/2014/main" id="{60E73BB2-FD3B-7C15-7CB3-AEF9BADAEF1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158823" y="1526255"/>
              <a:ext cx="2410984" cy="1480904"/>
            </a:xfrm>
            <a:prstGeom prst="rect">
              <a:avLst/>
            </a:prstGeom>
          </p:spPr>
        </p:pic>
        <p:sp>
          <p:nvSpPr>
            <p:cNvPr id="36" name="テキスト ボックス 35">
              <a:extLst>
                <a:ext uri="{FF2B5EF4-FFF2-40B4-BE49-F238E27FC236}">
                  <a16:creationId xmlns:a16="http://schemas.microsoft.com/office/drawing/2014/main" id="{3DC948ED-0B22-9B8B-9AC0-334A0B7EDA9E}"/>
                </a:ext>
              </a:extLst>
            </p:cNvPr>
            <p:cNvSpPr txBox="1"/>
            <p:nvPr/>
          </p:nvSpPr>
          <p:spPr>
            <a:xfrm>
              <a:off x="6399323" y="3049647"/>
              <a:ext cx="1866854" cy="553998"/>
            </a:xfrm>
            <a:prstGeom prst="rect">
              <a:avLst/>
            </a:prstGeom>
            <a:noFill/>
          </p:spPr>
          <p:txBody>
            <a:bodyPr wrap="square" rtlCol="0">
              <a:spAutoFit/>
            </a:bodyPr>
            <a:lstStyle/>
            <a:p>
              <a:pPr algn="ctr"/>
              <a:r>
                <a:rPr kumimoji="1" lang="ja-JP" altLang="en-US" sz="1500">
                  <a:solidFill>
                    <a:srgbClr val="015BAC"/>
                  </a:solidFill>
                  <a:latin typeface="HGPGothicE" panose="020B0900000000000000" pitchFamily="34" charset="-128"/>
                  <a:ea typeface="HGPGothicE" panose="020B0900000000000000" pitchFamily="34" charset="-128"/>
                </a:rPr>
                <a:t>みんなの森</a:t>
              </a:r>
            </a:p>
            <a:p>
              <a:pPr algn="ctr"/>
              <a:r>
                <a:rPr kumimoji="1" lang="ja-JP" altLang="en-US" sz="1500">
                  <a:solidFill>
                    <a:srgbClr val="015BAC"/>
                  </a:solidFill>
                  <a:latin typeface="HGPGothicE" panose="020B0900000000000000" pitchFamily="34" charset="-128"/>
                  <a:ea typeface="HGPGothicE" panose="020B0900000000000000" pitchFamily="34" charset="-128"/>
                </a:rPr>
                <a:t>ぎふメディアコスモス</a:t>
              </a:r>
              <a:endParaRPr kumimoji="1" lang="ja-JP" altLang="en-US" sz="1500" dirty="0">
                <a:solidFill>
                  <a:srgbClr val="015BAC"/>
                </a:solidFill>
                <a:latin typeface="HGPGothicE" panose="020B0900000000000000" pitchFamily="34" charset="-128"/>
                <a:ea typeface="HGPGothicE" panose="020B0900000000000000" pitchFamily="34" charset="-128"/>
              </a:endParaRPr>
            </a:p>
          </p:txBody>
        </p:sp>
        <p:pic>
          <p:nvPicPr>
            <p:cNvPr id="45" name="グラフィックス 44">
              <a:extLst>
                <a:ext uri="{FF2B5EF4-FFF2-40B4-BE49-F238E27FC236}">
                  <a16:creationId xmlns:a16="http://schemas.microsoft.com/office/drawing/2014/main" id="{DEBA431A-633A-91AD-9376-C3602406B0A3}"/>
                </a:ext>
              </a:extLst>
            </p:cNvPr>
            <p:cNvPicPr>
              <a:picLocks noChangeAspect="1"/>
            </p:cNvPicPr>
            <p:nvPr/>
          </p:nvPicPr>
          <p:blipFill>
            <a:blip r:embed="rId7">
              <a:alphaModFix/>
              <a:extLst>
                <a:ext uri="{96DAC541-7B7A-43D3-8B79-37D633B846F1}">
                  <asvg:svgBlip xmlns:asvg="http://schemas.microsoft.com/office/drawing/2016/SVG/main" r:embed="rId8"/>
                </a:ext>
              </a:extLst>
            </a:blip>
            <a:stretch>
              <a:fillRect/>
            </a:stretch>
          </p:blipFill>
          <p:spPr>
            <a:xfrm>
              <a:off x="6082936" y="1445679"/>
              <a:ext cx="538056" cy="621754"/>
            </a:xfrm>
            <a:prstGeom prst="rect">
              <a:avLst/>
            </a:prstGeom>
          </p:spPr>
        </p:pic>
        <p:sp>
          <p:nvSpPr>
            <p:cNvPr id="46" name="テキスト ボックス 45">
              <a:extLst>
                <a:ext uri="{FF2B5EF4-FFF2-40B4-BE49-F238E27FC236}">
                  <a16:creationId xmlns:a16="http://schemas.microsoft.com/office/drawing/2014/main" id="{EC7A69A0-1747-84C2-CDC0-A9DA0F47F5E8}"/>
                </a:ext>
              </a:extLst>
            </p:cNvPr>
            <p:cNvSpPr txBox="1"/>
            <p:nvPr/>
          </p:nvSpPr>
          <p:spPr>
            <a:xfrm>
              <a:off x="6069162" y="1600715"/>
              <a:ext cx="574527" cy="225383"/>
            </a:xfrm>
            <a:prstGeom prst="rect">
              <a:avLst/>
            </a:prstGeom>
            <a:noFill/>
          </p:spPr>
          <p:txBody>
            <a:bodyPr wrap="square">
              <a:spAutoFit/>
            </a:bodyPr>
            <a:lstStyle/>
            <a:p>
              <a:pPr algn="ctr">
                <a:lnSpc>
                  <a:spcPct val="120000"/>
                </a:lnSpc>
              </a:pPr>
              <a:r>
                <a:rPr lang="ja-JP" altLang="en-US" sz="800" spc="110">
                  <a:solidFill>
                    <a:schemeClr val="bg1"/>
                  </a:solidFill>
                </a:rPr>
                <a:t>岐阜市</a:t>
              </a:r>
            </a:p>
          </p:txBody>
        </p:sp>
      </p:grpSp>
      <p:grpSp>
        <p:nvGrpSpPr>
          <p:cNvPr id="10" name="グループ化 9">
            <a:extLst>
              <a:ext uri="{FF2B5EF4-FFF2-40B4-BE49-F238E27FC236}">
                <a16:creationId xmlns:a16="http://schemas.microsoft.com/office/drawing/2014/main" id="{F901D2B0-2525-B81A-0FC9-04F264A7D6DB}"/>
              </a:ext>
            </a:extLst>
          </p:cNvPr>
          <p:cNvGrpSpPr/>
          <p:nvPr/>
        </p:nvGrpSpPr>
        <p:grpSpPr>
          <a:xfrm>
            <a:off x="6069162" y="3672243"/>
            <a:ext cx="2482002" cy="1924669"/>
            <a:chOff x="6069162" y="3672243"/>
            <a:chExt cx="2482002" cy="1924669"/>
          </a:xfrm>
        </p:grpSpPr>
        <p:pic>
          <p:nvPicPr>
            <p:cNvPr id="23" name="図 22" descr="建物, 自転車, 傘, 民衆 が含まれている画像&#10;&#10;AI によって生成されたコンテンツは間違っている可能性があります。">
              <a:extLst>
                <a:ext uri="{FF2B5EF4-FFF2-40B4-BE49-F238E27FC236}">
                  <a16:creationId xmlns:a16="http://schemas.microsoft.com/office/drawing/2014/main" id="{C3D2E92D-7572-A9E2-12A2-8D4A242A3F5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158823" y="3763080"/>
              <a:ext cx="2392341" cy="1469453"/>
            </a:xfrm>
            <a:prstGeom prst="rect">
              <a:avLst/>
            </a:prstGeom>
          </p:spPr>
        </p:pic>
        <p:sp>
          <p:nvSpPr>
            <p:cNvPr id="37" name="テキスト ボックス 36">
              <a:extLst>
                <a:ext uri="{FF2B5EF4-FFF2-40B4-BE49-F238E27FC236}">
                  <a16:creationId xmlns:a16="http://schemas.microsoft.com/office/drawing/2014/main" id="{A910743A-F71D-52B8-12AE-4248A9E10B07}"/>
                </a:ext>
              </a:extLst>
            </p:cNvPr>
            <p:cNvSpPr txBox="1"/>
            <p:nvPr/>
          </p:nvSpPr>
          <p:spPr>
            <a:xfrm>
              <a:off x="6366263" y="5273747"/>
              <a:ext cx="1932973" cy="323165"/>
            </a:xfrm>
            <a:prstGeom prst="rect">
              <a:avLst/>
            </a:prstGeom>
            <a:noFill/>
          </p:spPr>
          <p:txBody>
            <a:bodyPr wrap="square" rtlCol="0">
              <a:spAutoFit/>
            </a:bodyPr>
            <a:lstStyle/>
            <a:p>
              <a:pPr algn="ctr"/>
              <a:r>
                <a:rPr kumimoji="1" lang="ja-JP" altLang="en-US" sz="1500">
                  <a:solidFill>
                    <a:srgbClr val="015BAC"/>
                  </a:solidFill>
                  <a:latin typeface="HGPGothicE" panose="020B0900000000000000" pitchFamily="34" charset="-128"/>
                  <a:ea typeface="HGPGothicE" panose="020B0900000000000000" pitchFamily="34" charset="-128"/>
                </a:rPr>
                <a:t>東海環状自動車道</a:t>
              </a:r>
              <a:endParaRPr kumimoji="1" lang="ja-JP" altLang="en-US" sz="1500" dirty="0">
                <a:solidFill>
                  <a:srgbClr val="015BAC"/>
                </a:solidFill>
                <a:latin typeface="HGPGothicE" panose="020B0900000000000000" pitchFamily="34" charset="-128"/>
                <a:ea typeface="HGPGothicE" panose="020B0900000000000000" pitchFamily="34" charset="-128"/>
              </a:endParaRPr>
            </a:p>
          </p:txBody>
        </p:sp>
        <p:pic>
          <p:nvPicPr>
            <p:cNvPr id="47" name="グラフィックス 46">
              <a:extLst>
                <a:ext uri="{FF2B5EF4-FFF2-40B4-BE49-F238E27FC236}">
                  <a16:creationId xmlns:a16="http://schemas.microsoft.com/office/drawing/2014/main" id="{1A2A9289-B4E0-2917-FEC1-5844938B6F7E}"/>
                </a:ext>
              </a:extLst>
            </p:cNvPr>
            <p:cNvPicPr>
              <a:picLocks noChangeAspect="1"/>
            </p:cNvPicPr>
            <p:nvPr/>
          </p:nvPicPr>
          <p:blipFill>
            <a:blip r:embed="rId7">
              <a:alphaModFix/>
              <a:extLst>
                <a:ext uri="{96DAC541-7B7A-43D3-8B79-37D633B846F1}">
                  <asvg:svgBlip xmlns:asvg="http://schemas.microsoft.com/office/drawing/2016/SVG/main" r:embed="rId8"/>
                </a:ext>
              </a:extLst>
            </a:blip>
            <a:stretch>
              <a:fillRect/>
            </a:stretch>
          </p:blipFill>
          <p:spPr>
            <a:xfrm>
              <a:off x="6082936" y="3672243"/>
              <a:ext cx="538056" cy="621754"/>
            </a:xfrm>
            <a:prstGeom prst="rect">
              <a:avLst/>
            </a:prstGeom>
          </p:spPr>
        </p:pic>
        <p:sp>
          <p:nvSpPr>
            <p:cNvPr id="48" name="テキスト ボックス 47">
              <a:extLst>
                <a:ext uri="{FF2B5EF4-FFF2-40B4-BE49-F238E27FC236}">
                  <a16:creationId xmlns:a16="http://schemas.microsoft.com/office/drawing/2014/main" id="{CB917502-D7FE-D024-0D72-89771F0AB4DD}"/>
                </a:ext>
              </a:extLst>
            </p:cNvPr>
            <p:cNvSpPr txBox="1"/>
            <p:nvPr/>
          </p:nvSpPr>
          <p:spPr>
            <a:xfrm>
              <a:off x="6069162" y="3757219"/>
              <a:ext cx="574527" cy="373115"/>
            </a:xfrm>
            <a:prstGeom prst="rect">
              <a:avLst/>
            </a:prstGeom>
            <a:noFill/>
          </p:spPr>
          <p:txBody>
            <a:bodyPr wrap="square">
              <a:spAutoFit/>
            </a:bodyPr>
            <a:lstStyle/>
            <a:p>
              <a:pPr algn="ctr">
                <a:lnSpc>
                  <a:spcPct val="120000"/>
                </a:lnSpc>
              </a:pPr>
              <a:r>
                <a:rPr lang="ja-JP" altLang="en-US" sz="800" spc="110">
                  <a:solidFill>
                    <a:schemeClr val="bg1"/>
                  </a:solidFill>
                </a:rPr>
                <a:t>関市・</a:t>
              </a:r>
            </a:p>
            <a:p>
              <a:pPr algn="ctr">
                <a:lnSpc>
                  <a:spcPct val="120000"/>
                </a:lnSpc>
              </a:pPr>
              <a:r>
                <a:rPr lang="ja-JP" altLang="en-US" sz="800" spc="110">
                  <a:solidFill>
                    <a:schemeClr val="bg1"/>
                  </a:solidFill>
                </a:rPr>
                <a:t>美濃市</a:t>
              </a:r>
            </a:p>
          </p:txBody>
        </p:sp>
      </p:grpSp>
      <p:sp>
        <p:nvSpPr>
          <p:cNvPr id="3" name="Rectangle 14">
            <a:extLst>
              <a:ext uri="{FF2B5EF4-FFF2-40B4-BE49-F238E27FC236}">
                <a16:creationId xmlns:a16="http://schemas.microsoft.com/office/drawing/2014/main" id="{8C16B4E4-A25E-9F70-080B-F1CDDEAC07E3}"/>
              </a:ext>
            </a:extLst>
          </p:cNvPr>
          <p:cNvSpPr txBox="1">
            <a:spLocks noChangeArrowheads="1"/>
          </p:cNvSpPr>
          <p:nvPr/>
        </p:nvSpPr>
        <p:spPr bwMode="auto">
          <a:xfrm>
            <a:off x="240030" y="-5222"/>
            <a:ext cx="8695626" cy="731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7500"/>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200" kern="0">
                <a:solidFill>
                  <a:schemeClr val="tx1"/>
                </a:solidFill>
                <a:latin typeface="HGP創英角ｺﾞｼｯｸUB" panose="020B0900000000000000" pitchFamily="50" charset="-128"/>
                <a:ea typeface="HGP創英角ｺﾞｼｯｸUB" panose="020B0900000000000000" pitchFamily="50" charset="-128"/>
              </a:rPr>
              <a:t>もっと税金について調べてみよう</a:t>
            </a:r>
            <a:r>
              <a:rPr lang="en-US" altLang="ja-JP" sz="2200" kern="0" dirty="0">
                <a:solidFill>
                  <a:schemeClr val="tx1"/>
                </a:solidFill>
                <a:latin typeface="HGP創英角ｺﾞｼｯｸUB" panose="020B0900000000000000" pitchFamily="50" charset="-128"/>
                <a:ea typeface="HGP創英角ｺﾞｼｯｸUB" panose="020B0900000000000000" pitchFamily="50" charset="-128"/>
              </a:rPr>
              <a:t>/</a:t>
            </a:r>
            <a:r>
              <a:rPr lang="ja-JP" altLang="en-US" sz="2200" kern="0">
                <a:solidFill>
                  <a:schemeClr val="tx1"/>
                </a:solidFill>
                <a:latin typeface="HGP創英角ｺﾞｼｯｸUB" panose="020B0900000000000000" pitchFamily="50" charset="-128"/>
                <a:ea typeface="HGP創英角ｺﾞｼｯｸUB" panose="020B0900000000000000" pitchFamily="50" charset="-128"/>
              </a:rPr>
              <a:t>税金が使われている身近なもの</a:t>
            </a:r>
            <a:endParaRPr lang="ja-JP" altLang="en-US" sz="2200" kern="0" dirty="0">
              <a:solidFill>
                <a:schemeClr val="tx1"/>
              </a:solidFill>
              <a:latin typeface="HGP創英角ｺﾞｼｯｸUB" panose="020B0900000000000000" pitchFamily="50" charset="-128"/>
              <a:ea typeface="HGP創英角ｺﾞｼｯｸUB" panose="020B0900000000000000" pitchFamily="50" charset="-128"/>
            </a:endParaRPr>
          </a:p>
        </p:txBody>
      </p:sp>
    </p:spTree>
    <p:custDataLst>
      <p:tags r:id="rId1"/>
    </p:custDataLst>
    <p:extLst>
      <p:ext uri="{BB962C8B-B14F-4D97-AF65-F5344CB8AC3E}">
        <p14:creationId xmlns:p14="http://schemas.microsoft.com/office/powerpoint/2010/main" val="656525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1000"/>
                                        <p:tgtEl>
                                          <p:spTgt spid="16"/>
                                        </p:tgtEl>
                                      </p:cBhvr>
                                    </p:animEffect>
                                  </p:childTnLst>
                                </p:cTn>
                              </p:par>
                              <p:par>
                                <p:cTn id="17" presetID="10"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childTnLst>
                                </p:cTn>
                              </p:par>
                              <p:par>
                                <p:cTn id="20" presetID="10"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98B4CA44-C6AA-846B-FC19-AAFAE06F106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324549" y="824470"/>
            <a:ext cx="3991983" cy="4480372"/>
          </a:xfrm>
          <a:prstGeom prst="rect">
            <a:avLst/>
          </a:prstGeom>
        </p:spPr>
      </p:pic>
      <p:grpSp>
        <p:nvGrpSpPr>
          <p:cNvPr id="39" name="グループ化 38">
            <a:extLst>
              <a:ext uri="{FF2B5EF4-FFF2-40B4-BE49-F238E27FC236}">
                <a16:creationId xmlns:a16="http://schemas.microsoft.com/office/drawing/2014/main" id="{F66337BA-0271-C711-8E08-6A1358FAEE14}"/>
              </a:ext>
            </a:extLst>
          </p:cNvPr>
          <p:cNvGrpSpPr/>
          <p:nvPr/>
        </p:nvGrpSpPr>
        <p:grpSpPr>
          <a:xfrm>
            <a:off x="6383991" y="1089025"/>
            <a:ext cx="1982426" cy="1110346"/>
            <a:chOff x="1747258" y="1133884"/>
            <a:chExt cx="1982426" cy="1110346"/>
          </a:xfrm>
        </p:grpSpPr>
        <p:sp>
          <p:nvSpPr>
            <p:cNvPr id="48" name="楕円 47">
              <a:extLst>
                <a:ext uri="{FF2B5EF4-FFF2-40B4-BE49-F238E27FC236}">
                  <a16:creationId xmlns:a16="http://schemas.microsoft.com/office/drawing/2014/main" id="{A5DE2CC3-CFA2-649B-1937-D63522413876}"/>
                </a:ext>
              </a:extLst>
            </p:cNvPr>
            <p:cNvSpPr/>
            <p:nvPr/>
          </p:nvSpPr>
          <p:spPr bwMode="auto">
            <a:xfrm>
              <a:off x="1747258" y="1133884"/>
              <a:ext cx="1982426" cy="1110346"/>
            </a:xfrm>
            <a:prstGeom prst="ellipse">
              <a:avLst/>
            </a:prstGeom>
            <a:solidFill>
              <a:srgbClr val="DCD1F7"/>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49" name="テキスト ボックス 48">
              <a:extLst>
                <a:ext uri="{FF2B5EF4-FFF2-40B4-BE49-F238E27FC236}">
                  <a16:creationId xmlns:a16="http://schemas.microsoft.com/office/drawing/2014/main" id="{659BFC85-DA69-2916-B599-15619F75A33F}"/>
                </a:ext>
              </a:extLst>
            </p:cNvPr>
            <p:cNvSpPr txBox="1"/>
            <p:nvPr/>
          </p:nvSpPr>
          <p:spPr>
            <a:xfrm>
              <a:off x="1978900" y="1319487"/>
              <a:ext cx="1510350" cy="664477"/>
            </a:xfrm>
            <a:prstGeom prst="rect">
              <a:avLst/>
            </a:prstGeom>
            <a:noFill/>
          </p:spPr>
          <p:txBody>
            <a:bodyPr wrap="none" rtlCol="0">
              <a:spAutoFit/>
            </a:bodyPr>
            <a:lstStyle/>
            <a:p>
              <a:pPr algn="ctr" defTabSz="390997" eaLnBrk="1" fontAlgn="auto" hangingPunct="1">
                <a:lnSpc>
                  <a:spcPct val="110000"/>
                </a:lnSpc>
                <a:spcBef>
                  <a:spcPts val="0"/>
                </a:spcBef>
                <a:spcAft>
                  <a:spcPts val="0"/>
                </a:spcAft>
              </a:pPr>
              <a:r>
                <a:rPr lang="ja-JP" altLang="en-US" sz="1800" dirty="0">
                  <a:solidFill>
                    <a:prstClr val="black"/>
                  </a:solidFill>
                  <a:latin typeface="+mn-ea"/>
                  <a:ea typeface="+mn-ea"/>
                </a:rPr>
                <a:t>経済の</a:t>
              </a:r>
            </a:p>
            <a:p>
              <a:pPr algn="ctr" defTabSz="390997" eaLnBrk="1" fontAlgn="auto" hangingPunct="1">
                <a:lnSpc>
                  <a:spcPct val="110000"/>
                </a:lnSpc>
                <a:spcBef>
                  <a:spcPts val="0"/>
                </a:spcBef>
                <a:spcAft>
                  <a:spcPts val="0"/>
                </a:spcAft>
              </a:pPr>
              <a:r>
                <a:rPr lang="ja-JP" altLang="en-US" sz="1800" dirty="0">
                  <a:solidFill>
                    <a:prstClr val="black"/>
                  </a:solidFill>
                  <a:latin typeface="+mn-ea"/>
                  <a:ea typeface="+mn-ea"/>
                </a:rPr>
                <a:t>グローバル化</a:t>
              </a:r>
            </a:p>
          </p:txBody>
        </p:sp>
      </p:grpSp>
      <p:grpSp>
        <p:nvGrpSpPr>
          <p:cNvPr id="15" name="グループ化 14">
            <a:extLst>
              <a:ext uri="{FF2B5EF4-FFF2-40B4-BE49-F238E27FC236}">
                <a16:creationId xmlns:a16="http://schemas.microsoft.com/office/drawing/2014/main" id="{9B430CD7-E653-C72E-B82C-A52A9F049ADF}"/>
              </a:ext>
            </a:extLst>
          </p:cNvPr>
          <p:cNvGrpSpPr/>
          <p:nvPr/>
        </p:nvGrpSpPr>
        <p:grpSpPr>
          <a:xfrm>
            <a:off x="2531645" y="964878"/>
            <a:ext cx="1982426" cy="1110346"/>
            <a:chOff x="1747258" y="1133884"/>
            <a:chExt cx="1982426" cy="1110346"/>
          </a:xfrm>
        </p:grpSpPr>
        <p:sp>
          <p:nvSpPr>
            <p:cNvPr id="9" name="楕円 8">
              <a:extLst>
                <a:ext uri="{FF2B5EF4-FFF2-40B4-BE49-F238E27FC236}">
                  <a16:creationId xmlns:a16="http://schemas.microsoft.com/office/drawing/2014/main" id="{D7934800-A460-8498-376A-F4E86FCA1817}"/>
                </a:ext>
              </a:extLst>
            </p:cNvPr>
            <p:cNvSpPr/>
            <p:nvPr/>
          </p:nvSpPr>
          <p:spPr bwMode="auto">
            <a:xfrm>
              <a:off x="1747258" y="1133884"/>
              <a:ext cx="1982426" cy="1110346"/>
            </a:xfrm>
            <a:prstGeom prst="ellipse">
              <a:avLst/>
            </a:prstGeom>
            <a:solidFill>
              <a:srgbClr val="BBD5FB"/>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35" name="テキスト ボックス 34">
              <a:extLst>
                <a:ext uri="{FF2B5EF4-FFF2-40B4-BE49-F238E27FC236}">
                  <a16:creationId xmlns:a16="http://schemas.microsoft.com/office/drawing/2014/main" id="{3820BC44-850C-C451-588C-DB7B28B240C5}"/>
                </a:ext>
              </a:extLst>
            </p:cNvPr>
            <p:cNvSpPr txBox="1"/>
            <p:nvPr/>
          </p:nvSpPr>
          <p:spPr>
            <a:xfrm>
              <a:off x="1837034" y="1427208"/>
              <a:ext cx="1794081" cy="575350"/>
            </a:xfrm>
            <a:prstGeom prst="rect">
              <a:avLst/>
            </a:prstGeom>
            <a:noFill/>
          </p:spPr>
          <p:txBody>
            <a:bodyPr wrap="none" rtlCol="0">
              <a:spAutoFit/>
            </a:bodyPr>
            <a:lstStyle/>
            <a:p>
              <a:pPr algn="ctr" defTabSz="390997" eaLnBrk="1" fontAlgn="auto" hangingPunct="1">
                <a:lnSpc>
                  <a:spcPct val="110000"/>
                </a:lnSpc>
                <a:spcBef>
                  <a:spcPts val="0"/>
                </a:spcBef>
                <a:spcAft>
                  <a:spcPts val="0"/>
                </a:spcAft>
              </a:pPr>
              <a:r>
                <a:rPr lang="ja-JP" altLang="en-US" sz="1800" dirty="0">
                  <a:solidFill>
                    <a:prstClr val="black"/>
                  </a:solidFill>
                  <a:latin typeface="+mn-ea"/>
                  <a:ea typeface="+mn-ea"/>
                </a:rPr>
                <a:t>経済成長の停滞</a:t>
              </a:r>
            </a:p>
            <a:p>
              <a:pPr algn="ctr" defTabSz="390997" eaLnBrk="1" fontAlgn="auto" hangingPunct="1">
                <a:lnSpc>
                  <a:spcPct val="110000"/>
                </a:lnSpc>
                <a:spcBef>
                  <a:spcPts val="0"/>
                </a:spcBef>
                <a:spcAft>
                  <a:spcPts val="0"/>
                </a:spcAft>
              </a:pPr>
              <a:r>
                <a:rPr lang="ja-JP" altLang="en-US" sz="1200" spc="-90" dirty="0">
                  <a:solidFill>
                    <a:prstClr val="black"/>
                  </a:solidFill>
                  <a:latin typeface="+mn-ea"/>
                  <a:ea typeface="+mn-ea"/>
                </a:rPr>
                <a:t>（デフレ・不況）</a:t>
              </a:r>
            </a:p>
          </p:txBody>
        </p:sp>
      </p:grpSp>
      <p:sp>
        <p:nvSpPr>
          <p:cNvPr id="6" name="Rectangle 14">
            <a:extLst>
              <a:ext uri="{FF2B5EF4-FFF2-40B4-BE49-F238E27FC236}">
                <a16:creationId xmlns:a16="http://schemas.microsoft.com/office/drawing/2014/main" id="{E7567949-C1F6-D123-03D9-62390A12E365}"/>
              </a:ext>
            </a:extLst>
          </p:cNvPr>
          <p:cNvSpPr txBox="1">
            <a:spLocks noChangeArrowheads="1"/>
          </p:cNvSpPr>
          <p:nvPr/>
        </p:nvSpPr>
        <p:spPr bwMode="auto">
          <a:xfrm>
            <a:off x="240030" y="134966"/>
            <a:ext cx="877100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200" kern="0" dirty="0">
                <a:solidFill>
                  <a:schemeClr val="tx1"/>
                </a:solidFill>
                <a:latin typeface="HGP創英角ｺﾞｼｯｸUB" panose="020B0900000000000000" pitchFamily="50" charset="-128"/>
                <a:ea typeface="HGP創英角ｺﾞｼｯｸUB" panose="020B0900000000000000" pitchFamily="50" charset="-128"/>
              </a:rPr>
              <a:t>おわりに</a:t>
            </a:r>
          </a:p>
        </p:txBody>
      </p:sp>
      <p:sp>
        <p:nvSpPr>
          <p:cNvPr id="7" name="AutoShape 353">
            <a:extLst>
              <a:ext uri="{FF2B5EF4-FFF2-40B4-BE49-F238E27FC236}">
                <a16:creationId xmlns:a16="http://schemas.microsoft.com/office/drawing/2014/main" id="{C4C45C96-77F9-5881-C837-2E20E18DE474}"/>
              </a:ext>
            </a:extLst>
          </p:cNvPr>
          <p:cNvSpPr>
            <a:spLocks noChangeArrowheads="1"/>
          </p:cNvSpPr>
          <p:nvPr/>
        </p:nvSpPr>
        <p:spPr bwMode="auto">
          <a:xfrm>
            <a:off x="323851" y="5223353"/>
            <a:ext cx="8519134" cy="1229835"/>
          </a:xfrm>
          <a:prstGeom prst="roundRect">
            <a:avLst>
              <a:gd name="adj" fmla="val 0"/>
            </a:avLst>
          </a:prstGeom>
          <a:solidFill>
            <a:srgbClr val="CEECFE"/>
          </a:solidFill>
          <a:ln>
            <a:noFill/>
          </a:ln>
          <a:effectLst/>
        </p:spPr>
        <p:txBody>
          <a:bodyPr wrap="none" anchor="ctr"/>
          <a:lstStyle/>
          <a:p>
            <a:pPr defTabSz="838413" eaLnBrk="1" hangingPunct="1">
              <a:spcBef>
                <a:spcPct val="20000"/>
              </a:spcBef>
              <a:buFont typeface="Arial" charset="0"/>
              <a:buChar char="•"/>
              <a:defRPr/>
            </a:pPr>
            <a:endParaRPr lang="ja-JP" altLang="en-US" sz="2567" dirty="0">
              <a:solidFill>
                <a:prstClr val="black"/>
              </a:solidFill>
              <a:latin typeface="HGPｺﾞｼｯｸE" panose="020B0900000000000000" pitchFamily="50" charset="-128"/>
              <a:ea typeface="HGPｺﾞｼｯｸE" panose="020B0900000000000000" pitchFamily="50" charset="-128"/>
            </a:endParaRPr>
          </a:p>
        </p:txBody>
      </p:sp>
      <p:sp>
        <p:nvSpPr>
          <p:cNvPr id="8" name="テキスト ボックス 7">
            <a:extLst>
              <a:ext uri="{FF2B5EF4-FFF2-40B4-BE49-F238E27FC236}">
                <a16:creationId xmlns:a16="http://schemas.microsoft.com/office/drawing/2014/main" id="{39376161-C4C7-AEC9-73F4-808C41894E1D}"/>
              </a:ext>
            </a:extLst>
          </p:cNvPr>
          <p:cNvSpPr txBox="1">
            <a:spLocks/>
          </p:cNvSpPr>
          <p:nvPr/>
        </p:nvSpPr>
        <p:spPr>
          <a:xfrm>
            <a:off x="337348" y="5324024"/>
            <a:ext cx="8393293" cy="1066534"/>
          </a:xfrm>
          <a:prstGeom prst="rect">
            <a:avLst/>
          </a:prstGeom>
          <a:noFill/>
        </p:spPr>
        <p:txBody>
          <a:bodyPr wrap="square" rtlCol="0">
            <a:noAutofit/>
          </a:bodyPr>
          <a:lstStyle/>
          <a:p>
            <a:pPr marL="105750">
              <a:lnSpc>
                <a:spcPct val="120000"/>
              </a:lnSpc>
              <a:buClr>
                <a:srgbClr val="005BAD"/>
              </a:buClr>
            </a:pPr>
            <a:r>
              <a:rPr kumimoji="1" lang="ja-JP" altLang="en-US" sz="1700" dirty="0">
                <a:latin typeface="+mn-ea"/>
                <a:ea typeface="+mn-ea"/>
              </a:rPr>
              <a:t>税金を考えることは、日本の将来の姿を考えることにも通じます。</a:t>
            </a:r>
          </a:p>
          <a:p>
            <a:pPr marL="105750">
              <a:lnSpc>
                <a:spcPct val="120000"/>
              </a:lnSpc>
              <a:buClr>
                <a:srgbClr val="005BAD"/>
              </a:buClr>
            </a:pPr>
            <a:r>
              <a:rPr kumimoji="1" lang="ja-JP" altLang="en-US" sz="1700" dirty="0">
                <a:latin typeface="+mn-ea"/>
                <a:ea typeface="+mn-ea"/>
              </a:rPr>
              <a:t>様々な課題がある中、税金のあり方や国民の負担と受益（福祉・公共サービス）が</a:t>
            </a:r>
            <a:endParaRPr kumimoji="1" lang="en-US" altLang="ja-JP" sz="1700" dirty="0">
              <a:latin typeface="+mn-ea"/>
              <a:ea typeface="+mn-ea"/>
            </a:endParaRPr>
          </a:p>
          <a:p>
            <a:pPr marL="105750">
              <a:lnSpc>
                <a:spcPct val="120000"/>
              </a:lnSpc>
              <a:buClr>
                <a:srgbClr val="005BAD"/>
              </a:buClr>
            </a:pPr>
            <a:r>
              <a:rPr kumimoji="1" lang="ja-JP" altLang="en-US" sz="1700" dirty="0">
                <a:latin typeface="+mn-ea"/>
                <a:ea typeface="+mn-ea"/>
              </a:rPr>
              <a:t>どうあるべきか、私たち一人ひとりが考えることが大切です。</a:t>
            </a:r>
          </a:p>
        </p:txBody>
      </p:sp>
      <p:grpSp>
        <p:nvGrpSpPr>
          <p:cNvPr id="16" name="グループ化 15">
            <a:extLst>
              <a:ext uri="{FF2B5EF4-FFF2-40B4-BE49-F238E27FC236}">
                <a16:creationId xmlns:a16="http://schemas.microsoft.com/office/drawing/2014/main" id="{F196BF4C-F280-022E-FF4C-38FC360D9263}"/>
              </a:ext>
            </a:extLst>
          </p:cNvPr>
          <p:cNvGrpSpPr/>
          <p:nvPr/>
        </p:nvGrpSpPr>
        <p:grpSpPr>
          <a:xfrm>
            <a:off x="659687" y="1973937"/>
            <a:ext cx="1982426" cy="1110346"/>
            <a:chOff x="1747258" y="1133884"/>
            <a:chExt cx="1982426" cy="1110346"/>
          </a:xfrm>
        </p:grpSpPr>
        <p:sp>
          <p:nvSpPr>
            <p:cNvPr id="17" name="楕円 16">
              <a:extLst>
                <a:ext uri="{FF2B5EF4-FFF2-40B4-BE49-F238E27FC236}">
                  <a16:creationId xmlns:a16="http://schemas.microsoft.com/office/drawing/2014/main" id="{414D78E0-0AA2-EA10-B0F4-217FCAAA0264}"/>
                </a:ext>
              </a:extLst>
            </p:cNvPr>
            <p:cNvSpPr/>
            <p:nvPr/>
          </p:nvSpPr>
          <p:spPr bwMode="auto">
            <a:xfrm>
              <a:off x="1747258" y="1133884"/>
              <a:ext cx="1982426" cy="1110346"/>
            </a:xfrm>
            <a:prstGeom prst="ellipse">
              <a:avLst/>
            </a:prstGeom>
            <a:solidFill>
              <a:srgbClr val="AEEAF8"/>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18" name="テキスト ボックス 17">
              <a:extLst>
                <a:ext uri="{FF2B5EF4-FFF2-40B4-BE49-F238E27FC236}">
                  <a16:creationId xmlns:a16="http://schemas.microsoft.com/office/drawing/2014/main" id="{CA3C4DA9-F97F-4596-B634-52453C37DCFB}"/>
                </a:ext>
              </a:extLst>
            </p:cNvPr>
            <p:cNvSpPr txBox="1"/>
            <p:nvPr/>
          </p:nvSpPr>
          <p:spPr>
            <a:xfrm>
              <a:off x="1780767" y="1343984"/>
              <a:ext cx="1906612" cy="575350"/>
            </a:xfrm>
            <a:prstGeom prst="rect">
              <a:avLst/>
            </a:prstGeom>
            <a:noFill/>
          </p:spPr>
          <p:txBody>
            <a:bodyPr wrap="none" rtlCol="0">
              <a:spAutoFit/>
            </a:bodyPr>
            <a:lstStyle/>
            <a:p>
              <a:pPr algn="ctr" defTabSz="390997" eaLnBrk="1" fontAlgn="auto" hangingPunct="1">
                <a:lnSpc>
                  <a:spcPct val="110000"/>
                </a:lnSpc>
                <a:spcBef>
                  <a:spcPts val="0"/>
                </a:spcBef>
                <a:spcAft>
                  <a:spcPts val="0"/>
                </a:spcAft>
              </a:pPr>
              <a:r>
                <a:rPr lang="ja-JP" altLang="en-US" sz="1800" dirty="0">
                  <a:solidFill>
                    <a:prstClr val="black"/>
                  </a:solidFill>
                  <a:latin typeface="+mn-ea"/>
                  <a:ea typeface="+mn-ea"/>
                </a:rPr>
                <a:t>財政赤字</a:t>
              </a:r>
            </a:p>
            <a:p>
              <a:pPr algn="ctr" defTabSz="390997" eaLnBrk="1" fontAlgn="auto" hangingPunct="1">
                <a:lnSpc>
                  <a:spcPct val="110000"/>
                </a:lnSpc>
                <a:spcBef>
                  <a:spcPts val="0"/>
                </a:spcBef>
                <a:spcAft>
                  <a:spcPts val="0"/>
                </a:spcAft>
              </a:pPr>
              <a:r>
                <a:rPr lang="ja-JP" altLang="en-US" sz="1200" spc="-90" dirty="0">
                  <a:solidFill>
                    <a:prstClr val="black"/>
                  </a:solidFill>
                  <a:latin typeface="+mn-ea"/>
                  <a:ea typeface="+mn-ea"/>
                </a:rPr>
                <a:t>（財政健全化・歳出の見直し）</a:t>
              </a:r>
            </a:p>
          </p:txBody>
        </p:sp>
      </p:grpSp>
      <p:grpSp>
        <p:nvGrpSpPr>
          <p:cNvPr id="19" name="グループ化 18">
            <a:extLst>
              <a:ext uri="{FF2B5EF4-FFF2-40B4-BE49-F238E27FC236}">
                <a16:creationId xmlns:a16="http://schemas.microsoft.com/office/drawing/2014/main" id="{D803C19F-EB62-3DEA-F463-2A8BF023478F}"/>
              </a:ext>
            </a:extLst>
          </p:cNvPr>
          <p:cNvGrpSpPr/>
          <p:nvPr/>
        </p:nvGrpSpPr>
        <p:grpSpPr>
          <a:xfrm>
            <a:off x="337348" y="3517943"/>
            <a:ext cx="1982426" cy="1110346"/>
            <a:chOff x="1747258" y="1133884"/>
            <a:chExt cx="1982426" cy="1110346"/>
          </a:xfrm>
        </p:grpSpPr>
        <p:sp>
          <p:nvSpPr>
            <p:cNvPr id="20" name="楕円 19">
              <a:extLst>
                <a:ext uri="{FF2B5EF4-FFF2-40B4-BE49-F238E27FC236}">
                  <a16:creationId xmlns:a16="http://schemas.microsoft.com/office/drawing/2014/main" id="{2A3EB963-331D-2E5B-3136-5F3C5915FF99}"/>
                </a:ext>
              </a:extLst>
            </p:cNvPr>
            <p:cNvSpPr/>
            <p:nvPr/>
          </p:nvSpPr>
          <p:spPr bwMode="auto">
            <a:xfrm>
              <a:off x="1747258" y="1133884"/>
              <a:ext cx="1982426" cy="1110346"/>
            </a:xfrm>
            <a:prstGeom prst="ellipse">
              <a:avLst/>
            </a:prstGeom>
            <a:solidFill>
              <a:srgbClr val="BAF088"/>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21" name="テキスト ボックス 20">
              <a:extLst>
                <a:ext uri="{FF2B5EF4-FFF2-40B4-BE49-F238E27FC236}">
                  <a16:creationId xmlns:a16="http://schemas.microsoft.com/office/drawing/2014/main" id="{7E049168-B564-8C1D-D00C-5CCFEA9219A8}"/>
                </a:ext>
              </a:extLst>
            </p:cNvPr>
            <p:cNvSpPr txBox="1"/>
            <p:nvPr/>
          </p:nvSpPr>
          <p:spPr>
            <a:xfrm>
              <a:off x="2180076" y="1339670"/>
              <a:ext cx="1107996" cy="646331"/>
            </a:xfrm>
            <a:prstGeom prst="rect">
              <a:avLst/>
            </a:prstGeom>
            <a:noFill/>
          </p:spPr>
          <p:txBody>
            <a:bodyPr wrap="none" rtlCol="0">
              <a:spAutoFit/>
            </a:bodyPr>
            <a:lstStyle/>
            <a:p>
              <a:pPr algn="ctr" defTabSz="390997" eaLnBrk="1" fontAlgn="auto" hangingPunct="1">
                <a:spcBef>
                  <a:spcPts val="0"/>
                </a:spcBef>
                <a:spcAft>
                  <a:spcPts val="0"/>
                </a:spcAft>
              </a:pPr>
              <a:r>
                <a:rPr lang="ja-JP" altLang="en-US" sz="1800" dirty="0">
                  <a:solidFill>
                    <a:prstClr val="black"/>
                  </a:solidFill>
                  <a:latin typeface="+mn-ea"/>
                  <a:ea typeface="+mn-ea"/>
                </a:rPr>
                <a:t>公債の</a:t>
              </a:r>
            </a:p>
            <a:p>
              <a:pPr algn="ctr" defTabSz="390997" eaLnBrk="1" fontAlgn="auto" hangingPunct="1">
                <a:spcBef>
                  <a:spcPts val="0"/>
                </a:spcBef>
                <a:spcAft>
                  <a:spcPts val="0"/>
                </a:spcAft>
              </a:pPr>
              <a:r>
                <a:rPr lang="ja-JP" altLang="en-US" sz="1800" dirty="0">
                  <a:solidFill>
                    <a:prstClr val="black"/>
                  </a:solidFill>
                  <a:latin typeface="+mn-ea"/>
                  <a:ea typeface="+mn-ea"/>
                </a:rPr>
                <a:t>債務残高</a:t>
              </a:r>
            </a:p>
          </p:txBody>
        </p:sp>
      </p:grpSp>
      <p:grpSp>
        <p:nvGrpSpPr>
          <p:cNvPr id="50" name="グループ化 49">
            <a:extLst>
              <a:ext uri="{FF2B5EF4-FFF2-40B4-BE49-F238E27FC236}">
                <a16:creationId xmlns:a16="http://schemas.microsoft.com/office/drawing/2014/main" id="{4B71D341-9C0A-B2AF-B026-54C270A4F64C}"/>
              </a:ext>
            </a:extLst>
          </p:cNvPr>
          <p:cNvGrpSpPr/>
          <p:nvPr/>
        </p:nvGrpSpPr>
        <p:grpSpPr>
          <a:xfrm>
            <a:off x="6790325" y="2499960"/>
            <a:ext cx="1982426" cy="1110346"/>
            <a:chOff x="1747258" y="1133884"/>
            <a:chExt cx="1982426" cy="1110346"/>
          </a:xfrm>
        </p:grpSpPr>
        <p:sp>
          <p:nvSpPr>
            <p:cNvPr id="51" name="楕円 50">
              <a:extLst>
                <a:ext uri="{FF2B5EF4-FFF2-40B4-BE49-F238E27FC236}">
                  <a16:creationId xmlns:a16="http://schemas.microsoft.com/office/drawing/2014/main" id="{48705674-673A-9F1C-008C-15993B7A10D2}"/>
                </a:ext>
              </a:extLst>
            </p:cNvPr>
            <p:cNvSpPr/>
            <p:nvPr/>
          </p:nvSpPr>
          <p:spPr bwMode="auto">
            <a:xfrm>
              <a:off x="1747258" y="1133884"/>
              <a:ext cx="1982426" cy="1110346"/>
            </a:xfrm>
            <a:prstGeom prst="ellipse">
              <a:avLst/>
            </a:prstGeom>
            <a:solidFill>
              <a:srgbClr val="FBD1ED"/>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52" name="テキスト ボックス 51">
              <a:extLst>
                <a:ext uri="{FF2B5EF4-FFF2-40B4-BE49-F238E27FC236}">
                  <a16:creationId xmlns:a16="http://schemas.microsoft.com/office/drawing/2014/main" id="{CE24159F-783F-9F80-3A5A-67B12B9DB81C}"/>
                </a:ext>
              </a:extLst>
            </p:cNvPr>
            <p:cNvSpPr txBox="1"/>
            <p:nvPr/>
          </p:nvSpPr>
          <p:spPr>
            <a:xfrm>
              <a:off x="2007962" y="1321614"/>
              <a:ext cx="1475084" cy="778483"/>
            </a:xfrm>
            <a:prstGeom prst="rect">
              <a:avLst/>
            </a:prstGeom>
            <a:noFill/>
          </p:spPr>
          <p:txBody>
            <a:bodyPr wrap="none" rtlCol="0">
              <a:spAutoFit/>
            </a:bodyPr>
            <a:lstStyle/>
            <a:p>
              <a:pPr algn="ctr" defTabSz="390997" eaLnBrk="1" fontAlgn="auto" hangingPunct="1">
                <a:lnSpc>
                  <a:spcPct val="110000"/>
                </a:lnSpc>
                <a:spcBef>
                  <a:spcPts val="0"/>
                </a:spcBef>
                <a:spcAft>
                  <a:spcPts val="0"/>
                </a:spcAft>
              </a:pPr>
              <a:r>
                <a:rPr lang="ja-JP" altLang="en-US" sz="1800" dirty="0">
                  <a:solidFill>
                    <a:prstClr val="black"/>
                  </a:solidFill>
                  <a:latin typeface="+mn-ea"/>
                  <a:ea typeface="+mn-ea"/>
                </a:rPr>
                <a:t>少子高齢化</a:t>
              </a:r>
            </a:p>
            <a:p>
              <a:pPr algn="ctr" defTabSz="390997" eaLnBrk="1" fontAlgn="auto" hangingPunct="1">
                <a:lnSpc>
                  <a:spcPct val="110000"/>
                </a:lnSpc>
                <a:spcBef>
                  <a:spcPts val="0"/>
                </a:spcBef>
                <a:spcAft>
                  <a:spcPts val="0"/>
                </a:spcAft>
              </a:pPr>
              <a:r>
                <a:rPr lang="ja-JP" altLang="en-US" sz="1200" spc="-90" dirty="0">
                  <a:solidFill>
                    <a:prstClr val="black"/>
                  </a:solidFill>
                  <a:latin typeface="+mn-ea"/>
                  <a:ea typeface="+mn-ea"/>
                </a:rPr>
                <a:t>（社会保障費の増加、</a:t>
              </a:r>
            </a:p>
            <a:p>
              <a:pPr algn="ctr" defTabSz="390997" eaLnBrk="1" fontAlgn="auto" hangingPunct="1">
                <a:lnSpc>
                  <a:spcPct val="110000"/>
                </a:lnSpc>
                <a:spcBef>
                  <a:spcPts val="0"/>
                </a:spcBef>
                <a:spcAft>
                  <a:spcPts val="0"/>
                </a:spcAft>
              </a:pPr>
              <a:r>
                <a:rPr lang="ja-JP" altLang="en-US" sz="1200" spc="-90" dirty="0">
                  <a:solidFill>
                    <a:prstClr val="black"/>
                  </a:solidFill>
                  <a:latin typeface="+mn-ea"/>
                  <a:ea typeface="+mn-ea"/>
                </a:rPr>
                <a:t>働き手の減少）</a:t>
              </a:r>
            </a:p>
          </p:txBody>
        </p:sp>
      </p:grpSp>
      <p:grpSp>
        <p:nvGrpSpPr>
          <p:cNvPr id="53" name="グループ化 52">
            <a:extLst>
              <a:ext uri="{FF2B5EF4-FFF2-40B4-BE49-F238E27FC236}">
                <a16:creationId xmlns:a16="http://schemas.microsoft.com/office/drawing/2014/main" id="{F7FC771C-77C4-1975-2CE9-6A06FD1D3803}"/>
              </a:ext>
            </a:extLst>
          </p:cNvPr>
          <p:cNvGrpSpPr/>
          <p:nvPr/>
        </p:nvGrpSpPr>
        <p:grpSpPr>
          <a:xfrm>
            <a:off x="6087036" y="3875440"/>
            <a:ext cx="1982426" cy="1110346"/>
            <a:chOff x="1747258" y="1133884"/>
            <a:chExt cx="1982426" cy="1110346"/>
          </a:xfrm>
        </p:grpSpPr>
        <p:sp>
          <p:nvSpPr>
            <p:cNvPr id="54" name="楕円 53">
              <a:extLst>
                <a:ext uri="{FF2B5EF4-FFF2-40B4-BE49-F238E27FC236}">
                  <a16:creationId xmlns:a16="http://schemas.microsoft.com/office/drawing/2014/main" id="{0ED9254F-011E-1F65-75BC-5D707B8A29FF}"/>
                </a:ext>
              </a:extLst>
            </p:cNvPr>
            <p:cNvSpPr/>
            <p:nvPr/>
          </p:nvSpPr>
          <p:spPr bwMode="auto">
            <a:xfrm>
              <a:off x="1747258" y="1133884"/>
              <a:ext cx="1982426" cy="1110346"/>
            </a:xfrm>
            <a:prstGeom prst="ellipse">
              <a:avLst/>
            </a:prstGeom>
            <a:solidFill>
              <a:srgbClr val="FFD7C5"/>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55" name="テキスト ボックス 54">
              <a:extLst>
                <a:ext uri="{FF2B5EF4-FFF2-40B4-BE49-F238E27FC236}">
                  <a16:creationId xmlns:a16="http://schemas.microsoft.com/office/drawing/2014/main" id="{DC58E151-ACB1-0A13-5561-FD4C75108DD7}"/>
                </a:ext>
              </a:extLst>
            </p:cNvPr>
            <p:cNvSpPr txBox="1"/>
            <p:nvPr/>
          </p:nvSpPr>
          <p:spPr>
            <a:xfrm>
              <a:off x="1802570" y="1288518"/>
              <a:ext cx="1863010" cy="778483"/>
            </a:xfrm>
            <a:prstGeom prst="rect">
              <a:avLst/>
            </a:prstGeom>
            <a:noFill/>
          </p:spPr>
          <p:txBody>
            <a:bodyPr wrap="none" rtlCol="0">
              <a:spAutoFit/>
            </a:bodyPr>
            <a:lstStyle/>
            <a:p>
              <a:pPr algn="ctr" defTabSz="390997" eaLnBrk="1" fontAlgn="auto" hangingPunct="1">
                <a:lnSpc>
                  <a:spcPct val="110000"/>
                </a:lnSpc>
                <a:spcBef>
                  <a:spcPts val="0"/>
                </a:spcBef>
                <a:spcAft>
                  <a:spcPts val="0"/>
                </a:spcAft>
              </a:pPr>
              <a:r>
                <a:rPr lang="ja-JP" altLang="en-US" sz="1800" dirty="0">
                  <a:solidFill>
                    <a:prstClr val="black"/>
                  </a:solidFill>
                  <a:latin typeface="+mn-ea"/>
                  <a:ea typeface="+mn-ea"/>
                </a:rPr>
                <a:t>雇用環境の変化</a:t>
              </a:r>
            </a:p>
            <a:p>
              <a:pPr algn="ctr" defTabSz="390997" eaLnBrk="1" fontAlgn="auto" hangingPunct="1">
                <a:lnSpc>
                  <a:spcPct val="110000"/>
                </a:lnSpc>
                <a:spcBef>
                  <a:spcPts val="0"/>
                </a:spcBef>
                <a:spcAft>
                  <a:spcPts val="0"/>
                </a:spcAft>
              </a:pPr>
              <a:r>
                <a:rPr lang="ja-JP" altLang="en-US" sz="1200" spc="-90" dirty="0">
                  <a:solidFill>
                    <a:prstClr val="black"/>
                  </a:solidFill>
                  <a:latin typeface="+mn-ea"/>
                  <a:ea typeface="+mn-ea"/>
                </a:rPr>
                <a:t>（非正規労働者の増加、</a:t>
              </a:r>
            </a:p>
            <a:p>
              <a:pPr algn="ctr" defTabSz="390997" eaLnBrk="1" fontAlgn="auto" hangingPunct="1">
                <a:lnSpc>
                  <a:spcPct val="110000"/>
                </a:lnSpc>
                <a:spcBef>
                  <a:spcPts val="0"/>
                </a:spcBef>
                <a:spcAft>
                  <a:spcPts val="0"/>
                </a:spcAft>
              </a:pPr>
              <a:r>
                <a:rPr lang="ja-JP" altLang="en-US" sz="1200" spc="-90" dirty="0">
                  <a:solidFill>
                    <a:prstClr val="black"/>
                  </a:solidFill>
                  <a:latin typeface="+mn-ea"/>
                  <a:ea typeface="+mn-ea"/>
                </a:rPr>
                <a:t>外国人労働者の受け入れ）</a:t>
              </a:r>
            </a:p>
          </p:txBody>
        </p:sp>
      </p:grpSp>
      <p:sp>
        <p:nvSpPr>
          <p:cNvPr id="56" name="スライド番号プレースホルダー 55">
            <a:extLst>
              <a:ext uri="{FF2B5EF4-FFF2-40B4-BE49-F238E27FC236}">
                <a16:creationId xmlns:a16="http://schemas.microsoft.com/office/drawing/2014/main" id="{060D849A-B1D9-ED8E-D3D7-69D86DA2B8C2}"/>
              </a:ext>
            </a:extLst>
          </p:cNvPr>
          <p:cNvSpPr>
            <a:spLocks noGrp="1"/>
          </p:cNvSpPr>
          <p:nvPr>
            <p:ph type="sldNum" sz="quarter" idx="12"/>
          </p:nvPr>
        </p:nvSpPr>
        <p:spPr>
          <a:prstGeom prst="rect">
            <a:avLst/>
          </a:prstGeom>
        </p:spPr>
        <p:txBody>
          <a:bodyPr/>
          <a:lstStyle/>
          <a:p>
            <a:pPr>
              <a:defRPr/>
            </a:pPr>
            <a:fld id="{40E3B949-1179-4387-B307-F356BE6486A4}" type="slidenum">
              <a:rPr lang="en-US" altLang="ja-JP" smtClean="0"/>
              <a:pPr>
                <a:defRPr/>
              </a:pPr>
              <a:t>26</a:t>
            </a:fld>
            <a:endParaRPr lang="en-US" altLang="ja-JP" dirty="0"/>
          </a:p>
        </p:txBody>
      </p:sp>
    </p:spTree>
    <p:extLst>
      <p:ext uri="{BB962C8B-B14F-4D97-AF65-F5344CB8AC3E}">
        <p14:creationId xmlns:p14="http://schemas.microsoft.com/office/powerpoint/2010/main" val="136393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fade">
                                      <p:cBhvr>
                                        <p:cTn id="27" dur="500"/>
                                        <p:tgtEl>
                                          <p:spTgt spid="3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0"/>
                                        </p:tgtEl>
                                        <p:attrNameLst>
                                          <p:attrName>style.visibility</p:attrName>
                                        </p:attrNameLst>
                                      </p:cBhvr>
                                      <p:to>
                                        <p:strVal val="visible"/>
                                      </p:to>
                                    </p:set>
                                    <p:animEffect transition="in" filter="fade">
                                      <p:cBhvr>
                                        <p:cTn id="32" dur="500"/>
                                        <p:tgtEl>
                                          <p:spTgt spid="5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3"/>
                                        </p:tgtEl>
                                        <p:attrNameLst>
                                          <p:attrName>style.visibility</p:attrName>
                                        </p:attrNameLst>
                                      </p:cBhvr>
                                      <p:to>
                                        <p:strVal val="visible"/>
                                      </p:to>
                                    </p:set>
                                    <p:animEffect transition="in" filter="fade">
                                      <p:cBhvr>
                                        <p:cTn id="37" dur="500"/>
                                        <p:tgtEl>
                                          <p:spTgt spid="5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8">
                                            <p:txEl>
                                              <p:pRg st="0" end="0"/>
                                            </p:txEl>
                                          </p:spTgt>
                                        </p:tgtEl>
                                        <p:attrNameLst>
                                          <p:attrName>style.visibility</p:attrName>
                                        </p:attrNameLst>
                                      </p:cBhvr>
                                      <p:to>
                                        <p:strVal val="visible"/>
                                      </p:to>
                                    </p:set>
                                    <p:animEffect transition="in" filter="wipe(left)">
                                      <p:cBhvr>
                                        <p:cTn id="47" dur="1580"/>
                                        <p:tgtEl>
                                          <p:spTgt spid="8">
                                            <p:txEl>
                                              <p:pRg st="0" end="0"/>
                                            </p:txEl>
                                          </p:spTgt>
                                        </p:tgtEl>
                                      </p:cBhvr>
                                    </p:animEffect>
                                  </p:childTnLst>
                                </p:cTn>
                              </p:par>
                            </p:childTnLst>
                          </p:cTn>
                        </p:par>
                        <p:par>
                          <p:cTn id="48" fill="hold">
                            <p:stCondLst>
                              <p:cond delay="1580"/>
                            </p:stCondLst>
                            <p:childTnLst>
                              <p:par>
                                <p:cTn id="49" presetID="22" presetClass="entr" presetSubtype="8" fill="hold" nodeType="afterEffect">
                                  <p:stCondLst>
                                    <p:cond delay="0"/>
                                  </p:stCondLst>
                                  <p:childTnLst>
                                    <p:set>
                                      <p:cBhvr>
                                        <p:cTn id="50" dur="1" fill="hold">
                                          <p:stCondLst>
                                            <p:cond delay="0"/>
                                          </p:stCondLst>
                                        </p:cTn>
                                        <p:tgtEl>
                                          <p:spTgt spid="8">
                                            <p:txEl>
                                              <p:pRg st="1" end="1"/>
                                            </p:txEl>
                                          </p:spTgt>
                                        </p:tgtEl>
                                        <p:attrNameLst>
                                          <p:attrName>style.visibility</p:attrName>
                                        </p:attrNameLst>
                                      </p:cBhvr>
                                      <p:to>
                                        <p:strVal val="visible"/>
                                      </p:to>
                                    </p:set>
                                    <p:animEffect transition="in" filter="wipe(left)">
                                      <p:cBhvr>
                                        <p:cTn id="51" dur="1800"/>
                                        <p:tgtEl>
                                          <p:spTgt spid="8">
                                            <p:txEl>
                                              <p:pRg st="1" end="1"/>
                                            </p:txEl>
                                          </p:spTgt>
                                        </p:tgtEl>
                                      </p:cBhvr>
                                    </p:animEffect>
                                  </p:childTnLst>
                                </p:cTn>
                              </p:par>
                            </p:childTnLst>
                          </p:cTn>
                        </p:par>
                        <p:par>
                          <p:cTn id="52" fill="hold">
                            <p:stCondLst>
                              <p:cond delay="3380"/>
                            </p:stCondLst>
                            <p:childTnLst>
                              <p:par>
                                <p:cTn id="53" presetID="22" presetClass="entr" presetSubtype="8" fill="hold" nodeType="afterEffect">
                                  <p:stCondLst>
                                    <p:cond delay="0"/>
                                  </p:stCondLst>
                                  <p:childTnLst>
                                    <p:set>
                                      <p:cBhvr>
                                        <p:cTn id="54" dur="1" fill="hold">
                                          <p:stCondLst>
                                            <p:cond delay="0"/>
                                          </p:stCondLst>
                                        </p:cTn>
                                        <p:tgtEl>
                                          <p:spTgt spid="8">
                                            <p:txEl>
                                              <p:pRg st="2" end="2"/>
                                            </p:txEl>
                                          </p:spTgt>
                                        </p:tgtEl>
                                        <p:attrNameLst>
                                          <p:attrName>style.visibility</p:attrName>
                                        </p:attrNameLst>
                                      </p:cBhvr>
                                      <p:to>
                                        <p:strVal val="visible"/>
                                      </p:to>
                                    </p:set>
                                    <p:animEffect transition="in" filter="wipe(left)">
                                      <p:cBhvr>
                                        <p:cTn id="55" dur="16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4">
            <a:extLst>
              <a:ext uri="{FF2B5EF4-FFF2-40B4-BE49-F238E27FC236}">
                <a16:creationId xmlns:a16="http://schemas.microsoft.com/office/drawing/2014/main" id="{E7567949-C1F6-D123-03D9-62390A12E365}"/>
              </a:ext>
            </a:extLst>
          </p:cNvPr>
          <p:cNvSpPr txBox="1">
            <a:spLocks noChangeArrowheads="1"/>
          </p:cNvSpPr>
          <p:nvPr/>
        </p:nvSpPr>
        <p:spPr bwMode="auto">
          <a:xfrm>
            <a:off x="240030" y="134966"/>
            <a:ext cx="877100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200" kern="0" dirty="0">
                <a:solidFill>
                  <a:schemeClr val="tx1"/>
                </a:solidFill>
                <a:latin typeface="HGP創英角ｺﾞｼｯｸUB" panose="020B0900000000000000" pitchFamily="50" charset="-128"/>
                <a:ea typeface="HGP創英角ｺﾞｼｯｸUB" panose="020B0900000000000000" pitchFamily="50" charset="-128"/>
              </a:rPr>
              <a:t>国税庁ホームページの紹介</a:t>
            </a:r>
          </a:p>
        </p:txBody>
      </p:sp>
      <p:sp>
        <p:nvSpPr>
          <p:cNvPr id="56" name="スライド番号プレースホルダー 55">
            <a:extLst>
              <a:ext uri="{FF2B5EF4-FFF2-40B4-BE49-F238E27FC236}">
                <a16:creationId xmlns:a16="http://schemas.microsoft.com/office/drawing/2014/main" id="{060D849A-B1D9-ED8E-D3D7-69D86DA2B8C2}"/>
              </a:ext>
            </a:extLst>
          </p:cNvPr>
          <p:cNvSpPr>
            <a:spLocks noGrp="1"/>
          </p:cNvSpPr>
          <p:nvPr>
            <p:ph type="sldNum" sz="quarter" idx="12"/>
          </p:nvPr>
        </p:nvSpPr>
        <p:spPr>
          <a:prstGeom prst="rect">
            <a:avLst/>
          </a:prstGeom>
        </p:spPr>
        <p:txBody>
          <a:bodyPr/>
          <a:lstStyle/>
          <a:p>
            <a:pPr>
              <a:defRPr/>
            </a:pPr>
            <a:fld id="{40E3B949-1179-4387-B307-F356BE6486A4}" type="slidenum">
              <a:rPr lang="en-US" altLang="ja-JP" smtClean="0"/>
              <a:pPr>
                <a:defRPr/>
              </a:pPr>
              <a:t>27</a:t>
            </a:fld>
            <a:endParaRPr lang="en-US" altLang="ja-JP" dirty="0"/>
          </a:p>
        </p:txBody>
      </p:sp>
      <p:sp>
        <p:nvSpPr>
          <p:cNvPr id="25" name="Text Box 12">
            <a:extLst>
              <a:ext uri="{FF2B5EF4-FFF2-40B4-BE49-F238E27FC236}">
                <a16:creationId xmlns:a16="http://schemas.microsoft.com/office/drawing/2014/main" id="{F842B513-5A15-4235-9E8A-70E380B5267A}"/>
              </a:ext>
            </a:extLst>
          </p:cNvPr>
          <p:cNvSpPr txBox="1">
            <a:spLocks noChangeArrowheads="1"/>
          </p:cNvSpPr>
          <p:nvPr/>
        </p:nvSpPr>
        <p:spPr bwMode="auto">
          <a:xfrm>
            <a:off x="190151" y="926462"/>
            <a:ext cx="8347157" cy="384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lnSpc>
                <a:spcPct val="130000"/>
              </a:lnSpc>
              <a:spcBef>
                <a:spcPct val="0"/>
              </a:spcBef>
              <a:buNone/>
            </a:pPr>
            <a:r>
              <a:rPr lang="ja-JP" altLang="en-US" sz="1700" dirty="0">
                <a:solidFill>
                  <a:srgbClr val="005BAD"/>
                </a:solidFill>
                <a:latin typeface="HGPｺﾞｼｯｸE" panose="020B0900000000000000" pitchFamily="50" charset="-128"/>
                <a:ea typeface="HGPｺﾞｼｯｸE" panose="020B0900000000000000" pitchFamily="50" charset="-128"/>
              </a:rPr>
              <a:t>税金について、もっと詳しく知りたい人は、国税庁ホームページの「税の学習コーナー」へ。</a:t>
            </a:r>
          </a:p>
        </p:txBody>
      </p:sp>
      <p:pic>
        <p:nvPicPr>
          <p:cNvPr id="27" name="図 26">
            <a:extLst>
              <a:ext uri="{FF2B5EF4-FFF2-40B4-BE49-F238E27FC236}">
                <a16:creationId xmlns:a16="http://schemas.microsoft.com/office/drawing/2014/main" id="{86AEF594-01AF-46D7-A775-885862327B51}"/>
              </a:ext>
            </a:extLst>
          </p:cNvPr>
          <p:cNvPicPr>
            <a:picLocks noChangeAspect="1"/>
          </p:cNvPicPr>
          <p:nvPr/>
        </p:nvPicPr>
        <p:blipFill>
          <a:blip r:embed="rId3"/>
          <a:stretch>
            <a:fillRect/>
          </a:stretch>
        </p:blipFill>
        <p:spPr>
          <a:xfrm>
            <a:off x="8261595" y="62531"/>
            <a:ext cx="606279" cy="602069"/>
          </a:xfrm>
          <a:prstGeom prst="rect">
            <a:avLst/>
          </a:prstGeom>
        </p:spPr>
      </p:pic>
      <p:grpSp>
        <p:nvGrpSpPr>
          <p:cNvPr id="7" name="グループ化 6">
            <a:extLst>
              <a:ext uri="{FF2B5EF4-FFF2-40B4-BE49-F238E27FC236}">
                <a16:creationId xmlns:a16="http://schemas.microsoft.com/office/drawing/2014/main" id="{011F2541-3ADE-AB84-04E6-371BBB0FAB2F}"/>
              </a:ext>
            </a:extLst>
          </p:cNvPr>
          <p:cNvGrpSpPr/>
          <p:nvPr/>
        </p:nvGrpSpPr>
        <p:grpSpPr>
          <a:xfrm>
            <a:off x="408221" y="4787785"/>
            <a:ext cx="2006355" cy="1408734"/>
            <a:chOff x="276126" y="4999439"/>
            <a:chExt cx="2070467" cy="1453749"/>
          </a:xfrm>
        </p:grpSpPr>
        <p:pic>
          <p:nvPicPr>
            <p:cNvPr id="3" name="図 2" descr="コンピュータ が含まれている画像&#10;&#10;自動的に生成された説明">
              <a:extLst>
                <a:ext uri="{FF2B5EF4-FFF2-40B4-BE49-F238E27FC236}">
                  <a16:creationId xmlns:a16="http://schemas.microsoft.com/office/drawing/2014/main" id="{C945A88D-D1C4-5250-26B5-0E97BB3CFB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6126" y="4999439"/>
              <a:ext cx="2070467" cy="1453749"/>
            </a:xfrm>
            <a:prstGeom prst="rect">
              <a:avLst/>
            </a:prstGeom>
          </p:spPr>
        </p:pic>
        <p:pic>
          <p:nvPicPr>
            <p:cNvPr id="5" name="図 4">
              <a:extLst>
                <a:ext uri="{FF2B5EF4-FFF2-40B4-BE49-F238E27FC236}">
                  <a16:creationId xmlns:a16="http://schemas.microsoft.com/office/drawing/2014/main" id="{0FE9B8AF-148E-A682-50C5-8D21134978D3}"/>
                </a:ext>
              </a:extLst>
            </p:cNvPr>
            <p:cNvPicPr>
              <a:picLocks noChangeAspect="1"/>
            </p:cNvPicPr>
            <p:nvPr/>
          </p:nvPicPr>
          <p:blipFill>
            <a:blip r:embed="rId5"/>
            <a:stretch>
              <a:fillRect/>
            </a:stretch>
          </p:blipFill>
          <p:spPr>
            <a:xfrm>
              <a:off x="1217079" y="5450114"/>
              <a:ext cx="548824" cy="413743"/>
            </a:xfrm>
            <a:prstGeom prst="rect">
              <a:avLst/>
            </a:prstGeom>
            <a:ln w="28575">
              <a:noFill/>
            </a:ln>
          </p:spPr>
        </p:pic>
      </p:grpSp>
      <p:grpSp>
        <p:nvGrpSpPr>
          <p:cNvPr id="2" name="グループ化 1">
            <a:extLst>
              <a:ext uri="{FF2B5EF4-FFF2-40B4-BE49-F238E27FC236}">
                <a16:creationId xmlns:a16="http://schemas.microsoft.com/office/drawing/2014/main" id="{F12FFCFF-AB29-5A66-4CF3-02B53B9E8556}"/>
              </a:ext>
            </a:extLst>
          </p:cNvPr>
          <p:cNvGrpSpPr/>
          <p:nvPr/>
        </p:nvGrpSpPr>
        <p:grpSpPr>
          <a:xfrm>
            <a:off x="1332596" y="1492804"/>
            <a:ext cx="7408277" cy="4473133"/>
            <a:chOff x="1222872" y="1553378"/>
            <a:chExt cx="7645002" cy="4616068"/>
          </a:xfrm>
        </p:grpSpPr>
        <p:sp>
          <p:nvSpPr>
            <p:cNvPr id="4" name="フリーフォーム: 図形 3">
              <a:extLst>
                <a:ext uri="{FF2B5EF4-FFF2-40B4-BE49-F238E27FC236}">
                  <a16:creationId xmlns:a16="http://schemas.microsoft.com/office/drawing/2014/main" id="{85273A7B-58F3-2FB4-A09A-472D7AE38EE8}"/>
                </a:ext>
              </a:extLst>
            </p:cNvPr>
            <p:cNvSpPr/>
            <p:nvPr/>
          </p:nvSpPr>
          <p:spPr bwMode="auto">
            <a:xfrm>
              <a:off x="1222872" y="1553378"/>
              <a:ext cx="1575412" cy="4616068"/>
            </a:xfrm>
            <a:custGeom>
              <a:avLst/>
              <a:gdLst>
                <a:gd name="connsiteX0" fmla="*/ 1553379 w 1575412"/>
                <a:gd name="connsiteY0" fmla="*/ 0 h 4616068"/>
                <a:gd name="connsiteX1" fmla="*/ 0 w 1575412"/>
                <a:gd name="connsiteY1" fmla="*/ 3888955 h 4616068"/>
                <a:gd name="connsiteX2" fmla="*/ 0 w 1575412"/>
                <a:gd name="connsiteY2" fmla="*/ 4318612 h 4616068"/>
                <a:gd name="connsiteX3" fmla="*/ 550844 w 1575412"/>
                <a:gd name="connsiteY3" fmla="*/ 4329629 h 4616068"/>
                <a:gd name="connsiteX4" fmla="*/ 1575412 w 1575412"/>
                <a:gd name="connsiteY4" fmla="*/ 4616068 h 4616068"/>
                <a:gd name="connsiteX5" fmla="*/ 1553379 w 1575412"/>
                <a:gd name="connsiteY5" fmla="*/ 66102 h 4616068"/>
                <a:gd name="connsiteX6" fmla="*/ 1553379 w 1575412"/>
                <a:gd name="connsiteY6" fmla="*/ 0 h 4616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5412" h="4616068">
                  <a:moveTo>
                    <a:pt x="1553379" y="0"/>
                  </a:moveTo>
                  <a:lnTo>
                    <a:pt x="0" y="3888955"/>
                  </a:lnTo>
                  <a:lnTo>
                    <a:pt x="0" y="4318612"/>
                  </a:lnTo>
                  <a:lnTo>
                    <a:pt x="550844" y="4329629"/>
                  </a:lnTo>
                  <a:lnTo>
                    <a:pt x="1575412" y="4616068"/>
                  </a:lnTo>
                  <a:lnTo>
                    <a:pt x="1553379" y="66102"/>
                  </a:lnTo>
                  <a:lnTo>
                    <a:pt x="1553379" y="0"/>
                  </a:lnTo>
                  <a:close/>
                </a:path>
              </a:pathLst>
            </a:custGeom>
            <a:solidFill>
              <a:srgbClr val="AFF0FF">
                <a:alpha val="40000"/>
              </a:srgbClr>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pic>
          <p:nvPicPr>
            <p:cNvPr id="26" name="図 25">
              <a:extLst>
                <a:ext uri="{FF2B5EF4-FFF2-40B4-BE49-F238E27FC236}">
                  <a16:creationId xmlns:a16="http://schemas.microsoft.com/office/drawing/2014/main" id="{AA2C944F-3BC0-4B17-B36A-F6F412F90F48}"/>
                </a:ext>
              </a:extLst>
            </p:cNvPr>
            <p:cNvPicPr>
              <a:picLocks noChangeAspect="1"/>
            </p:cNvPicPr>
            <p:nvPr/>
          </p:nvPicPr>
          <p:blipFill>
            <a:blip r:embed="rId5"/>
            <a:stretch>
              <a:fillRect/>
            </a:stretch>
          </p:blipFill>
          <p:spPr>
            <a:xfrm>
              <a:off x="2787267" y="1572532"/>
              <a:ext cx="6080607" cy="4584012"/>
            </a:xfrm>
            <a:prstGeom prst="rect">
              <a:avLst/>
            </a:prstGeom>
            <a:ln w="28575">
              <a:solidFill>
                <a:schemeClr val="tx1"/>
              </a:solidFill>
            </a:ln>
          </p:spPr>
        </p:pic>
      </p:grpSp>
      <p:grpSp>
        <p:nvGrpSpPr>
          <p:cNvPr id="8" name="グループ化 7">
            <a:extLst>
              <a:ext uri="{FF2B5EF4-FFF2-40B4-BE49-F238E27FC236}">
                <a16:creationId xmlns:a16="http://schemas.microsoft.com/office/drawing/2014/main" id="{227777BC-DE72-6F4B-5665-EE17DD22BCD4}"/>
              </a:ext>
            </a:extLst>
          </p:cNvPr>
          <p:cNvGrpSpPr/>
          <p:nvPr/>
        </p:nvGrpSpPr>
        <p:grpSpPr>
          <a:xfrm>
            <a:off x="287921" y="6410880"/>
            <a:ext cx="8532000" cy="374400"/>
            <a:chOff x="322211" y="6410880"/>
            <a:chExt cx="8532000" cy="374400"/>
          </a:xfrm>
        </p:grpSpPr>
        <p:sp>
          <p:nvSpPr>
            <p:cNvPr id="9" name="正方形/長方形 8">
              <a:extLst>
                <a:ext uri="{FF2B5EF4-FFF2-40B4-BE49-F238E27FC236}">
                  <a16:creationId xmlns:a16="http://schemas.microsoft.com/office/drawing/2014/main" id="{1FA24665-2568-81B0-3254-42B51C163752}"/>
                </a:ext>
              </a:extLst>
            </p:cNvPr>
            <p:cNvSpPr/>
            <p:nvPr/>
          </p:nvSpPr>
          <p:spPr bwMode="auto">
            <a:xfrm>
              <a:off x="322211" y="6410880"/>
              <a:ext cx="8532000" cy="374400"/>
            </a:xfrm>
            <a:prstGeom prst="rect">
              <a:avLst/>
            </a:prstGeom>
            <a:noFill/>
            <a:ln w="22225" cap="flat" cmpd="sng" algn="ctr">
              <a:solidFill>
                <a:srgbClr val="005BAD"/>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10" name="正方形/長方形 9">
              <a:extLst>
                <a:ext uri="{FF2B5EF4-FFF2-40B4-BE49-F238E27FC236}">
                  <a16:creationId xmlns:a16="http://schemas.microsoft.com/office/drawing/2014/main" id="{7E6497B7-41F7-D80F-25B3-35379112552D}"/>
                </a:ext>
              </a:extLst>
            </p:cNvPr>
            <p:cNvSpPr/>
            <p:nvPr/>
          </p:nvSpPr>
          <p:spPr bwMode="auto">
            <a:xfrm>
              <a:off x="322212" y="6449705"/>
              <a:ext cx="8497741" cy="296751"/>
            </a:xfrm>
            <a:prstGeom prst="rect">
              <a:avLst/>
            </a:prstGeom>
            <a:solidFill>
              <a:srgbClr val="CCECFF">
                <a:alpha val="30000"/>
              </a:srgbClr>
            </a:solidFill>
            <a:ln w="6350" cap="flat" cmpd="sng" algn="ctr">
              <a:solidFill>
                <a:srgbClr val="005BAD"/>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grpSp>
      <p:sp>
        <p:nvSpPr>
          <p:cNvPr id="11" name="テキスト ボックス 10">
            <a:extLst>
              <a:ext uri="{FF2B5EF4-FFF2-40B4-BE49-F238E27FC236}">
                <a16:creationId xmlns:a16="http://schemas.microsoft.com/office/drawing/2014/main" id="{2449650D-7D8E-924D-E288-47380376F370}"/>
              </a:ext>
            </a:extLst>
          </p:cNvPr>
          <p:cNvSpPr txBox="1"/>
          <p:nvPr/>
        </p:nvSpPr>
        <p:spPr>
          <a:xfrm>
            <a:off x="827561" y="6473251"/>
            <a:ext cx="7113394" cy="261610"/>
          </a:xfrm>
          <a:prstGeom prst="rect">
            <a:avLst/>
          </a:prstGeom>
          <a:noFill/>
        </p:spPr>
        <p:txBody>
          <a:bodyPr wrap="square" rtlCol="0">
            <a:spAutoFit/>
          </a:bodyPr>
          <a:lstStyle/>
          <a:p>
            <a:r>
              <a:rPr kumimoji="1" lang="ja-JP" altLang="en-US" sz="1100" b="1" dirty="0">
                <a:solidFill>
                  <a:srgbClr val="005BAD"/>
                </a:solidFill>
                <a:latin typeface="ＭＳ Ｐゴシック" panose="020B0600070205080204" pitchFamily="50" charset="-128"/>
                <a:ea typeface="ＭＳ Ｐゴシック" panose="020B0600070205080204" pitchFamily="50" charset="-128"/>
              </a:rPr>
              <a:t>税の学習コーナー  </a:t>
            </a:r>
            <a:r>
              <a:rPr kumimoji="1" lang="en-US" altLang="ja-JP" sz="1100" dirty="0">
                <a:latin typeface="Arial" panose="020B0604020202020204" pitchFamily="34" charset="0"/>
                <a:cs typeface="Arial" panose="020B0604020202020204" pitchFamily="34" charset="0"/>
                <a:hlinkClick r:id="">
                  <a:extLst>
                    <a:ext uri="{A12FA001-AC4F-418D-AE19-62706E023703}">
                      <ahyp:hlinkClr xmlns:ahyp="http://schemas.microsoft.com/office/drawing/2018/hyperlinkcolor" val="tx"/>
                    </a:ext>
                  </a:extLst>
                </a:hlinkClick>
              </a:rPr>
              <a:t>https://www.nta.go.jp/taxes/kids/index.htm</a:t>
            </a:r>
            <a:endParaRPr kumimoji="1" lang="en-US" altLang="ja-JP" sz="1100" dirty="0">
              <a:latin typeface="Arial" panose="020B0604020202020204" pitchFamily="34" charset="0"/>
              <a:cs typeface="Arial" panose="020B0604020202020204" pitchFamily="34" charset="0"/>
            </a:endParaRPr>
          </a:p>
        </p:txBody>
      </p:sp>
      <p:grpSp>
        <p:nvGrpSpPr>
          <p:cNvPr id="12" name="グループ化 11">
            <a:extLst>
              <a:ext uri="{FF2B5EF4-FFF2-40B4-BE49-F238E27FC236}">
                <a16:creationId xmlns:a16="http://schemas.microsoft.com/office/drawing/2014/main" id="{7A6771B9-C17C-8A32-78FF-6BD9E5FA363D}"/>
              </a:ext>
            </a:extLst>
          </p:cNvPr>
          <p:cNvGrpSpPr/>
          <p:nvPr/>
        </p:nvGrpSpPr>
        <p:grpSpPr>
          <a:xfrm>
            <a:off x="-29057" y="6108719"/>
            <a:ext cx="832606" cy="749281"/>
            <a:chOff x="-35154" y="5996309"/>
            <a:chExt cx="945432" cy="850816"/>
          </a:xfrm>
        </p:grpSpPr>
        <p:sp>
          <p:nvSpPr>
            <p:cNvPr id="13" name="フリーフォーム: 図形 12">
              <a:extLst>
                <a:ext uri="{FF2B5EF4-FFF2-40B4-BE49-F238E27FC236}">
                  <a16:creationId xmlns:a16="http://schemas.microsoft.com/office/drawing/2014/main" id="{879C51B4-77E8-B2C9-DA3E-58D4628A7E31}"/>
                </a:ext>
              </a:extLst>
            </p:cNvPr>
            <p:cNvSpPr/>
            <p:nvPr userDrawn="1"/>
          </p:nvSpPr>
          <p:spPr>
            <a:xfrm rot="5400000">
              <a:off x="29731" y="6013480"/>
              <a:ext cx="803912" cy="863377"/>
            </a:xfrm>
            <a:custGeom>
              <a:avLst/>
              <a:gdLst>
                <a:gd name="connsiteX0" fmla="*/ 0 w 803912"/>
                <a:gd name="connsiteY0" fmla="*/ 529098 h 863377"/>
                <a:gd name="connsiteX1" fmla="*/ 529098 w 803912"/>
                <a:gd name="connsiteY1" fmla="*/ 0 h 863377"/>
                <a:gd name="connsiteX2" fmla="*/ 735047 w 803912"/>
                <a:gd name="connsiteY2" fmla="*/ 41580 h 863377"/>
                <a:gd name="connsiteX3" fmla="*/ 803912 w 803912"/>
                <a:gd name="connsiteY3" fmla="*/ 78958 h 863377"/>
                <a:gd name="connsiteX4" fmla="*/ 803912 w 803912"/>
                <a:gd name="connsiteY4" fmla="*/ 863377 h 863377"/>
                <a:gd name="connsiteX5" fmla="*/ 122089 w 803912"/>
                <a:gd name="connsiteY5" fmla="*/ 863377 h 863377"/>
                <a:gd name="connsiteX6" fmla="*/ 90362 w 803912"/>
                <a:gd name="connsiteY6" fmla="*/ 824922 h 863377"/>
                <a:gd name="connsiteX7" fmla="*/ 0 w 803912"/>
                <a:gd name="connsiteY7" fmla="*/ 529098 h 863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912" h="863377">
                  <a:moveTo>
                    <a:pt x="0" y="529098"/>
                  </a:moveTo>
                  <a:cubicBezTo>
                    <a:pt x="0" y="236885"/>
                    <a:pt x="236885" y="0"/>
                    <a:pt x="529098" y="0"/>
                  </a:cubicBezTo>
                  <a:cubicBezTo>
                    <a:pt x="602151" y="0"/>
                    <a:pt x="671747" y="14806"/>
                    <a:pt x="735047" y="41580"/>
                  </a:cubicBezTo>
                  <a:lnTo>
                    <a:pt x="803912" y="78958"/>
                  </a:lnTo>
                  <a:lnTo>
                    <a:pt x="803912" y="863377"/>
                  </a:lnTo>
                  <a:lnTo>
                    <a:pt x="122089" y="863377"/>
                  </a:lnTo>
                  <a:lnTo>
                    <a:pt x="90362" y="824922"/>
                  </a:lnTo>
                  <a:cubicBezTo>
                    <a:pt x="33312" y="740478"/>
                    <a:pt x="0" y="638678"/>
                    <a:pt x="0" y="529098"/>
                  </a:cubicBezTo>
                  <a:close/>
                </a:path>
              </a:pathLst>
            </a:custGeom>
            <a:solidFill>
              <a:srgbClr val="DCF8C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14" name="フリーフォーム: 図形 13">
              <a:extLst>
                <a:ext uri="{FF2B5EF4-FFF2-40B4-BE49-F238E27FC236}">
                  <a16:creationId xmlns:a16="http://schemas.microsoft.com/office/drawing/2014/main" id="{F29C7BAD-1A2E-10D0-6DFB-89654508E75C}"/>
                </a:ext>
              </a:extLst>
            </p:cNvPr>
            <p:cNvSpPr/>
            <p:nvPr userDrawn="1"/>
          </p:nvSpPr>
          <p:spPr>
            <a:xfrm rot="5400000">
              <a:off x="29731" y="5966578"/>
              <a:ext cx="850815" cy="910278"/>
            </a:xfrm>
            <a:custGeom>
              <a:avLst/>
              <a:gdLst>
                <a:gd name="connsiteX0" fmla="*/ 0 w 850815"/>
                <a:gd name="connsiteY0" fmla="*/ 576000 h 910278"/>
                <a:gd name="connsiteX1" fmla="*/ 576000 w 850815"/>
                <a:gd name="connsiteY1" fmla="*/ 0 h 910278"/>
                <a:gd name="connsiteX2" fmla="*/ 800205 w 850815"/>
                <a:gd name="connsiteY2" fmla="*/ 45266 h 910278"/>
                <a:gd name="connsiteX3" fmla="*/ 850815 w 850815"/>
                <a:gd name="connsiteY3" fmla="*/ 72735 h 910278"/>
                <a:gd name="connsiteX4" fmla="*/ 850815 w 850815"/>
                <a:gd name="connsiteY4" fmla="*/ 125859 h 910278"/>
                <a:gd name="connsiteX5" fmla="*/ 781950 w 850815"/>
                <a:gd name="connsiteY5" fmla="*/ 88481 h 910278"/>
                <a:gd name="connsiteX6" fmla="*/ 576001 w 850815"/>
                <a:gd name="connsiteY6" fmla="*/ 46901 h 910278"/>
                <a:gd name="connsiteX7" fmla="*/ 46903 w 850815"/>
                <a:gd name="connsiteY7" fmla="*/ 575999 h 910278"/>
                <a:gd name="connsiteX8" fmla="*/ 137265 w 850815"/>
                <a:gd name="connsiteY8" fmla="*/ 871823 h 910278"/>
                <a:gd name="connsiteX9" fmla="*/ 168992 w 850815"/>
                <a:gd name="connsiteY9" fmla="*/ 910278 h 910278"/>
                <a:gd name="connsiteX10" fmla="*/ 108463 w 850815"/>
                <a:gd name="connsiteY10" fmla="*/ 910278 h 910278"/>
                <a:gd name="connsiteX11" fmla="*/ 98372 w 850815"/>
                <a:gd name="connsiteY11" fmla="*/ 898047 h 910278"/>
                <a:gd name="connsiteX12" fmla="*/ 0 w 850815"/>
                <a:gd name="connsiteY12" fmla="*/ 576000 h 91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0815" h="910278">
                  <a:moveTo>
                    <a:pt x="0" y="576000"/>
                  </a:moveTo>
                  <a:cubicBezTo>
                    <a:pt x="0" y="257884"/>
                    <a:pt x="257884" y="0"/>
                    <a:pt x="576000" y="0"/>
                  </a:cubicBezTo>
                  <a:cubicBezTo>
                    <a:pt x="655529" y="0"/>
                    <a:pt x="731294" y="16118"/>
                    <a:pt x="800205" y="45266"/>
                  </a:cubicBezTo>
                  <a:lnTo>
                    <a:pt x="850815" y="72735"/>
                  </a:lnTo>
                  <a:lnTo>
                    <a:pt x="850815" y="125859"/>
                  </a:lnTo>
                  <a:lnTo>
                    <a:pt x="781950" y="88481"/>
                  </a:lnTo>
                  <a:cubicBezTo>
                    <a:pt x="718650" y="61707"/>
                    <a:pt x="649054" y="46901"/>
                    <a:pt x="576001" y="46901"/>
                  </a:cubicBezTo>
                  <a:cubicBezTo>
                    <a:pt x="283788" y="46901"/>
                    <a:pt x="46903" y="283786"/>
                    <a:pt x="46903" y="575999"/>
                  </a:cubicBezTo>
                  <a:cubicBezTo>
                    <a:pt x="46903" y="685579"/>
                    <a:pt x="80215" y="787379"/>
                    <a:pt x="137265" y="871823"/>
                  </a:cubicBezTo>
                  <a:lnTo>
                    <a:pt x="168992" y="910278"/>
                  </a:lnTo>
                  <a:lnTo>
                    <a:pt x="108463" y="910278"/>
                  </a:lnTo>
                  <a:lnTo>
                    <a:pt x="98372" y="898047"/>
                  </a:lnTo>
                  <a:cubicBezTo>
                    <a:pt x="36265" y="806117"/>
                    <a:pt x="0" y="695294"/>
                    <a:pt x="0" y="576000"/>
                  </a:cubicBezTo>
                  <a:close/>
                </a:path>
              </a:pathLst>
            </a:custGeom>
            <a:solidFill>
              <a:srgbClr val="005BA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5" name="テキスト ボックス 14">
              <a:extLst>
                <a:ext uri="{FF2B5EF4-FFF2-40B4-BE49-F238E27FC236}">
                  <a16:creationId xmlns:a16="http://schemas.microsoft.com/office/drawing/2014/main" id="{57DC6D8D-788E-0CA5-4AA1-FBFB9EEDD45A}"/>
                </a:ext>
              </a:extLst>
            </p:cNvPr>
            <p:cNvSpPr txBox="1"/>
            <p:nvPr userDrawn="1"/>
          </p:nvSpPr>
          <p:spPr>
            <a:xfrm>
              <a:off x="-35154" y="6181034"/>
              <a:ext cx="825671" cy="584775"/>
            </a:xfrm>
            <a:prstGeom prst="rect">
              <a:avLst/>
            </a:prstGeom>
            <a:noFill/>
          </p:spPr>
          <p:txBody>
            <a:bodyPr wrap="square" rtlCol="0">
              <a:noAutofit/>
            </a:bodyPr>
            <a:lstStyle/>
            <a:p>
              <a:pPr algn="ctr"/>
              <a:r>
                <a:rPr kumimoji="1" lang="ja-JP" altLang="en-US" sz="1400" b="1" i="0" spc="50" baseline="0" dirty="0">
                  <a:solidFill>
                    <a:srgbClr val="005BAD"/>
                  </a:solidFill>
                  <a:latin typeface="ＭＳ Ｐゴシック" panose="020B0600070205080204" pitchFamily="50" charset="-128"/>
                  <a:ea typeface="ＭＳ Ｐゴシック" panose="020B0600070205080204" pitchFamily="50" charset="-128"/>
                </a:rPr>
                <a:t>もっと</a:t>
              </a:r>
              <a:endParaRPr kumimoji="1" lang="en-US" altLang="ja-JP" sz="1400" b="1" i="0" spc="50" baseline="0" dirty="0">
                <a:solidFill>
                  <a:srgbClr val="005BAD"/>
                </a:solidFill>
                <a:latin typeface="ＭＳ Ｐゴシック" panose="020B0600070205080204" pitchFamily="50" charset="-128"/>
                <a:ea typeface="ＭＳ Ｐゴシック" panose="020B0600070205080204" pitchFamily="50" charset="-128"/>
              </a:endParaRPr>
            </a:p>
            <a:p>
              <a:pPr algn="ctr"/>
              <a:r>
                <a:rPr lang="ja-JP" altLang="en-US" sz="1400" b="1" spc="50" dirty="0">
                  <a:solidFill>
                    <a:srgbClr val="005BAD"/>
                  </a:solidFill>
                  <a:latin typeface="ＭＳ Ｐゴシック" panose="020B0600070205080204" pitchFamily="50" charset="-128"/>
                  <a:ea typeface="ＭＳ Ｐゴシック" panose="020B0600070205080204" pitchFamily="50" charset="-128"/>
                </a:rPr>
                <a:t>詳しく</a:t>
              </a:r>
              <a:endParaRPr kumimoji="1" lang="ja-JP" altLang="en-US" sz="1400" b="1" i="0" spc="50" baseline="0" dirty="0">
                <a:solidFill>
                  <a:srgbClr val="005BAD"/>
                </a:solidFill>
                <a:latin typeface="ＭＳ Ｐゴシック" panose="020B0600070205080204" pitchFamily="50" charset="-128"/>
                <a:ea typeface="ＭＳ Ｐゴシック" panose="020B0600070205080204" pitchFamily="50" charset="-128"/>
              </a:endParaRPr>
            </a:p>
          </p:txBody>
        </p:sp>
      </p:grpSp>
    </p:spTree>
    <p:extLst>
      <p:ext uri="{BB962C8B-B14F-4D97-AF65-F5344CB8AC3E}">
        <p14:creationId xmlns:p14="http://schemas.microsoft.com/office/powerpoint/2010/main" val="372094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1750"/>
                                        <p:tgtEl>
                                          <p:spTgt spid="25"/>
                                        </p:tgtEl>
                                      </p:cBhvr>
                                    </p:animEffect>
                                  </p:childTnLst>
                                </p:cTn>
                              </p:par>
                            </p:childTnLst>
                          </p:cTn>
                        </p:par>
                        <p:par>
                          <p:cTn id="8" fill="hold">
                            <p:stCondLst>
                              <p:cond delay="175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2250"/>
                            </p:stCondLst>
                            <p:childTnLst>
                              <p:par>
                                <p:cTn id="13" presetID="22" presetClass="entr" presetSubtype="8"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1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8174C-7E70-4974-0740-F440F03492CA}"/>
            </a:ext>
          </a:extLst>
        </p:cNvPr>
        <p:cNvGrpSpPr/>
        <p:nvPr/>
      </p:nvGrpSpPr>
      <p:grpSpPr>
        <a:xfrm>
          <a:off x="0" y="0"/>
          <a:ext cx="0" cy="0"/>
          <a:chOff x="0" y="0"/>
          <a:chExt cx="0" cy="0"/>
        </a:xfrm>
      </p:grpSpPr>
      <p:sp>
        <p:nvSpPr>
          <p:cNvPr id="2" name="スライド番号プレースホルダー 55">
            <a:extLst>
              <a:ext uri="{FF2B5EF4-FFF2-40B4-BE49-F238E27FC236}">
                <a16:creationId xmlns:a16="http://schemas.microsoft.com/office/drawing/2014/main" id="{9DFA8C26-8FD6-8D07-48AD-4E7236F48227}"/>
              </a:ext>
            </a:extLst>
          </p:cNvPr>
          <p:cNvSpPr>
            <a:spLocks noGrp="1"/>
          </p:cNvSpPr>
          <p:nvPr>
            <p:ph type="sldNum" sz="quarter" idx="12"/>
          </p:nvPr>
        </p:nvSpPr>
        <p:spPr>
          <a:xfrm>
            <a:off x="8769893" y="6443281"/>
            <a:ext cx="374107" cy="298426"/>
          </a:xfrm>
          <a:prstGeom prst="rect">
            <a:avLst/>
          </a:prstGeom>
        </p:spPr>
        <p:txBody>
          <a:bodyPr/>
          <a:lstStyle/>
          <a:p>
            <a:pPr>
              <a:defRPr/>
            </a:pPr>
            <a:fld id="{40E3B949-1179-4387-B307-F356BE6486A4}" type="slidenum">
              <a:rPr lang="en-US" altLang="ja-JP" smtClean="0"/>
              <a:pPr>
                <a:defRPr/>
              </a:pPr>
              <a:t>28</a:t>
            </a:fld>
            <a:endParaRPr lang="en-US" altLang="ja-JP" dirty="0"/>
          </a:p>
        </p:txBody>
      </p:sp>
      <p:sp>
        <p:nvSpPr>
          <p:cNvPr id="3" name="Rectangle 14">
            <a:extLst>
              <a:ext uri="{FF2B5EF4-FFF2-40B4-BE49-F238E27FC236}">
                <a16:creationId xmlns:a16="http://schemas.microsoft.com/office/drawing/2014/main" id="{62599AB9-0273-ED82-E389-A45DF0339E4D}"/>
              </a:ext>
            </a:extLst>
          </p:cNvPr>
          <p:cNvSpPr txBox="1">
            <a:spLocks noChangeArrowheads="1"/>
          </p:cNvSpPr>
          <p:nvPr/>
        </p:nvSpPr>
        <p:spPr bwMode="auto">
          <a:xfrm>
            <a:off x="240030" y="134966"/>
            <a:ext cx="877100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200" kern="0">
                <a:solidFill>
                  <a:schemeClr val="tx1"/>
                </a:solidFill>
                <a:latin typeface="HGP創英角ｺﾞｼｯｸUB" panose="020B0900000000000000" pitchFamily="50" charset="-128"/>
                <a:ea typeface="HGP創英角ｺﾞｼｯｸUB" panose="020B0900000000000000" pitchFamily="50" charset="-128"/>
              </a:rPr>
              <a:t>岐阜県のホームページの紹介</a:t>
            </a:r>
            <a:endParaRPr lang="ja-JP" altLang="en-US" sz="2200" kern="0" dirty="0">
              <a:solidFill>
                <a:schemeClr val="tx1"/>
              </a:solidFill>
              <a:latin typeface="HGP創英角ｺﾞｼｯｸUB" panose="020B0900000000000000" pitchFamily="50" charset="-128"/>
              <a:ea typeface="HGP創英角ｺﾞｼｯｸUB" panose="020B0900000000000000" pitchFamily="50" charset="-128"/>
            </a:endParaRPr>
          </a:p>
        </p:txBody>
      </p:sp>
      <p:grpSp>
        <p:nvGrpSpPr>
          <p:cNvPr id="17" name="グループ化 16">
            <a:extLst>
              <a:ext uri="{FF2B5EF4-FFF2-40B4-BE49-F238E27FC236}">
                <a16:creationId xmlns:a16="http://schemas.microsoft.com/office/drawing/2014/main" id="{92F56B1B-D688-78B5-1743-0410552B73A0}"/>
              </a:ext>
            </a:extLst>
          </p:cNvPr>
          <p:cNvGrpSpPr/>
          <p:nvPr/>
        </p:nvGrpSpPr>
        <p:grpSpPr>
          <a:xfrm>
            <a:off x="434963" y="1061292"/>
            <a:ext cx="8305950" cy="5623420"/>
            <a:chOff x="434963" y="1061292"/>
            <a:chExt cx="8305950" cy="5623420"/>
          </a:xfrm>
        </p:grpSpPr>
        <p:sp>
          <p:nvSpPr>
            <p:cNvPr id="56" name="正方形/長方形 55">
              <a:extLst>
                <a:ext uri="{FF2B5EF4-FFF2-40B4-BE49-F238E27FC236}">
                  <a16:creationId xmlns:a16="http://schemas.microsoft.com/office/drawing/2014/main" id="{0177A241-2356-F91C-C264-18BFAAC6E740}"/>
                </a:ext>
              </a:extLst>
            </p:cNvPr>
            <p:cNvSpPr/>
            <p:nvPr/>
          </p:nvSpPr>
          <p:spPr>
            <a:xfrm>
              <a:off x="7443041" y="6385735"/>
              <a:ext cx="1297872" cy="239233"/>
            </a:xfrm>
            <a:prstGeom prst="rect">
              <a:avLst/>
            </a:prstGeom>
          </p:spPr>
          <p:txBody>
            <a:bodyPr wrap="square" lIns="0" tIns="0" rIns="0" bIns="0">
              <a:spAutoFit/>
            </a:bodyPr>
            <a:lstStyle/>
            <a:p>
              <a:pPr marL="69750">
                <a:lnSpc>
                  <a:spcPct val="140000"/>
                </a:lnSpc>
                <a:buClr>
                  <a:srgbClr val="005BAD"/>
                </a:buClr>
              </a:pPr>
              <a:r>
                <a:rPr lang="ja-JP" altLang="en-US" sz="600">
                  <a:latin typeface="HGPGothicE" panose="020B0900000000000000" pitchFamily="34" charset="-128"/>
                  <a:ea typeface="HGPGothicE" panose="020B0900000000000000" pitchFamily="34" charset="-128"/>
                </a:rPr>
                <a:t>編集／岐阜県租税教育推進協議会</a:t>
              </a:r>
            </a:p>
            <a:p>
              <a:pPr marL="69750">
                <a:lnSpc>
                  <a:spcPct val="140000"/>
                </a:lnSpc>
                <a:buClr>
                  <a:srgbClr val="005BAD"/>
                </a:buClr>
              </a:pPr>
              <a:r>
                <a:rPr lang="ja-JP" altLang="en-US" sz="600">
                  <a:latin typeface="HGPGothicE" panose="020B0900000000000000" pitchFamily="34" charset="-128"/>
                  <a:ea typeface="HGPGothicE" panose="020B0900000000000000" pitchFamily="34" charset="-128"/>
                </a:rPr>
                <a:t>発行／名古屋国税局・岐阜県</a:t>
              </a:r>
              <a:endParaRPr lang="ja-JP" altLang="en-US" sz="600" dirty="0">
                <a:latin typeface="HGPGothicE" panose="020B0900000000000000" pitchFamily="34" charset="-128"/>
                <a:ea typeface="HGPGothicE" panose="020B0900000000000000" pitchFamily="34" charset="-128"/>
              </a:endParaRPr>
            </a:p>
          </p:txBody>
        </p:sp>
        <p:pic>
          <p:nvPicPr>
            <p:cNvPr id="58" name="図 57" descr="ロゴ&#10;&#10;AI によって生成されたコンテンツは間違っている可能性があります。">
              <a:extLst>
                <a:ext uri="{FF2B5EF4-FFF2-40B4-BE49-F238E27FC236}">
                  <a16:creationId xmlns:a16="http://schemas.microsoft.com/office/drawing/2014/main" id="{3C408609-716E-10D1-341E-CD333085703E}"/>
                </a:ext>
              </a:extLst>
            </p:cNvPr>
            <p:cNvPicPr>
              <a:picLocks noChangeAspect="1"/>
            </p:cNvPicPr>
            <p:nvPr/>
          </p:nvPicPr>
          <p:blipFill>
            <a:blip r:embed="rId3">
              <a:alphaModFix/>
              <a:extLst>
                <a:ext uri="{28A0092B-C50C-407E-A947-70E740481C1C}">
                  <a14:useLocalDpi xmlns:a14="http://schemas.microsoft.com/office/drawing/2010/main" val="0"/>
                </a:ext>
              </a:extLst>
            </a:blip>
            <a:srcRect l="8926" t="22519" r="7785" b="25867"/>
            <a:stretch/>
          </p:blipFill>
          <p:spPr>
            <a:xfrm>
              <a:off x="6508903" y="6352089"/>
              <a:ext cx="521295" cy="323902"/>
            </a:xfrm>
            <a:prstGeom prst="rect">
              <a:avLst/>
            </a:prstGeom>
          </p:spPr>
        </p:pic>
        <p:sp>
          <p:nvSpPr>
            <p:cNvPr id="60" name="テキスト ボックス 59">
              <a:extLst>
                <a:ext uri="{FF2B5EF4-FFF2-40B4-BE49-F238E27FC236}">
                  <a16:creationId xmlns:a16="http://schemas.microsoft.com/office/drawing/2014/main" id="{46080786-3D27-5E80-041F-555451A0DB10}"/>
                </a:ext>
              </a:extLst>
            </p:cNvPr>
            <p:cNvSpPr txBox="1"/>
            <p:nvPr/>
          </p:nvSpPr>
          <p:spPr>
            <a:xfrm>
              <a:off x="3890830" y="6167423"/>
              <a:ext cx="966931" cy="184666"/>
            </a:xfrm>
            <a:prstGeom prst="rect">
              <a:avLst/>
            </a:prstGeom>
            <a:noFill/>
          </p:spPr>
          <p:txBody>
            <a:bodyPr wrap="none" rtlCol="0">
              <a:spAutoFit/>
            </a:bodyPr>
            <a:lstStyle/>
            <a:p>
              <a:pPr algn="ctr"/>
              <a:r>
                <a:rPr lang="ja-JP" altLang="en-US" sz="600" spc="110">
                  <a:latin typeface="HGPGothicE" panose="020B0900000000000000" pitchFamily="34" charset="-128"/>
                  <a:ea typeface="HGPGothicE" panose="020B0900000000000000" pitchFamily="34" charset="-128"/>
                </a:rPr>
                <a:t>（令和７年３月現在）</a:t>
              </a:r>
            </a:p>
          </p:txBody>
        </p:sp>
        <p:grpSp>
          <p:nvGrpSpPr>
            <p:cNvPr id="65" name="グループ化 64">
              <a:extLst>
                <a:ext uri="{FF2B5EF4-FFF2-40B4-BE49-F238E27FC236}">
                  <a16:creationId xmlns:a16="http://schemas.microsoft.com/office/drawing/2014/main" id="{AB5538C1-1A17-534C-ECDB-5BC4FBA5BC30}"/>
                </a:ext>
              </a:extLst>
            </p:cNvPr>
            <p:cNvGrpSpPr/>
            <p:nvPr/>
          </p:nvGrpSpPr>
          <p:grpSpPr>
            <a:xfrm>
              <a:off x="5213962" y="1867854"/>
              <a:ext cx="564776" cy="200055"/>
              <a:chOff x="4841876" y="2131898"/>
              <a:chExt cx="564776" cy="200055"/>
            </a:xfrm>
          </p:grpSpPr>
          <p:sp>
            <p:nvSpPr>
              <p:cNvPr id="66" name="正方形/長方形 65">
                <a:extLst>
                  <a:ext uri="{FF2B5EF4-FFF2-40B4-BE49-F238E27FC236}">
                    <a16:creationId xmlns:a16="http://schemas.microsoft.com/office/drawing/2014/main" id="{1EE31FC6-E082-0A41-AFBA-C0B5EB83181F}"/>
                  </a:ext>
                </a:extLst>
              </p:cNvPr>
              <p:cNvSpPr/>
              <p:nvPr/>
            </p:nvSpPr>
            <p:spPr>
              <a:xfrm>
                <a:off x="4841876" y="2158149"/>
                <a:ext cx="558800" cy="156426"/>
              </a:xfrm>
              <a:prstGeom prst="rect">
                <a:avLst/>
              </a:prstGeom>
              <a:no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700">
                  <a:solidFill>
                    <a:schemeClr val="tx1"/>
                  </a:solidFill>
                </a:endParaRPr>
              </a:p>
            </p:txBody>
          </p:sp>
          <p:sp>
            <p:nvSpPr>
              <p:cNvPr id="67" name="テキスト ボックス 66">
                <a:extLst>
                  <a:ext uri="{FF2B5EF4-FFF2-40B4-BE49-F238E27FC236}">
                    <a16:creationId xmlns:a16="http://schemas.microsoft.com/office/drawing/2014/main" id="{46E35E37-F0D3-79B5-A67D-375A7434561C}"/>
                  </a:ext>
                </a:extLst>
              </p:cNvPr>
              <p:cNvSpPr txBox="1"/>
              <p:nvPr/>
            </p:nvSpPr>
            <p:spPr>
              <a:xfrm>
                <a:off x="4854753" y="2131898"/>
                <a:ext cx="551899" cy="200055"/>
              </a:xfrm>
              <a:prstGeom prst="rect">
                <a:avLst/>
              </a:prstGeom>
              <a:noFill/>
            </p:spPr>
            <p:txBody>
              <a:bodyPr wrap="square">
                <a:spAutoFit/>
              </a:bodyPr>
              <a:lstStyle/>
              <a:p>
                <a:r>
                  <a:rPr lang="ja-JP" altLang="en-US" sz="700">
                    <a:latin typeface="HGPGothicE" panose="020B0900000000000000" pitchFamily="34" charset="-128"/>
                    <a:ea typeface="HGPGothicE" panose="020B0900000000000000" pitchFamily="34" charset="-128"/>
                  </a:rPr>
                  <a:t>主な内容</a:t>
                </a:r>
              </a:p>
            </p:txBody>
          </p:sp>
        </p:grpSp>
        <p:sp>
          <p:nvSpPr>
            <p:cNvPr id="68" name="正方形/長方形 67">
              <a:extLst>
                <a:ext uri="{FF2B5EF4-FFF2-40B4-BE49-F238E27FC236}">
                  <a16:creationId xmlns:a16="http://schemas.microsoft.com/office/drawing/2014/main" id="{F113B966-E635-9A9A-DE15-FD911822517B}"/>
                </a:ext>
              </a:extLst>
            </p:cNvPr>
            <p:cNvSpPr/>
            <p:nvPr/>
          </p:nvSpPr>
          <p:spPr>
            <a:xfrm>
              <a:off x="5767031" y="1850072"/>
              <a:ext cx="1936295" cy="614079"/>
            </a:xfrm>
            <a:prstGeom prst="rect">
              <a:avLst/>
            </a:prstGeom>
          </p:spPr>
          <p:txBody>
            <a:bodyPr wrap="square" lIns="0" tIns="0" rIns="0" bIns="0">
              <a:spAutoFit/>
            </a:bodyPr>
            <a:lstStyle/>
            <a:p>
              <a:pPr marL="69750">
                <a:lnSpc>
                  <a:spcPct val="140000"/>
                </a:lnSpc>
                <a:buClr>
                  <a:srgbClr val="005BAD"/>
                </a:buClr>
              </a:pPr>
              <a:r>
                <a:rPr lang="ja-JP" altLang="en-US" sz="1000" spc="110" dirty="0">
                  <a:latin typeface="HGPGothicE" panose="020B0900000000000000" pitchFamily="34" charset="-128"/>
                  <a:ea typeface="HGPGothicE" panose="020B0900000000000000" pitchFamily="34" charset="-128"/>
                </a:rPr>
                <a:t>・県税ガイドブック</a:t>
              </a:r>
            </a:p>
            <a:p>
              <a:pPr marL="69750">
                <a:lnSpc>
                  <a:spcPct val="140000"/>
                </a:lnSpc>
                <a:buClr>
                  <a:srgbClr val="005BAD"/>
                </a:buClr>
              </a:pPr>
              <a:r>
                <a:rPr lang="ja-JP" altLang="en-US" sz="1000" spc="110" dirty="0">
                  <a:latin typeface="HGPGothicE" panose="020B0900000000000000" pitchFamily="34" charset="-128"/>
                  <a:ea typeface="HGPGothicE" panose="020B0900000000000000" pitchFamily="34" charset="-128"/>
                </a:rPr>
                <a:t>・岐阜県税条例＜外部リンク＞</a:t>
              </a:r>
            </a:p>
            <a:p>
              <a:pPr marL="69750">
                <a:lnSpc>
                  <a:spcPct val="140000"/>
                </a:lnSpc>
                <a:buClr>
                  <a:srgbClr val="005BAD"/>
                </a:buClr>
              </a:pPr>
              <a:r>
                <a:rPr lang="ja-JP" altLang="en-US" sz="1000" spc="110" dirty="0">
                  <a:latin typeface="HGPGothicE" panose="020B0900000000000000" pitchFamily="34" charset="-128"/>
                  <a:ea typeface="HGPGothicE" panose="020B0900000000000000" pitchFamily="34" charset="-128"/>
                </a:rPr>
                <a:t>・県税決算額の状況</a:t>
              </a:r>
            </a:p>
          </p:txBody>
        </p:sp>
        <p:grpSp>
          <p:nvGrpSpPr>
            <p:cNvPr id="69" name="グループ化 68">
              <a:extLst>
                <a:ext uri="{FF2B5EF4-FFF2-40B4-BE49-F238E27FC236}">
                  <a16:creationId xmlns:a16="http://schemas.microsoft.com/office/drawing/2014/main" id="{23DFAF8F-0195-EB6E-8A48-CB50E7244F13}"/>
                </a:ext>
              </a:extLst>
            </p:cNvPr>
            <p:cNvGrpSpPr/>
            <p:nvPr/>
          </p:nvGrpSpPr>
          <p:grpSpPr>
            <a:xfrm>
              <a:off x="5213962" y="2577081"/>
              <a:ext cx="564776" cy="200055"/>
              <a:chOff x="4841876" y="2131898"/>
              <a:chExt cx="564776" cy="200055"/>
            </a:xfrm>
          </p:grpSpPr>
          <p:sp>
            <p:nvSpPr>
              <p:cNvPr id="70" name="正方形/長方形 69">
                <a:extLst>
                  <a:ext uri="{FF2B5EF4-FFF2-40B4-BE49-F238E27FC236}">
                    <a16:creationId xmlns:a16="http://schemas.microsoft.com/office/drawing/2014/main" id="{6537C2C5-8AC1-6783-A060-0E1A1ABA7342}"/>
                  </a:ext>
                </a:extLst>
              </p:cNvPr>
              <p:cNvSpPr/>
              <p:nvPr/>
            </p:nvSpPr>
            <p:spPr>
              <a:xfrm>
                <a:off x="4841876" y="2158149"/>
                <a:ext cx="558800" cy="156426"/>
              </a:xfrm>
              <a:prstGeom prst="rect">
                <a:avLst/>
              </a:prstGeom>
              <a:no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700">
                  <a:solidFill>
                    <a:schemeClr val="tx1"/>
                  </a:solidFill>
                </a:endParaRPr>
              </a:p>
            </p:txBody>
          </p:sp>
          <p:sp>
            <p:nvSpPr>
              <p:cNvPr id="71" name="テキスト ボックス 70">
                <a:extLst>
                  <a:ext uri="{FF2B5EF4-FFF2-40B4-BE49-F238E27FC236}">
                    <a16:creationId xmlns:a16="http://schemas.microsoft.com/office/drawing/2014/main" id="{9A4AC058-291F-5F4D-5528-07F3E699AD09}"/>
                  </a:ext>
                </a:extLst>
              </p:cNvPr>
              <p:cNvSpPr txBox="1"/>
              <p:nvPr/>
            </p:nvSpPr>
            <p:spPr>
              <a:xfrm>
                <a:off x="4854753" y="2131898"/>
                <a:ext cx="551899" cy="200055"/>
              </a:xfrm>
              <a:prstGeom prst="rect">
                <a:avLst/>
              </a:prstGeom>
              <a:noFill/>
            </p:spPr>
            <p:txBody>
              <a:bodyPr wrap="square">
                <a:spAutoFit/>
              </a:bodyPr>
              <a:lstStyle/>
              <a:p>
                <a:r>
                  <a:rPr lang="ja-JP" altLang="en-US" sz="700" spc="110">
                    <a:latin typeface="HGPGothicE" panose="020B0900000000000000" pitchFamily="34" charset="-128"/>
                    <a:ea typeface="HGPGothicE" panose="020B0900000000000000" pitchFamily="34" charset="-128"/>
                  </a:rPr>
                  <a:t>アドレス</a:t>
                </a:r>
              </a:p>
            </p:txBody>
          </p:sp>
        </p:grpSp>
        <p:sp>
          <p:nvSpPr>
            <p:cNvPr id="74" name="テキスト ボックス 73">
              <a:extLst>
                <a:ext uri="{FF2B5EF4-FFF2-40B4-BE49-F238E27FC236}">
                  <a16:creationId xmlns:a16="http://schemas.microsoft.com/office/drawing/2014/main" id="{7B16B8FD-D2CB-A9F1-F158-42B3FF69FCE3}"/>
                </a:ext>
              </a:extLst>
            </p:cNvPr>
            <p:cNvSpPr txBox="1"/>
            <p:nvPr/>
          </p:nvSpPr>
          <p:spPr>
            <a:xfrm>
              <a:off x="434963" y="1061292"/>
              <a:ext cx="1709601" cy="261610"/>
            </a:xfrm>
            <a:prstGeom prst="rect">
              <a:avLst/>
            </a:prstGeom>
            <a:noFill/>
          </p:spPr>
          <p:txBody>
            <a:bodyPr wrap="square" rtlCol="0">
              <a:spAutoFit/>
            </a:bodyPr>
            <a:lstStyle/>
            <a:p>
              <a:r>
                <a:rPr lang="ja-JP" altLang="en-US" sz="1100">
                  <a:solidFill>
                    <a:srgbClr val="0089CB"/>
                  </a:solidFill>
                  <a:latin typeface="HGPGothicE" panose="020B0900000000000000" pitchFamily="34" charset="-128"/>
                  <a:ea typeface="HGPGothicE" panose="020B0900000000000000" pitchFamily="34" charset="-128"/>
                </a:rPr>
                <a:t>●岐阜県のホームページ</a:t>
              </a:r>
              <a:endParaRPr kumimoji="1" lang="ja-JP" altLang="en-US" sz="1100" spc="120" dirty="0">
                <a:solidFill>
                  <a:srgbClr val="0089CB"/>
                </a:solidFill>
                <a:latin typeface="HGPGothicE" panose="020B0900000000000000" pitchFamily="34" charset="-128"/>
                <a:ea typeface="HGPGothicE" panose="020B0900000000000000" pitchFamily="34" charset="-128"/>
              </a:endParaRPr>
            </a:p>
          </p:txBody>
        </p:sp>
        <p:sp>
          <p:nvSpPr>
            <p:cNvPr id="75" name="正方形/長方形 74">
              <a:extLst>
                <a:ext uri="{FF2B5EF4-FFF2-40B4-BE49-F238E27FC236}">
                  <a16:creationId xmlns:a16="http://schemas.microsoft.com/office/drawing/2014/main" id="{7AE6993C-997A-700D-B04E-B38256716D91}"/>
                </a:ext>
              </a:extLst>
            </p:cNvPr>
            <p:cNvSpPr/>
            <p:nvPr/>
          </p:nvSpPr>
          <p:spPr>
            <a:xfrm>
              <a:off x="5790905" y="2611608"/>
              <a:ext cx="1527469" cy="123111"/>
            </a:xfrm>
            <a:prstGeom prst="rect">
              <a:avLst/>
            </a:prstGeom>
          </p:spPr>
          <p:txBody>
            <a:bodyPr wrap="square" lIns="0" tIns="0" rIns="0" bIns="0">
              <a:spAutoFit/>
            </a:bodyPr>
            <a:lstStyle/>
            <a:p>
              <a:pPr marL="69750">
                <a:buClr>
                  <a:srgbClr val="005BAD"/>
                </a:buClr>
              </a:pPr>
              <a:r>
                <a:rPr lang="en" altLang="ja-JP" sz="800" dirty="0">
                  <a:latin typeface="HGPGothicE" panose="020B0900000000000000" pitchFamily="34" charset="-128"/>
                  <a:ea typeface="HGPGothicE" panose="020B0900000000000000" pitchFamily="34" charset="-128"/>
                  <a:hlinkClick r:id="">
                    <a:extLst>
                      <a:ext uri="{A12FA001-AC4F-418D-AE19-62706E023703}">
                        <ahyp:hlinkClr xmlns:ahyp="http://schemas.microsoft.com/office/drawing/2018/hyperlinkcolor" val="tx"/>
                      </a:ext>
                    </a:extLst>
                  </a:hlinkClick>
                </a:rPr>
                <a:t>https://</a:t>
              </a:r>
              <a:r>
                <a:rPr lang="en" altLang="ja-JP" sz="800" dirty="0" err="1">
                  <a:latin typeface="HGPGothicE" panose="020B0900000000000000" pitchFamily="34" charset="-128"/>
                  <a:ea typeface="HGPGothicE" panose="020B0900000000000000" pitchFamily="34" charset="-128"/>
                  <a:hlinkClick r:id="">
                    <a:extLst>
                      <a:ext uri="{A12FA001-AC4F-418D-AE19-62706E023703}">
                        <ahyp:hlinkClr xmlns:ahyp="http://schemas.microsoft.com/office/drawing/2018/hyperlinkcolor" val="tx"/>
                      </a:ext>
                    </a:extLst>
                  </a:hlinkClick>
                </a:rPr>
                <a:t>www.pref.gifu.lg.jp</a:t>
              </a:r>
              <a:endParaRPr lang="ja-JP" altLang="en-US" sz="800" dirty="0">
                <a:latin typeface="HGPGothicE" panose="020B0900000000000000" pitchFamily="34" charset="-128"/>
                <a:ea typeface="HGPGothicE" panose="020B0900000000000000" pitchFamily="34" charset="-128"/>
              </a:endParaRPr>
            </a:p>
          </p:txBody>
        </p:sp>
        <p:grpSp>
          <p:nvGrpSpPr>
            <p:cNvPr id="84" name="グループ化 83">
              <a:extLst>
                <a:ext uri="{FF2B5EF4-FFF2-40B4-BE49-F238E27FC236}">
                  <a16:creationId xmlns:a16="http://schemas.microsoft.com/office/drawing/2014/main" id="{F7305B4C-924C-1625-69E4-E122DDA24D04}"/>
                </a:ext>
              </a:extLst>
            </p:cNvPr>
            <p:cNvGrpSpPr/>
            <p:nvPr/>
          </p:nvGrpSpPr>
          <p:grpSpPr>
            <a:xfrm>
              <a:off x="5213962" y="1189974"/>
              <a:ext cx="3361420" cy="477054"/>
              <a:chOff x="5213962" y="1189974"/>
              <a:chExt cx="3361420" cy="477054"/>
            </a:xfrm>
          </p:grpSpPr>
          <p:grpSp>
            <p:nvGrpSpPr>
              <p:cNvPr id="82" name="グループ化 81">
                <a:extLst>
                  <a:ext uri="{FF2B5EF4-FFF2-40B4-BE49-F238E27FC236}">
                    <a16:creationId xmlns:a16="http://schemas.microsoft.com/office/drawing/2014/main" id="{67C4C654-B194-11F6-62D9-3C4E420ACA41}"/>
                  </a:ext>
                </a:extLst>
              </p:cNvPr>
              <p:cNvGrpSpPr/>
              <p:nvPr/>
            </p:nvGrpSpPr>
            <p:grpSpPr>
              <a:xfrm>
                <a:off x="8056709" y="1229445"/>
                <a:ext cx="518673" cy="437583"/>
                <a:chOff x="8056709" y="1229445"/>
                <a:chExt cx="518673" cy="437583"/>
              </a:xfrm>
            </p:grpSpPr>
            <p:sp>
              <p:nvSpPr>
                <p:cNvPr id="81" name="角丸四角形 80">
                  <a:extLst>
                    <a:ext uri="{FF2B5EF4-FFF2-40B4-BE49-F238E27FC236}">
                      <a16:creationId xmlns:a16="http://schemas.microsoft.com/office/drawing/2014/main" id="{FD54D56A-8D9F-3968-50A5-4B13963AA734}"/>
                    </a:ext>
                  </a:extLst>
                </p:cNvPr>
                <p:cNvSpPr/>
                <p:nvPr/>
              </p:nvSpPr>
              <p:spPr>
                <a:xfrm>
                  <a:off x="8056709" y="1229445"/>
                  <a:ext cx="518673" cy="437583"/>
                </a:xfrm>
                <a:prstGeom prst="roundRect">
                  <a:avLst>
                    <a:gd name="adj" fmla="val 8765"/>
                  </a:avLst>
                </a:prstGeom>
                <a:solidFill>
                  <a:srgbClr val="0089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7" name="グラフィックス 76">
                  <a:extLst>
                    <a:ext uri="{FF2B5EF4-FFF2-40B4-BE49-F238E27FC236}">
                      <a16:creationId xmlns:a16="http://schemas.microsoft.com/office/drawing/2014/main" id="{105B21CD-A0FE-8187-D019-F7AF0F79597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188325" y="1312053"/>
                  <a:ext cx="279400" cy="279400"/>
                </a:xfrm>
                <a:prstGeom prst="rect">
                  <a:avLst/>
                </a:prstGeom>
              </p:spPr>
            </p:pic>
          </p:grpSp>
          <p:grpSp>
            <p:nvGrpSpPr>
              <p:cNvPr id="83" name="グループ化 82">
                <a:extLst>
                  <a:ext uri="{FF2B5EF4-FFF2-40B4-BE49-F238E27FC236}">
                    <a16:creationId xmlns:a16="http://schemas.microsoft.com/office/drawing/2014/main" id="{F2429F92-5175-A8A8-F311-90F96EEAF9C9}"/>
                  </a:ext>
                </a:extLst>
              </p:cNvPr>
              <p:cNvGrpSpPr/>
              <p:nvPr/>
            </p:nvGrpSpPr>
            <p:grpSpPr>
              <a:xfrm>
                <a:off x="5213962" y="1189974"/>
                <a:ext cx="2781275" cy="477054"/>
                <a:chOff x="5213962" y="1189974"/>
                <a:chExt cx="2781275" cy="477054"/>
              </a:xfrm>
            </p:grpSpPr>
            <p:sp>
              <p:nvSpPr>
                <p:cNvPr id="80" name="角丸四角形 79">
                  <a:extLst>
                    <a:ext uri="{FF2B5EF4-FFF2-40B4-BE49-F238E27FC236}">
                      <a16:creationId xmlns:a16="http://schemas.microsoft.com/office/drawing/2014/main" id="{7438A7A1-3CC0-6A90-B33F-1671BBB1121C}"/>
                    </a:ext>
                  </a:extLst>
                </p:cNvPr>
                <p:cNvSpPr/>
                <p:nvPr/>
              </p:nvSpPr>
              <p:spPr>
                <a:xfrm>
                  <a:off x="5213962" y="1229445"/>
                  <a:ext cx="2781275" cy="437583"/>
                </a:xfrm>
                <a:prstGeom prst="roundRect">
                  <a:avLst>
                    <a:gd name="adj" fmla="val 8765"/>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テキスト ボックス 78">
                  <a:extLst>
                    <a:ext uri="{FF2B5EF4-FFF2-40B4-BE49-F238E27FC236}">
                      <a16:creationId xmlns:a16="http://schemas.microsoft.com/office/drawing/2014/main" id="{12D6EFB4-B702-623A-D77D-DDF47E9C57BE}"/>
                    </a:ext>
                  </a:extLst>
                </p:cNvPr>
                <p:cNvSpPr txBox="1"/>
                <p:nvPr/>
              </p:nvSpPr>
              <p:spPr>
                <a:xfrm>
                  <a:off x="5225719" y="1189974"/>
                  <a:ext cx="2067783" cy="477054"/>
                </a:xfrm>
                <a:prstGeom prst="rect">
                  <a:avLst/>
                </a:prstGeom>
                <a:noFill/>
              </p:spPr>
              <p:txBody>
                <a:bodyPr wrap="square">
                  <a:spAutoFit/>
                </a:bodyPr>
                <a:lstStyle/>
                <a:p>
                  <a:pPr>
                    <a:spcBef>
                      <a:spcPct val="0"/>
                    </a:spcBef>
                    <a:buNone/>
                  </a:pPr>
                  <a:r>
                    <a:rPr lang="ja-JP" altLang="en-US" sz="2500" spc="-110">
                      <a:solidFill>
                        <a:srgbClr val="0089CB"/>
                      </a:solidFill>
                      <a:latin typeface="HGPｺﾞｼｯｸE" panose="020B0900000000000000" pitchFamily="50" charset="-128"/>
                      <a:ea typeface="HGPｺﾞｼｯｸE" panose="020B0900000000000000" pitchFamily="50" charset="-128"/>
                    </a:rPr>
                    <a:t>岐阜県</a:t>
                  </a:r>
                  <a:endParaRPr lang="ja-JP" altLang="en-US" sz="2500" spc="-110" dirty="0">
                    <a:solidFill>
                      <a:srgbClr val="0089CB"/>
                    </a:solidFill>
                    <a:latin typeface="HGPｺﾞｼｯｸE" panose="020B0900000000000000" pitchFamily="50" charset="-128"/>
                    <a:ea typeface="HGPｺﾞｼｯｸE" panose="020B0900000000000000" pitchFamily="50" charset="-128"/>
                  </a:endParaRPr>
                </a:p>
              </p:txBody>
            </p:sp>
          </p:grpSp>
        </p:grpSp>
        <p:pic>
          <p:nvPicPr>
            <p:cNvPr id="7" name="図 6" descr="QR コード&#10;&#10;AI によって生成されたコンテンツは間違っている可能性があります。">
              <a:extLst>
                <a:ext uri="{FF2B5EF4-FFF2-40B4-BE49-F238E27FC236}">
                  <a16:creationId xmlns:a16="http://schemas.microsoft.com/office/drawing/2014/main" id="{22F529EE-B36D-42EA-AA2E-C70E94E152D5}"/>
                </a:ext>
              </a:extLst>
            </p:cNvPr>
            <p:cNvPicPr>
              <a:picLocks noChangeAspect="1"/>
            </p:cNvPicPr>
            <p:nvPr/>
          </p:nvPicPr>
          <p:blipFill>
            <a:blip r:embed="rId7">
              <a:alphaModFix/>
              <a:extLst>
                <a:ext uri="{28A0092B-C50C-407E-A947-70E740481C1C}">
                  <a14:useLocalDpi xmlns:a14="http://schemas.microsoft.com/office/drawing/2010/main" val="0"/>
                </a:ext>
              </a:extLst>
            </a:blip>
            <a:stretch>
              <a:fillRect/>
            </a:stretch>
          </p:blipFill>
          <p:spPr>
            <a:xfrm>
              <a:off x="7810208" y="1790755"/>
              <a:ext cx="856800" cy="856800"/>
            </a:xfrm>
            <a:prstGeom prst="rect">
              <a:avLst/>
            </a:prstGeom>
          </p:spPr>
        </p:pic>
        <p:sp>
          <p:nvSpPr>
            <p:cNvPr id="8" name="Text Box 12">
              <a:extLst>
                <a:ext uri="{FF2B5EF4-FFF2-40B4-BE49-F238E27FC236}">
                  <a16:creationId xmlns:a16="http://schemas.microsoft.com/office/drawing/2014/main" id="{8E5B4C3C-402B-2DA9-76F8-1B87909FFE37}"/>
                </a:ext>
              </a:extLst>
            </p:cNvPr>
            <p:cNvSpPr txBox="1">
              <a:spLocks noChangeArrowheads="1"/>
            </p:cNvSpPr>
            <p:nvPr/>
          </p:nvSpPr>
          <p:spPr bwMode="auto">
            <a:xfrm>
              <a:off x="525570" y="1416730"/>
              <a:ext cx="616194"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None/>
              </a:pPr>
              <a:r>
                <a:rPr lang="en" altLang="ja-JP" sz="1000" spc="30" dirty="0">
                  <a:latin typeface="HGPｺﾞｼｯｸE" panose="020B0900000000000000" pitchFamily="50" charset="-128"/>
                  <a:ea typeface="HGPｺﾞｼｯｸE" panose="020B0900000000000000" pitchFamily="50" charset="-128"/>
                </a:rPr>
                <a:t>TOP</a:t>
              </a:r>
              <a:r>
                <a:rPr lang="ja-JP" altLang="en-US" sz="1000" spc="30">
                  <a:latin typeface="HGPｺﾞｼｯｸE" panose="020B0900000000000000" pitchFamily="50" charset="-128"/>
                  <a:ea typeface="HGPｺﾞｼｯｸE" panose="020B0900000000000000" pitchFamily="50" charset="-128"/>
                </a:rPr>
                <a:t>ページ</a:t>
              </a:r>
              <a:endParaRPr lang="ja-JP" altLang="en-US" sz="1000" spc="30" dirty="0">
                <a:latin typeface="HGPｺﾞｼｯｸE" panose="020B0900000000000000" pitchFamily="50" charset="-128"/>
                <a:ea typeface="HGPｺﾞｼｯｸE" panose="020B0900000000000000" pitchFamily="50" charset="-128"/>
              </a:endParaRPr>
            </a:p>
          </p:txBody>
        </p:sp>
        <p:grpSp>
          <p:nvGrpSpPr>
            <p:cNvPr id="9" name="グループ化 8">
              <a:extLst>
                <a:ext uri="{FF2B5EF4-FFF2-40B4-BE49-F238E27FC236}">
                  <a16:creationId xmlns:a16="http://schemas.microsoft.com/office/drawing/2014/main" id="{A504B9D0-C929-3E4F-1275-76891605F1E0}"/>
                </a:ext>
              </a:extLst>
            </p:cNvPr>
            <p:cNvGrpSpPr/>
            <p:nvPr/>
          </p:nvGrpSpPr>
          <p:grpSpPr>
            <a:xfrm>
              <a:off x="518490" y="1603413"/>
              <a:ext cx="4207828" cy="4557432"/>
              <a:chOff x="361230" y="1310747"/>
              <a:chExt cx="4207828" cy="4557432"/>
            </a:xfrm>
          </p:grpSpPr>
          <p:pic>
            <p:nvPicPr>
              <p:cNvPr id="10" name="図 9" descr="グラフィカル ユーザー インターフェイス, アプリケーション&#10;&#10;AI によって生成されたコンテンツは間違っている可能性があります。">
                <a:extLst>
                  <a:ext uri="{FF2B5EF4-FFF2-40B4-BE49-F238E27FC236}">
                    <a16:creationId xmlns:a16="http://schemas.microsoft.com/office/drawing/2014/main" id="{FC71E6AD-ECA6-757D-CCB2-F6A2CFC92A7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1230" y="1310747"/>
                <a:ext cx="2941192" cy="3431390"/>
              </a:xfrm>
              <a:prstGeom prst="rect">
                <a:avLst/>
              </a:prstGeom>
            </p:spPr>
          </p:pic>
          <p:pic>
            <p:nvPicPr>
              <p:cNvPr id="11" name="図 10" descr="テーブル&#10;&#10;AI によって生成されたコンテンツは間違っている可能性があります。">
                <a:extLst>
                  <a:ext uri="{FF2B5EF4-FFF2-40B4-BE49-F238E27FC236}">
                    <a16:creationId xmlns:a16="http://schemas.microsoft.com/office/drawing/2014/main" id="{3F27D6E6-DA6F-0B47-FAFB-94D6C5B4252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0836" y="2152649"/>
                <a:ext cx="2542614" cy="3084920"/>
              </a:xfrm>
              <a:prstGeom prst="rect">
                <a:avLst/>
              </a:prstGeom>
            </p:spPr>
          </p:pic>
          <p:pic>
            <p:nvPicPr>
              <p:cNvPr id="12" name="図 11" descr="グラフィカル ユーザー インターフェイス, テキスト, アプリケーション&#10;&#10;AI によって生成されたコンテンツは間違っている可能性があります。">
                <a:extLst>
                  <a:ext uri="{FF2B5EF4-FFF2-40B4-BE49-F238E27FC236}">
                    <a16:creationId xmlns:a16="http://schemas.microsoft.com/office/drawing/2014/main" id="{D657FD4B-0389-3CD3-D46A-37028CF98DE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34222" y="3133343"/>
                <a:ext cx="2734836" cy="2734836"/>
              </a:xfrm>
              <a:prstGeom prst="rect">
                <a:avLst/>
              </a:prstGeom>
            </p:spPr>
          </p:pic>
          <p:sp>
            <p:nvSpPr>
              <p:cNvPr id="13" name="正方形/長方形 12">
                <a:extLst>
                  <a:ext uri="{FF2B5EF4-FFF2-40B4-BE49-F238E27FC236}">
                    <a16:creationId xmlns:a16="http://schemas.microsoft.com/office/drawing/2014/main" id="{ECCE3E56-6917-FEEB-4B22-C9E56EBB0148}"/>
                  </a:ext>
                </a:extLst>
              </p:cNvPr>
              <p:cNvSpPr/>
              <p:nvPr/>
            </p:nvSpPr>
            <p:spPr>
              <a:xfrm>
                <a:off x="775853" y="1586403"/>
                <a:ext cx="580136" cy="272578"/>
              </a:xfrm>
              <a:prstGeom prst="rect">
                <a:avLst/>
              </a:prstGeom>
              <a:noFill/>
              <a:ln w="50800">
                <a:solidFill>
                  <a:srgbClr val="FF395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EB8A89E0-3D56-5DA5-8110-C3E09853A2A4}"/>
                  </a:ext>
                </a:extLst>
              </p:cNvPr>
              <p:cNvSpPr/>
              <p:nvPr/>
            </p:nvSpPr>
            <p:spPr>
              <a:xfrm>
                <a:off x="1222437" y="4412810"/>
                <a:ext cx="315884" cy="214143"/>
              </a:xfrm>
              <a:prstGeom prst="rect">
                <a:avLst/>
              </a:prstGeom>
              <a:noFill/>
              <a:ln w="50800">
                <a:solidFill>
                  <a:srgbClr val="FF395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04FE4D53-C911-C0E5-D880-E39D2B69CE83}"/>
                  </a:ext>
                </a:extLst>
              </p:cNvPr>
              <p:cNvSpPr/>
              <p:nvPr/>
            </p:nvSpPr>
            <p:spPr>
              <a:xfrm>
                <a:off x="1921915" y="5387535"/>
                <a:ext cx="388505" cy="214143"/>
              </a:xfrm>
              <a:prstGeom prst="rect">
                <a:avLst/>
              </a:prstGeom>
              <a:noFill/>
              <a:ln w="50800">
                <a:solidFill>
                  <a:srgbClr val="FF395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フリーフォーム 58">
                <a:extLst>
                  <a:ext uri="{FF2B5EF4-FFF2-40B4-BE49-F238E27FC236}">
                    <a16:creationId xmlns:a16="http://schemas.microsoft.com/office/drawing/2014/main" id="{A105E938-270C-59A2-EBB2-91835FE0F009}"/>
                  </a:ext>
                </a:extLst>
              </p:cNvPr>
              <p:cNvSpPr/>
              <p:nvPr/>
            </p:nvSpPr>
            <p:spPr>
              <a:xfrm>
                <a:off x="1367327" y="1726250"/>
                <a:ext cx="102550" cy="2683380"/>
              </a:xfrm>
              <a:custGeom>
                <a:avLst/>
                <a:gdLst>
                  <a:gd name="connsiteX0" fmla="*/ 0 w 102550"/>
                  <a:gd name="connsiteY0" fmla="*/ 0 h 2683380"/>
                  <a:gd name="connsiteX1" fmla="*/ 102550 w 102550"/>
                  <a:gd name="connsiteY1" fmla="*/ 0 h 2683380"/>
                  <a:gd name="connsiteX2" fmla="*/ 102550 w 102550"/>
                  <a:gd name="connsiteY2" fmla="*/ 2683380 h 2683380"/>
                </a:gdLst>
                <a:ahLst/>
                <a:cxnLst>
                  <a:cxn ang="0">
                    <a:pos x="connsiteX0" y="connsiteY0"/>
                  </a:cxn>
                  <a:cxn ang="0">
                    <a:pos x="connsiteX1" y="connsiteY1"/>
                  </a:cxn>
                  <a:cxn ang="0">
                    <a:pos x="connsiteX2" y="connsiteY2"/>
                  </a:cxn>
                </a:cxnLst>
                <a:rect l="l" t="t" r="r" b="b"/>
                <a:pathLst>
                  <a:path w="102550" h="2683380">
                    <a:moveTo>
                      <a:pt x="0" y="0"/>
                    </a:moveTo>
                    <a:lnTo>
                      <a:pt x="102550" y="0"/>
                    </a:lnTo>
                    <a:lnTo>
                      <a:pt x="102550" y="2683380"/>
                    </a:lnTo>
                  </a:path>
                </a:pathLst>
              </a:custGeom>
              <a:noFill/>
              <a:ln w="50800">
                <a:solidFill>
                  <a:srgbClr val="FF395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フリーフォーム 60">
                <a:extLst>
                  <a:ext uri="{FF2B5EF4-FFF2-40B4-BE49-F238E27FC236}">
                    <a16:creationId xmlns:a16="http://schemas.microsoft.com/office/drawing/2014/main" id="{1C50E4CF-91FF-5FD9-DC25-8F77DBB3946B}"/>
                  </a:ext>
                </a:extLst>
              </p:cNvPr>
              <p:cNvSpPr/>
              <p:nvPr/>
            </p:nvSpPr>
            <p:spPr>
              <a:xfrm>
                <a:off x="1529697" y="4512179"/>
                <a:ext cx="461473" cy="880217"/>
              </a:xfrm>
              <a:custGeom>
                <a:avLst/>
                <a:gdLst>
                  <a:gd name="connsiteX0" fmla="*/ 0 w 461473"/>
                  <a:gd name="connsiteY0" fmla="*/ 0 h 880217"/>
                  <a:gd name="connsiteX1" fmla="*/ 461473 w 461473"/>
                  <a:gd name="connsiteY1" fmla="*/ 0 h 880217"/>
                  <a:gd name="connsiteX2" fmla="*/ 461473 w 461473"/>
                  <a:gd name="connsiteY2" fmla="*/ 880217 h 880217"/>
                </a:gdLst>
                <a:ahLst/>
                <a:cxnLst>
                  <a:cxn ang="0">
                    <a:pos x="connsiteX0" y="connsiteY0"/>
                  </a:cxn>
                  <a:cxn ang="0">
                    <a:pos x="connsiteX1" y="connsiteY1"/>
                  </a:cxn>
                  <a:cxn ang="0">
                    <a:pos x="connsiteX2" y="connsiteY2"/>
                  </a:cxn>
                </a:cxnLst>
                <a:rect l="l" t="t" r="r" b="b"/>
                <a:pathLst>
                  <a:path w="461473" h="880217">
                    <a:moveTo>
                      <a:pt x="0" y="0"/>
                    </a:moveTo>
                    <a:lnTo>
                      <a:pt x="461473" y="0"/>
                    </a:lnTo>
                    <a:lnTo>
                      <a:pt x="461473" y="880217"/>
                    </a:lnTo>
                  </a:path>
                </a:pathLst>
              </a:custGeom>
              <a:noFill/>
              <a:ln w="50800">
                <a:solidFill>
                  <a:srgbClr val="FF395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22" name="テキスト ボックス 121">
              <a:extLst>
                <a:ext uri="{FF2B5EF4-FFF2-40B4-BE49-F238E27FC236}">
                  <a16:creationId xmlns:a16="http://schemas.microsoft.com/office/drawing/2014/main" id="{41D9B191-D54B-D17D-7242-D16225EBA9A7}"/>
                </a:ext>
              </a:extLst>
            </p:cNvPr>
            <p:cNvSpPr txBox="1"/>
            <p:nvPr/>
          </p:nvSpPr>
          <p:spPr>
            <a:xfrm>
              <a:off x="7539598" y="4476829"/>
              <a:ext cx="822662" cy="184666"/>
            </a:xfrm>
            <a:prstGeom prst="rect">
              <a:avLst/>
            </a:prstGeom>
            <a:noFill/>
          </p:spPr>
          <p:txBody>
            <a:bodyPr wrap="none" rtlCol="0">
              <a:spAutoFit/>
            </a:bodyPr>
            <a:lstStyle/>
            <a:p>
              <a:pPr algn="ctr"/>
              <a:r>
                <a:rPr lang="ja-JP" altLang="en-US" sz="600">
                  <a:latin typeface="HGPGothicE" panose="020B0900000000000000" pitchFamily="34" charset="-128"/>
                  <a:ea typeface="HGPGothicE" panose="020B0900000000000000" pitchFamily="34" charset="-128"/>
                </a:rPr>
                <a:t>（令和７年３月現在）</a:t>
              </a:r>
            </a:p>
          </p:txBody>
        </p:sp>
        <p:grpSp>
          <p:nvGrpSpPr>
            <p:cNvPr id="123" name="グループ化 122">
              <a:extLst>
                <a:ext uri="{FF2B5EF4-FFF2-40B4-BE49-F238E27FC236}">
                  <a16:creationId xmlns:a16="http://schemas.microsoft.com/office/drawing/2014/main" id="{F7766780-32E5-17FB-985B-82B52C35A646}"/>
                </a:ext>
              </a:extLst>
            </p:cNvPr>
            <p:cNvGrpSpPr/>
            <p:nvPr/>
          </p:nvGrpSpPr>
          <p:grpSpPr>
            <a:xfrm>
              <a:off x="5200651" y="4270949"/>
              <a:ext cx="3378198" cy="1888899"/>
              <a:chOff x="4786169" y="3606800"/>
              <a:chExt cx="3958604" cy="2213429"/>
            </a:xfrm>
          </p:grpSpPr>
          <p:sp>
            <p:nvSpPr>
              <p:cNvPr id="124" name="正方形/長方形 123">
                <a:extLst>
                  <a:ext uri="{FF2B5EF4-FFF2-40B4-BE49-F238E27FC236}">
                    <a16:creationId xmlns:a16="http://schemas.microsoft.com/office/drawing/2014/main" id="{AA26B038-73E8-CCD0-2CAB-D2243EC7862C}"/>
                  </a:ext>
                </a:extLst>
              </p:cNvPr>
              <p:cNvSpPr/>
              <p:nvPr/>
            </p:nvSpPr>
            <p:spPr>
              <a:xfrm>
                <a:off x="4786169" y="3606800"/>
                <a:ext cx="3958604" cy="2213429"/>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5" name="グループ化 124">
                <a:extLst>
                  <a:ext uri="{FF2B5EF4-FFF2-40B4-BE49-F238E27FC236}">
                    <a16:creationId xmlns:a16="http://schemas.microsoft.com/office/drawing/2014/main" id="{82358243-2B47-57B1-DD89-4DF251A62A97}"/>
                  </a:ext>
                </a:extLst>
              </p:cNvPr>
              <p:cNvGrpSpPr/>
              <p:nvPr/>
            </p:nvGrpSpPr>
            <p:grpSpPr>
              <a:xfrm>
                <a:off x="5007429" y="4127500"/>
                <a:ext cx="870857" cy="228599"/>
                <a:chOff x="5007429" y="4127500"/>
                <a:chExt cx="870857" cy="228599"/>
              </a:xfrm>
            </p:grpSpPr>
            <p:sp>
              <p:nvSpPr>
                <p:cNvPr id="161" name="正方形/長方形 160">
                  <a:extLst>
                    <a:ext uri="{FF2B5EF4-FFF2-40B4-BE49-F238E27FC236}">
                      <a16:creationId xmlns:a16="http://schemas.microsoft.com/office/drawing/2014/main" id="{39D9D2F5-A109-4F8E-DDB8-04D7A2DFCAB9}"/>
                    </a:ext>
                  </a:extLst>
                </p:cNvPr>
                <p:cNvSpPr/>
                <p:nvPr/>
              </p:nvSpPr>
              <p:spPr>
                <a:xfrm>
                  <a:off x="5007429" y="4127500"/>
                  <a:ext cx="870857" cy="2285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2" name="Text Box 12">
                  <a:extLst>
                    <a:ext uri="{FF2B5EF4-FFF2-40B4-BE49-F238E27FC236}">
                      <a16:creationId xmlns:a16="http://schemas.microsoft.com/office/drawing/2014/main" id="{1CE58D44-BC48-FC2F-4120-79B7D5A63003}"/>
                    </a:ext>
                  </a:extLst>
                </p:cNvPr>
                <p:cNvSpPr txBox="1">
                  <a:spLocks noChangeArrowheads="1"/>
                </p:cNvSpPr>
                <p:nvPr/>
              </p:nvSpPr>
              <p:spPr bwMode="auto">
                <a:xfrm>
                  <a:off x="5109031" y="4173491"/>
                  <a:ext cx="456455" cy="12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None/>
                  </a:pPr>
                  <a:r>
                    <a:rPr lang="ja-JP" altLang="en-US" sz="700">
                      <a:latin typeface="HGPｺﾞｼｯｸE" panose="020B0900000000000000" pitchFamily="50" charset="-128"/>
                      <a:ea typeface="HGPｺﾞｼｯｸE" panose="020B0900000000000000" pitchFamily="50" charset="-128"/>
                    </a:rPr>
                    <a:t>梅田 智敬</a:t>
                  </a:r>
                  <a:endParaRPr lang="ja-JP" altLang="en-US" sz="700" dirty="0">
                    <a:latin typeface="HGPｺﾞｼｯｸE" panose="020B0900000000000000" pitchFamily="50" charset="-128"/>
                    <a:ea typeface="HGPｺﾞｼｯｸE" panose="020B0900000000000000" pitchFamily="50" charset="-128"/>
                  </a:endParaRPr>
                </a:p>
              </p:txBody>
            </p:sp>
          </p:grpSp>
          <p:grpSp>
            <p:nvGrpSpPr>
              <p:cNvPr id="126" name="グループ化 125">
                <a:extLst>
                  <a:ext uri="{FF2B5EF4-FFF2-40B4-BE49-F238E27FC236}">
                    <a16:creationId xmlns:a16="http://schemas.microsoft.com/office/drawing/2014/main" id="{AA5FB32B-0543-CA13-3BFC-D2DC9A074083}"/>
                  </a:ext>
                </a:extLst>
              </p:cNvPr>
              <p:cNvGrpSpPr/>
              <p:nvPr/>
            </p:nvGrpSpPr>
            <p:grpSpPr>
              <a:xfrm>
                <a:off x="5934529" y="4127500"/>
                <a:ext cx="2609396" cy="228600"/>
                <a:chOff x="5934529" y="4127500"/>
                <a:chExt cx="2609396" cy="228600"/>
              </a:xfrm>
            </p:grpSpPr>
            <p:sp>
              <p:nvSpPr>
                <p:cNvPr id="159" name="正方形/長方形 158">
                  <a:extLst>
                    <a:ext uri="{FF2B5EF4-FFF2-40B4-BE49-F238E27FC236}">
                      <a16:creationId xmlns:a16="http://schemas.microsoft.com/office/drawing/2014/main" id="{2E90396D-88BC-45F2-AE04-ECD76E8804AB}"/>
                    </a:ext>
                  </a:extLst>
                </p:cNvPr>
                <p:cNvSpPr/>
                <p:nvPr/>
              </p:nvSpPr>
              <p:spPr>
                <a:xfrm>
                  <a:off x="5934529" y="4127500"/>
                  <a:ext cx="2609396"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0" name="Text Box 12">
                  <a:extLst>
                    <a:ext uri="{FF2B5EF4-FFF2-40B4-BE49-F238E27FC236}">
                      <a16:creationId xmlns:a16="http://schemas.microsoft.com/office/drawing/2014/main" id="{3B83511D-6456-EA3C-C9FC-D2E7FCE96C48}"/>
                    </a:ext>
                  </a:extLst>
                </p:cNvPr>
                <p:cNvSpPr txBox="1">
                  <a:spLocks noChangeArrowheads="1"/>
                </p:cNvSpPr>
                <p:nvPr/>
              </p:nvSpPr>
              <p:spPr bwMode="auto">
                <a:xfrm>
                  <a:off x="6081488" y="4173491"/>
                  <a:ext cx="946720" cy="12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None/>
                  </a:pPr>
                  <a:r>
                    <a:rPr lang="ja-JP" altLang="en-US" sz="700">
                      <a:latin typeface="HGPｺﾞｼｯｸE" panose="020B0900000000000000" pitchFamily="50" charset="-128"/>
                      <a:ea typeface="HGPｺﾞｼｯｸE" panose="020B0900000000000000" pitchFamily="50" charset="-128"/>
                    </a:rPr>
                    <a:t>羽島市立足近小学校</a:t>
                  </a:r>
                  <a:endParaRPr lang="ja-JP" altLang="en-US" sz="700" dirty="0">
                    <a:latin typeface="HGPｺﾞｼｯｸE" panose="020B0900000000000000" pitchFamily="50" charset="-128"/>
                    <a:ea typeface="HGPｺﾞｼｯｸE" panose="020B0900000000000000" pitchFamily="50" charset="-128"/>
                  </a:endParaRPr>
                </a:p>
              </p:txBody>
            </p:sp>
          </p:grpSp>
          <p:sp>
            <p:nvSpPr>
              <p:cNvPr id="127" name="角丸四角形 126">
                <a:extLst>
                  <a:ext uri="{FF2B5EF4-FFF2-40B4-BE49-F238E27FC236}">
                    <a16:creationId xmlns:a16="http://schemas.microsoft.com/office/drawing/2014/main" id="{FF347767-C983-60BF-0A33-488468C105F3}"/>
                  </a:ext>
                </a:extLst>
              </p:cNvPr>
              <p:cNvSpPr/>
              <p:nvPr/>
            </p:nvSpPr>
            <p:spPr>
              <a:xfrm>
                <a:off x="4990686" y="3766457"/>
                <a:ext cx="2588607" cy="260119"/>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800" spc="70">
                    <a:solidFill>
                      <a:srgbClr val="FFFFFF"/>
                    </a:solidFill>
                    <a:effectLst/>
                    <a:latin typeface="Helvetica" pitchFamily="2" charset="0"/>
                  </a:rPr>
                  <a:t>編集に協力していただいた先生（敬称略）</a:t>
                </a:r>
              </a:p>
            </p:txBody>
          </p:sp>
          <p:sp>
            <p:nvSpPr>
              <p:cNvPr id="128" name="テキスト ボックス 127">
                <a:extLst>
                  <a:ext uri="{FF2B5EF4-FFF2-40B4-BE49-F238E27FC236}">
                    <a16:creationId xmlns:a16="http://schemas.microsoft.com/office/drawing/2014/main" id="{4A9840FE-CB3B-19B8-81EB-B5C8A1CF3E55}"/>
                  </a:ext>
                </a:extLst>
              </p:cNvPr>
              <p:cNvSpPr txBox="1"/>
              <p:nvPr/>
            </p:nvSpPr>
            <p:spPr>
              <a:xfrm>
                <a:off x="7526969" y="3848052"/>
                <a:ext cx="964003" cy="216393"/>
              </a:xfrm>
              <a:prstGeom prst="rect">
                <a:avLst/>
              </a:prstGeom>
              <a:noFill/>
            </p:spPr>
            <p:txBody>
              <a:bodyPr wrap="none" rtlCol="0">
                <a:spAutoFit/>
              </a:bodyPr>
              <a:lstStyle/>
              <a:p>
                <a:pPr algn="ctr"/>
                <a:r>
                  <a:rPr lang="ja-JP" altLang="en-US" sz="600">
                    <a:latin typeface="HGPGothicE" panose="020B0900000000000000" pitchFamily="34" charset="-128"/>
                    <a:ea typeface="HGPGothicE" panose="020B0900000000000000" pitchFamily="34" charset="-128"/>
                  </a:rPr>
                  <a:t>（令和７年３月現在）</a:t>
                </a:r>
              </a:p>
            </p:txBody>
          </p:sp>
          <p:grpSp>
            <p:nvGrpSpPr>
              <p:cNvPr id="129" name="グループ化 128">
                <a:extLst>
                  <a:ext uri="{FF2B5EF4-FFF2-40B4-BE49-F238E27FC236}">
                    <a16:creationId xmlns:a16="http://schemas.microsoft.com/office/drawing/2014/main" id="{117BB645-905D-2C49-18FA-890366CBCC38}"/>
                  </a:ext>
                </a:extLst>
              </p:cNvPr>
              <p:cNvGrpSpPr/>
              <p:nvPr/>
            </p:nvGrpSpPr>
            <p:grpSpPr>
              <a:xfrm>
                <a:off x="5007429" y="4381500"/>
                <a:ext cx="870857" cy="228599"/>
                <a:chOff x="5007429" y="4127500"/>
                <a:chExt cx="870857" cy="228599"/>
              </a:xfrm>
            </p:grpSpPr>
            <p:sp>
              <p:nvSpPr>
                <p:cNvPr id="157" name="正方形/長方形 156">
                  <a:extLst>
                    <a:ext uri="{FF2B5EF4-FFF2-40B4-BE49-F238E27FC236}">
                      <a16:creationId xmlns:a16="http://schemas.microsoft.com/office/drawing/2014/main" id="{CFCC909A-F85C-D9BB-8E22-5A956ADF1FCE}"/>
                    </a:ext>
                  </a:extLst>
                </p:cNvPr>
                <p:cNvSpPr/>
                <p:nvPr/>
              </p:nvSpPr>
              <p:spPr>
                <a:xfrm>
                  <a:off x="5007429" y="4127500"/>
                  <a:ext cx="870857" cy="2285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8" name="Text Box 12">
                  <a:extLst>
                    <a:ext uri="{FF2B5EF4-FFF2-40B4-BE49-F238E27FC236}">
                      <a16:creationId xmlns:a16="http://schemas.microsoft.com/office/drawing/2014/main" id="{07AE77BD-F248-82CB-AD8F-77883FF02A78}"/>
                    </a:ext>
                  </a:extLst>
                </p:cNvPr>
                <p:cNvSpPr txBox="1">
                  <a:spLocks noChangeArrowheads="1"/>
                </p:cNvSpPr>
                <p:nvPr/>
              </p:nvSpPr>
              <p:spPr bwMode="auto">
                <a:xfrm>
                  <a:off x="5109031" y="4173491"/>
                  <a:ext cx="456455" cy="12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None/>
                  </a:pPr>
                  <a:r>
                    <a:rPr lang="ja-JP" altLang="en-US" sz="700">
                      <a:latin typeface="HGPｺﾞｼｯｸE" panose="020B0900000000000000" pitchFamily="50" charset="-128"/>
                      <a:ea typeface="HGPｺﾞｼｯｸE" panose="020B0900000000000000" pitchFamily="50" charset="-128"/>
                    </a:rPr>
                    <a:t>梅村 亮介</a:t>
                  </a:r>
                  <a:endParaRPr lang="ja-JP" altLang="en-US" sz="700" dirty="0">
                    <a:latin typeface="HGPｺﾞｼｯｸE" panose="020B0900000000000000" pitchFamily="50" charset="-128"/>
                    <a:ea typeface="HGPｺﾞｼｯｸE" panose="020B0900000000000000" pitchFamily="50" charset="-128"/>
                  </a:endParaRPr>
                </a:p>
              </p:txBody>
            </p:sp>
          </p:grpSp>
          <p:grpSp>
            <p:nvGrpSpPr>
              <p:cNvPr id="130" name="グループ化 129">
                <a:extLst>
                  <a:ext uri="{FF2B5EF4-FFF2-40B4-BE49-F238E27FC236}">
                    <a16:creationId xmlns:a16="http://schemas.microsoft.com/office/drawing/2014/main" id="{C501AEE0-BC9C-F27E-0171-0F60D7DBD2DB}"/>
                  </a:ext>
                </a:extLst>
              </p:cNvPr>
              <p:cNvGrpSpPr/>
              <p:nvPr/>
            </p:nvGrpSpPr>
            <p:grpSpPr>
              <a:xfrm>
                <a:off x="5934529" y="4381500"/>
                <a:ext cx="2609396" cy="228599"/>
                <a:chOff x="5934529" y="4127500"/>
                <a:chExt cx="2609396" cy="228599"/>
              </a:xfrm>
            </p:grpSpPr>
            <p:sp>
              <p:nvSpPr>
                <p:cNvPr id="155" name="正方形/長方形 154">
                  <a:extLst>
                    <a:ext uri="{FF2B5EF4-FFF2-40B4-BE49-F238E27FC236}">
                      <a16:creationId xmlns:a16="http://schemas.microsoft.com/office/drawing/2014/main" id="{06326D68-B3B5-9FD0-B610-D4A698DD8846}"/>
                    </a:ext>
                  </a:extLst>
                </p:cNvPr>
                <p:cNvSpPr/>
                <p:nvPr/>
              </p:nvSpPr>
              <p:spPr>
                <a:xfrm>
                  <a:off x="5934529" y="4127500"/>
                  <a:ext cx="2609396" cy="2285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6" name="Text Box 12">
                  <a:extLst>
                    <a:ext uri="{FF2B5EF4-FFF2-40B4-BE49-F238E27FC236}">
                      <a16:creationId xmlns:a16="http://schemas.microsoft.com/office/drawing/2014/main" id="{4DF58592-09EB-DEE2-5A84-75FD91E4EDF3}"/>
                    </a:ext>
                  </a:extLst>
                </p:cNvPr>
                <p:cNvSpPr txBox="1">
                  <a:spLocks noChangeArrowheads="1"/>
                </p:cNvSpPr>
                <p:nvPr/>
              </p:nvSpPr>
              <p:spPr bwMode="auto">
                <a:xfrm>
                  <a:off x="6081488" y="4173491"/>
                  <a:ext cx="1051912" cy="12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None/>
                  </a:pPr>
                  <a:r>
                    <a:rPr lang="ja-JP" altLang="en-US" sz="700">
                      <a:latin typeface="HGPｺﾞｼｯｸE" panose="020B0900000000000000" pitchFamily="50" charset="-128"/>
                      <a:ea typeface="HGPｺﾞｼｯｸE" panose="020B0900000000000000" pitchFamily="50" charset="-128"/>
                    </a:rPr>
                    <a:t>各務原市立緑陽中学校</a:t>
                  </a:r>
                  <a:endParaRPr lang="ja-JP" altLang="en-US" sz="700" dirty="0">
                    <a:latin typeface="HGPｺﾞｼｯｸE" panose="020B0900000000000000" pitchFamily="50" charset="-128"/>
                    <a:ea typeface="HGPｺﾞｼｯｸE" panose="020B0900000000000000" pitchFamily="50" charset="-128"/>
                  </a:endParaRPr>
                </a:p>
              </p:txBody>
            </p:sp>
          </p:grpSp>
          <p:grpSp>
            <p:nvGrpSpPr>
              <p:cNvPr id="131" name="グループ化 130">
                <a:extLst>
                  <a:ext uri="{FF2B5EF4-FFF2-40B4-BE49-F238E27FC236}">
                    <a16:creationId xmlns:a16="http://schemas.microsoft.com/office/drawing/2014/main" id="{4E4DCA33-AA37-764C-F0BB-A06370733293}"/>
                  </a:ext>
                </a:extLst>
              </p:cNvPr>
              <p:cNvGrpSpPr/>
              <p:nvPr/>
            </p:nvGrpSpPr>
            <p:grpSpPr>
              <a:xfrm>
                <a:off x="5007429" y="4635500"/>
                <a:ext cx="870857" cy="228599"/>
                <a:chOff x="5007429" y="4127500"/>
                <a:chExt cx="870857" cy="228599"/>
              </a:xfrm>
            </p:grpSpPr>
            <p:sp>
              <p:nvSpPr>
                <p:cNvPr id="153" name="正方形/長方形 152">
                  <a:extLst>
                    <a:ext uri="{FF2B5EF4-FFF2-40B4-BE49-F238E27FC236}">
                      <a16:creationId xmlns:a16="http://schemas.microsoft.com/office/drawing/2014/main" id="{A0DC4E28-591A-6BE0-9342-AF41A129107A}"/>
                    </a:ext>
                  </a:extLst>
                </p:cNvPr>
                <p:cNvSpPr/>
                <p:nvPr/>
              </p:nvSpPr>
              <p:spPr>
                <a:xfrm>
                  <a:off x="5007429" y="4127500"/>
                  <a:ext cx="870857" cy="2285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4" name="Text Box 12">
                  <a:extLst>
                    <a:ext uri="{FF2B5EF4-FFF2-40B4-BE49-F238E27FC236}">
                      <a16:creationId xmlns:a16="http://schemas.microsoft.com/office/drawing/2014/main" id="{1E892143-3ACF-B88C-A80C-8B2E7AED1351}"/>
                    </a:ext>
                  </a:extLst>
                </p:cNvPr>
                <p:cNvSpPr txBox="1">
                  <a:spLocks noChangeArrowheads="1"/>
                </p:cNvSpPr>
                <p:nvPr/>
              </p:nvSpPr>
              <p:spPr bwMode="auto">
                <a:xfrm>
                  <a:off x="5109031" y="4173491"/>
                  <a:ext cx="561646" cy="12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None/>
                  </a:pPr>
                  <a:r>
                    <a:rPr lang="ja-JP" altLang="en-US" sz="700">
                      <a:latin typeface="HGPｺﾞｼｯｸE" panose="020B0900000000000000" pitchFamily="50" charset="-128"/>
                      <a:ea typeface="HGPｺﾞｼｯｸE" panose="020B0900000000000000" pitchFamily="50" charset="-128"/>
                    </a:rPr>
                    <a:t>澤之向 達也</a:t>
                  </a:r>
                  <a:endParaRPr lang="ja-JP" altLang="en-US" sz="700" dirty="0">
                    <a:latin typeface="HGPｺﾞｼｯｸE" panose="020B0900000000000000" pitchFamily="50" charset="-128"/>
                    <a:ea typeface="HGPｺﾞｼｯｸE" panose="020B0900000000000000" pitchFamily="50" charset="-128"/>
                  </a:endParaRPr>
                </a:p>
              </p:txBody>
            </p:sp>
          </p:grpSp>
          <p:grpSp>
            <p:nvGrpSpPr>
              <p:cNvPr id="132" name="グループ化 131">
                <a:extLst>
                  <a:ext uri="{FF2B5EF4-FFF2-40B4-BE49-F238E27FC236}">
                    <a16:creationId xmlns:a16="http://schemas.microsoft.com/office/drawing/2014/main" id="{980C39D9-3115-C724-C5CF-17566A44A80B}"/>
                  </a:ext>
                </a:extLst>
              </p:cNvPr>
              <p:cNvGrpSpPr/>
              <p:nvPr/>
            </p:nvGrpSpPr>
            <p:grpSpPr>
              <a:xfrm>
                <a:off x="5934529" y="4635500"/>
                <a:ext cx="2609396" cy="228599"/>
                <a:chOff x="5934529" y="4127500"/>
                <a:chExt cx="2609396" cy="228599"/>
              </a:xfrm>
            </p:grpSpPr>
            <p:sp>
              <p:nvSpPr>
                <p:cNvPr id="151" name="正方形/長方形 150">
                  <a:extLst>
                    <a:ext uri="{FF2B5EF4-FFF2-40B4-BE49-F238E27FC236}">
                      <a16:creationId xmlns:a16="http://schemas.microsoft.com/office/drawing/2014/main" id="{626260CF-2752-93F0-3D36-903C3B3B6836}"/>
                    </a:ext>
                  </a:extLst>
                </p:cNvPr>
                <p:cNvSpPr/>
                <p:nvPr/>
              </p:nvSpPr>
              <p:spPr>
                <a:xfrm>
                  <a:off x="5934529" y="4127500"/>
                  <a:ext cx="2609396" cy="2285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2" name="Text Box 12">
                  <a:extLst>
                    <a:ext uri="{FF2B5EF4-FFF2-40B4-BE49-F238E27FC236}">
                      <a16:creationId xmlns:a16="http://schemas.microsoft.com/office/drawing/2014/main" id="{D1041F8F-DE8C-5882-6E0B-804302A0B8A3}"/>
                    </a:ext>
                  </a:extLst>
                </p:cNvPr>
                <p:cNvSpPr txBox="1">
                  <a:spLocks noChangeArrowheads="1"/>
                </p:cNvSpPr>
                <p:nvPr/>
              </p:nvSpPr>
              <p:spPr bwMode="auto">
                <a:xfrm>
                  <a:off x="6081488" y="4173491"/>
                  <a:ext cx="946720" cy="12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None/>
                  </a:pPr>
                  <a:r>
                    <a:rPr lang="ja-JP" altLang="en-US" sz="700">
                      <a:latin typeface="HGPｺﾞｼｯｸE" panose="020B0900000000000000" pitchFamily="50" charset="-128"/>
                      <a:ea typeface="HGPｺﾞｼｯｸE" panose="020B0900000000000000" pitchFamily="50" charset="-128"/>
                    </a:rPr>
                    <a:t>岐阜市立加納小学校</a:t>
                  </a:r>
                  <a:endParaRPr lang="ja-JP" altLang="en-US" sz="700" dirty="0">
                    <a:latin typeface="HGPｺﾞｼｯｸE" panose="020B0900000000000000" pitchFamily="50" charset="-128"/>
                    <a:ea typeface="HGPｺﾞｼｯｸE" panose="020B0900000000000000" pitchFamily="50" charset="-128"/>
                  </a:endParaRPr>
                </a:p>
              </p:txBody>
            </p:sp>
          </p:grpSp>
          <p:grpSp>
            <p:nvGrpSpPr>
              <p:cNvPr id="133" name="グループ化 132">
                <a:extLst>
                  <a:ext uri="{FF2B5EF4-FFF2-40B4-BE49-F238E27FC236}">
                    <a16:creationId xmlns:a16="http://schemas.microsoft.com/office/drawing/2014/main" id="{4D9D9D11-388F-3EC7-873F-34C6F0BC6DA1}"/>
                  </a:ext>
                </a:extLst>
              </p:cNvPr>
              <p:cNvGrpSpPr/>
              <p:nvPr/>
            </p:nvGrpSpPr>
            <p:grpSpPr>
              <a:xfrm>
                <a:off x="5007429" y="4883150"/>
                <a:ext cx="870857" cy="228599"/>
                <a:chOff x="5007429" y="4127500"/>
                <a:chExt cx="870857" cy="228599"/>
              </a:xfrm>
            </p:grpSpPr>
            <p:sp>
              <p:nvSpPr>
                <p:cNvPr id="149" name="正方形/長方形 148">
                  <a:extLst>
                    <a:ext uri="{FF2B5EF4-FFF2-40B4-BE49-F238E27FC236}">
                      <a16:creationId xmlns:a16="http://schemas.microsoft.com/office/drawing/2014/main" id="{CC632375-4D0C-654D-1A01-662BA90C56F8}"/>
                    </a:ext>
                  </a:extLst>
                </p:cNvPr>
                <p:cNvSpPr/>
                <p:nvPr/>
              </p:nvSpPr>
              <p:spPr>
                <a:xfrm>
                  <a:off x="5007429" y="4127500"/>
                  <a:ext cx="870857" cy="2285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0" name="Text Box 12">
                  <a:extLst>
                    <a:ext uri="{FF2B5EF4-FFF2-40B4-BE49-F238E27FC236}">
                      <a16:creationId xmlns:a16="http://schemas.microsoft.com/office/drawing/2014/main" id="{FE29A8E3-7E9D-BEAE-C986-64D08CE96636}"/>
                    </a:ext>
                  </a:extLst>
                </p:cNvPr>
                <p:cNvSpPr txBox="1">
                  <a:spLocks noChangeArrowheads="1"/>
                </p:cNvSpPr>
                <p:nvPr/>
              </p:nvSpPr>
              <p:spPr bwMode="auto">
                <a:xfrm>
                  <a:off x="5109031" y="4173491"/>
                  <a:ext cx="456455" cy="12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None/>
                  </a:pPr>
                  <a:r>
                    <a:rPr lang="ja-JP" altLang="en-US" sz="700">
                      <a:latin typeface="HGPｺﾞｼｯｸE" panose="020B0900000000000000" pitchFamily="50" charset="-128"/>
                      <a:ea typeface="HGPｺﾞｼｯｸE" panose="020B0900000000000000" pitchFamily="50" charset="-128"/>
                    </a:rPr>
                    <a:t>曽我 幸正</a:t>
                  </a:r>
                  <a:endParaRPr lang="ja-JP" altLang="en-US" sz="700" dirty="0">
                    <a:latin typeface="HGPｺﾞｼｯｸE" panose="020B0900000000000000" pitchFamily="50" charset="-128"/>
                    <a:ea typeface="HGPｺﾞｼｯｸE" panose="020B0900000000000000" pitchFamily="50" charset="-128"/>
                  </a:endParaRPr>
                </a:p>
              </p:txBody>
            </p:sp>
          </p:grpSp>
          <p:grpSp>
            <p:nvGrpSpPr>
              <p:cNvPr id="134" name="グループ化 133">
                <a:extLst>
                  <a:ext uri="{FF2B5EF4-FFF2-40B4-BE49-F238E27FC236}">
                    <a16:creationId xmlns:a16="http://schemas.microsoft.com/office/drawing/2014/main" id="{15CE3C09-73E3-A490-9784-EBE1EE56779A}"/>
                  </a:ext>
                </a:extLst>
              </p:cNvPr>
              <p:cNvGrpSpPr/>
              <p:nvPr/>
            </p:nvGrpSpPr>
            <p:grpSpPr>
              <a:xfrm>
                <a:off x="5934529" y="4883150"/>
                <a:ext cx="2609396" cy="228599"/>
                <a:chOff x="5934529" y="4127500"/>
                <a:chExt cx="2609396" cy="228599"/>
              </a:xfrm>
            </p:grpSpPr>
            <p:sp>
              <p:nvSpPr>
                <p:cNvPr id="147" name="正方形/長方形 146">
                  <a:extLst>
                    <a:ext uri="{FF2B5EF4-FFF2-40B4-BE49-F238E27FC236}">
                      <a16:creationId xmlns:a16="http://schemas.microsoft.com/office/drawing/2014/main" id="{3AA3CC7A-91B9-BF2B-5D97-DCA66176D38D}"/>
                    </a:ext>
                  </a:extLst>
                </p:cNvPr>
                <p:cNvSpPr/>
                <p:nvPr/>
              </p:nvSpPr>
              <p:spPr>
                <a:xfrm>
                  <a:off x="5934529" y="4127500"/>
                  <a:ext cx="2609396" cy="2285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 name="Text Box 12">
                  <a:extLst>
                    <a:ext uri="{FF2B5EF4-FFF2-40B4-BE49-F238E27FC236}">
                      <a16:creationId xmlns:a16="http://schemas.microsoft.com/office/drawing/2014/main" id="{C1CFEDB7-D44D-AC35-4700-13D33754D25E}"/>
                    </a:ext>
                  </a:extLst>
                </p:cNvPr>
                <p:cNvSpPr txBox="1">
                  <a:spLocks noChangeArrowheads="1"/>
                </p:cNvSpPr>
                <p:nvPr/>
              </p:nvSpPr>
              <p:spPr bwMode="auto">
                <a:xfrm>
                  <a:off x="6081488" y="4173491"/>
                  <a:ext cx="946720" cy="12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None/>
                  </a:pPr>
                  <a:r>
                    <a:rPr lang="ja-JP" altLang="en-US" sz="700">
                      <a:latin typeface="HGPｺﾞｼｯｸE" panose="020B0900000000000000" pitchFamily="50" charset="-128"/>
                      <a:ea typeface="HGPｺﾞｼｯｸE" panose="020B0900000000000000" pitchFamily="50" charset="-128"/>
                    </a:rPr>
                    <a:t>山県市立高富中学校</a:t>
                  </a:r>
                  <a:endParaRPr lang="ja-JP" altLang="en-US" sz="700" dirty="0">
                    <a:latin typeface="HGPｺﾞｼｯｸE" panose="020B0900000000000000" pitchFamily="50" charset="-128"/>
                    <a:ea typeface="HGPｺﾞｼｯｸE" panose="020B0900000000000000" pitchFamily="50" charset="-128"/>
                  </a:endParaRPr>
                </a:p>
              </p:txBody>
            </p:sp>
          </p:grpSp>
          <p:grpSp>
            <p:nvGrpSpPr>
              <p:cNvPr id="135" name="グループ化 134">
                <a:extLst>
                  <a:ext uri="{FF2B5EF4-FFF2-40B4-BE49-F238E27FC236}">
                    <a16:creationId xmlns:a16="http://schemas.microsoft.com/office/drawing/2014/main" id="{5D9BF2CD-76E8-7F4D-A19F-AE37272BECBF}"/>
                  </a:ext>
                </a:extLst>
              </p:cNvPr>
              <p:cNvGrpSpPr/>
              <p:nvPr/>
            </p:nvGrpSpPr>
            <p:grpSpPr>
              <a:xfrm>
                <a:off x="5007429" y="5133975"/>
                <a:ext cx="870857" cy="228599"/>
                <a:chOff x="5007429" y="4127500"/>
                <a:chExt cx="870857" cy="228599"/>
              </a:xfrm>
            </p:grpSpPr>
            <p:sp>
              <p:nvSpPr>
                <p:cNvPr id="145" name="正方形/長方形 144">
                  <a:extLst>
                    <a:ext uri="{FF2B5EF4-FFF2-40B4-BE49-F238E27FC236}">
                      <a16:creationId xmlns:a16="http://schemas.microsoft.com/office/drawing/2014/main" id="{539E257F-D7F8-B3B1-AC8E-FE4FD506B3BE}"/>
                    </a:ext>
                  </a:extLst>
                </p:cNvPr>
                <p:cNvSpPr/>
                <p:nvPr/>
              </p:nvSpPr>
              <p:spPr>
                <a:xfrm>
                  <a:off x="5007429" y="4127500"/>
                  <a:ext cx="870857" cy="2285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6" name="Text Box 12">
                  <a:extLst>
                    <a:ext uri="{FF2B5EF4-FFF2-40B4-BE49-F238E27FC236}">
                      <a16:creationId xmlns:a16="http://schemas.microsoft.com/office/drawing/2014/main" id="{5713ABAE-8179-87B8-329A-B368DAA9CB76}"/>
                    </a:ext>
                  </a:extLst>
                </p:cNvPr>
                <p:cNvSpPr txBox="1">
                  <a:spLocks noChangeArrowheads="1"/>
                </p:cNvSpPr>
                <p:nvPr/>
              </p:nvSpPr>
              <p:spPr bwMode="auto">
                <a:xfrm>
                  <a:off x="5109031" y="4173491"/>
                  <a:ext cx="456455" cy="12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None/>
                  </a:pPr>
                  <a:r>
                    <a:rPr lang="ja-JP" altLang="en-US" sz="700">
                      <a:latin typeface="HGPｺﾞｼｯｸE" panose="020B0900000000000000" pitchFamily="50" charset="-128"/>
                      <a:ea typeface="HGPｺﾞｼｯｸE" panose="020B0900000000000000" pitchFamily="50" charset="-128"/>
                    </a:rPr>
                    <a:t>林 賢太郎</a:t>
                  </a:r>
                  <a:endParaRPr lang="ja-JP" altLang="en-US" sz="700" dirty="0">
                    <a:latin typeface="HGPｺﾞｼｯｸE" panose="020B0900000000000000" pitchFamily="50" charset="-128"/>
                    <a:ea typeface="HGPｺﾞｼｯｸE" panose="020B0900000000000000" pitchFamily="50" charset="-128"/>
                  </a:endParaRPr>
                </a:p>
              </p:txBody>
            </p:sp>
          </p:grpSp>
          <p:grpSp>
            <p:nvGrpSpPr>
              <p:cNvPr id="136" name="グループ化 135">
                <a:extLst>
                  <a:ext uri="{FF2B5EF4-FFF2-40B4-BE49-F238E27FC236}">
                    <a16:creationId xmlns:a16="http://schemas.microsoft.com/office/drawing/2014/main" id="{F8553A7B-F662-0871-0728-75AA4590AC61}"/>
                  </a:ext>
                </a:extLst>
              </p:cNvPr>
              <p:cNvGrpSpPr/>
              <p:nvPr/>
            </p:nvGrpSpPr>
            <p:grpSpPr>
              <a:xfrm>
                <a:off x="5934529" y="5133975"/>
                <a:ext cx="2609396" cy="228599"/>
                <a:chOff x="5934529" y="4127500"/>
                <a:chExt cx="2609396" cy="228599"/>
              </a:xfrm>
            </p:grpSpPr>
            <p:sp>
              <p:nvSpPr>
                <p:cNvPr id="143" name="正方形/長方形 142">
                  <a:extLst>
                    <a:ext uri="{FF2B5EF4-FFF2-40B4-BE49-F238E27FC236}">
                      <a16:creationId xmlns:a16="http://schemas.microsoft.com/office/drawing/2014/main" id="{65502C1E-D6FF-6F71-C5A6-DCBE821AF061}"/>
                    </a:ext>
                  </a:extLst>
                </p:cNvPr>
                <p:cNvSpPr/>
                <p:nvPr/>
              </p:nvSpPr>
              <p:spPr>
                <a:xfrm>
                  <a:off x="5934529" y="4127500"/>
                  <a:ext cx="2609396" cy="2285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4" name="Text Box 12">
                  <a:extLst>
                    <a:ext uri="{FF2B5EF4-FFF2-40B4-BE49-F238E27FC236}">
                      <a16:creationId xmlns:a16="http://schemas.microsoft.com/office/drawing/2014/main" id="{C4A5F954-D101-2083-161A-28C65D887F15}"/>
                    </a:ext>
                  </a:extLst>
                </p:cNvPr>
                <p:cNvSpPr txBox="1">
                  <a:spLocks noChangeArrowheads="1"/>
                </p:cNvSpPr>
                <p:nvPr/>
              </p:nvSpPr>
              <p:spPr bwMode="auto">
                <a:xfrm>
                  <a:off x="6081488" y="4173491"/>
                  <a:ext cx="946720" cy="12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None/>
                  </a:pPr>
                  <a:r>
                    <a:rPr lang="ja-JP" altLang="en-US" sz="700">
                      <a:latin typeface="HGPｺﾞｼｯｸE" panose="020B0900000000000000" pitchFamily="50" charset="-128"/>
                      <a:ea typeface="HGPｺﾞｼｯｸE" panose="020B0900000000000000" pitchFamily="50" charset="-128"/>
                    </a:rPr>
                    <a:t>山県市立高富小学校</a:t>
                  </a:r>
                  <a:endParaRPr lang="ja-JP" altLang="en-US" sz="700" dirty="0">
                    <a:latin typeface="HGPｺﾞｼｯｸE" panose="020B0900000000000000" pitchFamily="50" charset="-128"/>
                    <a:ea typeface="HGPｺﾞｼｯｸE" panose="020B0900000000000000" pitchFamily="50" charset="-128"/>
                  </a:endParaRPr>
                </a:p>
              </p:txBody>
            </p:sp>
          </p:grpSp>
          <p:grpSp>
            <p:nvGrpSpPr>
              <p:cNvPr id="137" name="グループ化 136">
                <a:extLst>
                  <a:ext uri="{FF2B5EF4-FFF2-40B4-BE49-F238E27FC236}">
                    <a16:creationId xmlns:a16="http://schemas.microsoft.com/office/drawing/2014/main" id="{662AD786-DDC3-389D-9E50-CE6FA3D05C9D}"/>
                  </a:ext>
                </a:extLst>
              </p:cNvPr>
              <p:cNvGrpSpPr/>
              <p:nvPr/>
            </p:nvGrpSpPr>
            <p:grpSpPr>
              <a:xfrm>
                <a:off x="5007429" y="5387975"/>
                <a:ext cx="870857" cy="228599"/>
                <a:chOff x="5007429" y="4127500"/>
                <a:chExt cx="870857" cy="228599"/>
              </a:xfrm>
            </p:grpSpPr>
            <p:sp>
              <p:nvSpPr>
                <p:cNvPr id="141" name="正方形/長方形 140">
                  <a:extLst>
                    <a:ext uri="{FF2B5EF4-FFF2-40B4-BE49-F238E27FC236}">
                      <a16:creationId xmlns:a16="http://schemas.microsoft.com/office/drawing/2014/main" id="{6138EE84-9454-D299-AE7D-FF1E10D2907D}"/>
                    </a:ext>
                  </a:extLst>
                </p:cNvPr>
                <p:cNvSpPr/>
                <p:nvPr/>
              </p:nvSpPr>
              <p:spPr>
                <a:xfrm>
                  <a:off x="5007429" y="4127500"/>
                  <a:ext cx="870857" cy="2285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 name="Text Box 12">
                  <a:extLst>
                    <a:ext uri="{FF2B5EF4-FFF2-40B4-BE49-F238E27FC236}">
                      <a16:creationId xmlns:a16="http://schemas.microsoft.com/office/drawing/2014/main" id="{0C5447E7-8BC9-3A56-EA88-06CD65523DD4}"/>
                    </a:ext>
                  </a:extLst>
                </p:cNvPr>
                <p:cNvSpPr txBox="1">
                  <a:spLocks noChangeArrowheads="1"/>
                </p:cNvSpPr>
                <p:nvPr/>
              </p:nvSpPr>
              <p:spPr bwMode="auto">
                <a:xfrm>
                  <a:off x="5109031" y="4173491"/>
                  <a:ext cx="456455" cy="12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None/>
                  </a:pPr>
                  <a:r>
                    <a:rPr lang="ja-JP" altLang="en-US" sz="700">
                      <a:latin typeface="HGPｺﾞｼｯｸE" panose="020B0900000000000000" pitchFamily="50" charset="-128"/>
                      <a:ea typeface="HGPｺﾞｼｯｸE" panose="020B0900000000000000" pitchFamily="50" charset="-128"/>
                    </a:rPr>
                    <a:t>古田 伸二</a:t>
                  </a:r>
                  <a:endParaRPr lang="ja-JP" altLang="en-US" sz="700" dirty="0">
                    <a:latin typeface="HGPｺﾞｼｯｸE" panose="020B0900000000000000" pitchFamily="50" charset="-128"/>
                    <a:ea typeface="HGPｺﾞｼｯｸE" panose="020B0900000000000000" pitchFamily="50" charset="-128"/>
                  </a:endParaRPr>
                </a:p>
              </p:txBody>
            </p:sp>
          </p:grpSp>
          <p:grpSp>
            <p:nvGrpSpPr>
              <p:cNvPr id="138" name="グループ化 137">
                <a:extLst>
                  <a:ext uri="{FF2B5EF4-FFF2-40B4-BE49-F238E27FC236}">
                    <a16:creationId xmlns:a16="http://schemas.microsoft.com/office/drawing/2014/main" id="{A9BB2E5E-7798-E250-42EA-4494D7EE5B67}"/>
                  </a:ext>
                </a:extLst>
              </p:cNvPr>
              <p:cNvGrpSpPr/>
              <p:nvPr/>
            </p:nvGrpSpPr>
            <p:grpSpPr>
              <a:xfrm>
                <a:off x="5934529" y="5387975"/>
                <a:ext cx="2609396" cy="228599"/>
                <a:chOff x="5934529" y="4127500"/>
                <a:chExt cx="2609396" cy="228599"/>
              </a:xfrm>
            </p:grpSpPr>
            <p:sp>
              <p:nvSpPr>
                <p:cNvPr id="139" name="正方形/長方形 138">
                  <a:extLst>
                    <a:ext uri="{FF2B5EF4-FFF2-40B4-BE49-F238E27FC236}">
                      <a16:creationId xmlns:a16="http://schemas.microsoft.com/office/drawing/2014/main" id="{FB441AB7-85CF-F6D9-0C97-2A6428392DEA}"/>
                    </a:ext>
                  </a:extLst>
                </p:cNvPr>
                <p:cNvSpPr/>
                <p:nvPr/>
              </p:nvSpPr>
              <p:spPr>
                <a:xfrm>
                  <a:off x="5934529" y="4127500"/>
                  <a:ext cx="2609396" cy="2285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0" name="Text Box 12">
                  <a:extLst>
                    <a:ext uri="{FF2B5EF4-FFF2-40B4-BE49-F238E27FC236}">
                      <a16:creationId xmlns:a16="http://schemas.microsoft.com/office/drawing/2014/main" id="{4FFEA4BD-2479-D27B-2450-513D97824ABC}"/>
                    </a:ext>
                  </a:extLst>
                </p:cNvPr>
                <p:cNvSpPr txBox="1">
                  <a:spLocks noChangeArrowheads="1"/>
                </p:cNvSpPr>
                <p:nvPr/>
              </p:nvSpPr>
              <p:spPr bwMode="auto">
                <a:xfrm>
                  <a:off x="6081488" y="4173491"/>
                  <a:ext cx="1420081" cy="12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None/>
                  </a:pPr>
                  <a:r>
                    <a:rPr lang="ja-JP" altLang="en-US" sz="700">
                      <a:latin typeface="HGPｺﾞｼｯｸE" panose="020B0900000000000000" pitchFamily="50" charset="-128"/>
                      <a:ea typeface="HGPｺﾞｼｯｸE" panose="020B0900000000000000" pitchFamily="50" charset="-128"/>
                    </a:rPr>
                    <a:t>大野町立大野中学校・大野分校</a:t>
                  </a:r>
                  <a:endParaRPr lang="ja-JP" altLang="en-US" sz="700" dirty="0">
                    <a:latin typeface="HGPｺﾞｼｯｸE" panose="020B0900000000000000" pitchFamily="50" charset="-128"/>
                    <a:ea typeface="HGPｺﾞｼｯｸE" panose="020B0900000000000000" pitchFamily="50" charset="-128"/>
                  </a:endParaRPr>
                </a:p>
              </p:txBody>
            </p:sp>
          </p:grpSp>
        </p:grpSp>
        <p:pic>
          <p:nvPicPr>
            <p:cNvPr id="167" name="図 166">
              <a:extLst>
                <a:ext uri="{FF2B5EF4-FFF2-40B4-BE49-F238E27FC236}">
                  <a16:creationId xmlns:a16="http://schemas.microsoft.com/office/drawing/2014/main" id="{23A1D32B-231D-137F-6406-F8ABA08081C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015404" y="6360810"/>
              <a:ext cx="326076" cy="323902"/>
            </a:xfrm>
            <a:prstGeom prst="rect">
              <a:avLst/>
            </a:prstGeom>
          </p:spPr>
        </p:pic>
      </p:grpSp>
    </p:spTree>
    <p:extLst>
      <p:ext uri="{BB962C8B-B14F-4D97-AF65-F5344CB8AC3E}">
        <p14:creationId xmlns:p14="http://schemas.microsoft.com/office/powerpoint/2010/main" val="1927039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9">
            <a:extLst>
              <a:ext uri="{FF2B5EF4-FFF2-40B4-BE49-F238E27FC236}">
                <a16:creationId xmlns:a16="http://schemas.microsoft.com/office/drawing/2014/main" id="{A8E93FE8-9E08-DB23-8A1A-F5B6D990BB2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562755" y="773687"/>
            <a:ext cx="1216876" cy="1451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表 2">
            <a:extLst>
              <a:ext uri="{FF2B5EF4-FFF2-40B4-BE49-F238E27FC236}">
                <a16:creationId xmlns:a16="http://schemas.microsoft.com/office/drawing/2014/main" id="{166D73D6-7840-E4FC-BFC3-5F7278F706A7}"/>
              </a:ext>
            </a:extLst>
          </p:cNvPr>
          <p:cNvGraphicFramePr>
            <a:graphicFrameLocks noGrp="1"/>
          </p:cNvGraphicFramePr>
          <p:nvPr>
            <p:extLst>
              <p:ext uri="{D42A27DB-BD31-4B8C-83A1-F6EECF244321}">
                <p14:modId xmlns:p14="http://schemas.microsoft.com/office/powerpoint/2010/main" val="2357299469"/>
              </p:ext>
            </p:extLst>
          </p:nvPr>
        </p:nvGraphicFramePr>
        <p:xfrm>
          <a:off x="322211" y="1088711"/>
          <a:ext cx="8497741" cy="3677759"/>
        </p:xfrm>
        <a:graphic>
          <a:graphicData uri="http://schemas.openxmlformats.org/drawingml/2006/table">
            <a:tbl>
              <a:tblPr firstRow="1" bandRow="1">
                <a:tableStyleId>{00A15C55-8517-42AA-B614-E9B94910E393}</a:tableStyleId>
              </a:tblPr>
              <a:tblGrid>
                <a:gridCol w="1660415">
                  <a:extLst>
                    <a:ext uri="{9D8B030D-6E8A-4147-A177-3AD203B41FA5}">
                      <a16:colId xmlns:a16="http://schemas.microsoft.com/office/drawing/2014/main" val="1384209715"/>
                    </a:ext>
                  </a:extLst>
                </a:gridCol>
                <a:gridCol w="3418663">
                  <a:extLst>
                    <a:ext uri="{9D8B030D-6E8A-4147-A177-3AD203B41FA5}">
                      <a16:colId xmlns:a16="http://schemas.microsoft.com/office/drawing/2014/main" val="2515404064"/>
                    </a:ext>
                  </a:extLst>
                </a:gridCol>
                <a:gridCol w="3418663">
                  <a:extLst>
                    <a:ext uri="{9D8B030D-6E8A-4147-A177-3AD203B41FA5}">
                      <a16:colId xmlns:a16="http://schemas.microsoft.com/office/drawing/2014/main" val="757528786"/>
                    </a:ext>
                  </a:extLst>
                </a:gridCol>
              </a:tblGrid>
              <a:tr h="1051178">
                <a:tc>
                  <a:txBody>
                    <a:bodyPr/>
                    <a:lstStyle/>
                    <a:p>
                      <a:pPr algn="ctr"/>
                      <a:endParaRPr kumimoji="1" lang="ja-JP" altLang="en-US" dirty="0"/>
                    </a:p>
                  </a:txBody>
                  <a:tcPr anchor="ctr">
                    <a:lnL w="19050" cap="flat" cmpd="sng" algn="ctr">
                      <a:no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noFill/>
                  </a:tcPr>
                </a:tc>
                <a:tc>
                  <a:txBody>
                    <a:bodyPr/>
                    <a:lstStyle/>
                    <a:p>
                      <a:pPr algn="ctr">
                        <a:lnSpc>
                          <a:spcPct val="125000"/>
                        </a:lnSpc>
                      </a:pPr>
                      <a:endParaRPr kumimoji="1" lang="ja-JP" altLang="en-US" sz="1400" b="0" dirty="0">
                        <a:solidFill>
                          <a:srgbClr val="FFB64B"/>
                        </a:solidFill>
                      </a:endParaRPr>
                    </a:p>
                  </a:txBody>
                  <a:tcPr marL="108000" marR="108000" marT="72000" marB="7200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64B"/>
                    </a:solidFill>
                  </a:tcPr>
                </a:tc>
                <a:tc>
                  <a:txBody>
                    <a:bodyPr/>
                    <a:lstStyle/>
                    <a:p>
                      <a:pPr marL="0" algn="ctr" defTabSz="914400" rtl="0" eaLnBrk="1" latinLnBrk="0" hangingPunct="1">
                        <a:lnSpc>
                          <a:spcPct val="125000"/>
                        </a:lnSpc>
                      </a:pPr>
                      <a:endParaRPr kumimoji="1" lang="ja-JP" altLang="en-US" sz="1400" b="0" kern="1200" dirty="0">
                        <a:solidFill>
                          <a:schemeClr val="tx1"/>
                        </a:solidFill>
                        <a:latin typeface="+mn-lt"/>
                        <a:ea typeface="+mn-ea"/>
                        <a:cs typeface="+mn-cs"/>
                      </a:endParaRPr>
                    </a:p>
                  </a:txBody>
                  <a:tcPr marL="108000" marR="108000" marT="72000" marB="72000" anchor="ctr">
                    <a:lnL w="12700" cap="flat" cmpd="sng" algn="ctr">
                      <a:solidFill>
                        <a:schemeClr val="tx1">
                          <a:lumMod val="75000"/>
                          <a:lumOff val="25000"/>
                        </a:schemeClr>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935A"/>
                    </a:solidFill>
                  </a:tcPr>
                </a:tc>
                <a:extLst>
                  <a:ext uri="{0D108BD9-81ED-4DB2-BD59-A6C34878D82A}">
                    <a16:rowId xmlns:a16="http://schemas.microsoft.com/office/drawing/2014/main" val="3427912983"/>
                  </a:ext>
                </a:extLst>
              </a:tr>
              <a:tr h="875527">
                <a:tc>
                  <a:txBody>
                    <a:bodyPr/>
                    <a:lstStyle/>
                    <a:p>
                      <a:pPr algn="ctr"/>
                      <a:r>
                        <a:rPr kumimoji="1" lang="ja-JP" altLang="en-US" dirty="0"/>
                        <a:t>国　　　税</a:t>
                      </a:r>
                    </a:p>
                  </a:txBody>
                  <a:tcPr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F6EA94"/>
                    </a:solidFill>
                  </a:tcPr>
                </a:tc>
                <a:tc>
                  <a:txBody>
                    <a:bodyPr/>
                    <a:lstStyle/>
                    <a:p>
                      <a:pPr marL="0" algn="ctr" defTabSz="914400" rtl="0" eaLnBrk="1" latinLnBrk="0" hangingPunct="1"/>
                      <a:r>
                        <a:rPr kumimoji="1" lang="ja-JP" altLang="en-US" sz="1800" kern="1200" dirty="0">
                          <a:solidFill>
                            <a:srgbClr val="E38013"/>
                          </a:solidFill>
                          <a:latin typeface="+mn-lt"/>
                          <a:ea typeface="+mn-ea"/>
                          <a:cs typeface="+mn-cs"/>
                        </a:rPr>
                        <a:t>所得税・法人税・相続税・贈与税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kumimoji="1" lang="ja-JP" altLang="en-US" sz="1800" kern="1200" dirty="0">
                          <a:solidFill>
                            <a:srgbClr val="3D935A"/>
                          </a:solidFill>
                          <a:latin typeface="+mn-lt"/>
                          <a:ea typeface="+mn-ea"/>
                          <a:cs typeface="+mn-cs"/>
                        </a:rPr>
                        <a:t>消費税・酒税・たばこ税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18391416"/>
                  </a:ext>
                </a:extLst>
              </a:tr>
              <a:tr h="875527">
                <a:tc>
                  <a:txBody>
                    <a:bodyPr/>
                    <a:lstStyle/>
                    <a:p>
                      <a:pPr algn="ctr"/>
                      <a:r>
                        <a:rPr kumimoji="1" lang="zh-CN" altLang="en-US" dirty="0"/>
                        <a:t>地方税</a:t>
                      </a:r>
                      <a:endParaRPr kumimoji="1" lang="en-US" altLang="zh-CN" dirty="0"/>
                    </a:p>
                    <a:p>
                      <a:pPr algn="ctr"/>
                      <a:r>
                        <a:rPr kumimoji="1" lang="zh-CN" altLang="en-US" sz="1500" dirty="0"/>
                        <a:t>（道府県税）</a:t>
                      </a:r>
                    </a:p>
                  </a:txBody>
                  <a:tcPr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9ADFF8"/>
                    </a:solidFill>
                  </a:tcPr>
                </a:tc>
                <a:tc>
                  <a:txBody>
                    <a:bodyPr/>
                    <a:lstStyle/>
                    <a:p>
                      <a:pPr marL="0" algn="ctr" defTabSz="914400" rtl="0" eaLnBrk="1" latinLnBrk="0" hangingPunct="1"/>
                      <a:r>
                        <a:rPr kumimoji="1" lang="ja-JP" altLang="en-US" sz="1800" kern="1200" dirty="0">
                          <a:solidFill>
                            <a:srgbClr val="E38013"/>
                          </a:solidFill>
                          <a:latin typeface="+mn-lt"/>
                          <a:ea typeface="+mn-ea"/>
                          <a:cs typeface="+mn-cs"/>
                        </a:rPr>
                        <a:t>道府県民税・事業税・</a:t>
                      </a:r>
                    </a:p>
                    <a:p>
                      <a:pPr marL="0" algn="ctr" defTabSz="914400" rtl="0" eaLnBrk="1" latinLnBrk="0" hangingPunct="1"/>
                      <a:r>
                        <a:rPr kumimoji="1" lang="ja-JP" altLang="en-US" sz="1800" kern="1200" dirty="0">
                          <a:solidFill>
                            <a:srgbClr val="E38013"/>
                          </a:solidFill>
                          <a:latin typeface="+mn-lt"/>
                          <a:ea typeface="+mn-ea"/>
                          <a:cs typeface="+mn-cs"/>
                        </a:rPr>
                        <a:t>自動車税（種別割）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kumimoji="1" lang="ja-JP" altLang="en-US" sz="1800" kern="1200" dirty="0">
                          <a:solidFill>
                            <a:srgbClr val="3D935A"/>
                          </a:solidFill>
                          <a:latin typeface="+mn-lt"/>
                          <a:ea typeface="+mn-ea"/>
                          <a:cs typeface="+mn-cs"/>
                        </a:rPr>
                        <a:t>地方消費税・道府県たばこ税・</a:t>
                      </a:r>
                    </a:p>
                    <a:p>
                      <a:pPr marL="0" algn="ctr" defTabSz="914400" rtl="0" eaLnBrk="1" latinLnBrk="0" hangingPunct="1"/>
                      <a:r>
                        <a:rPr kumimoji="1" lang="ja-JP" altLang="en-US" sz="1800" kern="1200" dirty="0">
                          <a:solidFill>
                            <a:srgbClr val="3D935A"/>
                          </a:solidFill>
                          <a:latin typeface="+mn-lt"/>
                          <a:ea typeface="+mn-ea"/>
                          <a:cs typeface="+mn-cs"/>
                        </a:rPr>
                        <a:t>ゴルフ場利用税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98689427"/>
                  </a:ext>
                </a:extLst>
              </a:tr>
              <a:tr h="875527">
                <a:tc>
                  <a:txBody>
                    <a:bodyPr/>
                    <a:lstStyle/>
                    <a:p>
                      <a:pPr algn="ctr"/>
                      <a:r>
                        <a:rPr kumimoji="1" lang="zh-CN" altLang="en-US" dirty="0"/>
                        <a:t>地方税</a:t>
                      </a:r>
                      <a:endParaRPr kumimoji="1" lang="en-US" altLang="zh-CN" dirty="0"/>
                    </a:p>
                    <a:p>
                      <a:pPr algn="ctr"/>
                      <a:r>
                        <a:rPr kumimoji="1" lang="zh-CN" altLang="en-US" sz="1500" dirty="0"/>
                        <a:t>（市町村税）</a:t>
                      </a:r>
                    </a:p>
                  </a:txBody>
                  <a:tcPr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rgbClr val="BFBFF3"/>
                    </a:solidFill>
                  </a:tcPr>
                </a:tc>
                <a:tc>
                  <a:txBody>
                    <a:bodyPr/>
                    <a:lstStyle/>
                    <a:p>
                      <a:pPr marL="0" algn="ctr" defTabSz="914400" rtl="0" eaLnBrk="1" latinLnBrk="0" hangingPunct="1"/>
                      <a:r>
                        <a:rPr kumimoji="1" lang="ja-JP" altLang="en-US" sz="1800" kern="1200" dirty="0">
                          <a:solidFill>
                            <a:srgbClr val="E38013"/>
                          </a:solidFill>
                          <a:latin typeface="+mn-lt"/>
                          <a:ea typeface="+mn-ea"/>
                          <a:cs typeface="+mn-cs"/>
                        </a:rPr>
                        <a:t>市町村民税・固定資産税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rgbClr val="3D935A"/>
                          </a:solidFill>
                          <a:latin typeface="+mn-lt"/>
                          <a:ea typeface="+mn-ea"/>
                          <a:cs typeface="+mn-cs"/>
                        </a:rPr>
                        <a:t>市町村たばこ税・入湯税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91341676"/>
                  </a:ext>
                </a:extLst>
              </a:tr>
            </a:tbl>
          </a:graphicData>
        </a:graphic>
      </p:graphicFrame>
      <p:sp>
        <p:nvSpPr>
          <p:cNvPr id="8197" name="Line 48">
            <a:hlinkClick r:id="" action=""/>
          </p:cNvPr>
          <p:cNvSpPr>
            <a:spLocks noChangeShapeType="1"/>
          </p:cNvSpPr>
          <p:nvPr/>
        </p:nvSpPr>
        <p:spPr bwMode="auto">
          <a:xfrm>
            <a:off x="8458200" y="228600"/>
            <a:ext cx="228600" cy="0"/>
          </a:xfrm>
          <a:prstGeom prst="line">
            <a:avLst/>
          </a:prstGeom>
          <a:noFill/>
          <a:ln w="50800">
            <a:solidFill>
              <a:srgbClr val="FFFFFF"/>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dirty="0">
              <a:latin typeface="HGPｺﾞｼｯｸE" panose="020B0900000000000000" pitchFamily="50" charset="-128"/>
            </a:endParaRPr>
          </a:p>
        </p:txBody>
      </p:sp>
      <p:sp>
        <p:nvSpPr>
          <p:cNvPr id="8198" name="Line 49">
            <a:hlinkClick r:id="" action=""/>
          </p:cNvPr>
          <p:cNvSpPr>
            <a:spLocks noChangeShapeType="1"/>
          </p:cNvSpPr>
          <p:nvPr/>
        </p:nvSpPr>
        <p:spPr bwMode="auto">
          <a:xfrm>
            <a:off x="8763000" y="228600"/>
            <a:ext cx="228600" cy="0"/>
          </a:xfrm>
          <a:prstGeom prst="line">
            <a:avLst/>
          </a:prstGeom>
          <a:noFill/>
          <a:ln w="50800">
            <a:solidFill>
              <a:srgbClr val="FFFFFF"/>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dirty="0">
              <a:latin typeface="HGPｺﾞｼｯｸE" panose="020B0900000000000000" pitchFamily="50" charset="-128"/>
            </a:endParaRPr>
          </a:p>
        </p:txBody>
      </p:sp>
      <p:sp>
        <p:nvSpPr>
          <p:cNvPr id="33" name="正方形/長方形 32">
            <a:extLst>
              <a:ext uri="{FF2B5EF4-FFF2-40B4-BE49-F238E27FC236}">
                <a16:creationId xmlns:a16="http://schemas.microsoft.com/office/drawing/2014/main" id="{F643AA56-8552-4656-AF43-C5B84FF1F8FD}"/>
              </a:ext>
            </a:extLst>
          </p:cNvPr>
          <p:cNvSpPr/>
          <p:nvPr/>
        </p:nvSpPr>
        <p:spPr>
          <a:xfrm>
            <a:off x="181334" y="4924698"/>
            <a:ext cx="8638620" cy="1253741"/>
          </a:xfrm>
          <a:prstGeom prst="rect">
            <a:avLst/>
          </a:prstGeom>
        </p:spPr>
        <p:txBody>
          <a:bodyPr wrap="square">
            <a:spAutoFit/>
          </a:bodyPr>
          <a:lstStyle/>
          <a:p>
            <a:pPr marL="285750" indent="-216000">
              <a:lnSpc>
                <a:spcPct val="140000"/>
              </a:lnSpc>
              <a:buClr>
                <a:srgbClr val="005BAD"/>
              </a:buClr>
              <a:buFont typeface="Wingdings" panose="05000000000000000000" pitchFamily="2" charset="2"/>
              <a:buChar char="l"/>
            </a:pPr>
            <a:r>
              <a:rPr lang="ja-JP" altLang="en-US" sz="1400" dirty="0">
                <a:latin typeface="HGPｺﾞｼｯｸM" panose="020B0600000000000000" pitchFamily="50" charset="-128"/>
                <a:ea typeface="HGPｺﾞｼｯｸM" panose="020B0600000000000000" pitchFamily="50" charset="-128"/>
              </a:rPr>
              <a:t>国に納める税金を「</a:t>
            </a:r>
            <a:r>
              <a:rPr lang="ja-JP" altLang="en-US" sz="1400" dirty="0">
                <a:solidFill>
                  <a:srgbClr val="005BAD"/>
                </a:solidFill>
                <a:latin typeface="HGPｺﾞｼｯｸE" panose="020B0900000000000000" pitchFamily="50" charset="-128"/>
                <a:ea typeface="HGPｺﾞｼｯｸE" panose="020B0900000000000000" pitchFamily="50" charset="-128"/>
              </a:rPr>
              <a:t>国税</a:t>
            </a:r>
            <a:r>
              <a:rPr lang="ja-JP" altLang="en-US" sz="1400" dirty="0">
                <a:latin typeface="HGPｺﾞｼｯｸM" panose="020B0600000000000000" pitchFamily="50" charset="-128"/>
                <a:ea typeface="HGPｺﾞｼｯｸM" panose="020B0600000000000000" pitchFamily="50" charset="-128"/>
              </a:rPr>
              <a:t>」、地方公共団体に納める税金を「</a:t>
            </a:r>
            <a:r>
              <a:rPr lang="ja-JP" altLang="en-US" sz="1400" dirty="0">
                <a:solidFill>
                  <a:srgbClr val="005BAD"/>
                </a:solidFill>
                <a:latin typeface="+mn-ea"/>
                <a:ea typeface="+mn-ea"/>
              </a:rPr>
              <a:t>地方税</a:t>
            </a:r>
            <a:r>
              <a:rPr lang="ja-JP" altLang="en-US" sz="1400" dirty="0">
                <a:latin typeface="HGPｺﾞｼｯｸM" panose="020B0600000000000000" pitchFamily="50" charset="-128"/>
                <a:ea typeface="HGPｺﾞｼｯｸM" panose="020B0600000000000000" pitchFamily="50" charset="-128"/>
              </a:rPr>
              <a:t>」といい、地方税はさらに「</a:t>
            </a:r>
            <a:r>
              <a:rPr lang="ja-JP" altLang="en-US" sz="1400" b="1" dirty="0">
                <a:solidFill>
                  <a:srgbClr val="0070C0"/>
                </a:solidFill>
                <a:latin typeface="+mn-ea"/>
                <a:ea typeface="+mn-ea"/>
              </a:rPr>
              <a:t>道府県税</a:t>
            </a:r>
            <a:r>
              <a:rPr lang="ja-JP" altLang="en-US" sz="1400" dirty="0">
                <a:latin typeface="HGPｺﾞｼｯｸM" panose="020B0600000000000000" pitchFamily="50" charset="-128"/>
                <a:ea typeface="HGPｺﾞｼｯｸM" panose="020B0600000000000000" pitchFamily="50" charset="-128"/>
              </a:rPr>
              <a:t>」と</a:t>
            </a:r>
            <a:endParaRPr lang="en-US" altLang="ja-JP" sz="1400" dirty="0">
              <a:latin typeface="HGPｺﾞｼｯｸM" panose="020B0600000000000000" pitchFamily="50" charset="-128"/>
              <a:ea typeface="HGPｺﾞｼｯｸM" panose="020B0600000000000000" pitchFamily="50" charset="-128"/>
            </a:endParaRPr>
          </a:p>
          <a:p>
            <a:pPr marL="69750">
              <a:lnSpc>
                <a:spcPct val="140000"/>
              </a:lnSpc>
              <a:buClr>
                <a:srgbClr val="005BAD"/>
              </a:buClr>
            </a:pPr>
            <a:r>
              <a:rPr lang="en-US" altLang="ja-JP" sz="1400" dirty="0">
                <a:latin typeface="HGPｺﾞｼｯｸM" panose="020B0600000000000000" pitchFamily="50" charset="-128"/>
                <a:ea typeface="HGPｺﾞｼｯｸM" panose="020B0600000000000000" pitchFamily="50" charset="-128"/>
              </a:rPr>
              <a:t>    </a:t>
            </a:r>
            <a:r>
              <a:rPr lang="ja-JP" altLang="en-US" sz="1400" dirty="0">
                <a:latin typeface="HGPｺﾞｼｯｸM" panose="020B0600000000000000" pitchFamily="50" charset="-128"/>
                <a:ea typeface="HGPｺﾞｼｯｸM" panose="020B0600000000000000" pitchFamily="50" charset="-128"/>
              </a:rPr>
              <a:t>「</a:t>
            </a:r>
            <a:r>
              <a:rPr lang="ja-JP" altLang="en-US" sz="1400" dirty="0">
                <a:solidFill>
                  <a:srgbClr val="005BAD"/>
                </a:solidFill>
                <a:latin typeface="+mn-ea"/>
                <a:ea typeface="+mn-ea"/>
              </a:rPr>
              <a:t>市町村税</a:t>
            </a:r>
            <a:r>
              <a:rPr lang="ja-JP" altLang="en-US" sz="1400" dirty="0">
                <a:latin typeface="HGPｺﾞｼｯｸM" panose="020B0600000000000000" pitchFamily="50" charset="-128"/>
                <a:ea typeface="HGPｺﾞｼｯｸM" panose="020B0600000000000000" pitchFamily="50" charset="-128"/>
              </a:rPr>
              <a:t>」に分けられます。</a:t>
            </a:r>
            <a:endParaRPr lang="ja-JP" altLang="en-US" sz="1400" dirty="0">
              <a:solidFill>
                <a:srgbClr val="7030A0"/>
              </a:solidFill>
              <a:latin typeface="HGPｺﾞｼｯｸM" panose="020B0600000000000000" pitchFamily="50" charset="-128"/>
              <a:ea typeface="HGPｺﾞｼｯｸM" panose="020B0600000000000000" pitchFamily="50" charset="-128"/>
            </a:endParaRPr>
          </a:p>
          <a:p>
            <a:pPr marL="285750" indent="-216000">
              <a:lnSpc>
                <a:spcPct val="140000"/>
              </a:lnSpc>
              <a:buClr>
                <a:srgbClr val="005BAD"/>
              </a:buClr>
              <a:buFont typeface="Wingdings" panose="05000000000000000000" pitchFamily="2" charset="2"/>
              <a:buChar char="l"/>
            </a:pPr>
            <a:r>
              <a:rPr lang="ja-JP" altLang="en-US" sz="1400" dirty="0">
                <a:latin typeface="HGPｺﾞｼｯｸM" panose="020B0600000000000000" pitchFamily="50" charset="-128"/>
                <a:ea typeface="HGPｺﾞｼｯｸM" panose="020B0600000000000000" pitchFamily="50" charset="-128"/>
              </a:rPr>
              <a:t>税金を納める人と負担する人が同じ税金を「</a:t>
            </a:r>
            <a:r>
              <a:rPr lang="ja-JP" altLang="en-US" sz="1400" dirty="0">
                <a:solidFill>
                  <a:srgbClr val="005BAD"/>
                </a:solidFill>
                <a:latin typeface="+mn-ea"/>
                <a:ea typeface="+mn-ea"/>
              </a:rPr>
              <a:t>直接税</a:t>
            </a:r>
            <a:r>
              <a:rPr lang="ja-JP" altLang="en-US" sz="1400" dirty="0">
                <a:latin typeface="HGPｺﾞｼｯｸM" panose="020B0600000000000000" pitchFamily="50" charset="-128"/>
                <a:ea typeface="HGPｺﾞｼｯｸM" panose="020B0600000000000000" pitchFamily="50" charset="-128"/>
              </a:rPr>
              <a:t>」といい、税金を納める人と負担する人が異なる税金を</a:t>
            </a:r>
            <a:endParaRPr lang="en-US" altLang="ja-JP" sz="1400" dirty="0">
              <a:latin typeface="HGPｺﾞｼｯｸM" panose="020B0600000000000000" pitchFamily="50" charset="-128"/>
              <a:ea typeface="HGPｺﾞｼｯｸM" panose="020B0600000000000000" pitchFamily="50" charset="-128"/>
            </a:endParaRPr>
          </a:p>
          <a:p>
            <a:pPr marL="69750">
              <a:lnSpc>
                <a:spcPct val="140000"/>
              </a:lnSpc>
              <a:buClr>
                <a:srgbClr val="005BAD"/>
              </a:buClr>
            </a:pPr>
            <a:r>
              <a:rPr lang="ja-JP" altLang="en-US" sz="1400" dirty="0">
                <a:latin typeface="HGPｺﾞｼｯｸM" panose="020B0600000000000000" pitchFamily="50" charset="-128"/>
                <a:ea typeface="HGPｺﾞｼｯｸM" panose="020B0600000000000000" pitchFamily="50" charset="-128"/>
              </a:rPr>
              <a:t>    「</a:t>
            </a:r>
            <a:r>
              <a:rPr lang="ja-JP" altLang="en-US" sz="1400" dirty="0">
                <a:solidFill>
                  <a:srgbClr val="005BAD"/>
                </a:solidFill>
                <a:latin typeface="+mn-ea"/>
                <a:ea typeface="+mn-ea"/>
              </a:rPr>
              <a:t>間接税</a:t>
            </a:r>
            <a:r>
              <a:rPr lang="ja-JP" altLang="en-US" sz="1400" dirty="0">
                <a:latin typeface="HGPｺﾞｼｯｸM" panose="020B0600000000000000" pitchFamily="50" charset="-128"/>
                <a:ea typeface="HGPｺﾞｼｯｸM" panose="020B0600000000000000" pitchFamily="50" charset="-128"/>
              </a:rPr>
              <a:t>」といいます。たとえば、消費税は、消費者が負担し、事業者が納めるため、間接税に分類されます。</a:t>
            </a:r>
          </a:p>
        </p:txBody>
      </p:sp>
      <p:sp>
        <p:nvSpPr>
          <p:cNvPr id="5" name="スライド番号プレースホルダー 4">
            <a:extLst>
              <a:ext uri="{FF2B5EF4-FFF2-40B4-BE49-F238E27FC236}">
                <a16:creationId xmlns:a16="http://schemas.microsoft.com/office/drawing/2014/main" id="{1D7B086C-43A1-1426-7A30-3130CF28FB7B}"/>
              </a:ext>
            </a:extLst>
          </p:cNvPr>
          <p:cNvSpPr>
            <a:spLocks noGrp="1"/>
          </p:cNvSpPr>
          <p:nvPr>
            <p:ph type="sldNum" sz="quarter" idx="12"/>
          </p:nvPr>
        </p:nvSpPr>
        <p:spPr>
          <a:prstGeom prst="rect">
            <a:avLst/>
          </a:prstGeom>
        </p:spPr>
        <p:txBody>
          <a:bodyPr/>
          <a:lstStyle/>
          <a:p>
            <a:pPr>
              <a:defRPr/>
            </a:pPr>
            <a:fld id="{40E3B949-1179-4387-B307-F356BE6486A4}" type="slidenum">
              <a:rPr lang="en-US" altLang="ja-JP" smtClean="0"/>
              <a:pPr>
                <a:defRPr/>
              </a:pPr>
              <a:t>3</a:t>
            </a:fld>
            <a:endParaRPr lang="en-US" altLang="ja-JP" dirty="0"/>
          </a:p>
        </p:txBody>
      </p:sp>
      <p:grpSp>
        <p:nvGrpSpPr>
          <p:cNvPr id="17" name="グループ化 16">
            <a:extLst>
              <a:ext uri="{FF2B5EF4-FFF2-40B4-BE49-F238E27FC236}">
                <a16:creationId xmlns:a16="http://schemas.microsoft.com/office/drawing/2014/main" id="{2F432AC7-ACD7-AFD4-7D3C-A7E66B135717}"/>
              </a:ext>
            </a:extLst>
          </p:cNvPr>
          <p:cNvGrpSpPr/>
          <p:nvPr/>
        </p:nvGrpSpPr>
        <p:grpSpPr>
          <a:xfrm>
            <a:off x="287921" y="6410880"/>
            <a:ext cx="8532000" cy="374400"/>
            <a:chOff x="322211" y="6410880"/>
            <a:chExt cx="8532000" cy="374400"/>
          </a:xfrm>
        </p:grpSpPr>
        <p:sp>
          <p:nvSpPr>
            <p:cNvPr id="16" name="正方形/長方形 15">
              <a:extLst>
                <a:ext uri="{FF2B5EF4-FFF2-40B4-BE49-F238E27FC236}">
                  <a16:creationId xmlns:a16="http://schemas.microsoft.com/office/drawing/2014/main" id="{1196B3F1-C6BC-2BE0-7FDC-15732B211876}"/>
                </a:ext>
              </a:extLst>
            </p:cNvPr>
            <p:cNvSpPr/>
            <p:nvPr/>
          </p:nvSpPr>
          <p:spPr bwMode="auto">
            <a:xfrm>
              <a:off x="322211" y="6410880"/>
              <a:ext cx="8532000" cy="374400"/>
            </a:xfrm>
            <a:prstGeom prst="rect">
              <a:avLst/>
            </a:prstGeom>
            <a:noFill/>
            <a:ln w="22225" cap="flat" cmpd="sng" algn="ctr">
              <a:solidFill>
                <a:srgbClr val="005BAD"/>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6" name="正方形/長方形 5">
              <a:extLst>
                <a:ext uri="{FF2B5EF4-FFF2-40B4-BE49-F238E27FC236}">
                  <a16:creationId xmlns:a16="http://schemas.microsoft.com/office/drawing/2014/main" id="{EDD4CA67-8015-CE17-AF07-0B5DA3FF8904}"/>
                </a:ext>
              </a:extLst>
            </p:cNvPr>
            <p:cNvSpPr/>
            <p:nvPr/>
          </p:nvSpPr>
          <p:spPr bwMode="auto">
            <a:xfrm>
              <a:off x="322212" y="6449705"/>
              <a:ext cx="8497741" cy="296751"/>
            </a:xfrm>
            <a:prstGeom prst="rect">
              <a:avLst/>
            </a:prstGeom>
            <a:solidFill>
              <a:srgbClr val="CCECFF">
                <a:alpha val="30000"/>
              </a:srgbClr>
            </a:solidFill>
            <a:ln w="6350" cap="flat" cmpd="sng" algn="ctr">
              <a:solidFill>
                <a:srgbClr val="005BAD"/>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grpSp>
      <p:sp>
        <p:nvSpPr>
          <p:cNvPr id="7" name="テキスト ボックス 6">
            <a:extLst>
              <a:ext uri="{FF2B5EF4-FFF2-40B4-BE49-F238E27FC236}">
                <a16:creationId xmlns:a16="http://schemas.microsoft.com/office/drawing/2014/main" id="{4D5357BA-F1EC-65FA-7AF9-18D061428AC1}"/>
              </a:ext>
            </a:extLst>
          </p:cNvPr>
          <p:cNvSpPr txBox="1"/>
          <p:nvPr/>
        </p:nvSpPr>
        <p:spPr>
          <a:xfrm>
            <a:off x="762244" y="6473251"/>
            <a:ext cx="5739072" cy="261610"/>
          </a:xfrm>
          <a:prstGeom prst="rect">
            <a:avLst/>
          </a:prstGeom>
          <a:noFill/>
        </p:spPr>
        <p:txBody>
          <a:bodyPr wrap="square" rtlCol="0">
            <a:spAutoFit/>
          </a:bodyPr>
          <a:lstStyle/>
          <a:p>
            <a:r>
              <a:rPr kumimoji="1" lang="ja-JP" altLang="en-US" sz="1100" b="1" dirty="0">
                <a:solidFill>
                  <a:srgbClr val="005BAD"/>
                </a:solidFill>
                <a:latin typeface="ＭＳ Ｐゴシック" panose="020B0600070205080204" pitchFamily="50" charset="-128"/>
                <a:ea typeface="ＭＳ Ｐゴシック" panose="020B0600070205080204" pitchFamily="50" charset="-128"/>
              </a:rPr>
              <a:t>税金の種類をもっと詳しく見てみよう</a:t>
            </a:r>
            <a:r>
              <a:rPr lang="ja-JP" altLang="en-US" sz="1100" b="1" dirty="0">
                <a:solidFill>
                  <a:srgbClr val="005BAD"/>
                </a:solidFill>
                <a:latin typeface="ＭＳ Ｐゴシック" panose="020B0600070205080204" pitchFamily="50" charset="-128"/>
                <a:ea typeface="ＭＳ Ｐゴシック" panose="020B0600070205080204" pitchFamily="50" charset="-128"/>
              </a:rPr>
              <a:t>　</a:t>
            </a:r>
            <a:r>
              <a:rPr kumimoji="1" lang="en-US" altLang="ja-JP" sz="1100" dirty="0">
                <a:latin typeface="Arial" panose="020B0604020202020204" pitchFamily="34" charset="0"/>
                <a:cs typeface="Arial" panose="020B0604020202020204" pitchFamily="34" charset="0"/>
                <a:hlinkClick r:id="">
                  <a:extLst>
                    <a:ext uri="{A12FA001-AC4F-418D-AE19-62706E023703}">
                      <ahyp:hlinkClr xmlns:ahyp="http://schemas.microsoft.com/office/drawing/2018/hyperlinkcolor" val="tx"/>
                    </a:ext>
                  </a:extLst>
                </a:hlinkClick>
              </a:rPr>
              <a:t>https://www.nta.go.jp/taxes/kids/hatten/page02.htm</a:t>
            </a:r>
            <a:endParaRPr kumimoji="1" lang="en-US" altLang="ja-JP" sz="1100" dirty="0">
              <a:latin typeface="Arial" panose="020B0604020202020204" pitchFamily="34" charset="0"/>
              <a:cs typeface="Arial" panose="020B0604020202020204" pitchFamily="34" charset="0"/>
            </a:endParaRPr>
          </a:p>
        </p:txBody>
      </p:sp>
      <p:sp>
        <p:nvSpPr>
          <p:cNvPr id="2" name="Rectangle 14">
            <a:extLst>
              <a:ext uri="{FF2B5EF4-FFF2-40B4-BE49-F238E27FC236}">
                <a16:creationId xmlns:a16="http://schemas.microsoft.com/office/drawing/2014/main" id="{63299375-C3F3-E852-100A-922641C97D7A}"/>
              </a:ext>
            </a:extLst>
          </p:cNvPr>
          <p:cNvSpPr txBox="1">
            <a:spLocks noChangeArrowheads="1"/>
          </p:cNvSpPr>
          <p:nvPr/>
        </p:nvSpPr>
        <p:spPr bwMode="auto">
          <a:xfrm>
            <a:off x="240030" y="134966"/>
            <a:ext cx="877100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500" kern="0" dirty="0">
                <a:solidFill>
                  <a:srgbClr val="005BAD"/>
                </a:solidFill>
                <a:latin typeface="HGP創英角ｺﾞｼｯｸUB" panose="020B0900000000000000" pitchFamily="50" charset="-128"/>
                <a:ea typeface="HGP創英角ｺﾞｼｯｸUB" panose="020B0900000000000000" pitchFamily="50" charset="-128"/>
              </a:rPr>
              <a:t>１</a:t>
            </a:r>
            <a:r>
              <a:rPr lang="en-US" altLang="ja-JP" sz="2200" kern="0" dirty="0">
                <a:solidFill>
                  <a:srgbClr val="005BAD"/>
                </a:solidFill>
                <a:latin typeface="HGP創英角ｺﾞｼｯｸUB" panose="020B0900000000000000" pitchFamily="50" charset="-128"/>
                <a:ea typeface="HGP創英角ｺﾞｼｯｸUB" panose="020B0900000000000000" pitchFamily="50" charset="-128"/>
              </a:rPr>
              <a:t>. </a:t>
            </a:r>
            <a:r>
              <a:rPr lang="ja-JP" altLang="en-US" sz="2200" kern="0" dirty="0">
                <a:solidFill>
                  <a:schemeClr val="tx1"/>
                </a:solidFill>
                <a:latin typeface="HGP創英角ｺﾞｼｯｸUB" panose="020B0900000000000000" pitchFamily="50" charset="-128"/>
                <a:ea typeface="HGP創英角ｺﾞｼｯｸUB" panose="020B0900000000000000" pitchFamily="50" charset="-128"/>
              </a:rPr>
              <a:t>生活と税金の関わりについて考えてみよう </a:t>
            </a:r>
          </a:p>
        </p:txBody>
      </p:sp>
      <p:sp>
        <p:nvSpPr>
          <p:cNvPr id="13" name="正方形/長方形 12">
            <a:extLst>
              <a:ext uri="{FF2B5EF4-FFF2-40B4-BE49-F238E27FC236}">
                <a16:creationId xmlns:a16="http://schemas.microsoft.com/office/drawing/2014/main" id="{4E1A8872-E6EA-C9F7-289C-7ABD96C9EB84}"/>
              </a:ext>
            </a:extLst>
          </p:cNvPr>
          <p:cNvSpPr/>
          <p:nvPr/>
        </p:nvSpPr>
        <p:spPr bwMode="auto">
          <a:xfrm>
            <a:off x="2522184" y="1558010"/>
            <a:ext cx="2257832" cy="520338"/>
          </a:xfrm>
          <a:prstGeom prst="rect">
            <a:avLst/>
          </a:prstGeom>
          <a:solidFill>
            <a:srgbClr val="FBE6B3"/>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11" name="テキスト ボックス 10">
            <a:extLst>
              <a:ext uri="{FF2B5EF4-FFF2-40B4-BE49-F238E27FC236}">
                <a16:creationId xmlns:a16="http://schemas.microsoft.com/office/drawing/2014/main" id="{F7AD2524-3AAD-2469-20D3-AC6EEE4139EF}"/>
              </a:ext>
            </a:extLst>
          </p:cNvPr>
          <p:cNvSpPr txBox="1"/>
          <p:nvPr/>
        </p:nvSpPr>
        <p:spPr>
          <a:xfrm>
            <a:off x="2697413" y="1125538"/>
            <a:ext cx="1904689" cy="987258"/>
          </a:xfrm>
          <a:prstGeom prst="rect">
            <a:avLst/>
          </a:prstGeom>
          <a:noFill/>
        </p:spPr>
        <p:txBody>
          <a:bodyPr wrap="none" rtlCol="0">
            <a:spAutoFit/>
          </a:bodyPr>
          <a:lstStyle/>
          <a:p>
            <a:pPr algn="ctr" eaLnBrk="1" hangingPunct="1">
              <a:lnSpc>
                <a:spcPct val="125000"/>
              </a:lnSpc>
            </a:pPr>
            <a:r>
              <a:rPr lang="ja-JP" altLang="en-US" sz="2000" dirty="0">
                <a:latin typeface="+mn-lt"/>
                <a:ea typeface="+mn-ea"/>
              </a:rPr>
              <a:t>直　接　税</a:t>
            </a:r>
          </a:p>
          <a:p>
            <a:pPr algn="ctr" eaLnBrk="1" hangingPunct="1">
              <a:lnSpc>
                <a:spcPct val="125000"/>
              </a:lnSpc>
            </a:pPr>
            <a:r>
              <a:rPr lang="ja-JP" altLang="en-US" sz="1400" dirty="0">
                <a:latin typeface="+mn-lt"/>
                <a:ea typeface="+mn-ea"/>
              </a:rPr>
              <a:t>税金を納める人と</a:t>
            </a:r>
            <a:endParaRPr lang="en-US" altLang="ja-JP" sz="1400" dirty="0">
              <a:latin typeface="+mn-lt"/>
              <a:ea typeface="+mn-ea"/>
            </a:endParaRPr>
          </a:p>
          <a:p>
            <a:pPr algn="ctr" eaLnBrk="1" hangingPunct="1">
              <a:lnSpc>
                <a:spcPct val="125000"/>
              </a:lnSpc>
            </a:pPr>
            <a:r>
              <a:rPr lang="ja-JP" altLang="en-US" sz="1400" dirty="0">
                <a:latin typeface="+mn-lt"/>
                <a:ea typeface="+mn-ea"/>
              </a:rPr>
              <a:t>負担する人が同じ税金</a:t>
            </a:r>
          </a:p>
        </p:txBody>
      </p:sp>
      <p:sp>
        <p:nvSpPr>
          <p:cNvPr id="14" name="正方形/長方形 13">
            <a:extLst>
              <a:ext uri="{FF2B5EF4-FFF2-40B4-BE49-F238E27FC236}">
                <a16:creationId xmlns:a16="http://schemas.microsoft.com/office/drawing/2014/main" id="{F1726494-A59B-C716-AD4C-D9F2363EFB1A}"/>
              </a:ext>
            </a:extLst>
          </p:cNvPr>
          <p:cNvSpPr/>
          <p:nvPr/>
        </p:nvSpPr>
        <p:spPr bwMode="auto">
          <a:xfrm>
            <a:off x="5990549" y="1558010"/>
            <a:ext cx="2257832" cy="520338"/>
          </a:xfrm>
          <a:prstGeom prst="rect">
            <a:avLst/>
          </a:prstGeom>
          <a:solidFill>
            <a:srgbClr val="88CE78"/>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12" name="テキスト ボックス 11">
            <a:extLst>
              <a:ext uri="{FF2B5EF4-FFF2-40B4-BE49-F238E27FC236}">
                <a16:creationId xmlns:a16="http://schemas.microsoft.com/office/drawing/2014/main" id="{F8672C75-52C9-86C7-D39C-780A5E10BB93}"/>
              </a:ext>
            </a:extLst>
          </p:cNvPr>
          <p:cNvSpPr txBox="1"/>
          <p:nvPr/>
        </p:nvSpPr>
        <p:spPr>
          <a:xfrm>
            <a:off x="6071743" y="1125538"/>
            <a:ext cx="2095445" cy="987258"/>
          </a:xfrm>
          <a:prstGeom prst="rect">
            <a:avLst/>
          </a:prstGeom>
          <a:noFill/>
        </p:spPr>
        <p:txBody>
          <a:bodyPr wrap="none" rtlCol="0">
            <a:spAutoFit/>
          </a:bodyPr>
          <a:lstStyle/>
          <a:p>
            <a:pPr algn="ctr" eaLnBrk="1" hangingPunct="1">
              <a:lnSpc>
                <a:spcPct val="125000"/>
              </a:lnSpc>
            </a:pPr>
            <a:r>
              <a:rPr lang="ja-JP" altLang="en-US" sz="2000" dirty="0">
                <a:latin typeface="+mn-lt"/>
                <a:ea typeface="+mn-ea"/>
              </a:rPr>
              <a:t>間　接　税</a:t>
            </a:r>
          </a:p>
          <a:p>
            <a:pPr algn="ctr" eaLnBrk="1" hangingPunct="1">
              <a:lnSpc>
                <a:spcPct val="125000"/>
              </a:lnSpc>
            </a:pPr>
            <a:r>
              <a:rPr lang="ja-JP" altLang="en-US" sz="1400" dirty="0">
                <a:latin typeface="+mn-lt"/>
                <a:ea typeface="+mn-ea"/>
              </a:rPr>
              <a:t>税金を納める人と</a:t>
            </a:r>
          </a:p>
          <a:p>
            <a:pPr algn="ctr" eaLnBrk="1" hangingPunct="1">
              <a:lnSpc>
                <a:spcPct val="110000"/>
              </a:lnSpc>
            </a:pPr>
            <a:r>
              <a:rPr lang="ja-JP" altLang="en-US" sz="1400" dirty="0">
                <a:latin typeface="+mn-lt"/>
                <a:ea typeface="+mn-ea"/>
              </a:rPr>
              <a:t>負担する人が異なる税金</a:t>
            </a:r>
          </a:p>
        </p:txBody>
      </p:sp>
      <p:grpSp>
        <p:nvGrpSpPr>
          <p:cNvPr id="4" name="グループ化 3">
            <a:extLst>
              <a:ext uri="{FF2B5EF4-FFF2-40B4-BE49-F238E27FC236}">
                <a16:creationId xmlns:a16="http://schemas.microsoft.com/office/drawing/2014/main" id="{6CA838FC-E7DE-47E7-168E-F313030DD7E2}"/>
              </a:ext>
            </a:extLst>
          </p:cNvPr>
          <p:cNvGrpSpPr/>
          <p:nvPr/>
        </p:nvGrpSpPr>
        <p:grpSpPr>
          <a:xfrm>
            <a:off x="-29057" y="6108719"/>
            <a:ext cx="832606" cy="749281"/>
            <a:chOff x="-35154" y="5996309"/>
            <a:chExt cx="945432" cy="850816"/>
          </a:xfrm>
        </p:grpSpPr>
        <p:sp>
          <p:nvSpPr>
            <p:cNvPr id="8" name="フリーフォーム: 図形 7">
              <a:extLst>
                <a:ext uri="{FF2B5EF4-FFF2-40B4-BE49-F238E27FC236}">
                  <a16:creationId xmlns:a16="http://schemas.microsoft.com/office/drawing/2014/main" id="{AD61701D-876B-0DC9-53C1-432F064506D3}"/>
                </a:ext>
              </a:extLst>
            </p:cNvPr>
            <p:cNvSpPr/>
            <p:nvPr userDrawn="1"/>
          </p:nvSpPr>
          <p:spPr>
            <a:xfrm rot="5400000">
              <a:off x="29731" y="6013480"/>
              <a:ext cx="803912" cy="863377"/>
            </a:xfrm>
            <a:custGeom>
              <a:avLst/>
              <a:gdLst>
                <a:gd name="connsiteX0" fmla="*/ 0 w 803912"/>
                <a:gd name="connsiteY0" fmla="*/ 529098 h 863377"/>
                <a:gd name="connsiteX1" fmla="*/ 529098 w 803912"/>
                <a:gd name="connsiteY1" fmla="*/ 0 h 863377"/>
                <a:gd name="connsiteX2" fmla="*/ 735047 w 803912"/>
                <a:gd name="connsiteY2" fmla="*/ 41580 h 863377"/>
                <a:gd name="connsiteX3" fmla="*/ 803912 w 803912"/>
                <a:gd name="connsiteY3" fmla="*/ 78958 h 863377"/>
                <a:gd name="connsiteX4" fmla="*/ 803912 w 803912"/>
                <a:gd name="connsiteY4" fmla="*/ 863377 h 863377"/>
                <a:gd name="connsiteX5" fmla="*/ 122089 w 803912"/>
                <a:gd name="connsiteY5" fmla="*/ 863377 h 863377"/>
                <a:gd name="connsiteX6" fmla="*/ 90362 w 803912"/>
                <a:gd name="connsiteY6" fmla="*/ 824922 h 863377"/>
                <a:gd name="connsiteX7" fmla="*/ 0 w 803912"/>
                <a:gd name="connsiteY7" fmla="*/ 529098 h 863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912" h="863377">
                  <a:moveTo>
                    <a:pt x="0" y="529098"/>
                  </a:moveTo>
                  <a:cubicBezTo>
                    <a:pt x="0" y="236885"/>
                    <a:pt x="236885" y="0"/>
                    <a:pt x="529098" y="0"/>
                  </a:cubicBezTo>
                  <a:cubicBezTo>
                    <a:pt x="602151" y="0"/>
                    <a:pt x="671747" y="14806"/>
                    <a:pt x="735047" y="41580"/>
                  </a:cubicBezTo>
                  <a:lnTo>
                    <a:pt x="803912" y="78958"/>
                  </a:lnTo>
                  <a:lnTo>
                    <a:pt x="803912" y="863377"/>
                  </a:lnTo>
                  <a:lnTo>
                    <a:pt x="122089" y="863377"/>
                  </a:lnTo>
                  <a:lnTo>
                    <a:pt x="90362" y="824922"/>
                  </a:lnTo>
                  <a:cubicBezTo>
                    <a:pt x="33312" y="740478"/>
                    <a:pt x="0" y="638678"/>
                    <a:pt x="0" y="529098"/>
                  </a:cubicBezTo>
                  <a:close/>
                </a:path>
              </a:pathLst>
            </a:custGeom>
            <a:solidFill>
              <a:srgbClr val="DCF8C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9" name="フリーフォーム: 図形 8">
              <a:extLst>
                <a:ext uri="{FF2B5EF4-FFF2-40B4-BE49-F238E27FC236}">
                  <a16:creationId xmlns:a16="http://schemas.microsoft.com/office/drawing/2014/main" id="{56507152-4CD5-71F6-410D-A55102422BD1}"/>
                </a:ext>
              </a:extLst>
            </p:cNvPr>
            <p:cNvSpPr/>
            <p:nvPr userDrawn="1"/>
          </p:nvSpPr>
          <p:spPr>
            <a:xfrm rot="5400000">
              <a:off x="29731" y="5966578"/>
              <a:ext cx="850815" cy="910278"/>
            </a:xfrm>
            <a:custGeom>
              <a:avLst/>
              <a:gdLst>
                <a:gd name="connsiteX0" fmla="*/ 0 w 850815"/>
                <a:gd name="connsiteY0" fmla="*/ 576000 h 910278"/>
                <a:gd name="connsiteX1" fmla="*/ 576000 w 850815"/>
                <a:gd name="connsiteY1" fmla="*/ 0 h 910278"/>
                <a:gd name="connsiteX2" fmla="*/ 800205 w 850815"/>
                <a:gd name="connsiteY2" fmla="*/ 45266 h 910278"/>
                <a:gd name="connsiteX3" fmla="*/ 850815 w 850815"/>
                <a:gd name="connsiteY3" fmla="*/ 72735 h 910278"/>
                <a:gd name="connsiteX4" fmla="*/ 850815 w 850815"/>
                <a:gd name="connsiteY4" fmla="*/ 125859 h 910278"/>
                <a:gd name="connsiteX5" fmla="*/ 781950 w 850815"/>
                <a:gd name="connsiteY5" fmla="*/ 88481 h 910278"/>
                <a:gd name="connsiteX6" fmla="*/ 576001 w 850815"/>
                <a:gd name="connsiteY6" fmla="*/ 46901 h 910278"/>
                <a:gd name="connsiteX7" fmla="*/ 46903 w 850815"/>
                <a:gd name="connsiteY7" fmla="*/ 575999 h 910278"/>
                <a:gd name="connsiteX8" fmla="*/ 137265 w 850815"/>
                <a:gd name="connsiteY8" fmla="*/ 871823 h 910278"/>
                <a:gd name="connsiteX9" fmla="*/ 168992 w 850815"/>
                <a:gd name="connsiteY9" fmla="*/ 910278 h 910278"/>
                <a:gd name="connsiteX10" fmla="*/ 108463 w 850815"/>
                <a:gd name="connsiteY10" fmla="*/ 910278 h 910278"/>
                <a:gd name="connsiteX11" fmla="*/ 98372 w 850815"/>
                <a:gd name="connsiteY11" fmla="*/ 898047 h 910278"/>
                <a:gd name="connsiteX12" fmla="*/ 0 w 850815"/>
                <a:gd name="connsiteY12" fmla="*/ 576000 h 91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0815" h="910278">
                  <a:moveTo>
                    <a:pt x="0" y="576000"/>
                  </a:moveTo>
                  <a:cubicBezTo>
                    <a:pt x="0" y="257884"/>
                    <a:pt x="257884" y="0"/>
                    <a:pt x="576000" y="0"/>
                  </a:cubicBezTo>
                  <a:cubicBezTo>
                    <a:pt x="655529" y="0"/>
                    <a:pt x="731294" y="16118"/>
                    <a:pt x="800205" y="45266"/>
                  </a:cubicBezTo>
                  <a:lnTo>
                    <a:pt x="850815" y="72735"/>
                  </a:lnTo>
                  <a:lnTo>
                    <a:pt x="850815" y="125859"/>
                  </a:lnTo>
                  <a:lnTo>
                    <a:pt x="781950" y="88481"/>
                  </a:lnTo>
                  <a:cubicBezTo>
                    <a:pt x="718650" y="61707"/>
                    <a:pt x="649054" y="46901"/>
                    <a:pt x="576001" y="46901"/>
                  </a:cubicBezTo>
                  <a:cubicBezTo>
                    <a:pt x="283788" y="46901"/>
                    <a:pt x="46903" y="283786"/>
                    <a:pt x="46903" y="575999"/>
                  </a:cubicBezTo>
                  <a:cubicBezTo>
                    <a:pt x="46903" y="685579"/>
                    <a:pt x="80215" y="787379"/>
                    <a:pt x="137265" y="871823"/>
                  </a:cubicBezTo>
                  <a:lnTo>
                    <a:pt x="168992" y="910278"/>
                  </a:lnTo>
                  <a:lnTo>
                    <a:pt x="108463" y="910278"/>
                  </a:lnTo>
                  <a:lnTo>
                    <a:pt x="98372" y="898047"/>
                  </a:lnTo>
                  <a:cubicBezTo>
                    <a:pt x="36265" y="806117"/>
                    <a:pt x="0" y="695294"/>
                    <a:pt x="0" y="576000"/>
                  </a:cubicBezTo>
                  <a:close/>
                </a:path>
              </a:pathLst>
            </a:custGeom>
            <a:solidFill>
              <a:srgbClr val="005BA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0" name="テキスト ボックス 9">
              <a:extLst>
                <a:ext uri="{FF2B5EF4-FFF2-40B4-BE49-F238E27FC236}">
                  <a16:creationId xmlns:a16="http://schemas.microsoft.com/office/drawing/2014/main" id="{FE54DCFA-36A5-89B4-5A84-CFE850CE4A66}"/>
                </a:ext>
              </a:extLst>
            </p:cNvPr>
            <p:cNvSpPr txBox="1"/>
            <p:nvPr userDrawn="1"/>
          </p:nvSpPr>
          <p:spPr>
            <a:xfrm>
              <a:off x="-35154" y="6181034"/>
              <a:ext cx="825671" cy="584775"/>
            </a:xfrm>
            <a:prstGeom prst="rect">
              <a:avLst/>
            </a:prstGeom>
            <a:noFill/>
          </p:spPr>
          <p:txBody>
            <a:bodyPr wrap="square" rtlCol="0">
              <a:noAutofit/>
            </a:bodyPr>
            <a:lstStyle/>
            <a:p>
              <a:pPr algn="ctr"/>
              <a:r>
                <a:rPr kumimoji="1" lang="ja-JP" altLang="en-US" sz="1400" b="1" i="0" spc="50" baseline="0" dirty="0">
                  <a:solidFill>
                    <a:srgbClr val="005BAD"/>
                  </a:solidFill>
                  <a:latin typeface="ＭＳ Ｐゴシック" panose="020B0600070205080204" pitchFamily="50" charset="-128"/>
                  <a:ea typeface="ＭＳ Ｐゴシック" panose="020B0600070205080204" pitchFamily="50" charset="-128"/>
                </a:rPr>
                <a:t>もっと</a:t>
              </a:r>
              <a:endParaRPr kumimoji="1" lang="en-US" altLang="ja-JP" sz="1400" b="1" i="0" spc="50" baseline="0" dirty="0">
                <a:solidFill>
                  <a:srgbClr val="005BAD"/>
                </a:solidFill>
                <a:latin typeface="ＭＳ Ｐゴシック" panose="020B0600070205080204" pitchFamily="50" charset="-128"/>
                <a:ea typeface="ＭＳ Ｐゴシック" panose="020B0600070205080204" pitchFamily="50" charset="-128"/>
              </a:endParaRPr>
            </a:p>
            <a:p>
              <a:pPr algn="ctr"/>
              <a:r>
                <a:rPr lang="ja-JP" altLang="en-US" sz="1400" b="1" spc="50" dirty="0">
                  <a:solidFill>
                    <a:srgbClr val="005BAD"/>
                  </a:solidFill>
                  <a:latin typeface="ＭＳ Ｐゴシック" panose="020B0600070205080204" pitchFamily="50" charset="-128"/>
                  <a:ea typeface="ＭＳ Ｐゴシック" panose="020B0600070205080204" pitchFamily="50" charset="-128"/>
                </a:rPr>
                <a:t>詳しく</a:t>
              </a:r>
              <a:endParaRPr kumimoji="1" lang="ja-JP" altLang="en-US" sz="1400" b="1" i="0" spc="50" baseline="0" dirty="0">
                <a:solidFill>
                  <a:srgbClr val="005BAD"/>
                </a:solidFill>
                <a:latin typeface="ＭＳ Ｐゴシック" panose="020B0600070205080204" pitchFamily="50" charset="-128"/>
                <a:ea typeface="ＭＳ Ｐゴシック" panose="020B0600070205080204" pitchFamily="50" charset="-128"/>
              </a:endParaRPr>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600"/>
                                        <p:tgtEl>
                                          <p:spTgt spid="15"/>
                                        </p:tgtEl>
                                      </p:cBhvr>
                                    </p:animEffect>
                                    <p:anim calcmode="lin" valueType="num">
                                      <p:cBhvr>
                                        <p:cTn id="25" dur="600" fill="hold"/>
                                        <p:tgtEl>
                                          <p:spTgt spid="15"/>
                                        </p:tgtEl>
                                        <p:attrNameLst>
                                          <p:attrName>ppt_x</p:attrName>
                                        </p:attrNameLst>
                                      </p:cBhvr>
                                      <p:tavLst>
                                        <p:tav tm="0">
                                          <p:val>
                                            <p:strVal val="#ppt_x"/>
                                          </p:val>
                                        </p:tav>
                                        <p:tav tm="100000">
                                          <p:val>
                                            <p:strVal val="#ppt_x"/>
                                          </p:val>
                                        </p:tav>
                                      </p:tavLst>
                                    </p:anim>
                                    <p:anim calcmode="lin" valueType="num">
                                      <p:cBhvr>
                                        <p:cTn id="26" dur="6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33">
                                            <p:txEl>
                                              <p:pRg st="0" end="0"/>
                                            </p:txEl>
                                          </p:spTgt>
                                        </p:tgtEl>
                                        <p:attrNameLst>
                                          <p:attrName>style.visibility</p:attrName>
                                        </p:attrNameLst>
                                      </p:cBhvr>
                                      <p:to>
                                        <p:strVal val="visible"/>
                                      </p:to>
                                    </p:set>
                                    <p:animEffect transition="in" filter="wipe(left)">
                                      <p:cBhvr>
                                        <p:cTn id="31" dur="1750"/>
                                        <p:tgtEl>
                                          <p:spTgt spid="33">
                                            <p:txEl>
                                              <p:pRg st="0" end="0"/>
                                            </p:txEl>
                                          </p:spTgt>
                                        </p:tgtEl>
                                      </p:cBhvr>
                                    </p:animEffect>
                                  </p:childTnLst>
                                </p:cTn>
                              </p:par>
                            </p:childTnLst>
                          </p:cTn>
                        </p:par>
                        <p:par>
                          <p:cTn id="32" fill="hold">
                            <p:stCondLst>
                              <p:cond delay="1750"/>
                            </p:stCondLst>
                            <p:childTnLst>
                              <p:par>
                                <p:cTn id="33" presetID="22" presetClass="entr" presetSubtype="8" fill="hold" nodeType="afterEffect">
                                  <p:stCondLst>
                                    <p:cond delay="0"/>
                                  </p:stCondLst>
                                  <p:childTnLst>
                                    <p:set>
                                      <p:cBhvr>
                                        <p:cTn id="34" dur="1" fill="hold">
                                          <p:stCondLst>
                                            <p:cond delay="0"/>
                                          </p:stCondLst>
                                        </p:cTn>
                                        <p:tgtEl>
                                          <p:spTgt spid="33">
                                            <p:txEl>
                                              <p:pRg st="1" end="1"/>
                                            </p:txEl>
                                          </p:spTgt>
                                        </p:tgtEl>
                                        <p:attrNameLst>
                                          <p:attrName>style.visibility</p:attrName>
                                        </p:attrNameLst>
                                      </p:cBhvr>
                                      <p:to>
                                        <p:strVal val="visible"/>
                                      </p:to>
                                    </p:set>
                                    <p:animEffect transition="in" filter="wipe(left)">
                                      <p:cBhvr>
                                        <p:cTn id="35" dur="900"/>
                                        <p:tgtEl>
                                          <p:spTgt spid="33">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33">
                                            <p:txEl>
                                              <p:pRg st="2" end="2"/>
                                            </p:txEl>
                                          </p:spTgt>
                                        </p:tgtEl>
                                        <p:attrNameLst>
                                          <p:attrName>style.visibility</p:attrName>
                                        </p:attrNameLst>
                                      </p:cBhvr>
                                      <p:to>
                                        <p:strVal val="visible"/>
                                      </p:to>
                                    </p:set>
                                    <p:animEffect transition="in" filter="wipe(left)">
                                      <p:cBhvr>
                                        <p:cTn id="40" dur="2100"/>
                                        <p:tgtEl>
                                          <p:spTgt spid="33">
                                            <p:txEl>
                                              <p:pRg st="2" end="2"/>
                                            </p:txEl>
                                          </p:spTgt>
                                        </p:tgtEl>
                                      </p:cBhvr>
                                    </p:animEffect>
                                  </p:childTnLst>
                                </p:cTn>
                              </p:par>
                            </p:childTnLst>
                          </p:cTn>
                        </p:par>
                        <p:par>
                          <p:cTn id="41" fill="hold">
                            <p:stCondLst>
                              <p:cond delay="2100"/>
                            </p:stCondLst>
                            <p:childTnLst>
                              <p:par>
                                <p:cTn id="42" presetID="22" presetClass="entr" presetSubtype="8" fill="hold" nodeType="afterEffect">
                                  <p:stCondLst>
                                    <p:cond delay="0"/>
                                  </p:stCondLst>
                                  <p:childTnLst>
                                    <p:set>
                                      <p:cBhvr>
                                        <p:cTn id="43" dur="1" fill="hold">
                                          <p:stCondLst>
                                            <p:cond delay="0"/>
                                          </p:stCondLst>
                                        </p:cTn>
                                        <p:tgtEl>
                                          <p:spTgt spid="33">
                                            <p:txEl>
                                              <p:pRg st="3" end="3"/>
                                            </p:txEl>
                                          </p:spTgt>
                                        </p:tgtEl>
                                        <p:attrNameLst>
                                          <p:attrName>style.visibility</p:attrName>
                                        </p:attrNameLst>
                                      </p:cBhvr>
                                      <p:to>
                                        <p:strVal val="visible"/>
                                      </p:to>
                                    </p:set>
                                    <p:animEffect transition="in" filter="wipe(left)">
                                      <p:cBhvr>
                                        <p:cTn id="44" dur="2200"/>
                                        <p:tgtEl>
                                          <p:spTgt spid="3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p:bldP spid="14" grpId="0" animBg="1"/>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D99F5906-829A-2E6D-655A-49AE5F2A4058}"/>
              </a:ext>
            </a:extLst>
          </p:cNvPr>
          <p:cNvGrpSpPr/>
          <p:nvPr/>
        </p:nvGrpSpPr>
        <p:grpSpPr>
          <a:xfrm>
            <a:off x="250825" y="1400548"/>
            <a:ext cx="2181719" cy="2601618"/>
            <a:chOff x="250825" y="1066180"/>
            <a:chExt cx="2181719" cy="2601618"/>
          </a:xfrm>
        </p:grpSpPr>
        <p:sp>
          <p:nvSpPr>
            <p:cNvPr id="96" name="正方形/長方形 95">
              <a:extLst>
                <a:ext uri="{FF2B5EF4-FFF2-40B4-BE49-F238E27FC236}">
                  <a16:creationId xmlns:a16="http://schemas.microsoft.com/office/drawing/2014/main" id="{F781A3F7-CC93-2A11-8B82-22D67569380D}"/>
                </a:ext>
              </a:extLst>
            </p:cNvPr>
            <p:cNvSpPr/>
            <p:nvPr/>
          </p:nvSpPr>
          <p:spPr>
            <a:xfrm>
              <a:off x="250825" y="1066180"/>
              <a:ext cx="2181719" cy="2601618"/>
            </a:xfrm>
            <a:prstGeom prst="rect">
              <a:avLst/>
            </a:prstGeom>
            <a:solidFill>
              <a:srgbClr val="D4ECFC"/>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97" name="正方形/長方形 96">
              <a:extLst>
                <a:ext uri="{FF2B5EF4-FFF2-40B4-BE49-F238E27FC236}">
                  <a16:creationId xmlns:a16="http://schemas.microsoft.com/office/drawing/2014/main" id="{FF8CB23A-5BAA-CBFC-DF77-BB3FE68975A0}"/>
                </a:ext>
              </a:extLst>
            </p:cNvPr>
            <p:cNvSpPr/>
            <p:nvPr/>
          </p:nvSpPr>
          <p:spPr bwMode="auto">
            <a:xfrm>
              <a:off x="250825" y="1066181"/>
              <a:ext cx="2181719" cy="346596"/>
            </a:xfrm>
            <a:prstGeom prst="rect">
              <a:avLst/>
            </a:prstGeom>
            <a:solidFill>
              <a:srgbClr val="005BAD"/>
            </a:solid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latinLnBrk="0">
                <a:lnSpc>
                  <a:spcPct val="100000"/>
                </a:lnSpc>
                <a:buClrTx/>
                <a:buSzTx/>
                <a:buFontTx/>
                <a:buNone/>
                <a:tabLst/>
              </a:pPr>
              <a:r>
                <a:rPr lang="ja-JP" altLang="en-US" sz="1600" dirty="0">
                  <a:solidFill>
                    <a:schemeClr val="bg1"/>
                  </a:solidFill>
                  <a:latin typeface="HGPｺﾞｼｯｸE" panose="020B0900000000000000" pitchFamily="50" charset="-128"/>
                  <a:ea typeface="HGPｺﾞｼｯｸE" panose="020B0900000000000000" pitchFamily="50" charset="-128"/>
                </a:rPr>
                <a:t>消費者</a:t>
              </a:r>
            </a:p>
          </p:txBody>
        </p:sp>
        <p:sp>
          <p:nvSpPr>
            <p:cNvPr id="101" name="テキスト ボックス 100">
              <a:extLst>
                <a:ext uri="{FF2B5EF4-FFF2-40B4-BE49-F238E27FC236}">
                  <a16:creationId xmlns:a16="http://schemas.microsoft.com/office/drawing/2014/main" id="{03595052-07FF-8ED9-C794-566F3C2F0A6C}"/>
                </a:ext>
              </a:extLst>
            </p:cNvPr>
            <p:cNvSpPr txBox="1"/>
            <p:nvPr/>
          </p:nvSpPr>
          <p:spPr>
            <a:xfrm>
              <a:off x="321212" y="2896382"/>
              <a:ext cx="2040943" cy="662041"/>
            </a:xfrm>
            <a:prstGeom prst="rect">
              <a:avLst/>
            </a:prstGeom>
            <a:noFill/>
          </p:spPr>
          <p:txBody>
            <a:bodyPr wrap="none" rtlCol="0">
              <a:spAutoFit/>
            </a:bodyPr>
            <a:lstStyle/>
            <a:p>
              <a:pPr rtl="0">
                <a:lnSpc>
                  <a:spcPct val="110000"/>
                </a:lnSpc>
                <a:spcBef>
                  <a:spcPts val="0"/>
                </a:spcBef>
                <a:spcAft>
                  <a:spcPts val="0"/>
                </a:spcAft>
              </a:pPr>
              <a:r>
                <a:rPr lang="ja-JP" altLang="en-US" sz="1200" b="0" i="0" u="none" strike="noStrike" dirty="0">
                  <a:effectLst/>
                  <a:latin typeface="HGPｺﾞｼｯｸE" panose="020B0900000000000000" pitchFamily="50" charset="-128"/>
                  <a:ea typeface="HGPｺﾞｼｯｸE" panose="020B0900000000000000" pitchFamily="50" charset="-128"/>
                </a:rPr>
                <a:t>品物の金額</a:t>
              </a:r>
              <a:r>
                <a:rPr lang="en-US" altLang="ja-JP" sz="1200" b="0" i="0" u="none" strike="noStrike" dirty="0">
                  <a:effectLst/>
                  <a:latin typeface="HGPｺﾞｼｯｸE" panose="020B0900000000000000" pitchFamily="50" charset="-128"/>
                  <a:ea typeface="HGPｺﾞｼｯｸE" panose="020B0900000000000000" pitchFamily="50" charset="-128"/>
                </a:rPr>
                <a:t>1,000</a:t>
              </a:r>
              <a:r>
                <a:rPr lang="ja-JP" altLang="en-US" sz="1200" b="0" i="0" u="none" strike="noStrike" dirty="0">
                  <a:effectLst/>
                  <a:latin typeface="HGPｺﾞｼｯｸE" panose="020B0900000000000000" pitchFamily="50" charset="-128"/>
                  <a:ea typeface="HGPｺﾞｼｯｸE" panose="020B0900000000000000" pitchFamily="50" charset="-128"/>
                </a:rPr>
                <a:t>円と一緒に</a:t>
              </a:r>
              <a:endParaRPr lang="en-US" altLang="ja-JP" sz="1200" b="0" i="0" u="none" strike="noStrike" dirty="0">
                <a:effectLst/>
                <a:latin typeface="HGPｺﾞｼｯｸE" panose="020B0900000000000000" pitchFamily="50" charset="-128"/>
                <a:ea typeface="HGPｺﾞｼｯｸE" panose="020B0900000000000000" pitchFamily="50" charset="-128"/>
              </a:endParaRPr>
            </a:p>
            <a:p>
              <a:pPr rtl="0">
                <a:lnSpc>
                  <a:spcPct val="110000"/>
                </a:lnSpc>
                <a:spcBef>
                  <a:spcPts val="0"/>
                </a:spcBef>
                <a:spcAft>
                  <a:spcPts val="0"/>
                </a:spcAft>
              </a:pPr>
              <a:r>
                <a:rPr lang="ja-JP" altLang="en-US" sz="1200" b="0" i="0" u="none" strike="noStrike" dirty="0">
                  <a:effectLst/>
                  <a:latin typeface="HGPｺﾞｼｯｸE" panose="020B0900000000000000" pitchFamily="50" charset="-128"/>
                  <a:ea typeface="HGPｺﾞｼｯｸE" panose="020B0900000000000000" pitchFamily="50" charset="-128"/>
                </a:rPr>
                <a:t>消費税</a:t>
              </a:r>
              <a:r>
                <a:rPr lang="en-US" altLang="ja-JP" sz="1200" b="0" i="0" u="none" strike="noStrike" dirty="0">
                  <a:effectLst/>
                  <a:latin typeface="HGPｺﾞｼｯｸE" panose="020B0900000000000000" pitchFamily="50" charset="-128"/>
                  <a:ea typeface="HGPｺﾞｼｯｸE" panose="020B0900000000000000" pitchFamily="50" charset="-128"/>
                </a:rPr>
                <a:t>100</a:t>
              </a:r>
              <a:r>
                <a:rPr lang="ja-JP" altLang="en-US" sz="1200" b="0" i="0" u="none" strike="noStrike" dirty="0">
                  <a:effectLst/>
                  <a:latin typeface="HGPｺﾞｼｯｸE" panose="020B0900000000000000" pitchFamily="50" charset="-128"/>
                  <a:ea typeface="HGPｺﾞｼｯｸE" panose="020B0900000000000000" pitchFamily="50" charset="-128"/>
                </a:rPr>
                <a:t>円を</a:t>
              </a:r>
              <a:r>
                <a:rPr lang="ja-JP" altLang="en-US" sz="1200" dirty="0">
                  <a:latin typeface="HGPｺﾞｼｯｸE" panose="020B0900000000000000" pitchFamily="50" charset="-128"/>
                  <a:ea typeface="HGPｺﾞｼｯｸE" panose="020B0900000000000000" pitchFamily="50" charset="-128"/>
                </a:rPr>
                <a:t>支払う</a:t>
              </a:r>
              <a:r>
                <a:rPr lang="ja-JP" altLang="en-US" sz="1200" b="0" i="0" u="none" strike="noStrike" dirty="0">
                  <a:effectLst/>
                  <a:latin typeface="HGPｺﾞｼｯｸE" panose="020B0900000000000000" pitchFamily="50" charset="-128"/>
                  <a:ea typeface="HGPｺﾞｼｯｸE" panose="020B0900000000000000" pitchFamily="50" charset="-128"/>
                </a:rPr>
                <a:t>。</a:t>
              </a:r>
              <a:endParaRPr lang="en-US" altLang="ja-JP" sz="1200" b="0" i="0" u="none" strike="noStrike" dirty="0">
                <a:effectLst/>
                <a:latin typeface="HGPｺﾞｼｯｸE" panose="020B0900000000000000" pitchFamily="50" charset="-128"/>
                <a:ea typeface="HGPｺﾞｼｯｸE" panose="020B0900000000000000" pitchFamily="50" charset="-128"/>
              </a:endParaRPr>
            </a:p>
            <a:p>
              <a:pPr rtl="0">
                <a:lnSpc>
                  <a:spcPct val="110000"/>
                </a:lnSpc>
                <a:spcBef>
                  <a:spcPts val="0"/>
                </a:spcBef>
                <a:spcAft>
                  <a:spcPts val="0"/>
                </a:spcAft>
              </a:pPr>
              <a:r>
                <a:rPr lang="en-US" altLang="ja-JP" sz="1100" b="0" i="0" u="none" strike="noStrike" dirty="0">
                  <a:effectLst/>
                  <a:latin typeface="HGPｺﾞｼｯｸE" panose="020B0900000000000000" pitchFamily="50" charset="-128"/>
                  <a:ea typeface="HGPｺﾞｼｯｸE" panose="020B0900000000000000" pitchFamily="50" charset="-128"/>
                </a:rPr>
                <a:t>(</a:t>
              </a:r>
              <a:r>
                <a:rPr lang="ja-JP" altLang="en-US" sz="1100" b="0" i="0" u="none" strike="noStrike" dirty="0">
                  <a:effectLst/>
                  <a:latin typeface="HGPｺﾞｼｯｸE" panose="020B0900000000000000" pitchFamily="50" charset="-128"/>
                  <a:ea typeface="HGPｺﾞｼｯｸE" panose="020B0900000000000000" pitchFamily="50" charset="-128"/>
                </a:rPr>
                <a:t>消費税を</a:t>
              </a:r>
              <a:r>
                <a:rPr lang="ja-JP" altLang="en-US" sz="1100" dirty="0">
                  <a:latin typeface="HGPｺﾞｼｯｸE" panose="020B0900000000000000" pitchFamily="50" charset="-128"/>
                  <a:ea typeface="HGPｺﾞｼｯｸE" panose="020B0900000000000000" pitchFamily="50" charset="-128"/>
                </a:rPr>
                <a:t>負担する</a:t>
              </a:r>
              <a:r>
                <a:rPr lang="en-US" altLang="ja-JP" sz="1100" b="0" i="0" u="none" strike="noStrike" dirty="0">
                  <a:effectLst/>
                  <a:latin typeface="HGPｺﾞｼｯｸE" panose="020B0900000000000000" pitchFamily="50" charset="-128"/>
                  <a:ea typeface="HGPｺﾞｼｯｸE" panose="020B0900000000000000" pitchFamily="50" charset="-128"/>
                </a:rPr>
                <a:t>)</a:t>
              </a:r>
              <a:endParaRPr lang="ja-JP" altLang="en-US" sz="1100" b="0" dirty="0">
                <a:effectLst/>
                <a:latin typeface="HGPｺﾞｼｯｸE" panose="020B0900000000000000" pitchFamily="50" charset="-128"/>
                <a:ea typeface="HGPｺﾞｼｯｸE" panose="020B0900000000000000" pitchFamily="50" charset="-128"/>
              </a:endParaRPr>
            </a:p>
          </p:txBody>
        </p:sp>
        <p:pic>
          <p:nvPicPr>
            <p:cNvPr id="98" name="図 97">
              <a:extLst>
                <a:ext uri="{FF2B5EF4-FFF2-40B4-BE49-F238E27FC236}">
                  <a16:creationId xmlns:a16="http://schemas.microsoft.com/office/drawing/2014/main" id="{A4CC9879-96D9-23E3-E7B2-EDDC4EA8F3C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925141" y="1498016"/>
              <a:ext cx="1042898" cy="1362795"/>
            </a:xfrm>
            <a:prstGeom prst="rect">
              <a:avLst/>
            </a:prstGeom>
          </p:spPr>
        </p:pic>
      </p:grpSp>
      <p:sp>
        <p:nvSpPr>
          <p:cNvPr id="2" name="スライド番号プレースホルダー 1">
            <a:extLst>
              <a:ext uri="{FF2B5EF4-FFF2-40B4-BE49-F238E27FC236}">
                <a16:creationId xmlns:a16="http://schemas.microsoft.com/office/drawing/2014/main" id="{0D5FAE38-430B-488F-ACD5-B161A8CC79D4}"/>
              </a:ext>
            </a:extLst>
          </p:cNvPr>
          <p:cNvSpPr>
            <a:spLocks noGrp="1"/>
          </p:cNvSpPr>
          <p:nvPr>
            <p:ph type="sldNum" sz="quarter" idx="12"/>
          </p:nvPr>
        </p:nvSpPr>
        <p:spPr/>
        <p:txBody>
          <a:bodyPr/>
          <a:lstStyle/>
          <a:p>
            <a:pPr>
              <a:defRPr/>
            </a:pPr>
            <a:fld id="{40E3B949-1179-4387-B307-F356BE6486A4}" type="slidenum">
              <a:rPr lang="en-US" altLang="ja-JP" smtClean="0"/>
              <a:pPr>
                <a:defRPr/>
              </a:pPr>
              <a:t>4</a:t>
            </a:fld>
            <a:endParaRPr lang="en-US" altLang="ja-JP" dirty="0"/>
          </a:p>
        </p:txBody>
      </p:sp>
      <p:sp>
        <p:nvSpPr>
          <p:cNvPr id="3" name="Rectangle 14">
            <a:extLst>
              <a:ext uri="{FF2B5EF4-FFF2-40B4-BE49-F238E27FC236}">
                <a16:creationId xmlns:a16="http://schemas.microsoft.com/office/drawing/2014/main" id="{44C58116-E4DC-434F-A621-C242A6B032A1}"/>
              </a:ext>
            </a:extLst>
          </p:cNvPr>
          <p:cNvSpPr txBox="1">
            <a:spLocks noChangeArrowheads="1"/>
          </p:cNvSpPr>
          <p:nvPr/>
        </p:nvSpPr>
        <p:spPr bwMode="auto">
          <a:xfrm>
            <a:off x="240030" y="134966"/>
            <a:ext cx="877100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500" kern="0" dirty="0">
                <a:solidFill>
                  <a:srgbClr val="005BAD"/>
                </a:solidFill>
                <a:latin typeface="HGP創英角ｺﾞｼｯｸUB" panose="020B0900000000000000" pitchFamily="50" charset="-128"/>
                <a:ea typeface="HGP創英角ｺﾞｼｯｸUB" panose="020B0900000000000000" pitchFamily="50" charset="-128"/>
              </a:rPr>
              <a:t>１</a:t>
            </a:r>
            <a:r>
              <a:rPr lang="en-US" altLang="ja-JP" sz="2200" kern="0" dirty="0">
                <a:solidFill>
                  <a:srgbClr val="005BAD"/>
                </a:solidFill>
                <a:latin typeface="HGP創英角ｺﾞｼｯｸUB" panose="020B0900000000000000" pitchFamily="50" charset="-128"/>
                <a:ea typeface="HGP創英角ｺﾞｼｯｸUB" panose="020B0900000000000000" pitchFamily="50" charset="-128"/>
              </a:rPr>
              <a:t>. </a:t>
            </a:r>
            <a:r>
              <a:rPr lang="ja-JP" altLang="en-US" sz="2200" kern="0" dirty="0">
                <a:solidFill>
                  <a:schemeClr val="tx1"/>
                </a:solidFill>
                <a:latin typeface="HGP創英角ｺﾞｼｯｸUB" panose="020B0900000000000000" pitchFamily="50" charset="-128"/>
                <a:ea typeface="HGP創英角ｺﾞｼｯｸUB" panose="020B0900000000000000" pitchFamily="50" charset="-128"/>
              </a:rPr>
              <a:t>生活と税金の関わりについて考えてみよう</a:t>
            </a:r>
          </a:p>
        </p:txBody>
      </p:sp>
      <p:pic>
        <p:nvPicPr>
          <p:cNvPr id="94" name="図 93">
            <a:extLst>
              <a:ext uri="{FF2B5EF4-FFF2-40B4-BE49-F238E27FC236}">
                <a16:creationId xmlns:a16="http://schemas.microsoft.com/office/drawing/2014/main" id="{35F17327-8FD4-A602-5993-6D07A2DED19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30063" y="5106433"/>
            <a:ext cx="1308244" cy="1515967"/>
          </a:xfrm>
          <a:prstGeom prst="rect">
            <a:avLst/>
          </a:prstGeom>
        </p:spPr>
      </p:pic>
      <p:sp>
        <p:nvSpPr>
          <p:cNvPr id="103" name="矢印: 下 102">
            <a:extLst>
              <a:ext uri="{FF2B5EF4-FFF2-40B4-BE49-F238E27FC236}">
                <a16:creationId xmlns:a16="http://schemas.microsoft.com/office/drawing/2014/main" id="{E89E4FCF-3D62-16D1-600B-B760748B9802}"/>
              </a:ext>
            </a:extLst>
          </p:cNvPr>
          <p:cNvSpPr/>
          <p:nvPr/>
        </p:nvSpPr>
        <p:spPr>
          <a:xfrm>
            <a:off x="5919612" y="2092545"/>
            <a:ext cx="259687" cy="390662"/>
          </a:xfrm>
          <a:prstGeom prst="downArrow">
            <a:avLst/>
          </a:prstGeom>
          <a:solidFill>
            <a:srgbClr val="005BAD"/>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 name="グループ化 5">
            <a:extLst>
              <a:ext uri="{FF2B5EF4-FFF2-40B4-BE49-F238E27FC236}">
                <a16:creationId xmlns:a16="http://schemas.microsoft.com/office/drawing/2014/main" id="{5AFF56A1-DC9F-CBBC-C149-E1BB08B50BF9}"/>
              </a:ext>
            </a:extLst>
          </p:cNvPr>
          <p:cNvGrpSpPr/>
          <p:nvPr/>
        </p:nvGrpSpPr>
        <p:grpSpPr>
          <a:xfrm>
            <a:off x="5326437" y="2072885"/>
            <a:ext cx="439544" cy="373627"/>
            <a:chOff x="5326437" y="2072885"/>
            <a:chExt cx="439544" cy="373627"/>
          </a:xfrm>
        </p:grpSpPr>
        <p:pic>
          <p:nvPicPr>
            <p:cNvPr id="112" name="図 111">
              <a:extLst>
                <a:ext uri="{FF2B5EF4-FFF2-40B4-BE49-F238E27FC236}">
                  <a16:creationId xmlns:a16="http://schemas.microsoft.com/office/drawing/2014/main" id="{AE1F6B86-D150-D8EE-0B50-757DDD26D44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359396" y="2072885"/>
              <a:ext cx="373627" cy="373627"/>
            </a:xfrm>
            <a:prstGeom prst="rect">
              <a:avLst/>
            </a:prstGeom>
          </p:spPr>
        </p:pic>
        <p:sp>
          <p:nvSpPr>
            <p:cNvPr id="113" name="テキスト ボックス 112">
              <a:extLst>
                <a:ext uri="{FF2B5EF4-FFF2-40B4-BE49-F238E27FC236}">
                  <a16:creationId xmlns:a16="http://schemas.microsoft.com/office/drawing/2014/main" id="{B3526B60-EB3D-7C37-90AA-449606C0AC08}"/>
                </a:ext>
              </a:extLst>
            </p:cNvPr>
            <p:cNvSpPr txBox="1"/>
            <p:nvPr/>
          </p:nvSpPr>
          <p:spPr>
            <a:xfrm>
              <a:off x="5326437" y="2126998"/>
              <a:ext cx="439544" cy="261610"/>
            </a:xfrm>
            <a:prstGeom prst="rect">
              <a:avLst/>
            </a:prstGeom>
            <a:noFill/>
          </p:spPr>
          <p:txBody>
            <a:bodyPr wrap="none" rtlCol="0">
              <a:spAutoFit/>
            </a:bodyPr>
            <a:lstStyle/>
            <a:p>
              <a:r>
                <a:rPr kumimoji="1" lang="ja-JP" altLang="en-US" sz="1100" kern="0" spc="-150" dirty="0">
                  <a:solidFill>
                    <a:schemeClr val="bg1"/>
                  </a:solidFill>
                  <a:latin typeface="HGPｺﾞｼｯｸE" panose="020B0900000000000000" pitchFamily="50" charset="-128"/>
                  <a:ea typeface="HGPｺﾞｼｯｸE" panose="020B0900000000000000" pitchFamily="50" charset="-128"/>
                </a:rPr>
                <a:t>１</a:t>
              </a:r>
              <a:r>
                <a:rPr kumimoji="1" lang="ja-JP" altLang="en-US" sz="1100" dirty="0">
                  <a:solidFill>
                    <a:schemeClr val="bg1"/>
                  </a:solidFill>
                  <a:latin typeface="HGPｺﾞｼｯｸE" panose="020B0900000000000000" pitchFamily="50" charset="-128"/>
                  <a:ea typeface="HGPｺﾞｼｯｸE" panose="020B0900000000000000" pitchFamily="50" charset="-128"/>
                </a:rPr>
                <a:t>００</a:t>
              </a:r>
            </a:p>
          </p:txBody>
        </p:sp>
      </p:grpSp>
      <p:sp>
        <p:nvSpPr>
          <p:cNvPr id="114" name="矢印: 右 113">
            <a:extLst>
              <a:ext uri="{FF2B5EF4-FFF2-40B4-BE49-F238E27FC236}">
                <a16:creationId xmlns:a16="http://schemas.microsoft.com/office/drawing/2014/main" id="{453B4202-183E-5220-C65D-4FD4D5CD04A1}"/>
              </a:ext>
            </a:extLst>
          </p:cNvPr>
          <p:cNvSpPr/>
          <p:nvPr/>
        </p:nvSpPr>
        <p:spPr>
          <a:xfrm>
            <a:off x="2510313" y="1420637"/>
            <a:ext cx="592659" cy="279958"/>
          </a:xfrm>
          <a:prstGeom prst="rightArrow">
            <a:avLst>
              <a:gd name="adj1" fmla="val 46058"/>
              <a:gd name="adj2" fmla="val 49840"/>
            </a:avLst>
          </a:prstGeom>
          <a:solidFill>
            <a:srgbClr val="005BAD"/>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15" name="矢印: 上 114">
            <a:extLst>
              <a:ext uri="{FF2B5EF4-FFF2-40B4-BE49-F238E27FC236}">
                <a16:creationId xmlns:a16="http://schemas.microsoft.com/office/drawing/2014/main" id="{EAB8D181-3CCE-3839-5AEF-29F12DB2AE7A}"/>
              </a:ext>
            </a:extLst>
          </p:cNvPr>
          <p:cNvSpPr/>
          <p:nvPr/>
        </p:nvSpPr>
        <p:spPr>
          <a:xfrm rot="10800000">
            <a:off x="5916539" y="3468590"/>
            <a:ext cx="265834" cy="419218"/>
          </a:xfrm>
          <a:prstGeom prst="upArrow">
            <a:avLst>
              <a:gd name="adj1" fmla="val 55085"/>
              <a:gd name="adj2" fmla="val 55021"/>
            </a:avLst>
          </a:prstGeom>
          <a:solidFill>
            <a:srgbClr val="005BAD"/>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4" name="グループ化 13">
            <a:extLst>
              <a:ext uri="{FF2B5EF4-FFF2-40B4-BE49-F238E27FC236}">
                <a16:creationId xmlns:a16="http://schemas.microsoft.com/office/drawing/2014/main" id="{77861F56-DEA4-3C7A-286D-F3E8E3944FCC}"/>
              </a:ext>
            </a:extLst>
          </p:cNvPr>
          <p:cNvGrpSpPr/>
          <p:nvPr/>
        </p:nvGrpSpPr>
        <p:grpSpPr>
          <a:xfrm>
            <a:off x="5326437" y="3468591"/>
            <a:ext cx="439544" cy="373627"/>
            <a:chOff x="5326437" y="3468591"/>
            <a:chExt cx="439544" cy="373627"/>
          </a:xfrm>
        </p:grpSpPr>
        <p:pic>
          <p:nvPicPr>
            <p:cNvPr id="117" name="図 116">
              <a:extLst>
                <a:ext uri="{FF2B5EF4-FFF2-40B4-BE49-F238E27FC236}">
                  <a16:creationId xmlns:a16="http://schemas.microsoft.com/office/drawing/2014/main" id="{FEE1983F-9633-AB6E-C902-C745A408E2C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359396" y="3468591"/>
              <a:ext cx="373627" cy="373627"/>
            </a:xfrm>
            <a:prstGeom prst="rect">
              <a:avLst/>
            </a:prstGeom>
          </p:spPr>
        </p:pic>
        <p:sp>
          <p:nvSpPr>
            <p:cNvPr id="118" name="テキスト ボックス 117">
              <a:extLst>
                <a:ext uri="{FF2B5EF4-FFF2-40B4-BE49-F238E27FC236}">
                  <a16:creationId xmlns:a16="http://schemas.microsoft.com/office/drawing/2014/main" id="{B33C0B9C-341F-A42F-77D6-D52532B426A3}"/>
                </a:ext>
              </a:extLst>
            </p:cNvPr>
            <p:cNvSpPr txBox="1"/>
            <p:nvPr/>
          </p:nvSpPr>
          <p:spPr>
            <a:xfrm>
              <a:off x="5326437" y="3522704"/>
              <a:ext cx="439544" cy="261610"/>
            </a:xfrm>
            <a:prstGeom prst="rect">
              <a:avLst/>
            </a:prstGeom>
            <a:noFill/>
          </p:spPr>
          <p:txBody>
            <a:bodyPr wrap="none" rtlCol="0">
              <a:spAutoFit/>
            </a:bodyPr>
            <a:lstStyle/>
            <a:p>
              <a:r>
                <a:rPr kumimoji="1" lang="ja-JP" altLang="en-US" sz="1100" kern="0" spc="-150" dirty="0">
                  <a:solidFill>
                    <a:schemeClr val="bg1"/>
                  </a:solidFill>
                  <a:latin typeface="HGPｺﾞｼｯｸE" panose="020B0900000000000000" pitchFamily="50" charset="-128"/>
                  <a:ea typeface="HGPｺﾞｼｯｸE" panose="020B0900000000000000" pitchFamily="50" charset="-128"/>
                </a:rPr>
                <a:t>１</a:t>
              </a:r>
              <a:r>
                <a:rPr kumimoji="1" lang="ja-JP" altLang="en-US" sz="1100" dirty="0">
                  <a:solidFill>
                    <a:schemeClr val="bg1"/>
                  </a:solidFill>
                  <a:latin typeface="HGPｺﾞｼｯｸE" panose="020B0900000000000000" pitchFamily="50" charset="-128"/>
                  <a:ea typeface="HGPｺﾞｼｯｸE" panose="020B0900000000000000" pitchFamily="50" charset="-128"/>
                </a:rPr>
                <a:t>００</a:t>
              </a:r>
            </a:p>
          </p:txBody>
        </p:sp>
      </p:grpSp>
      <p:grpSp>
        <p:nvGrpSpPr>
          <p:cNvPr id="11" name="グループ化 10">
            <a:extLst>
              <a:ext uri="{FF2B5EF4-FFF2-40B4-BE49-F238E27FC236}">
                <a16:creationId xmlns:a16="http://schemas.microsoft.com/office/drawing/2014/main" id="{287438EA-99E0-9A61-6C70-1F795DAD8B02}"/>
              </a:ext>
            </a:extLst>
          </p:cNvPr>
          <p:cNvGrpSpPr/>
          <p:nvPr/>
        </p:nvGrpSpPr>
        <p:grpSpPr>
          <a:xfrm>
            <a:off x="3188677" y="3882453"/>
            <a:ext cx="5631474" cy="927245"/>
            <a:chOff x="3188676" y="3882453"/>
            <a:chExt cx="5775937" cy="927245"/>
          </a:xfrm>
        </p:grpSpPr>
        <p:sp>
          <p:nvSpPr>
            <p:cNvPr id="120" name="正方形/長方形 119">
              <a:extLst>
                <a:ext uri="{FF2B5EF4-FFF2-40B4-BE49-F238E27FC236}">
                  <a16:creationId xmlns:a16="http://schemas.microsoft.com/office/drawing/2014/main" id="{F3DB039A-98B0-4571-C2AD-F5C251998923}"/>
                </a:ext>
              </a:extLst>
            </p:cNvPr>
            <p:cNvSpPr/>
            <p:nvPr/>
          </p:nvSpPr>
          <p:spPr bwMode="auto">
            <a:xfrm>
              <a:off x="3188676" y="3909698"/>
              <a:ext cx="5775937" cy="900000"/>
            </a:xfrm>
            <a:prstGeom prst="rect">
              <a:avLst/>
            </a:prstGeom>
            <a:noFill/>
            <a:ln w="12700">
              <a:solidFill>
                <a:srgbClr val="005B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lt1"/>
                </a:solidFill>
                <a:latin typeface="+mn-lt"/>
                <a:ea typeface="+mn-ea"/>
              </a:endParaRPr>
            </a:p>
          </p:txBody>
        </p:sp>
        <p:sp>
          <p:nvSpPr>
            <p:cNvPr id="121" name="正方形/長方形 120">
              <a:extLst>
                <a:ext uri="{FF2B5EF4-FFF2-40B4-BE49-F238E27FC236}">
                  <a16:creationId xmlns:a16="http://schemas.microsoft.com/office/drawing/2014/main" id="{313956CA-CA53-570F-7D0E-5AFCAFF16B2C}"/>
                </a:ext>
              </a:extLst>
            </p:cNvPr>
            <p:cNvSpPr/>
            <p:nvPr/>
          </p:nvSpPr>
          <p:spPr bwMode="auto">
            <a:xfrm>
              <a:off x="3188676" y="3909698"/>
              <a:ext cx="1262017" cy="346596"/>
            </a:xfrm>
            <a:prstGeom prst="rect">
              <a:avLst/>
            </a:prstGeom>
            <a:solidFill>
              <a:srgbClr val="005BAD"/>
            </a:solidFill>
            <a:ln w="6350" cap="flat" cmpd="sng" algn="ctr">
              <a:noFill/>
              <a:prstDash val="solid"/>
              <a:round/>
              <a:headEnd type="none" w="med" len="med"/>
              <a:tailEnd type="none" w="med" len="med"/>
            </a:ln>
            <a:effectLst/>
          </p:spPr>
          <p:txBody>
            <a:bodyPr vert="horz" wrap="square" lIns="91440" tIns="72000" rIns="91440" bIns="45720" numCol="1" rtlCol="0" anchor="ctr" anchorCtr="0" compatLnSpc="1">
              <a:prstTxWarp prst="textNoShape">
                <a:avLst/>
              </a:prstTxWarp>
            </a:bodyPr>
            <a:lstStyle/>
            <a:p>
              <a:pPr marL="0" marR="0" indent="0" algn="ctr" defTabSz="914400" latinLnBrk="0">
                <a:lnSpc>
                  <a:spcPct val="100000"/>
                </a:lnSpc>
                <a:buClrTx/>
                <a:buSzTx/>
                <a:buFontTx/>
                <a:buNone/>
                <a:tabLst/>
              </a:pPr>
              <a:r>
                <a:rPr lang="ja-JP" altLang="en-US" sz="1600" dirty="0">
                  <a:solidFill>
                    <a:schemeClr val="bg1"/>
                  </a:solidFill>
                  <a:latin typeface="HGPｺﾞｼｯｸE" panose="020B0900000000000000" pitchFamily="50" charset="-128"/>
                  <a:ea typeface="HGPｺﾞｼｯｸE" panose="020B0900000000000000" pitchFamily="50" charset="-128"/>
                </a:rPr>
                <a:t>日本銀行</a:t>
              </a:r>
            </a:p>
          </p:txBody>
        </p:sp>
        <p:sp>
          <p:nvSpPr>
            <p:cNvPr id="122" name="テキスト ボックス 121">
              <a:extLst>
                <a:ext uri="{FF2B5EF4-FFF2-40B4-BE49-F238E27FC236}">
                  <a16:creationId xmlns:a16="http://schemas.microsoft.com/office/drawing/2014/main" id="{4674A1CC-7219-48CF-052F-99721948FCE3}"/>
                </a:ext>
              </a:extLst>
            </p:cNvPr>
            <p:cNvSpPr txBox="1"/>
            <p:nvPr/>
          </p:nvSpPr>
          <p:spPr>
            <a:xfrm>
              <a:off x="3204878" y="4386091"/>
              <a:ext cx="3796232" cy="276999"/>
            </a:xfrm>
            <a:prstGeom prst="rect">
              <a:avLst/>
            </a:prstGeom>
            <a:noFill/>
          </p:spPr>
          <p:txBody>
            <a:bodyPr wrap="none" rtlCol="0">
              <a:spAutoFit/>
            </a:bodyPr>
            <a:lstStyle/>
            <a:p>
              <a:pPr rtl="0">
                <a:spcBef>
                  <a:spcPts val="0"/>
                </a:spcBef>
                <a:spcAft>
                  <a:spcPts val="500"/>
                </a:spcAft>
              </a:pPr>
              <a:r>
                <a:rPr lang="ja-JP" altLang="en-US" sz="1200" b="0" i="0" u="none" strike="noStrike" dirty="0">
                  <a:effectLst/>
                  <a:latin typeface="HGPｺﾞｼｯｸE" panose="020B0900000000000000" pitchFamily="50" charset="-128"/>
                  <a:ea typeface="HGPｺﾞｼｯｸE" panose="020B0900000000000000" pitchFamily="50" charset="-128"/>
                </a:rPr>
                <a:t>預けられた消費税を国のお金 </a:t>
              </a:r>
              <a:r>
                <a:rPr lang="en-US" altLang="ja-JP" sz="1100" b="0" i="0" u="none" strike="noStrike" dirty="0">
                  <a:effectLst/>
                  <a:latin typeface="HGPｺﾞｼｯｸE" panose="020B0900000000000000" pitchFamily="50" charset="-128"/>
                  <a:ea typeface="HGPｺﾞｼｯｸE" panose="020B0900000000000000" pitchFamily="50" charset="-128"/>
                </a:rPr>
                <a:t>(</a:t>
              </a:r>
              <a:r>
                <a:rPr lang="ja-JP" altLang="en-US" sz="1100" b="0" i="0" u="none" strike="noStrike" dirty="0">
                  <a:effectLst/>
                  <a:latin typeface="HGPｺﾞｼｯｸE" panose="020B0900000000000000" pitchFamily="50" charset="-128"/>
                  <a:ea typeface="HGPｺﾞｼｯｸE" panose="020B0900000000000000" pitchFamily="50" charset="-128"/>
                </a:rPr>
                <a:t>国庫金</a:t>
              </a:r>
              <a:r>
                <a:rPr lang="en-US" altLang="ja-JP" sz="1100" b="0" i="0" u="none" strike="noStrike" dirty="0">
                  <a:effectLst/>
                  <a:latin typeface="HGPｺﾞｼｯｸE" panose="020B0900000000000000" pitchFamily="50" charset="-128"/>
                  <a:ea typeface="HGPｺﾞｼｯｸE" panose="020B0900000000000000" pitchFamily="50" charset="-128"/>
                </a:rPr>
                <a:t>)</a:t>
              </a:r>
              <a:r>
                <a:rPr lang="en-US" altLang="ja-JP" sz="1200" b="0" i="0" u="none" strike="noStrike" dirty="0">
                  <a:effectLst/>
                  <a:latin typeface="HGPｺﾞｼｯｸE" panose="020B0900000000000000" pitchFamily="50" charset="-128"/>
                  <a:ea typeface="HGPｺﾞｼｯｸE" panose="020B0900000000000000" pitchFamily="50" charset="-128"/>
                </a:rPr>
                <a:t> </a:t>
              </a:r>
              <a:r>
                <a:rPr lang="ja-JP" altLang="en-US" sz="1200" b="0" i="0" u="none" strike="noStrike" dirty="0">
                  <a:effectLst/>
                  <a:latin typeface="HGPｺﾞｼｯｸE" panose="020B0900000000000000" pitchFamily="50" charset="-128"/>
                  <a:ea typeface="HGPｺﾞｼｯｸE" panose="020B0900000000000000" pitchFamily="50" charset="-128"/>
                </a:rPr>
                <a:t>として保管する。</a:t>
              </a:r>
              <a:endParaRPr lang="en-US" altLang="ja-JP" sz="1200" b="0" i="0" u="none" strike="noStrike" dirty="0">
                <a:effectLst/>
                <a:latin typeface="HGPｺﾞｼｯｸE" panose="020B0900000000000000" pitchFamily="50" charset="-128"/>
                <a:ea typeface="HGPｺﾞｼｯｸE" panose="020B0900000000000000" pitchFamily="50" charset="-128"/>
              </a:endParaRPr>
            </a:p>
          </p:txBody>
        </p:sp>
        <p:sp>
          <p:nvSpPr>
            <p:cNvPr id="17" name="正方形/長方形 16">
              <a:extLst>
                <a:ext uri="{FF2B5EF4-FFF2-40B4-BE49-F238E27FC236}">
                  <a16:creationId xmlns:a16="http://schemas.microsoft.com/office/drawing/2014/main" id="{42B75AA8-755C-25E2-6A5C-E1C6F1EAA978}"/>
                </a:ext>
              </a:extLst>
            </p:cNvPr>
            <p:cNvSpPr/>
            <p:nvPr/>
          </p:nvSpPr>
          <p:spPr bwMode="auto">
            <a:xfrm>
              <a:off x="3405568" y="3882453"/>
              <a:ext cx="431090" cy="169277"/>
            </a:xfrm>
            <a:prstGeom prst="rect">
              <a:avLst/>
            </a:prstGeom>
            <a:noFill/>
          </p:spPr>
          <p:txBody>
            <a:bodyPr wrap="none" rtlCol="0">
              <a:spAutoFit/>
            </a:bodyPr>
            <a:lstStyle/>
            <a:p>
              <a:pPr>
                <a:spcBef>
                  <a:spcPts val="0"/>
                </a:spcBef>
                <a:spcAft>
                  <a:spcPts val="500"/>
                </a:spcAft>
              </a:pPr>
              <a:r>
                <a:rPr lang="ja-JP" altLang="en-US" sz="500" dirty="0">
                  <a:solidFill>
                    <a:schemeClr val="bg1"/>
                  </a:solidFill>
                  <a:latin typeface="HGPｺﾞｼｯｸE" panose="020B0900000000000000" pitchFamily="50" charset="-128"/>
                  <a:ea typeface="HGPｺﾞｼｯｸE" panose="020B0900000000000000" pitchFamily="50" charset="-128"/>
                </a:rPr>
                <a:t>にっぽん</a:t>
              </a:r>
            </a:p>
          </p:txBody>
        </p:sp>
      </p:grpSp>
      <p:sp>
        <p:nvSpPr>
          <p:cNvPr id="123" name="矢印: 上 122">
            <a:extLst>
              <a:ext uri="{FF2B5EF4-FFF2-40B4-BE49-F238E27FC236}">
                <a16:creationId xmlns:a16="http://schemas.microsoft.com/office/drawing/2014/main" id="{BA4618EB-70D8-388C-D35A-7C94ECB8EAE5}"/>
              </a:ext>
            </a:extLst>
          </p:cNvPr>
          <p:cNvSpPr/>
          <p:nvPr/>
        </p:nvSpPr>
        <p:spPr>
          <a:xfrm rot="10800000">
            <a:off x="4543549" y="4870454"/>
            <a:ext cx="298495" cy="578982"/>
          </a:xfrm>
          <a:prstGeom prst="upArrow">
            <a:avLst>
              <a:gd name="adj1" fmla="val 59510"/>
              <a:gd name="adj2" fmla="val 46830"/>
            </a:avLst>
          </a:prstGeom>
          <a:solidFill>
            <a:srgbClr val="005BAD"/>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5" name="グループ化 14">
            <a:extLst>
              <a:ext uri="{FF2B5EF4-FFF2-40B4-BE49-F238E27FC236}">
                <a16:creationId xmlns:a16="http://schemas.microsoft.com/office/drawing/2014/main" id="{9C405EF0-D82B-4E10-7080-0D6AEA907723}"/>
              </a:ext>
            </a:extLst>
          </p:cNvPr>
          <p:cNvGrpSpPr/>
          <p:nvPr/>
        </p:nvGrpSpPr>
        <p:grpSpPr>
          <a:xfrm>
            <a:off x="3544755" y="4870455"/>
            <a:ext cx="863837" cy="519561"/>
            <a:chOff x="3544755" y="4870455"/>
            <a:chExt cx="863837" cy="519561"/>
          </a:xfrm>
        </p:grpSpPr>
        <p:sp>
          <p:nvSpPr>
            <p:cNvPr id="125" name="楕円 124">
              <a:extLst>
                <a:ext uri="{FF2B5EF4-FFF2-40B4-BE49-F238E27FC236}">
                  <a16:creationId xmlns:a16="http://schemas.microsoft.com/office/drawing/2014/main" id="{206C52B9-BABE-BEE6-5AEF-819526A2BBBF}"/>
                </a:ext>
              </a:extLst>
            </p:cNvPr>
            <p:cNvSpPr/>
            <p:nvPr/>
          </p:nvSpPr>
          <p:spPr>
            <a:xfrm>
              <a:off x="3544755" y="4870455"/>
              <a:ext cx="863837" cy="519561"/>
            </a:xfrm>
            <a:prstGeom prst="ellipse">
              <a:avLst/>
            </a:prstGeom>
            <a:solidFill>
              <a:srgbClr val="E3F2FD"/>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pic>
          <p:nvPicPr>
            <p:cNvPr id="126" name="図 125">
              <a:extLst>
                <a:ext uri="{FF2B5EF4-FFF2-40B4-BE49-F238E27FC236}">
                  <a16:creationId xmlns:a16="http://schemas.microsoft.com/office/drawing/2014/main" id="{BEC0D212-0254-CA1F-AB3E-D158DDE5230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3638286" y="4943421"/>
              <a:ext cx="373627" cy="373627"/>
            </a:xfrm>
            <a:prstGeom prst="rect">
              <a:avLst/>
            </a:prstGeom>
          </p:spPr>
        </p:pic>
        <p:pic>
          <p:nvPicPr>
            <p:cNvPr id="127" name="図 126">
              <a:extLst>
                <a:ext uri="{FF2B5EF4-FFF2-40B4-BE49-F238E27FC236}">
                  <a16:creationId xmlns:a16="http://schemas.microsoft.com/office/drawing/2014/main" id="{75A944D8-17F6-9B3F-EFC0-82C59B492073}"/>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3773244" y="4943421"/>
              <a:ext cx="373627" cy="373627"/>
            </a:xfrm>
            <a:prstGeom prst="rect">
              <a:avLst/>
            </a:prstGeom>
          </p:spPr>
        </p:pic>
        <p:pic>
          <p:nvPicPr>
            <p:cNvPr id="128" name="図 127">
              <a:extLst>
                <a:ext uri="{FF2B5EF4-FFF2-40B4-BE49-F238E27FC236}">
                  <a16:creationId xmlns:a16="http://schemas.microsoft.com/office/drawing/2014/main" id="{6E964183-DE1E-70B2-5485-5AAD5F51360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3941433" y="4944063"/>
              <a:ext cx="373627" cy="372343"/>
            </a:xfrm>
            <a:prstGeom prst="rect">
              <a:avLst/>
            </a:prstGeom>
          </p:spPr>
        </p:pic>
        <p:sp>
          <p:nvSpPr>
            <p:cNvPr id="129" name="テキスト ボックス 128">
              <a:extLst>
                <a:ext uri="{FF2B5EF4-FFF2-40B4-BE49-F238E27FC236}">
                  <a16:creationId xmlns:a16="http://schemas.microsoft.com/office/drawing/2014/main" id="{C4285CDB-CB6A-6881-20C2-D38FE9DECB05}"/>
                </a:ext>
              </a:extLst>
            </p:cNvPr>
            <p:cNvSpPr txBox="1"/>
            <p:nvPr/>
          </p:nvSpPr>
          <p:spPr>
            <a:xfrm>
              <a:off x="3656042" y="4956331"/>
              <a:ext cx="655949" cy="338554"/>
            </a:xfrm>
            <a:prstGeom prst="rect">
              <a:avLst/>
            </a:prstGeom>
            <a:noFill/>
          </p:spPr>
          <p:txBody>
            <a:bodyPr wrap="none" rtlCol="0">
              <a:spAutoFit/>
            </a:bodyPr>
            <a:lstStyle/>
            <a:p>
              <a:r>
                <a:rPr lang="ja-JP" altLang="en-US" sz="1600" dirty="0">
                  <a:solidFill>
                    <a:schemeClr val="bg1"/>
                  </a:solidFill>
                  <a:effectLst>
                    <a:glow rad="101600">
                      <a:srgbClr val="888888"/>
                    </a:glow>
                  </a:effectLst>
                  <a:latin typeface="HGPｺﾞｼｯｸE" panose="020B0900000000000000" pitchFamily="50" charset="-128"/>
                  <a:ea typeface="HGPｺﾞｼｯｸE" panose="020B0900000000000000" pitchFamily="50" charset="-128"/>
                </a:rPr>
                <a:t>７８円</a:t>
              </a:r>
              <a:endParaRPr kumimoji="1" lang="ja-JP" altLang="en-US" sz="1600" dirty="0">
                <a:solidFill>
                  <a:schemeClr val="bg1"/>
                </a:solidFill>
                <a:effectLst>
                  <a:glow rad="101600">
                    <a:srgbClr val="888888"/>
                  </a:glow>
                </a:effectLst>
                <a:latin typeface="HGPｺﾞｼｯｸE" panose="020B0900000000000000" pitchFamily="50" charset="-128"/>
                <a:ea typeface="HGPｺﾞｼｯｸE" panose="020B0900000000000000" pitchFamily="50" charset="-128"/>
              </a:endParaRPr>
            </a:p>
          </p:txBody>
        </p:sp>
      </p:grpSp>
      <p:grpSp>
        <p:nvGrpSpPr>
          <p:cNvPr id="21" name="グループ化 20">
            <a:extLst>
              <a:ext uri="{FF2B5EF4-FFF2-40B4-BE49-F238E27FC236}">
                <a16:creationId xmlns:a16="http://schemas.microsoft.com/office/drawing/2014/main" id="{5D885052-D3C1-2FD2-9698-5E0B79E248EF}"/>
              </a:ext>
            </a:extLst>
          </p:cNvPr>
          <p:cNvGrpSpPr/>
          <p:nvPr/>
        </p:nvGrpSpPr>
        <p:grpSpPr>
          <a:xfrm>
            <a:off x="6741856" y="4870455"/>
            <a:ext cx="863837" cy="519561"/>
            <a:chOff x="6741856" y="4870455"/>
            <a:chExt cx="863837" cy="519561"/>
          </a:xfrm>
        </p:grpSpPr>
        <p:sp>
          <p:nvSpPr>
            <p:cNvPr id="132" name="楕円 131">
              <a:extLst>
                <a:ext uri="{FF2B5EF4-FFF2-40B4-BE49-F238E27FC236}">
                  <a16:creationId xmlns:a16="http://schemas.microsoft.com/office/drawing/2014/main" id="{B828E7FF-4893-F8D1-33EA-F58D9C532AC5}"/>
                </a:ext>
              </a:extLst>
            </p:cNvPr>
            <p:cNvSpPr/>
            <p:nvPr/>
          </p:nvSpPr>
          <p:spPr>
            <a:xfrm>
              <a:off x="6741856" y="4870455"/>
              <a:ext cx="863837" cy="519561"/>
            </a:xfrm>
            <a:prstGeom prst="ellipse">
              <a:avLst/>
            </a:prstGeom>
            <a:solidFill>
              <a:srgbClr val="E3F2FD"/>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nvGrpSpPr>
            <p:cNvPr id="20" name="グループ化 19">
              <a:extLst>
                <a:ext uri="{FF2B5EF4-FFF2-40B4-BE49-F238E27FC236}">
                  <a16:creationId xmlns:a16="http://schemas.microsoft.com/office/drawing/2014/main" id="{FFF14E53-A86E-39C4-9A0E-CD232EED7A46}"/>
                </a:ext>
              </a:extLst>
            </p:cNvPr>
            <p:cNvGrpSpPr/>
            <p:nvPr/>
          </p:nvGrpSpPr>
          <p:grpSpPr>
            <a:xfrm>
              <a:off x="6842206" y="4943421"/>
              <a:ext cx="681052" cy="373627"/>
              <a:chOff x="6842206" y="4943421"/>
              <a:chExt cx="681052" cy="373627"/>
            </a:xfrm>
          </p:grpSpPr>
          <p:pic>
            <p:nvPicPr>
              <p:cNvPr id="133" name="図 132">
                <a:extLst>
                  <a:ext uri="{FF2B5EF4-FFF2-40B4-BE49-F238E27FC236}">
                    <a16:creationId xmlns:a16="http://schemas.microsoft.com/office/drawing/2014/main" id="{4F5C96FD-9FD0-E7C8-F071-7CF3078A7A8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6842206" y="4943421"/>
                <a:ext cx="373627" cy="373627"/>
              </a:xfrm>
              <a:prstGeom prst="rect">
                <a:avLst/>
              </a:prstGeom>
            </p:spPr>
          </p:pic>
          <p:pic>
            <p:nvPicPr>
              <p:cNvPr id="134" name="図 133">
                <a:extLst>
                  <a:ext uri="{FF2B5EF4-FFF2-40B4-BE49-F238E27FC236}">
                    <a16:creationId xmlns:a16="http://schemas.microsoft.com/office/drawing/2014/main" id="{03EF6914-1102-959D-746A-B493E63C8EF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6977164" y="4944063"/>
                <a:ext cx="373627" cy="372343"/>
              </a:xfrm>
              <a:prstGeom prst="rect">
                <a:avLst/>
              </a:prstGeom>
            </p:spPr>
          </p:pic>
          <p:pic>
            <p:nvPicPr>
              <p:cNvPr id="135" name="図 134">
                <a:extLst>
                  <a:ext uri="{FF2B5EF4-FFF2-40B4-BE49-F238E27FC236}">
                    <a16:creationId xmlns:a16="http://schemas.microsoft.com/office/drawing/2014/main" id="{F878543F-1647-BC4B-A9F7-23889DBCA4E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7145353" y="4944063"/>
                <a:ext cx="373627" cy="372343"/>
              </a:xfrm>
              <a:prstGeom prst="rect">
                <a:avLst/>
              </a:prstGeom>
            </p:spPr>
          </p:pic>
          <p:sp>
            <p:nvSpPr>
              <p:cNvPr id="136" name="テキスト ボックス 135">
                <a:extLst>
                  <a:ext uri="{FF2B5EF4-FFF2-40B4-BE49-F238E27FC236}">
                    <a16:creationId xmlns:a16="http://schemas.microsoft.com/office/drawing/2014/main" id="{AFC03A04-9DCC-592C-16C4-171AFCA31A12}"/>
                  </a:ext>
                </a:extLst>
              </p:cNvPr>
              <p:cNvSpPr txBox="1"/>
              <p:nvPr/>
            </p:nvSpPr>
            <p:spPr>
              <a:xfrm>
                <a:off x="6867309" y="4947089"/>
                <a:ext cx="655949" cy="338554"/>
              </a:xfrm>
              <a:prstGeom prst="rect">
                <a:avLst/>
              </a:prstGeom>
              <a:noFill/>
            </p:spPr>
            <p:txBody>
              <a:bodyPr wrap="none" rtlCol="0">
                <a:spAutoFit/>
              </a:bodyPr>
              <a:lstStyle/>
              <a:p>
                <a:r>
                  <a:rPr lang="ja-JP" altLang="en-US" sz="1600" dirty="0">
                    <a:solidFill>
                      <a:schemeClr val="bg1"/>
                    </a:solidFill>
                    <a:effectLst>
                      <a:glow rad="101600">
                        <a:srgbClr val="888888"/>
                      </a:glow>
                    </a:effectLst>
                    <a:latin typeface="HGPｺﾞｼｯｸE" panose="020B0900000000000000" pitchFamily="50" charset="-128"/>
                    <a:ea typeface="HGPｺﾞｼｯｸE" panose="020B0900000000000000" pitchFamily="50" charset="-128"/>
                  </a:rPr>
                  <a:t>２２円</a:t>
                </a:r>
                <a:endParaRPr kumimoji="1" lang="ja-JP" altLang="en-US" sz="1600" dirty="0">
                  <a:solidFill>
                    <a:schemeClr val="bg1"/>
                  </a:solidFill>
                  <a:effectLst>
                    <a:glow rad="101600">
                      <a:srgbClr val="888888"/>
                    </a:glow>
                  </a:effectLst>
                  <a:latin typeface="HGPｺﾞｼｯｸE" panose="020B0900000000000000" pitchFamily="50" charset="-128"/>
                  <a:ea typeface="HGPｺﾞｼｯｸE" panose="020B0900000000000000" pitchFamily="50" charset="-128"/>
                </a:endParaRPr>
              </a:p>
            </p:txBody>
          </p:sp>
        </p:grpSp>
      </p:grpSp>
      <p:grpSp>
        <p:nvGrpSpPr>
          <p:cNvPr id="12" name="グループ化 11">
            <a:extLst>
              <a:ext uri="{FF2B5EF4-FFF2-40B4-BE49-F238E27FC236}">
                <a16:creationId xmlns:a16="http://schemas.microsoft.com/office/drawing/2014/main" id="{15C3F862-0613-A5E5-9E3D-ECC7179915FC}"/>
              </a:ext>
            </a:extLst>
          </p:cNvPr>
          <p:cNvGrpSpPr/>
          <p:nvPr/>
        </p:nvGrpSpPr>
        <p:grpSpPr>
          <a:xfrm>
            <a:off x="3188676" y="5493830"/>
            <a:ext cx="2823484" cy="815490"/>
            <a:chOff x="3188676" y="5493830"/>
            <a:chExt cx="2823484" cy="815490"/>
          </a:xfrm>
        </p:grpSpPr>
        <p:sp>
          <p:nvSpPr>
            <p:cNvPr id="138" name="正方形/長方形 137">
              <a:extLst>
                <a:ext uri="{FF2B5EF4-FFF2-40B4-BE49-F238E27FC236}">
                  <a16:creationId xmlns:a16="http://schemas.microsoft.com/office/drawing/2014/main" id="{4430DAF4-195A-A5B4-DCAC-28B5C6E24D9B}"/>
                </a:ext>
              </a:extLst>
            </p:cNvPr>
            <p:cNvSpPr/>
            <p:nvPr/>
          </p:nvSpPr>
          <p:spPr bwMode="auto">
            <a:xfrm>
              <a:off x="3188676" y="5494198"/>
              <a:ext cx="2823484" cy="815122"/>
            </a:xfrm>
            <a:prstGeom prst="rect">
              <a:avLst/>
            </a:prstGeom>
            <a:noFill/>
            <a:ln w="12700">
              <a:solidFill>
                <a:srgbClr val="005B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lt1"/>
                </a:solidFill>
                <a:latin typeface="+mn-lt"/>
                <a:ea typeface="+mn-ea"/>
              </a:endParaRPr>
            </a:p>
          </p:txBody>
        </p:sp>
        <p:sp>
          <p:nvSpPr>
            <p:cNvPr id="139" name="正方形/長方形 138">
              <a:extLst>
                <a:ext uri="{FF2B5EF4-FFF2-40B4-BE49-F238E27FC236}">
                  <a16:creationId xmlns:a16="http://schemas.microsoft.com/office/drawing/2014/main" id="{0EF1FF4D-F650-1472-07E0-A8B04E075E2F}"/>
                </a:ext>
              </a:extLst>
            </p:cNvPr>
            <p:cNvSpPr/>
            <p:nvPr/>
          </p:nvSpPr>
          <p:spPr bwMode="auto">
            <a:xfrm>
              <a:off x="3188676" y="5493830"/>
              <a:ext cx="2823484" cy="346596"/>
            </a:xfrm>
            <a:prstGeom prst="rect">
              <a:avLst/>
            </a:prstGeom>
            <a:solidFill>
              <a:srgbClr val="005BAD"/>
            </a:solidFill>
            <a:ln w="6350" cap="flat" cmpd="sng" algn="ctr">
              <a:noFill/>
              <a:prstDash val="solid"/>
              <a:round/>
              <a:headEnd type="none" w="med" len="med"/>
              <a:tailEnd type="none" w="med" len="med"/>
            </a:ln>
            <a:effectLst/>
          </p:spPr>
          <p:txBody>
            <a:bodyPr vert="horz" wrap="square" lIns="91440" tIns="36000" rIns="91440" bIns="45720" numCol="1" rtlCol="0" anchor="ctr" anchorCtr="0" compatLnSpc="1">
              <a:prstTxWarp prst="textNoShape">
                <a:avLst/>
              </a:prstTxWarp>
            </a:bodyPr>
            <a:lstStyle/>
            <a:p>
              <a:pPr marL="0" marR="0" indent="0" algn="ctr" defTabSz="914400" latinLnBrk="0">
                <a:lnSpc>
                  <a:spcPct val="100000"/>
                </a:lnSpc>
                <a:buClrTx/>
                <a:buSzTx/>
                <a:buFontTx/>
                <a:buNone/>
                <a:tabLst/>
              </a:pPr>
              <a:r>
                <a:rPr lang="ja-JP" altLang="en-US" sz="1600" dirty="0">
                  <a:solidFill>
                    <a:schemeClr val="bg1"/>
                  </a:solidFill>
                  <a:latin typeface="HGPｺﾞｼｯｸE" panose="020B0900000000000000" pitchFamily="50" charset="-128"/>
                  <a:ea typeface="HGPｺﾞｼｯｸE" panose="020B0900000000000000" pitchFamily="50" charset="-128"/>
                </a:rPr>
                <a:t>国　（国税）</a:t>
              </a:r>
              <a:endParaRPr lang="en-US" altLang="ja-JP" sz="1600" dirty="0">
                <a:solidFill>
                  <a:schemeClr val="bg1"/>
                </a:solidFill>
                <a:latin typeface="HGPｺﾞｼｯｸE" panose="020B0900000000000000" pitchFamily="50" charset="-128"/>
                <a:ea typeface="HGPｺﾞｼｯｸE" panose="020B0900000000000000" pitchFamily="50" charset="-128"/>
              </a:endParaRPr>
            </a:p>
          </p:txBody>
        </p:sp>
        <p:sp>
          <p:nvSpPr>
            <p:cNvPr id="140" name="テキスト ボックス 139">
              <a:extLst>
                <a:ext uri="{FF2B5EF4-FFF2-40B4-BE49-F238E27FC236}">
                  <a16:creationId xmlns:a16="http://schemas.microsoft.com/office/drawing/2014/main" id="{02266900-A961-C600-EFA7-7898845042BA}"/>
                </a:ext>
              </a:extLst>
            </p:cNvPr>
            <p:cNvSpPr txBox="1"/>
            <p:nvPr/>
          </p:nvSpPr>
          <p:spPr>
            <a:xfrm>
              <a:off x="4243590" y="5920259"/>
              <a:ext cx="713657" cy="307777"/>
            </a:xfrm>
            <a:prstGeom prst="rect">
              <a:avLst/>
            </a:prstGeom>
            <a:noFill/>
          </p:spPr>
          <p:txBody>
            <a:bodyPr wrap="none" rtlCol="0">
              <a:spAutoFit/>
            </a:bodyPr>
            <a:lstStyle/>
            <a:p>
              <a:pPr rtl="0">
                <a:spcBef>
                  <a:spcPts val="0"/>
                </a:spcBef>
                <a:spcAft>
                  <a:spcPts val="500"/>
                </a:spcAft>
              </a:pPr>
              <a:r>
                <a:rPr lang="ja-JP" altLang="en-US" sz="1400" b="0" i="0" u="none" strike="noStrike" dirty="0">
                  <a:effectLst/>
                  <a:latin typeface="HGPｺﾞｼｯｸE" panose="020B0900000000000000" pitchFamily="50" charset="-128"/>
                  <a:ea typeface="HGPｺﾞｼｯｸE" panose="020B0900000000000000" pitchFamily="50" charset="-128"/>
                </a:rPr>
                <a:t>７．８％</a:t>
              </a:r>
              <a:endParaRPr lang="en-US" altLang="ja-JP" sz="1400" b="0" i="0" u="none" strike="noStrike" dirty="0">
                <a:effectLst/>
                <a:latin typeface="HGPｺﾞｼｯｸE" panose="020B0900000000000000" pitchFamily="50" charset="-128"/>
                <a:ea typeface="HGPｺﾞｼｯｸE" panose="020B0900000000000000" pitchFamily="50" charset="-128"/>
              </a:endParaRPr>
            </a:p>
          </p:txBody>
        </p:sp>
      </p:grpSp>
      <p:grpSp>
        <p:nvGrpSpPr>
          <p:cNvPr id="13" name="グループ化 12">
            <a:extLst>
              <a:ext uri="{FF2B5EF4-FFF2-40B4-BE49-F238E27FC236}">
                <a16:creationId xmlns:a16="http://schemas.microsoft.com/office/drawing/2014/main" id="{743F1719-39D0-CFA9-54DE-5E503A01F604}"/>
              </a:ext>
            </a:extLst>
          </p:cNvPr>
          <p:cNvGrpSpPr/>
          <p:nvPr/>
        </p:nvGrpSpPr>
        <p:grpSpPr>
          <a:xfrm>
            <a:off x="6213137" y="5493830"/>
            <a:ext cx="2751476" cy="815490"/>
            <a:chOff x="6213137" y="5493830"/>
            <a:chExt cx="2751476" cy="815490"/>
          </a:xfrm>
        </p:grpSpPr>
        <p:sp>
          <p:nvSpPr>
            <p:cNvPr id="142" name="正方形/長方形 141">
              <a:extLst>
                <a:ext uri="{FF2B5EF4-FFF2-40B4-BE49-F238E27FC236}">
                  <a16:creationId xmlns:a16="http://schemas.microsoft.com/office/drawing/2014/main" id="{95F5A0A8-CB6C-E7D9-8A18-F258EA92C68F}"/>
                </a:ext>
              </a:extLst>
            </p:cNvPr>
            <p:cNvSpPr/>
            <p:nvPr/>
          </p:nvSpPr>
          <p:spPr bwMode="auto">
            <a:xfrm>
              <a:off x="6213137" y="5494198"/>
              <a:ext cx="2751476" cy="815122"/>
            </a:xfrm>
            <a:prstGeom prst="rect">
              <a:avLst/>
            </a:prstGeom>
            <a:noFill/>
            <a:ln w="12700">
              <a:solidFill>
                <a:srgbClr val="005B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lt1"/>
                </a:solidFill>
                <a:latin typeface="+mn-lt"/>
                <a:ea typeface="+mn-ea"/>
              </a:endParaRPr>
            </a:p>
          </p:txBody>
        </p:sp>
        <p:sp>
          <p:nvSpPr>
            <p:cNvPr id="143" name="正方形/長方形 142">
              <a:extLst>
                <a:ext uri="{FF2B5EF4-FFF2-40B4-BE49-F238E27FC236}">
                  <a16:creationId xmlns:a16="http://schemas.microsoft.com/office/drawing/2014/main" id="{B9D0335A-1A0F-BDDE-10F2-76DE765E8DB3}"/>
                </a:ext>
              </a:extLst>
            </p:cNvPr>
            <p:cNvSpPr/>
            <p:nvPr/>
          </p:nvSpPr>
          <p:spPr bwMode="auto">
            <a:xfrm>
              <a:off x="6221609" y="5493830"/>
              <a:ext cx="2743004" cy="346596"/>
            </a:xfrm>
            <a:prstGeom prst="rect">
              <a:avLst/>
            </a:prstGeom>
            <a:solidFill>
              <a:srgbClr val="005BAD"/>
            </a:solidFill>
            <a:ln w="6350" cap="flat" cmpd="sng" algn="ctr">
              <a:noFill/>
              <a:prstDash val="solid"/>
              <a:round/>
              <a:headEnd type="none" w="med" len="med"/>
              <a:tailEnd type="none" w="med" len="med"/>
            </a:ln>
            <a:effectLst/>
          </p:spPr>
          <p:txBody>
            <a:bodyPr vert="horz" wrap="square" lIns="91440" tIns="36000" rIns="91440" bIns="45720" numCol="1" rtlCol="0" anchor="ctr" anchorCtr="0" compatLnSpc="1">
              <a:prstTxWarp prst="textNoShape">
                <a:avLst/>
              </a:prstTxWarp>
            </a:bodyPr>
            <a:lstStyle/>
            <a:p>
              <a:pPr marL="0" marR="0" indent="0" algn="ctr" defTabSz="914400" latinLnBrk="0">
                <a:lnSpc>
                  <a:spcPct val="100000"/>
                </a:lnSpc>
                <a:buClrTx/>
                <a:buSzTx/>
                <a:buFontTx/>
                <a:buNone/>
                <a:tabLst/>
              </a:pPr>
              <a:r>
                <a:rPr lang="ja-JP" altLang="en-US" sz="1600" dirty="0">
                  <a:solidFill>
                    <a:schemeClr val="bg1"/>
                  </a:solidFill>
                  <a:latin typeface="HGPｺﾞｼｯｸE" panose="020B0900000000000000" pitchFamily="50" charset="-128"/>
                  <a:ea typeface="HGPｺﾞｼｯｸE" panose="020B0900000000000000" pitchFamily="50" charset="-128"/>
                </a:rPr>
                <a:t>地方　（地方税）</a:t>
              </a:r>
            </a:p>
          </p:txBody>
        </p:sp>
        <p:sp>
          <p:nvSpPr>
            <p:cNvPr id="144" name="テキスト ボックス 143">
              <a:extLst>
                <a:ext uri="{FF2B5EF4-FFF2-40B4-BE49-F238E27FC236}">
                  <a16:creationId xmlns:a16="http://schemas.microsoft.com/office/drawing/2014/main" id="{3324D612-086F-5692-9204-05F60A2C14AC}"/>
                </a:ext>
              </a:extLst>
            </p:cNvPr>
            <p:cNvSpPr txBox="1"/>
            <p:nvPr/>
          </p:nvSpPr>
          <p:spPr>
            <a:xfrm>
              <a:off x="7232047" y="5920259"/>
              <a:ext cx="713657" cy="307777"/>
            </a:xfrm>
            <a:prstGeom prst="rect">
              <a:avLst/>
            </a:prstGeom>
            <a:noFill/>
          </p:spPr>
          <p:txBody>
            <a:bodyPr wrap="none" rtlCol="0">
              <a:spAutoFit/>
            </a:bodyPr>
            <a:lstStyle/>
            <a:p>
              <a:pPr rtl="0">
                <a:spcBef>
                  <a:spcPts val="0"/>
                </a:spcBef>
                <a:spcAft>
                  <a:spcPts val="500"/>
                </a:spcAft>
              </a:pPr>
              <a:r>
                <a:rPr lang="ja-JP" altLang="en-US" sz="1400" dirty="0">
                  <a:latin typeface="HGPｺﾞｼｯｸE" panose="020B0900000000000000" pitchFamily="50" charset="-128"/>
                  <a:ea typeface="HGPｺﾞｼｯｸE" panose="020B0900000000000000" pitchFamily="50" charset="-128"/>
                </a:rPr>
                <a:t>２</a:t>
              </a:r>
              <a:r>
                <a:rPr lang="ja-JP" altLang="en-US" sz="1400" b="0" i="0" u="none" strike="noStrike" dirty="0">
                  <a:effectLst/>
                  <a:latin typeface="HGPｺﾞｼｯｸE" panose="020B0900000000000000" pitchFamily="50" charset="-128"/>
                  <a:ea typeface="HGPｺﾞｼｯｸE" panose="020B0900000000000000" pitchFamily="50" charset="-128"/>
                </a:rPr>
                <a:t>．２％</a:t>
              </a:r>
              <a:endParaRPr lang="en-US" altLang="ja-JP" sz="1400" b="0" i="0" u="none" strike="noStrike" dirty="0">
                <a:effectLst/>
                <a:latin typeface="HGPｺﾞｼｯｸE" panose="020B0900000000000000" pitchFamily="50" charset="-128"/>
                <a:ea typeface="HGPｺﾞｼｯｸE" panose="020B0900000000000000" pitchFamily="50" charset="-128"/>
              </a:endParaRPr>
            </a:p>
          </p:txBody>
        </p:sp>
      </p:grpSp>
      <p:grpSp>
        <p:nvGrpSpPr>
          <p:cNvPr id="22" name="グループ化 21">
            <a:extLst>
              <a:ext uri="{FF2B5EF4-FFF2-40B4-BE49-F238E27FC236}">
                <a16:creationId xmlns:a16="http://schemas.microsoft.com/office/drawing/2014/main" id="{79902AC5-E08B-397C-615D-627C1F25973D}"/>
              </a:ext>
            </a:extLst>
          </p:cNvPr>
          <p:cNvGrpSpPr/>
          <p:nvPr/>
        </p:nvGrpSpPr>
        <p:grpSpPr>
          <a:xfrm>
            <a:off x="806814" y="4287053"/>
            <a:ext cx="2181719" cy="870352"/>
            <a:chOff x="806814" y="4287053"/>
            <a:chExt cx="2181719" cy="870352"/>
          </a:xfrm>
        </p:grpSpPr>
        <p:sp>
          <p:nvSpPr>
            <p:cNvPr id="146" name="吹き出し: 円形 145">
              <a:extLst>
                <a:ext uri="{FF2B5EF4-FFF2-40B4-BE49-F238E27FC236}">
                  <a16:creationId xmlns:a16="http://schemas.microsoft.com/office/drawing/2014/main" id="{C64630BD-947B-8F3B-96AD-EB17B77E81FE}"/>
                </a:ext>
              </a:extLst>
            </p:cNvPr>
            <p:cNvSpPr/>
            <p:nvPr/>
          </p:nvSpPr>
          <p:spPr>
            <a:xfrm>
              <a:off x="806814" y="4287053"/>
              <a:ext cx="2181719" cy="870352"/>
            </a:xfrm>
            <a:prstGeom prst="wedgeEllipseCallout">
              <a:avLst>
                <a:gd name="adj1" fmla="val -32959"/>
                <a:gd name="adj2" fmla="val 56807"/>
              </a:avLst>
            </a:prstGeom>
            <a:solidFill>
              <a:schemeClr val="bg1"/>
            </a:solidFill>
            <a:ln w="12700">
              <a:solidFill>
                <a:srgbClr val="005B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 name="テキスト ボックス 147">
              <a:extLst>
                <a:ext uri="{FF2B5EF4-FFF2-40B4-BE49-F238E27FC236}">
                  <a16:creationId xmlns:a16="http://schemas.microsoft.com/office/drawing/2014/main" id="{AA7A8FD7-42B2-4A4F-6C5E-27A3745866C3}"/>
                </a:ext>
              </a:extLst>
            </p:cNvPr>
            <p:cNvSpPr txBox="1"/>
            <p:nvPr/>
          </p:nvSpPr>
          <p:spPr>
            <a:xfrm>
              <a:off x="982205" y="4482923"/>
              <a:ext cx="1853392" cy="495007"/>
            </a:xfrm>
            <a:prstGeom prst="rect">
              <a:avLst/>
            </a:prstGeom>
            <a:noFill/>
          </p:spPr>
          <p:txBody>
            <a:bodyPr wrap="none" rtlCol="0">
              <a:spAutoFit/>
            </a:bodyPr>
            <a:lstStyle/>
            <a:p>
              <a:pPr rtl="0">
                <a:spcBef>
                  <a:spcPts val="0"/>
                </a:spcBef>
                <a:spcAft>
                  <a:spcPts val="500"/>
                </a:spcAft>
              </a:pPr>
              <a:r>
                <a:rPr lang="ja-JP" altLang="en-US" sz="1100" b="0" i="0" u="none" strike="noStrike" dirty="0">
                  <a:effectLst/>
                  <a:latin typeface="HGPｺﾞｼｯｸE" panose="020B0900000000000000" pitchFamily="50" charset="-128"/>
                  <a:ea typeface="HGPｺﾞｼｯｸE" panose="020B0900000000000000" pitchFamily="50" charset="-128"/>
                </a:rPr>
                <a:t>お店は、 消費税を預かって</a:t>
              </a:r>
              <a:endParaRPr lang="en-US" altLang="ja-JP" sz="1100" b="0" i="0" u="none" strike="noStrike" dirty="0">
                <a:effectLst/>
                <a:latin typeface="HGPｺﾞｼｯｸE" panose="020B0900000000000000" pitchFamily="50" charset="-128"/>
                <a:ea typeface="HGPｺﾞｼｯｸE" panose="020B0900000000000000" pitchFamily="50" charset="-128"/>
              </a:endParaRPr>
            </a:p>
            <a:p>
              <a:pPr rtl="0">
                <a:spcBef>
                  <a:spcPts val="0"/>
                </a:spcBef>
                <a:spcAft>
                  <a:spcPts val="500"/>
                </a:spcAft>
              </a:pPr>
              <a:r>
                <a:rPr lang="ja-JP" altLang="en-US" sz="1100" b="0" i="0" u="none" strike="noStrike" dirty="0">
                  <a:effectLst/>
                  <a:latin typeface="HGPｺﾞｼｯｸE" panose="020B0900000000000000" pitchFamily="50" charset="-128"/>
                  <a:ea typeface="HGPｺﾞｼｯｸE" panose="020B0900000000000000" pitchFamily="50" charset="-128"/>
                </a:rPr>
                <a:t>まとめて納めているんだね。</a:t>
              </a:r>
              <a:endParaRPr lang="ja-JP" altLang="en-US" sz="1050" b="0" dirty="0">
                <a:effectLst/>
                <a:latin typeface="HGPｺﾞｼｯｸE" panose="020B0900000000000000" pitchFamily="50" charset="-128"/>
                <a:ea typeface="HGPｺﾞｼｯｸE" panose="020B0900000000000000" pitchFamily="50" charset="-128"/>
              </a:endParaRPr>
            </a:p>
          </p:txBody>
        </p:sp>
      </p:grpSp>
      <p:grpSp>
        <p:nvGrpSpPr>
          <p:cNvPr id="10" name="グループ化 9">
            <a:extLst>
              <a:ext uri="{FF2B5EF4-FFF2-40B4-BE49-F238E27FC236}">
                <a16:creationId xmlns:a16="http://schemas.microsoft.com/office/drawing/2014/main" id="{87A2CB89-7E97-AEFC-A1FF-7EDCBD94C141}"/>
              </a:ext>
            </a:extLst>
          </p:cNvPr>
          <p:cNvGrpSpPr/>
          <p:nvPr/>
        </p:nvGrpSpPr>
        <p:grpSpPr>
          <a:xfrm>
            <a:off x="3188676" y="2525899"/>
            <a:ext cx="5631475" cy="900000"/>
            <a:chOff x="3188676" y="2525899"/>
            <a:chExt cx="5631475" cy="900000"/>
          </a:xfrm>
        </p:grpSpPr>
        <p:sp>
          <p:nvSpPr>
            <p:cNvPr id="151" name="正方形/長方形 150">
              <a:extLst>
                <a:ext uri="{FF2B5EF4-FFF2-40B4-BE49-F238E27FC236}">
                  <a16:creationId xmlns:a16="http://schemas.microsoft.com/office/drawing/2014/main" id="{C2698C01-A0B1-ECD3-07DA-EF7527AB3EBB}"/>
                </a:ext>
              </a:extLst>
            </p:cNvPr>
            <p:cNvSpPr/>
            <p:nvPr/>
          </p:nvSpPr>
          <p:spPr bwMode="auto">
            <a:xfrm>
              <a:off x="3188677" y="2525899"/>
              <a:ext cx="5631474" cy="900000"/>
            </a:xfrm>
            <a:prstGeom prst="rect">
              <a:avLst/>
            </a:prstGeom>
            <a:noFill/>
            <a:ln w="12700">
              <a:solidFill>
                <a:srgbClr val="005B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lt1"/>
                </a:solidFill>
                <a:latin typeface="+mn-lt"/>
                <a:ea typeface="+mn-ea"/>
              </a:endParaRPr>
            </a:p>
          </p:txBody>
        </p:sp>
        <p:sp>
          <p:nvSpPr>
            <p:cNvPr id="152" name="正方形/長方形 151">
              <a:extLst>
                <a:ext uri="{FF2B5EF4-FFF2-40B4-BE49-F238E27FC236}">
                  <a16:creationId xmlns:a16="http://schemas.microsoft.com/office/drawing/2014/main" id="{C1CF0B65-1F72-C3FC-5D52-E55896CC59B2}"/>
                </a:ext>
              </a:extLst>
            </p:cNvPr>
            <p:cNvSpPr/>
            <p:nvPr/>
          </p:nvSpPr>
          <p:spPr bwMode="auto">
            <a:xfrm>
              <a:off x="3188676" y="2525899"/>
              <a:ext cx="1262017" cy="346596"/>
            </a:xfrm>
            <a:prstGeom prst="rect">
              <a:avLst/>
            </a:prstGeom>
            <a:solidFill>
              <a:srgbClr val="005BAD"/>
            </a:solidFill>
            <a:ln w="6350" cap="flat" cmpd="sng" algn="ctr">
              <a:noFill/>
              <a:prstDash val="solid"/>
              <a:round/>
              <a:headEnd type="none" w="med" len="med"/>
              <a:tailEnd type="none" w="med" len="med"/>
            </a:ln>
            <a:effectLst/>
          </p:spPr>
          <p:txBody>
            <a:bodyPr vert="horz" wrap="square" lIns="91440" tIns="36000" rIns="91440" bIns="45720" numCol="1" rtlCol="0" anchor="ctr" anchorCtr="0" compatLnSpc="1">
              <a:prstTxWarp prst="textNoShape">
                <a:avLst/>
              </a:prstTxWarp>
            </a:bodyPr>
            <a:lstStyle/>
            <a:p>
              <a:pPr marL="0" marR="0" indent="0" algn="ctr" defTabSz="914400" latinLnBrk="0">
                <a:lnSpc>
                  <a:spcPct val="100000"/>
                </a:lnSpc>
                <a:buClrTx/>
                <a:buSzTx/>
                <a:buFontTx/>
                <a:buNone/>
                <a:tabLst/>
              </a:pPr>
              <a:r>
                <a:rPr lang="ja-JP" altLang="en-US" sz="1600" dirty="0">
                  <a:solidFill>
                    <a:schemeClr val="bg1"/>
                  </a:solidFill>
                  <a:latin typeface="HGPｺﾞｼｯｸE" panose="020B0900000000000000" pitchFamily="50" charset="-128"/>
                  <a:ea typeface="HGPｺﾞｼｯｸE" panose="020B0900000000000000" pitchFamily="50" charset="-128"/>
                </a:rPr>
                <a:t>税務署</a:t>
              </a:r>
            </a:p>
          </p:txBody>
        </p:sp>
        <p:sp>
          <p:nvSpPr>
            <p:cNvPr id="154" name="テキスト ボックス 153">
              <a:extLst>
                <a:ext uri="{FF2B5EF4-FFF2-40B4-BE49-F238E27FC236}">
                  <a16:creationId xmlns:a16="http://schemas.microsoft.com/office/drawing/2014/main" id="{29280401-26C9-1893-2B3B-5DC0D49977C8}"/>
                </a:ext>
              </a:extLst>
            </p:cNvPr>
            <p:cNvSpPr txBox="1"/>
            <p:nvPr/>
          </p:nvSpPr>
          <p:spPr>
            <a:xfrm>
              <a:off x="3204878" y="2995835"/>
              <a:ext cx="2848857" cy="276999"/>
            </a:xfrm>
            <a:prstGeom prst="rect">
              <a:avLst/>
            </a:prstGeom>
            <a:noFill/>
          </p:spPr>
          <p:txBody>
            <a:bodyPr wrap="none" rtlCol="0">
              <a:spAutoFit/>
            </a:bodyPr>
            <a:lstStyle/>
            <a:p>
              <a:pPr rtl="0">
                <a:spcBef>
                  <a:spcPts val="0"/>
                </a:spcBef>
                <a:spcAft>
                  <a:spcPts val="500"/>
                </a:spcAft>
              </a:pPr>
              <a:r>
                <a:rPr lang="ja-JP" altLang="en-US" sz="1200" b="0" i="0" u="none" strike="noStrike" dirty="0">
                  <a:effectLst/>
                  <a:latin typeface="HGPｺﾞｼｯｸE" panose="020B0900000000000000" pitchFamily="50" charset="-128"/>
                  <a:ea typeface="HGPｺﾞｼｯｸE" panose="020B0900000000000000" pitchFamily="50" charset="-128"/>
                </a:rPr>
                <a:t>納められた消費税を日本銀行に預ける。</a:t>
              </a:r>
            </a:p>
          </p:txBody>
        </p:sp>
      </p:grpSp>
      <p:grpSp>
        <p:nvGrpSpPr>
          <p:cNvPr id="9" name="グループ化 8">
            <a:extLst>
              <a:ext uri="{FF2B5EF4-FFF2-40B4-BE49-F238E27FC236}">
                <a16:creationId xmlns:a16="http://schemas.microsoft.com/office/drawing/2014/main" id="{4579631C-84C5-EB2F-8383-266008BC2E3C}"/>
              </a:ext>
            </a:extLst>
          </p:cNvPr>
          <p:cNvGrpSpPr/>
          <p:nvPr/>
        </p:nvGrpSpPr>
        <p:grpSpPr>
          <a:xfrm>
            <a:off x="5390701" y="1116218"/>
            <a:ext cx="1660098" cy="846530"/>
            <a:chOff x="5390701" y="1116218"/>
            <a:chExt cx="1660098" cy="846530"/>
          </a:xfrm>
        </p:grpSpPr>
        <p:sp>
          <p:nvSpPr>
            <p:cNvPr id="166" name="正方形/長方形 165">
              <a:extLst>
                <a:ext uri="{FF2B5EF4-FFF2-40B4-BE49-F238E27FC236}">
                  <a16:creationId xmlns:a16="http://schemas.microsoft.com/office/drawing/2014/main" id="{B69F1D12-A352-87B0-67C3-3A6D0491268B}"/>
                </a:ext>
              </a:extLst>
            </p:cNvPr>
            <p:cNvSpPr/>
            <p:nvPr/>
          </p:nvSpPr>
          <p:spPr>
            <a:xfrm>
              <a:off x="5410911" y="1144731"/>
              <a:ext cx="1639888" cy="818017"/>
            </a:xfrm>
            <a:prstGeom prst="rect">
              <a:avLst/>
            </a:prstGeom>
            <a:solidFill>
              <a:srgbClr val="E3F2FD"/>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167" name="テキスト ボックス 166">
              <a:extLst>
                <a:ext uri="{FF2B5EF4-FFF2-40B4-BE49-F238E27FC236}">
                  <a16:creationId xmlns:a16="http://schemas.microsoft.com/office/drawing/2014/main" id="{64A6A31A-8093-62E4-6270-98D44C1AB9AE}"/>
                </a:ext>
              </a:extLst>
            </p:cNvPr>
            <p:cNvSpPr txBox="1"/>
            <p:nvPr/>
          </p:nvSpPr>
          <p:spPr>
            <a:xfrm>
              <a:off x="5390701" y="1116218"/>
              <a:ext cx="938077" cy="276999"/>
            </a:xfrm>
            <a:prstGeom prst="rect">
              <a:avLst/>
            </a:prstGeom>
            <a:noFill/>
          </p:spPr>
          <p:txBody>
            <a:bodyPr wrap="none" rtlCol="0">
              <a:spAutoFit/>
            </a:bodyPr>
            <a:lstStyle/>
            <a:p>
              <a:pPr rtl="0">
                <a:spcBef>
                  <a:spcPts val="0"/>
                </a:spcBef>
                <a:spcAft>
                  <a:spcPts val="500"/>
                </a:spcAft>
              </a:pPr>
              <a:r>
                <a:rPr lang="ja-JP" altLang="en-US" sz="1200" b="0" i="0" u="none" strike="noStrike" dirty="0">
                  <a:solidFill>
                    <a:srgbClr val="005BAD"/>
                  </a:solidFill>
                  <a:effectLst/>
                  <a:latin typeface="HGPｺﾞｼｯｸE" panose="020B0900000000000000" pitchFamily="50" charset="-128"/>
                  <a:ea typeface="HGPｺﾞｼｯｸE" panose="020B0900000000000000" pitchFamily="50" charset="-128"/>
                </a:rPr>
                <a:t>お店の売上</a:t>
              </a:r>
              <a:endParaRPr lang="ja-JP" altLang="en-US" sz="1100" b="0" dirty="0">
                <a:solidFill>
                  <a:srgbClr val="005BAD"/>
                </a:solidFill>
                <a:effectLst/>
                <a:latin typeface="HGPｺﾞｼｯｸE" panose="020B0900000000000000" pitchFamily="50" charset="-128"/>
                <a:ea typeface="HGPｺﾞｼｯｸE" panose="020B0900000000000000" pitchFamily="50" charset="-128"/>
              </a:endParaRPr>
            </a:p>
          </p:txBody>
        </p:sp>
        <p:grpSp>
          <p:nvGrpSpPr>
            <p:cNvPr id="168" name="グループ化 167">
              <a:extLst>
                <a:ext uri="{FF2B5EF4-FFF2-40B4-BE49-F238E27FC236}">
                  <a16:creationId xmlns:a16="http://schemas.microsoft.com/office/drawing/2014/main" id="{B386BD7B-A08B-090F-7153-338EB263F99F}"/>
                </a:ext>
              </a:extLst>
            </p:cNvPr>
            <p:cNvGrpSpPr/>
            <p:nvPr/>
          </p:nvGrpSpPr>
          <p:grpSpPr>
            <a:xfrm>
              <a:off x="5817922" y="1419772"/>
              <a:ext cx="825867" cy="408386"/>
              <a:chOff x="2078852" y="2232915"/>
              <a:chExt cx="997926" cy="493469"/>
            </a:xfrm>
          </p:grpSpPr>
          <p:pic>
            <p:nvPicPr>
              <p:cNvPr id="169" name="図 168" descr="図形&#10;&#10;自動的に生成された説明">
                <a:extLst>
                  <a:ext uri="{FF2B5EF4-FFF2-40B4-BE49-F238E27FC236}">
                    <a16:creationId xmlns:a16="http://schemas.microsoft.com/office/drawing/2014/main" id="{37CE357B-9F1C-4A01-91F8-BD116295D32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78852" y="2236872"/>
                <a:ext cx="991148" cy="489512"/>
              </a:xfrm>
              <a:prstGeom prst="rect">
                <a:avLst/>
              </a:prstGeom>
            </p:spPr>
          </p:pic>
          <p:sp>
            <p:nvSpPr>
              <p:cNvPr id="170" name="テキスト ボックス 169">
                <a:extLst>
                  <a:ext uri="{FF2B5EF4-FFF2-40B4-BE49-F238E27FC236}">
                    <a16:creationId xmlns:a16="http://schemas.microsoft.com/office/drawing/2014/main" id="{5C60ABC6-FEE6-2688-C789-7E394528592D}"/>
                  </a:ext>
                </a:extLst>
              </p:cNvPr>
              <p:cNvSpPr txBox="1"/>
              <p:nvPr/>
            </p:nvSpPr>
            <p:spPr>
              <a:xfrm>
                <a:off x="2078852" y="2232915"/>
                <a:ext cx="997926" cy="483468"/>
              </a:xfrm>
              <a:prstGeom prst="rect">
                <a:avLst/>
              </a:prstGeom>
              <a:noFill/>
            </p:spPr>
            <p:txBody>
              <a:bodyPr wrap="none" rtlCol="0">
                <a:spAutoFit/>
              </a:bodyPr>
              <a:lstStyle/>
              <a:p>
                <a:r>
                  <a:rPr lang="ja-JP" altLang="en-US" sz="2000" kern="0" spc="-150" dirty="0">
                    <a:solidFill>
                      <a:schemeClr val="bg1"/>
                    </a:solidFill>
                    <a:latin typeface="HGPｺﾞｼｯｸE" panose="020B0900000000000000" pitchFamily="50" charset="-128"/>
                    <a:ea typeface="HGPｺﾞｼｯｸE" panose="020B0900000000000000" pitchFamily="50" charset="-128"/>
                  </a:rPr>
                  <a:t>１</a:t>
                </a:r>
                <a:r>
                  <a:rPr kumimoji="1" lang="ja-JP" altLang="en-US" sz="2000" dirty="0">
                    <a:solidFill>
                      <a:schemeClr val="bg1"/>
                    </a:solidFill>
                    <a:latin typeface="HGPｺﾞｼｯｸE" panose="020B0900000000000000" pitchFamily="50" charset="-128"/>
                    <a:ea typeface="HGPｺﾞｼｯｸE" panose="020B0900000000000000" pitchFamily="50" charset="-128"/>
                  </a:rPr>
                  <a:t>０００</a:t>
                </a:r>
              </a:p>
            </p:txBody>
          </p:sp>
        </p:grpSp>
      </p:grpSp>
      <p:grpSp>
        <p:nvGrpSpPr>
          <p:cNvPr id="8" name="グループ化 7">
            <a:extLst>
              <a:ext uri="{FF2B5EF4-FFF2-40B4-BE49-F238E27FC236}">
                <a16:creationId xmlns:a16="http://schemas.microsoft.com/office/drawing/2014/main" id="{B5D30D73-CAA4-C65E-C602-95D1509327D9}"/>
              </a:ext>
            </a:extLst>
          </p:cNvPr>
          <p:cNvGrpSpPr/>
          <p:nvPr/>
        </p:nvGrpSpPr>
        <p:grpSpPr>
          <a:xfrm>
            <a:off x="3165967" y="1065378"/>
            <a:ext cx="5654183" cy="976722"/>
            <a:chOff x="3165967" y="1065378"/>
            <a:chExt cx="5654183" cy="976722"/>
          </a:xfrm>
        </p:grpSpPr>
        <p:sp>
          <p:nvSpPr>
            <p:cNvPr id="160" name="正方形/長方形 159">
              <a:extLst>
                <a:ext uri="{FF2B5EF4-FFF2-40B4-BE49-F238E27FC236}">
                  <a16:creationId xmlns:a16="http://schemas.microsoft.com/office/drawing/2014/main" id="{B2CE6652-8853-A793-E2FD-ADE7A37CCFB3}"/>
                </a:ext>
              </a:extLst>
            </p:cNvPr>
            <p:cNvSpPr/>
            <p:nvPr/>
          </p:nvSpPr>
          <p:spPr bwMode="auto">
            <a:xfrm>
              <a:off x="3165967" y="1065378"/>
              <a:ext cx="5654183" cy="976722"/>
            </a:xfrm>
            <a:prstGeom prst="rect">
              <a:avLst/>
            </a:prstGeom>
            <a:noFill/>
            <a:ln w="12700">
              <a:solidFill>
                <a:srgbClr val="005B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lt1"/>
                </a:solidFill>
                <a:latin typeface="+mn-lt"/>
                <a:ea typeface="+mn-ea"/>
              </a:endParaRPr>
            </a:p>
          </p:txBody>
        </p:sp>
        <p:grpSp>
          <p:nvGrpSpPr>
            <p:cNvPr id="7" name="グループ化 6">
              <a:extLst>
                <a:ext uri="{FF2B5EF4-FFF2-40B4-BE49-F238E27FC236}">
                  <a16:creationId xmlns:a16="http://schemas.microsoft.com/office/drawing/2014/main" id="{A83D414A-CB2D-99D7-6BAA-5B6FA89FBF83}"/>
                </a:ext>
              </a:extLst>
            </p:cNvPr>
            <p:cNvGrpSpPr/>
            <p:nvPr/>
          </p:nvGrpSpPr>
          <p:grpSpPr>
            <a:xfrm>
              <a:off x="3165967" y="1066181"/>
              <a:ext cx="2233743" cy="903661"/>
              <a:chOff x="3165967" y="1066181"/>
              <a:chExt cx="2233743" cy="903661"/>
            </a:xfrm>
          </p:grpSpPr>
          <p:sp>
            <p:nvSpPr>
              <p:cNvPr id="161" name="正方形/長方形 160">
                <a:extLst>
                  <a:ext uri="{FF2B5EF4-FFF2-40B4-BE49-F238E27FC236}">
                    <a16:creationId xmlns:a16="http://schemas.microsoft.com/office/drawing/2014/main" id="{44D4C6F9-43CF-47E2-03AD-B9EADEFED560}"/>
                  </a:ext>
                </a:extLst>
              </p:cNvPr>
              <p:cNvSpPr/>
              <p:nvPr/>
            </p:nvSpPr>
            <p:spPr bwMode="auto">
              <a:xfrm>
                <a:off x="3165967" y="1066181"/>
                <a:ext cx="1262017" cy="346596"/>
              </a:xfrm>
              <a:prstGeom prst="rect">
                <a:avLst/>
              </a:prstGeom>
              <a:solidFill>
                <a:srgbClr val="005BAD"/>
              </a:solidFill>
              <a:ln w="6350" cap="flat" cmpd="sng" algn="ctr">
                <a:noFill/>
                <a:prstDash val="solid"/>
                <a:round/>
                <a:headEnd type="none" w="med" len="med"/>
                <a:tailEnd type="none" w="med" len="med"/>
              </a:ln>
              <a:effectLst/>
            </p:spPr>
            <p:txBody>
              <a:bodyPr vert="horz" wrap="square" lIns="91440" tIns="36000" rIns="91440" bIns="45720" numCol="1" rtlCol="0" anchor="ctr" anchorCtr="0" compatLnSpc="1">
                <a:prstTxWarp prst="textNoShape">
                  <a:avLst/>
                </a:prstTxWarp>
              </a:bodyPr>
              <a:lstStyle/>
              <a:p>
                <a:pPr marL="0" marR="0" indent="0" algn="ctr" defTabSz="914400" latinLnBrk="0">
                  <a:lnSpc>
                    <a:spcPct val="100000"/>
                  </a:lnSpc>
                  <a:buClrTx/>
                  <a:buSzTx/>
                  <a:buFontTx/>
                  <a:buNone/>
                  <a:tabLst/>
                </a:pPr>
                <a:r>
                  <a:rPr lang="ja-JP" altLang="en-US" sz="1600" dirty="0">
                    <a:solidFill>
                      <a:schemeClr val="bg1"/>
                    </a:solidFill>
                    <a:latin typeface="HGPｺﾞｼｯｸE" panose="020B0900000000000000" pitchFamily="50" charset="-128"/>
                    <a:ea typeface="HGPｺﾞｼｯｸE" panose="020B0900000000000000" pitchFamily="50" charset="-128"/>
                  </a:rPr>
                  <a:t>お店</a:t>
                </a:r>
              </a:p>
            </p:txBody>
          </p:sp>
          <p:sp>
            <p:nvSpPr>
              <p:cNvPr id="164" name="テキスト ボックス 163">
                <a:extLst>
                  <a:ext uri="{FF2B5EF4-FFF2-40B4-BE49-F238E27FC236}">
                    <a16:creationId xmlns:a16="http://schemas.microsoft.com/office/drawing/2014/main" id="{B412A46F-5B23-4E15-348B-4D2B34398D17}"/>
                  </a:ext>
                </a:extLst>
              </p:cNvPr>
              <p:cNvSpPr txBox="1"/>
              <p:nvPr/>
            </p:nvSpPr>
            <p:spPr>
              <a:xfrm>
                <a:off x="3204878" y="1444057"/>
                <a:ext cx="2194832" cy="525785"/>
              </a:xfrm>
              <a:prstGeom prst="rect">
                <a:avLst/>
              </a:prstGeom>
              <a:noFill/>
            </p:spPr>
            <p:txBody>
              <a:bodyPr wrap="none" rtlCol="0">
                <a:spAutoFit/>
              </a:bodyPr>
              <a:lstStyle/>
              <a:p>
                <a:pPr rtl="0">
                  <a:spcBef>
                    <a:spcPts val="0"/>
                  </a:spcBef>
                  <a:spcAft>
                    <a:spcPts val="500"/>
                  </a:spcAft>
                </a:pPr>
                <a:r>
                  <a:rPr lang="ja-JP" altLang="en-US" sz="1200" b="0" i="0" u="none" strike="noStrike" dirty="0">
                    <a:effectLst/>
                    <a:latin typeface="HGPｺﾞｼｯｸE" panose="020B0900000000000000" pitchFamily="50" charset="-128"/>
                    <a:ea typeface="HGPｺﾞｼｯｸE" panose="020B0900000000000000" pitchFamily="50" charset="-128"/>
                  </a:rPr>
                  <a:t>消費者から預かった</a:t>
                </a:r>
                <a:endParaRPr lang="en-US" altLang="ja-JP" sz="1200" b="0" i="0" u="none" strike="noStrike" dirty="0">
                  <a:effectLst/>
                  <a:latin typeface="HGPｺﾞｼｯｸE" panose="020B0900000000000000" pitchFamily="50" charset="-128"/>
                  <a:ea typeface="HGPｺﾞｼｯｸE" panose="020B0900000000000000" pitchFamily="50" charset="-128"/>
                </a:endParaRPr>
              </a:p>
              <a:p>
                <a:pPr rtl="0">
                  <a:spcBef>
                    <a:spcPts val="0"/>
                  </a:spcBef>
                  <a:spcAft>
                    <a:spcPts val="500"/>
                  </a:spcAft>
                </a:pPr>
                <a:r>
                  <a:rPr lang="ja-JP" altLang="en-US" sz="1200" b="0" i="0" u="none" strike="noStrike" dirty="0">
                    <a:effectLst/>
                    <a:latin typeface="HGPｺﾞｼｯｸE" panose="020B0900000000000000" pitchFamily="50" charset="-128"/>
                    <a:ea typeface="HGPｺﾞｼｯｸE" panose="020B0900000000000000" pitchFamily="50" charset="-128"/>
                  </a:rPr>
                  <a:t>消費税の額を計算して納める。</a:t>
                </a:r>
                <a:endParaRPr lang="ja-JP" altLang="en-US" sz="1100" b="0" dirty="0">
                  <a:effectLst/>
                  <a:latin typeface="HGPｺﾞｼｯｸE" panose="020B0900000000000000" pitchFamily="50" charset="-128"/>
                  <a:ea typeface="HGPｺﾞｼｯｸE" panose="020B0900000000000000" pitchFamily="50" charset="-128"/>
                </a:endParaRPr>
              </a:p>
            </p:txBody>
          </p:sp>
        </p:grpSp>
      </p:grpSp>
      <p:sp>
        <p:nvSpPr>
          <p:cNvPr id="171" name="角丸四角形 15">
            <a:extLst>
              <a:ext uri="{FF2B5EF4-FFF2-40B4-BE49-F238E27FC236}">
                <a16:creationId xmlns:a16="http://schemas.microsoft.com/office/drawing/2014/main" id="{54893164-C9A2-EE98-1F6B-4FAACEB501A0}"/>
              </a:ext>
            </a:extLst>
          </p:cNvPr>
          <p:cNvSpPr/>
          <p:nvPr/>
        </p:nvSpPr>
        <p:spPr>
          <a:xfrm>
            <a:off x="3102973" y="6432897"/>
            <a:ext cx="5281871" cy="132175"/>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30000"/>
              </a:lnSpc>
            </a:pPr>
            <a:r>
              <a:rPr lang="en-US" altLang="ja-JP" sz="800" dirty="0">
                <a:solidFill>
                  <a:schemeClr val="tx1"/>
                </a:solidFill>
                <a:latin typeface="+mn-ea"/>
              </a:rPr>
              <a:t>※</a:t>
            </a:r>
            <a:r>
              <a:rPr lang="ja-JP" altLang="en-US" sz="800" dirty="0">
                <a:solidFill>
                  <a:schemeClr val="tx1"/>
                </a:solidFill>
                <a:latin typeface="+mn-ea"/>
              </a:rPr>
              <a:t>消費税は国税（消費税）と地方税（地方消費税）に分かれていて</a:t>
            </a:r>
            <a:r>
              <a:rPr lang="en-US" altLang="ja-JP" sz="800" dirty="0">
                <a:solidFill>
                  <a:schemeClr val="tx1"/>
                </a:solidFill>
                <a:latin typeface="+mn-ea"/>
              </a:rPr>
              <a:t>10%</a:t>
            </a:r>
            <a:r>
              <a:rPr lang="ja-JP" altLang="en-US" sz="800" dirty="0">
                <a:solidFill>
                  <a:schemeClr val="tx1"/>
                </a:solidFill>
                <a:latin typeface="+mn-ea"/>
              </a:rPr>
              <a:t>のうち</a:t>
            </a:r>
            <a:r>
              <a:rPr lang="en-US" altLang="ja-JP" sz="800" dirty="0">
                <a:solidFill>
                  <a:schemeClr val="tx1"/>
                </a:solidFill>
                <a:latin typeface="+mn-ea"/>
              </a:rPr>
              <a:t>7.8%</a:t>
            </a:r>
            <a:r>
              <a:rPr lang="ja-JP" altLang="en-US" sz="800" dirty="0">
                <a:solidFill>
                  <a:schemeClr val="tx1"/>
                </a:solidFill>
                <a:latin typeface="+mn-ea"/>
              </a:rPr>
              <a:t>が国税、</a:t>
            </a:r>
            <a:r>
              <a:rPr lang="en-US" altLang="ja-JP" sz="800" dirty="0">
                <a:solidFill>
                  <a:schemeClr val="tx1"/>
                </a:solidFill>
                <a:latin typeface="+mn-ea"/>
              </a:rPr>
              <a:t>2.2</a:t>
            </a:r>
            <a:r>
              <a:rPr lang="ja-JP" altLang="en-US" sz="800" dirty="0">
                <a:solidFill>
                  <a:schemeClr val="tx1"/>
                </a:solidFill>
                <a:latin typeface="+mn-ea"/>
              </a:rPr>
              <a:t>％が地方税です。</a:t>
            </a:r>
          </a:p>
        </p:txBody>
      </p:sp>
      <p:pic>
        <p:nvPicPr>
          <p:cNvPr id="172" name="図 171">
            <a:extLst>
              <a:ext uri="{FF2B5EF4-FFF2-40B4-BE49-F238E27FC236}">
                <a16:creationId xmlns:a16="http://schemas.microsoft.com/office/drawing/2014/main" id="{B8472064-5DCA-25E7-880C-FCCDDA307790}"/>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7239352" y="1029349"/>
            <a:ext cx="1654829" cy="1069432"/>
          </a:xfrm>
          <a:prstGeom prst="rect">
            <a:avLst/>
          </a:prstGeom>
        </p:spPr>
      </p:pic>
      <p:pic>
        <p:nvPicPr>
          <p:cNvPr id="173" name="図 172">
            <a:extLst>
              <a:ext uri="{FF2B5EF4-FFF2-40B4-BE49-F238E27FC236}">
                <a16:creationId xmlns:a16="http://schemas.microsoft.com/office/drawing/2014/main" id="{B0D47E3C-E9BD-9C87-DDA7-9CDC4C168B2A}"/>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7285826" y="2233915"/>
            <a:ext cx="1473744" cy="1433883"/>
          </a:xfrm>
          <a:prstGeom prst="rect">
            <a:avLst/>
          </a:prstGeom>
        </p:spPr>
      </p:pic>
      <p:pic>
        <p:nvPicPr>
          <p:cNvPr id="174" name="図 173">
            <a:extLst>
              <a:ext uri="{FF2B5EF4-FFF2-40B4-BE49-F238E27FC236}">
                <a16:creationId xmlns:a16="http://schemas.microsoft.com/office/drawing/2014/main" id="{C902C530-2227-B036-67D6-168E1F24BD6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7034127" y="3865094"/>
            <a:ext cx="1977142" cy="956682"/>
          </a:xfrm>
          <a:prstGeom prst="rect">
            <a:avLst/>
          </a:prstGeom>
        </p:spPr>
      </p:pic>
      <p:grpSp>
        <p:nvGrpSpPr>
          <p:cNvPr id="5" name="グループ化 4">
            <a:extLst>
              <a:ext uri="{FF2B5EF4-FFF2-40B4-BE49-F238E27FC236}">
                <a16:creationId xmlns:a16="http://schemas.microsoft.com/office/drawing/2014/main" id="{ED964FA1-8EEC-D6BF-04BC-810203C85FD6}"/>
              </a:ext>
            </a:extLst>
          </p:cNvPr>
          <p:cNvGrpSpPr/>
          <p:nvPr/>
        </p:nvGrpSpPr>
        <p:grpSpPr>
          <a:xfrm>
            <a:off x="2262331" y="1884469"/>
            <a:ext cx="825867" cy="910293"/>
            <a:chOff x="2262331" y="1697320"/>
            <a:chExt cx="825867" cy="910293"/>
          </a:xfrm>
        </p:grpSpPr>
        <p:grpSp>
          <p:nvGrpSpPr>
            <p:cNvPr id="107" name="グループ化 106">
              <a:extLst>
                <a:ext uri="{FF2B5EF4-FFF2-40B4-BE49-F238E27FC236}">
                  <a16:creationId xmlns:a16="http://schemas.microsoft.com/office/drawing/2014/main" id="{88CF2ED9-0C3F-6DB2-F1AD-DA22D1EB866D}"/>
                </a:ext>
              </a:extLst>
            </p:cNvPr>
            <p:cNvGrpSpPr/>
            <p:nvPr/>
          </p:nvGrpSpPr>
          <p:grpSpPr>
            <a:xfrm>
              <a:off x="2262331" y="1697320"/>
              <a:ext cx="825867" cy="408386"/>
              <a:chOff x="2078852" y="2232915"/>
              <a:chExt cx="997926" cy="493469"/>
            </a:xfrm>
          </p:grpSpPr>
          <p:pic>
            <p:nvPicPr>
              <p:cNvPr id="109" name="図 108" descr="図形&#10;&#10;自動的に生成された説明">
                <a:extLst>
                  <a:ext uri="{FF2B5EF4-FFF2-40B4-BE49-F238E27FC236}">
                    <a16:creationId xmlns:a16="http://schemas.microsoft.com/office/drawing/2014/main" id="{63D93899-2B64-65B8-80B9-D5CD2F229DC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78852" y="2236872"/>
                <a:ext cx="991148" cy="489512"/>
              </a:xfrm>
              <a:prstGeom prst="rect">
                <a:avLst/>
              </a:prstGeom>
            </p:spPr>
          </p:pic>
          <p:sp>
            <p:nvSpPr>
              <p:cNvPr id="110" name="テキスト ボックス 109">
                <a:extLst>
                  <a:ext uri="{FF2B5EF4-FFF2-40B4-BE49-F238E27FC236}">
                    <a16:creationId xmlns:a16="http://schemas.microsoft.com/office/drawing/2014/main" id="{67112D5F-F529-D69C-6E1F-827988DCDEF0}"/>
                  </a:ext>
                </a:extLst>
              </p:cNvPr>
              <p:cNvSpPr txBox="1"/>
              <p:nvPr/>
            </p:nvSpPr>
            <p:spPr>
              <a:xfrm>
                <a:off x="2078852" y="2232915"/>
                <a:ext cx="997926" cy="483468"/>
              </a:xfrm>
              <a:prstGeom prst="rect">
                <a:avLst/>
              </a:prstGeom>
              <a:noFill/>
            </p:spPr>
            <p:txBody>
              <a:bodyPr wrap="none" rtlCol="0">
                <a:spAutoFit/>
              </a:bodyPr>
              <a:lstStyle/>
              <a:p>
                <a:r>
                  <a:rPr lang="ja-JP" altLang="en-US" sz="2000" kern="0" spc="-150" dirty="0">
                    <a:solidFill>
                      <a:schemeClr val="bg1"/>
                    </a:solidFill>
                    <a:latin typeface="HGPｺﾞｼｯｸE" panose="020B0900000000000000" pitchFamily="50" charset="-128"/>
                    <a:ea typeface="HGPｺﾞｼｯｸE" panose="020B0900000000000000" pitchFamily="50" charset="-128"/>
                  </a:rPr>
                  <a:t>１</a:t>
                </a:r>
                <a:r>
                  <a:rPr kumimoji="1" lang="ja-JP" altLang="en-US" sz="2000" dirty="0">
                    <a:solidFill>
                      <a:schemeClr val="bg1"/>
                    </a:solidFill>
                    <a:latin typeface="HGPｺﾞｼｯｸE" panose="020B0900000000000000" pitchFamily="50" charset="-128"/>
                    <a:ea typeface="HGPｺﾞｼｯｸE" panose="020B0900000000000000" pitchFamily="50" charset="-128"/>
                  </a:rPr>
                  <a:t>０００</a:t>
                </a:r>
              </a:p>
            </p:txBody>
          </p:sp>
        </p:grpSp>
        <p:grpSp>
          <p:nvGrpSpPr>
            <p:cNvPr id="175" name="グループ化 174">
              <a:extLst>
                <a:ext uri="{FF2B5EF4-FFF2-40B4-BE49-F238E27FC236}">
                  <a16:creationId xmlns:a16="http://schemas.microsoft.com/office/drawing/2014/main" id="{65D414BE-C32A-865E-AB31-4BBED59A4369}"/>
                </a:ext>
              </a:extLst>
            </p:cNvPr>
            <p:cNvGrpSpPr/>
            <p:nvPr/>
          </p:nvGrpSpPr>
          <p:grpSpPr>
            <a:xfrm>
              <a:off x="2424952" y="2162039"/>
              <a:ext cx="511679" cy="445574"/>
              <a:chOff x="1704581" y="1628189"/>
              <a:chExt cx="511679" cy="445574"/>
            </a:xfrm>
          </p:grpSpPr>
          <p:pic>
            <p:nvPicPr>
              <p:cNvPr id="105" name="図 104">
                <a:extLst>
                  <a:ext uri="{FF2B5EF4-FFF2-40B4-BE49-F238E27FC236}">
                    <a16:creationId xmlns:a16="http://schemas.microsoft.com/office/drawing/2014/main" id="{BD90660E-E9ED-14F0-75BC-875B705D412E}"/>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1739131" y="1628189"/>
                <a:ext cx="445574" cy="445574"/>
              </a:xfrm>
              <a:prstGeom prst="rect">
                <a:avLst/>
              </a:prstGeom>
            </p:spPr>
          </p:pic>
          <p:sp>
            <p:nvSpPr>
              <p:cNvPr id="108" name="テキスト ボックス 107">
                <a:extLst>
                  <a:ext uri="{FF2B5EF4-FFF2-40B4-BE49-F238E27FC236}">
                    <a16:creationId xmlns:a16="http://schemas.microsoft.com/office/drawing/2014/main" id="{22604DB2-9BFA-50F1-F139-CE9B7E6450D7}"/>
                  </a:ext>
                </a:extLst>
              </p:cNvPr>
              <p:cNvSpPr txBox="1"/>
              <p:nvPr/>
            </p:nvSpPr>
            <p:spPr>
              <a:xfrm>
                <a:off x="1704581" y="1692722"/>
                <a:ext cx="511679" cy="307777"/>
              </a:xfrm>
              <a:prstGeom prst="rect">
                <a:avLst/>
              </a:prstGeom>
              <a:noFill/>
            </p:spPr>
            <p:txBody>
              <a:bodyPr wrap="none" rtlCol="0">
                <a:spAutoFit/>
              </a:bodyPr>
              <a:lstStyle/>
              <a:p>
                <a:r>
                  <a:rPr kumimoji="1" lang="ja-JP" altLang="en-US" sz="1400" kern="0" spc="-150" dirty="0">
                    <a:solidFill>
                      <a:schemeClr val="bg1"/>
                    </a:solidFill>
                    <a:latin typeface="HGPｺﾞｼｯｸE" panose="020B0900000000000000" pitchFamily="50" charset="-128"/>
                    <a:ea typeface="HGPｺﾞｼｯｸE" panose="020B0900000000000000" pitchFamily="50" charset="-128"/>
                  </a:rPr>
                  <a:t>１</a:t>
                </a:r>
                <a:r>
                  <a:rPr kumimoji="1" lang="ja-JP" altLang="en-US" sz="1400" dirty="0">
                    <a:solidFill>
                      <a:schemeClr val="bg1"/>
                    </a:solidFill>
                    <a:latin typeface="HGPｺﾞｼｯｸE" panose="020B0900000000000000" pitchFamily="50" charset="-128"/>
                    <a:ea typeface="HGPｺﾞｼｯｸE" panose="020B0900000000000000" pitchFamily="50" charset="-128"/>
                  </a:rPr>
                  <a:t>００</a:t>
                </a:r>
              </a:p>
            </p:txBody>
          </p:sp>
        </p:grpSp>
      </p:grpSp>
      <p:sp>
        <p:nvSpPr>
          <p:cNvPr id="23" name="矢印: 上 22">
            <a:extLst>
              <a:ext uri="{FF2B5EF4-FFF2-40B4-BE49-F238E27FC236}">
                <a16:creationId xmlns:a16="http://schemas.microsoft.com/office/drawing/2014/main" id="{C12F3FBA-4924-7B42-7878-CACB4942C411}"/>
              </a:ext>
            </a:extLst>
          </p:cNvPr>
          <p:cNvSpPr/>
          <p:nvPr/>
        </p:nvSpPr>
        <p:spPr>
          <a:xfrm rot="10800000">
            <a:off x="7707471" y="4870454"/>
            <a:ext cx="298495" cy="578982"/>
          </a:xfrm>
          <a:prstGeom prst="upArrow">
            <a:avLst>
              <a:gd name="adj1" fmla="val 59510"/>
              <a:gd name="adj2" fmla="val 46830"/>
            </a:avLst>
          </a:prstGeom>
          <a:solidFill>
            <a:srgbClr val="005BAD"/>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B3FC43CA-E89C-001F-090D-477648100987}"/>
              </a:ext>
            </a:extLst>
          </p:cNvPr>
          <p:cNvSpPr txBox="1"/>
          <p:nvPr/>
        </p:nvSpPr>
        <p:spPr>
          <a:xfrm>
            <a:off x="194203" y="957280"/>
            <a:ext cx="2425664" cy="369332"/>
          </a:xfrm>
          <a:prstGeom prst="rect">
            <a:avLst/>
          </a:prstGeom>
          <a:noFill/>
        </p:spPr>
        <p:txBody>
          <a:bodyPr wrap="none" rtlCol="0">
            <a:spAutoFit/>
          </a:bodyPr>
          <a:lstStyle/>
          <a:p>
            <a:pPr>
              <a:spcBef>
                <a:spcPts val="0"/>
              </a:spcBef>
              <a:spcAft>
                <a:spcPts val="500"/>
              </a:spcAft>
            </a:pPr>
            <a:r>
              <a:rPr lang="ja-JP" altLang="en-US" sz="1800" dirty="0">
                <a:latin typeface="HGPｺﾞｼｯｸE" panose="020B0900000000000000" pitchFamily="50" charset="-128"/>
                <a:ea typeface="HGPｺﾞｼｯｸE" panose="020B0900000000000000" pitchFamily="50" charset="-128"/>
              </a:rPr>
              <a:t>消費税についての説明</a:t>
            </a:r>
          </a:p>
        </p:txBody>
      </p:sp>
      <p:sp>
        <p:nvSpPr>
          <p:cNvPr id="77" name="テキスト ボックス 76">
            <a:extLst>
              <a:ext uri="{FF2B5EF4-FFF2-40B4-BE49-F238E27FC236}">
                <a16:creationId xmlns:a16="http://schemas.microsoft.com/office/drawing/2014/main" id="{661B186C-0036-4820-ADE7-B60E8D075464}"/>
              </a:ext>
            </a:extLst>
          </p:cNvPr>
          <p:cNvSpPr txBox="1"/>
          <p:nvPr/>
        </p:nvSpPr>
        <p:spPr>
          <a:xfrm>
            <a:off x="4552454" y="2941162"/>
            <a:ext cx="420308" cy="169277"/>
          </a:xfrm>
          <a:prstGeom prst="rect">
            <a:avLst/>
          </a:prstGeom>
          <a:noFill/>
        </p:spPr>
        <p:txBody>
          <a:bodyPr wrap="none" rtlCol="0">
            <a:spAutoFit/>
          </a:bodyPr>
          <a:lstStyle>
            <a:defPPr>
              <a:defRPr lang="ja-JP"/>
            </a:defPPr>
            <a:lvl1pPr>
              <a:spcBef>
                <a:spcPts val="0"/>
              </a:spcBef>
              <a:spcAft>
                <a:spcPts val="500"/>
              </a:spcAft>
              <a:defRPr sz="500">
                <a:latin typeface="HGPｺﾞｼｯｸE" panose="020B0900000000000000" pitchFamily="50" charset="-128"/>
                <a:ea typeface="HGPｺﾞｼｯｸE" panose="020B0900000000000000" pitchFamily="50" charset="-128"/>
              </a:defRPr>
            </a:lvl1pPr>
          </a:lstStyle>
          <a:p>
            <a:r>
              <a:rPr lang="ja-JP" altLang="en-US" dirty="0"/>
              <a:t>にっぽん</a:t>
            </a:r>
          </a:p>
        </p:txBody>
      </p:sp>
    </p:spTree>
    <p:extLst>
      <p:ext uri="{BB962C8B-B14F-4D97-AF65-F5344CB8AC3E}">
        <p14:creationId xmlns:p14="http://schemas.microsoft.com/office/powerpoint/2010/main" val="2883005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114"/>
                                        </p:tgtEl>
                                        <p:attrNameLst>
                                          <p:attrName>style.visibility</p:attrName>
                                        </p:attrNameLst>
                                      </p:cBhvr>
                                      <p:to>
                                        <p:strVal val="visible"/>
                                      </p:to>
                                    </p:set>
                                    <p:animEffect transition="in" filter="wipe(left)">
                                      <p:cBhvr>
                                        <p:cTn id="21" dur="500"/>
                                        <p:tgtEl>
                                          <p:spTgt spid="11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par>
                                <p:cTn id="32" presetID="10" presetClass="entr" presetSubtype="0" fill="hold" nodeType="withEffect">
                                  <p:stCondLst>
                                    <p:cond delay="0"/>
                                  </p:stCondLst>
                                  <p:childTnLst>
                                    <p:set>
                                      <p:cBhvr>
                                        <p:cTn id="33" dur="1" fill="hold">
                                          <p:stCondLst>
                                            <p:cond delay="0"/>
                                          </p:stCondLst>
                                        </p:cTn>
                                        <p:tgtEl>
                                          <p:spTgt spid="172"/>
                                        </p:tgtEl>
                                        <p:attrNameLst>
                                          <p:attrName>style.visibility</p:attrName>
                                        </p:attrNameLst>
                                      </p:cBhvr>
                                      <p:to>
                                        <p:strVal val="visible"/>
                                      </p:to>
                                    </p:set>
                                    <p:animEffect transition="in" filter="fade">
                                      <p:cBhvr>
                                        <p:cTn id="34" dur="500"/>
                                        <p:tgtEl>
                                          <p:spTgt spid="17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500"/>
                                        <p:tgtEl>
                                          <p:spTgt spid="6"/>
                                        </p:tgtEl>
                                      </p:cBhvr>
                                    </p:animEffect>
                                  </p:childTnLst>
                                </p:cTn>
                              </p:par>
                            </p:childTnLst>
                          </p:cTn>
                        </p:par>
                        <p:par>
                          <p:cTn id="40" fill="hold">
                            <p:stCondLst>
                              <p:cond delay="500"/>
                            </p:stCondLst>
                            <p:childTnLst>
                              <p:par>
                                <p:cTn id="41" presetID="22" presetClass="entr" presetSubtype="1" fill="hold" grpId="0" nodeType="afterEffect">
                                  <p:stCondLst>
                                    <p:cond delay="0"/>
                                  </p:stCondLst>
                                  <p:childTnLst>
                                    <p:set>
                                      <p:cBhvr>
                                        <p:cTn id="42" dur="1" fill="hold">
                                          <p:stCondLst>
                                            <p:cond delay="0"/>
                                          </p:stCondLst>
                                        </p:cTn>
                                        <p:tgtEl>
                                          <p:spTgt spid="103"/>
                                        </p:tgtEl>
                                        <p:attrNameLst>
                                          <p:attrName>style.visibility</p:attrName>
                                        </p:attrNameLst>
                                      </p:cBhvr>
                                      <p:to>
                                        <p:strVal val="visible"/>
                                      </p:to>
                                    </p:set>
                                    <p:animEffect transition="in" filter="wipe(up)">
                                      <p:cBhvr>
                                        <p:cTn id="43" dur="500"/>
                                        <p:tgtEl>
                                          <p:spTgt spid="10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500"/>
                                        <p:tgtEl>
                                          <p:spTgt spid="1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77"/>
                                        </p:tgtEl>
                                        <p:attrNameLst>
                                          <p:attrName>style.visibility</p:attrName>
                                        </p:attrNameLst>
                                      </p:cBhvr>
                                      <p:to>
                                        <p:strVal val="visible"/>
                                      </p:to>
                                    </p:set>
                                    <p:animEffect transition="in" filter="fade">
                                      <p:cBhvr>
                                        <p:cTn id="51" dur="500"/>
                                        <p:tgtEl>
                                          <p:spTgt spid="77"/>
                                        </p:tgtEl>
                                      </p:cBhvr>
                                    </p:animEffect>
                                  </p:childTnLst>
                                </p:cTn>
                              </p:par>
                            </p:childTnLst>
                          </p:cTn>
                        </p:par>
                        <p:par>
                          <p:cTn id="52" fill="hold">
                            <p:stCondLst>
                              <p:cond delay="500"/>
                            </p:stCondLst>
                            <p:childTnLst>
                              <p:par>
                                <p:cTn id="53" presetID="10" presetClass="entr" presetSubtype="0" fill="hold" nodeType="afterEffect">
                                  <p:stCondLst>
                                    <p:cond delay="0"/>
                                  </p:stCondLst>
                                  <p:childTnLst>
                                    <p:set>
                                      <p:cBhvr>
                                        <p:cTn id="54" dur="1" fill="hold">
                                          <p:stCondLst>
                                            <p:cond delay="0"/>
                                          </p:stCondLst>
                                        </p:cTn>
                                        <p:tgtEl>
                                          <p:spTgt spid="173"/>
                                        </p:tgtEl>
                                        <p:attrNameLst>
                                          <p:attrName>style.visibility</p:attrName>
                                        </p:attrNameLst>
                                      </p:cBhvr>
                                      <p:to>
                                        <p:strVal val="visible"/>
                                      </p:to>
                                    </p:set>
                                    <p:animEffect transition="in" filter="fade">
                                      <p:cBhvr>
                                        <p:cTn id="55" dur="500"/>
                                        <p:tgtEl>
                                          <p:spTgt spid="173"/>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fade">
                                      <p:cBhvr>
                                        <p:cTn id="60" dur="500"/>
                                        <p:tgtEl>
                                          <p:spTgt spid="14"/>
                                        </p:tgtEl>
                                      </p:cBhvr>
                                    </p:animEffect>
                                  </p:childTnLst>
                                </p:cTn>
                              </p:par>
                            </p:childTnLst>
                          </p:cTn>
                        </p:par>
                        <p:par>
                          <p:cTn id="61" fill="hold">
                            <p:stCondLst>
                              <p:cond delay="500"/>
                            </p:stCondLst>
                            <p:childTnLst>
                              <p:par>
                                <p:cTn id="62" presetID="22" presetClass="entr" presetSubtype="1" fill="hold" grpId="0" nodeType="afterEffect">
                                  <p:stCondLst>
                                    <p:cond delay="0"/>
                                  </p:stCondLst>
                                  <p:childTnLst>
                                    <p:set>
                                      <p:cBhvr>
                                        <p:cTn id="63" dur="1" fill="hold">
                                          <p:stCondLst>
                                            <p:cond delay="0"/>
                                          </p:stCondLst>
                                        </p:cTn>
                                        <p:tgtEl>
                                          <p:spTgt spid="115"/>
                                        </p:tgtEl>
                                        <p:attrNameLst>
                                          <p:attrName>style.visibility</p:attrName>
                                        </p:attrNameLst>
                                      </p:cBhvr>
                                      <p:to>
                                        <p:strVal val="visible"/>
                                      </p:to>
                                    </p:set>
                                    <p:animEffect transition="in" filter="wipe(up)">
                                      <p:cBhvr>
                                        <p:cTn id="64" dur="500"/>
                                        <p:tgtEl>
                                          <p:spTgt spid="115"/>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11"/>
                                        </p:tgtEl>
                                        <p:attrNameLst>
                                          <p:attrName>style.visibility</p:attrName>
                                        </p:attrNameLst>
                                      </p:cBhvr>
                                      <p:to>
                                        <p:strVal val="visible"/>
                                      </p:to>
                                    </p:set>
                                    <p:animEffect transition="in" filter="fade">
                                      <p:cBhvr>
                                        <p:cTn id="69" dur="500"/>
                                        <p:tgtEl>
                                          <p:spTgt spid="11"/>
                                        </p:tgtEl>
                                      </p:cBhvr>
                                    </p:animEffect>
                                  </p:childTnLst>
                                </p:cTn>
                              </p:par>
                            </p:childTnLst>
                          </p:cTn>
                        </p:par>
                        <p:par>
                          <p:cTn id="70" fill="hold">
                            <p:stCondLst>
                              <p:cond delay="500"/>
                            </p:stCondLst>
                            <p:childTnLst>
                              <p:par>
                                <p:cTn id="71" presetID="10" presetClass="entr" presetSubtype="0" fill="hold" nodeType="afterEffect">
                                  <p:stCondLst>
                                    <p:cond delay="0"/>
                                  </p:stCondLst>
                                  <p:childTnLst>
                                    <p:set>
                                      <p:cBhvr>
                                        <p:cTn id="72" dur="1" fill="hold">
                                          <p:stCondLst>
                                            <p:cond delay="0"/>
                                          </p:stCondLst>
                                        </p:cTn>
                                        <p:tgtEl>
                                          <p:spTgt spid="174"/>
                                        </p:tgtEl>
                                        <p:attrNameLst>
                                          <p:attrName>style.visibility</p:attrName>
                                        </p:attrNameLst>
                                      </p:cBhvr>
                                      <p:to>
                                        <p:strVal val="visible"/>
                                      </p:to>
                                    </p:set>
                                    <p:animEffect transition="in" filter="fade">
                                      <p:cBhvr>
                                        <p:cTn id="73" dur="500"/>
                                        <p:tgtEl>
                                          <p:spTgt spid="174"/>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15"/>
                                        </p:tgtEl>
                                        <p:attrNameLst>
                                          <p:attrName>style.visibility</p:attrName>
                                        </p:attrNameLst>
                                      </p:cBhvr>
                                      <p:to>
                                        <p:strVal val="visible"/>
                                      </p:to>
                                    </p:set>
                                    <p:animEffect transition="in" filter="fade">
                                      <p:cBhvr>
                                        <p:cTn id="78" dur="500"/>
                                        <p:tgtEl>
                                          <p:spTgt spid="15"/>
                                        </p:tgtEl>
                                      </p:cBhvr>
                                    </p:animEffect>
                                  </p:childTnLst>
                                </p:cTn>
                              </p:par>
                              <p:par>
                                <p:cTn id="79" presetID="10" presetClass="entr" presetSubtype="0" fill="hold" nodeType="withEffect">
                                  <p:stCondLst>
                                    <p:cond delay="0"/>
                                  </p:stCondLst>
                                  <p:childTnLst>
                                    <p:set>
                                      <p:cBhvr>
                                        <p:cTn id="80" dur="1" fill="hold">
                                          <p:stCondLst>
                                            <p:cond delay="0"/>
                                          </p:stCondLst>
                                        </p:cTn>
                                        <p:tgtEl>
                                          <p:spTgt spid="21"/>
                                        </p:tgtEl>
                                        <p:attrNameLst>
                                          <p:attrName>style.visibility</p:attrName>
                                        </p:attrNameLst>
                                      </p:cBhvr>
                                      <p:to>
                                        <p:strVal val="visible"/>
                                      </p:to>
                                    </p:set>
                                    <p:animEffect transition="in" filter="fade">
                                      <p:cBhvr>
                                        <p:cTn id="81" dur="500"/>
                                        <p:tgtEl>
                                          <p:spTgt spid="21"/>
                                        </p:tgtEl>
                                      </p:cBhvr>
                                    </p:animEffect>
                                  </p:childTnLst>
                                </p:cTn>
                              </p:par>
                            </p:childTnLst>
                          </p:cTn>
                        </p:par>
                        <p:par>
                          <p:cTn id="82" fill="hold">
                            <p:stCondLst>
                              <p:cond delay="500"/>
                            </p:stCondLst>
                            <p:childTnLst>
                              <p:par>
                                <p:cTn id="83" presetID="22" presetClass="entr" presetSubtype="1" fill="hold" grpId="0" nodeType="afterEffect">
                                  <p:stCondLst>
                                    <p:cond delay="0"/>
                                  </p:stCondLst>
                                  <p:childTnLst>
                                    <p:set>
                                      <p:cBhvr>
                                        <p:cTn id="84" dur="1" fill="hold">
                                          <p:stCondLst>
                                            <p:cond delay="0"/>
                                          </p:stCondLst>
                                        </p:cTn>
                                        <p:tgtEl>
                                          <p:spTgt spid="23"/>
                                        </p:tgtEl>
                                        <p:attrNameLst>
                                          <p:attrName>style.visibility</p:attrName>
                                        </p:attrNameLst>
                                      </p:cBhvr>
                                      <p:to>
                                        <p:strVal val="visible"/>
                                      </p:to>
                                    </p:set>
                                    <p:animEffect transition="in" filter="wipe(up)">
                                      <p:cBhvr>
                                        <p:cTn id="85" dur="500"/>
                                        <p:tgtEl>
                                          <p:spTgt spid="23"/>
                                        </p:tgtEl>
                                      </p:cBhvr>
                                    </p:animEffect>
                                  </p:childTnLst>
                                </p:cTn>
                              </p:par>
                              <p:par>
                                <p:cTn id="86" presetID="22" presetClass="entr" presetSubtype="1" fill="hold" grpId="0" nodeType="withEffect">
                                  <p:stCondLst>
                                    <p:cond delay="0"/>
                                  </p:stCondLst>
                                  <p:childTnLst>
                                    <p:set>
                                      <p:cBhvr>
                                        <p:cTn id="87" dur="1" fill="hold">
                                          <p:stCondLst>
                                            <p:cond delay="0"/>
                                          </p:stCondLst>
                                        </p:cTn>
                                        <p:tgtEl>
                                          <p:spTgt spid="123"/>
                                        </p:tgtEl>
                                        <p:attrNameLst>
                                          <p:attrName>style.visibility</p:attrName>
                                        </p:attrNameLst>
                                      </p:cBhvr>
                                      <p:to>
                                        <p:strVal val="visible"/>
                                      </p:to>
                                    </p:set>
                                    <p:animEffect transition="in" filter="wipe(up)">
                                      <p:cBhvr>
                                        <p:cTn id="88" dur="500"/>
                                        <p:tgtEl>
                                          <p:spTgt spid="123"/>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12"/>
                                        </p:tgtEl>
                                        <p:attrNameLst>
                                          <p:attrName>style.visibility</p:attrName>
                                        </p:attrNameLst>
                                      </p:cBhvr>
                                      <p:to>
                                        <p:strVal val="visible"/>
                                      </p:to>
                                    </p:set>
                                    <p:animEffect transition="in" filter="fade">
                                      <p:cBhvr>
                                        <p:cTn id="93" dur="500"/>
                                        <p:tgtEl>
                                          <p:spTgt spid="12"/>
                                        </p:tgtEl>
                                      </p:cBhvr>
                                    </p:animEffect>
                                  </p:childTnLst>
                                </p:cTn>
                              </p:par>
                              <p:par>
                                <p:cTn id="94" presetID="10" presetClass="entr" presetSubtype="0" fill="hold" nodeType="withEffect">
                                  <p:stCondLst>
                                    <p:cond delay="0"/>
                                  </p:stCondLst>
                                  <p:childTnLst>
                                    <p:set>
                                      <p:cBhvr>
                                        <p:cTn id="95" dur="1" fill="hold">
                                          <p:stCondLst>
                                            <p:cond delay="0"/>
                                          </p:stCondLst>
                                        </p:cTn>
                                        <p:tgtEl>
                                          <p:spTgt spid="13"/>
                                        </p:tgtEl>
                                        <p:attrNameLst>
                                          <p:attrName>style.visibility</p:attrName>
                                        </p:attrNameLst>
                                      </p:cBhvr>
                                      <p:to>
                                        <p:strVal val="visible"/>
                                      </p:to>
                                    </p:set>
                                    <p:animEffect transition="in" filter="fade">
                                      <p:cBhvr>
                                        <p:cTn id="96" dur="500"/>
                                        <p:tgtEl>
                                          <p:spTgt spid="13"/>
                                        </p:tgtEl>
                                      </p:cBhvr>
                                    </p:animEffect>
                                  </p:childTnLst>
                                </p:cTn>
                              </p:par>
                              <p:par>
                                <p:cTn id="97" presetID="10" presetClass="entr" presetSubtype="0" fill="hold" grpId="0" nodeType="withEffect">
                                  <p:stCondLst>
                                    <p:cond delay="500"/>
                                  </p:stCondLst>
                                  <p:childTnLst>
                                    <p:set>
                                      <p:cBhvr>
                                        <p:cTn id="98" dur="1" fill="hold">
                                          <p:stCondLst>
                                            <p:cond delay="0"/>
                                          </p:stCondLst>
                                        </p:cTn>
                                        <p:tgtEl>
                                          <p:spTgt spid="171"/>
                                        </p:tgtEl>
                                        <p:attrNameLst>
                                          <p:attrName>style.visibility</p:attrName>
                                        </p:attrNameLst>
                                      </p:cBhvr>
                                      <p:to>
                                        <p:strVal val="visible"/>
                                      </p:to>
                                    </p:set>
                                    <p:animEffect transition="in" filter="fade">
                                      <p:cBhvr>
                                        <p:cTn id="99" dur="500"/>
                                        <p:tgtEl>
                                          <p:spTgt spid="171"/>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nodeType="clickEffect">
                                  <p:stCondLst>
                                    <p:cond delay="0"/>
                                  </p:stCondLst>
                                  <p:childTnLst>
                                    <p:set>
                                      <p:cBhvr>
                                        <p:cTn id="103" dur="1" fill="hold">
                                          <p:stCondLst>
                                            <p:cond delay="0"/>
                                          </p:stCondLst>
                                        </p:cTn>
                                        <p:tgtEl>
                                          <p:spTgt spid="94"/>
                                        </p:tgtEl>
                                        <p:attrNameLst>
                                          <p:attrName>style.visibility</p:attrName>
                                        </p:attrNameLst>
                                      </p:cBhvr>
                                      <p:to>
                                        <p:strVal val="visible"/>
                                      </p:to>
                                    </p:set>
                                    <p:animEffect transition="in" filter="fade">
                                      <p:cBhvr>
                                        <p:cTn id="104" dur="500"/>
                                        <p:tgtEl>
                                          <p:spTgt spid="94"/>
                                        </p:tgtEl>
                                      </p:cBhvr>
                                    </p:animEffect>
                                  </p:childTnLst>
                                </p:cTn>
                              </p:par>
                            </p:childTnLst>
                          </p:cTn>
                        </p:par>
                        <p:par>
                          <p:cTn id="105" fill="hold">
                            <p:stCondLst>
                              <p:cond delay="500"/>
                            </p:stCondLst>
                            <p:childTnLst>
                              <p:par>
                                <p:cTn id="106" presetID="10" presetClass="entr" presetSubtype="0" fill="hold" nodeType="afterEffect">
                                  <p:stCondLst>
                                    <p:cond delay="0"/>
                                  </p:stCondLst>
                                  <p:childTnLst>
                                    <p:set>
                                      <p:cBhvr>
                                        <p:cTn id="107" dur="1" fill="hold">
                                          <p:stCondLst>
                                            <p:cond delay="0"/>
                                          </p:stCondLst>
                                        </p:cTn>
                                        <p:tgtEl>
                                          <p:spTgt spid="22"/>
                                        </p:tgtEl>
                                        <p:attrNameLst>
                                          <p:attrName>style.visibility</p:attrName>
                                        </p:attrNameLst>
                                      </p:cBhvr>
                                      <p:to>
                                        <p:strVal val="visible"/>
                                      </p:to>
                                    </p:set>
                                    <p:animEffect transition="in" filter="fade">
                                      <p:cBhvr>
                                        <p:cTn id="10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animBg="1"/>
      <p:bldP spid="114" grpId="0" animBg="1"/>
      <p:bldP spid="115" grpId="0" animBg="1"/>
      <p:bldP spid="123" grpId="0" animBg="1"/>
      <p:bldP spid="171" grpId="0"/>
      <p:bldP spid="23" grpId="0" animBg="1"/>
      <p:bldP spid="16" grpId="0"/>
      <p:bldP spid="7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グループ化 32">
            <a:extLst>
              <a:ext uri="{FF2B5EF4-FFF2-40B4-BE49-F238E27FC236}">
                <a16:creationId xmlns:a16="http://schemas.microsoft.com/office/drawing/2014/main" id="{EAAD62DD-3AC7-EF71-93EA-1638EF25801A}"/>
              </a:ext>
            </a:extLst>
          </p:cNvPr>
          <p:cNvGrpSpPr/>
          <p:nvPr/>
        </p:nvGrpSpPr>
        <p:grpSpPr>
          <a:xfrm>
            <a:off x="1435943" y="2832623"/>
            <a:ext cx="6266532" cy="468000"/>
            <a:chOff x="1435943" y="2544991"/>
            <a:chExt cx="6266532" cy="468000"/>
          </a:xfrm>
        </p:grpSpPr>
        <p:sp>
          <p:nvSpPr>
            <p:cNvPr id="27" name="矢印: 下 26">
              <a:extLst>
                <a:ext uri="{FF2B5EF4-FFF2-40B4-BE49-F238E27FC236}">
                  <a16:creationId xmlns:a16="http://schemas.microsoft.com/office/drawing/2014/main" id="{48D82840-187F-3CB0-966F-7A3E72D7598A}"/>
                </a:ext>
              </a:extLst>
            </p:cNvPr>
            <p:cNvSpPr/>
            <p:nvPr/>
          </p:nvSpPr>
          <p:spPr>
            <a:xfrm>
              <a:off x="4485755" y="2544991"/>
              <a:ext cx="238718" cy="468000"/>
            </a:xfrm>
            <a:prstGeom prst="downArrow">
              <a:avLst>
                <a:gd name="adj1" fmla="val 55548"/>
                <a:gd name="adj2" fmla="val 55947"/>
              </a:avLst>
            </a:prstGeom>
            <a:solidFill>
              <a:srgbClr val="005BAD"/>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矢印: 下 70">
              <a:extLst>
                <a:ext uri="{FF2B5EF4-FFF2-40B4-BE49-F238E27FC236}">
                  <a16:creationId xmlns:a16="http://schemas.microsoft.com/office/drawing/2014/main" id="{1DCF960F-1CFC-7DA9-4038-B31CAD46B627}"/>
                </a:ext>
              </a:extLst>
            </p:cNvPr>
            <p:cNvSpPr/>
            <p:nvPr/>
          </p:nvSpPr>
          <p:spPr>
            <a:xfrm>
              <a:off x="1435943" y="2544991"/>
              <a:ext cx="238718" cy="468000"/>
            </a:xfrm>
            <a:prstGeom prst="downArrow">
              <a:avLst>
                <a:gd name="adj1" fmla="val 55548"/>
                <a:gd name="adj2" fmla="val 55947"/>
              </a:avLst>
            </a:prstGeom>
            <a:solidFill>
              <a:srgbClr val="005BAD"/>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 name="矢印: 下 30">
              <a:extLst>
                <a:ext uri="{FF2B5EF4-FFF2-40B4-BE49-F238E27FC236}">
                  <a16:creationId xmlns:a16="http://schemas.microsoft.com/office/drawing/2014/main" id="{5827F6A3-6FBC-061C-E24F-38B48743EAC1}"/>
                </a:ext>
              </a:extLst>
            </p:cNvPr>
            <p:cNvSpPr/>
            <p:nvPr/>
          </p:nvSpPr>
          <p:spPr>
            <a:xfrm>
              <a:off x="7463757" y="2544991"/>
              <a:ext cx="238718" cy="468000"/>
            </a:xfrm>
            <a:prstGeom prst="downArrow">
              <a:avLst>
                <a:gd name="adj1" fmla="val 55548"/>
                <a:gd name="adj2" fmla="val 55947"/>
              </a:avLst>
            </a:prstGeom>
            <a:solidFill>
              <a:srgbClr val="005BAD"/>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2" name="グループ化 11">
            <a:extLst>
              <a:ext uri="{FF2B5EF4-FFF2-40B4-BE49-F238E27FC236}">
                <a16:creationId xmlns:a16="http://schemas.microsoft.com/office/drawing/2014/main" id="{21D18A8F-60BB-DB25-7859-AFE50AF34B1F}"/>
              </a:ext>
            </a:extLst>
          </p:cNvPr>
          <p:cNvGrpSpPr/>
          <p:nvPr/>
        </p:nvGrpSpPr>
        <p:grpSpPr>
          <a:xfrm>
            <a:off x="578819" y="4734156"/>
            <a:ext cx="1487626" cy="507254"/>
            <a:chOff x="578819" y="4380422"/>
            <a:chExt cx="1487626" cy="507254"/>
          </a:xfrm>
        </p:grpSpPr>
        <p:sp>
          <p:nvSpPr>
            <p:cNvPr id="61" name="正方形/長方形 60">
              <a:extLst>
                <a:ext uri="{FF2B5EF4-FFF2-40B4-BE49-F238E27FC236}">
                  <a16:creationId xmlns:a16="http://schemas.microsoft.com/office/drawing/2014/main" id="{3356F76A-8337-C422-DD76-BC71CD47F6FE}"/>
                </a:ext>
              </a:extLst>
            </p:cNvPr>
            <p:cNvSpPr/>
            <p:nvPr/>
          </p:nvSpPr>
          <p:spPr bwMode="auto">
            <a:xfrm>
              <a:off x="578819" y="4455628"/>
              <a:ext cx="1487626" cy="432048"/>
            </a:xfrm>
            <a:prstGeom prst="rect">
              <a:avLst/>
            </a:prstGeom>
            <a:noFill/>
            <a:ln w="6350" cap="flat" cmpd="sng" algn="ctr">
              <a:noFill/>
              <a:prstDash val="solid"/>
              <a:round/>
              <a:headEnd type="none" w="med" len="med"/>
              <a:tailEnd type="none" w="med" len="med"/>
            </a:ln>
            <a:effectLst/>
          </p:spPr>
          <p:txBody>
            <a:bodyPr vert="horz" wrap="square" lIns="91440" tIns="36000" rIns="91440" bIns="45720" numCol="1" rtlCol="0" anchor="ctr" anchorCtr="0" compatLnSpc="1">
              <a:prstTxWarp prst="textNoShape">
                <a:avLst/>
              </a:prstTxWarp>
            </a:bodyPr>
            <a:lstStyle/>
            <a:p>
              <a:pPr marL="0" marR="0" indent="0" algn="ctr" defTabSz="914400" latinLnBrk="0">
                <a:lnSpc>
                  <a:spcPct val="100000"/>
                </a:lnSpc>
                <a:buClrTx/>
                <a:buSzTx/>
                <a:buFontTx/>
                <a:buNone/>
                <a:tabLst/>
              </a:pPr>
              <a:r>
                <a:rPr lang="ja-JP" altLang="en-US" sz="2100" dirty="0">
                  <a:solidFill>
                    <a:srgbClr val="39B10F"/>
                  </a:solidFill>
                  <a:latin typeface="HGPｺﾞｼｯｸE" panose="020B0900000000000000" pitchFamily="50" charset="-128"/>
                  <a:ea typeface="HGPｺﾞｼｯｸE" panose="020B0900000000000000" pitchFamily="50" charset="-128"/>
                </a:rPr>
                <a:t>消費税</a:t>
              </a:r>
            </a:p>
          </p:txBody>
        </p:sp>
        <p:sp>
          <p:nvSpPr>
            <p:cNvPr id="74" name="矢印: 上 73">
              <a:extLst>
                <a:ext uri="{FF2B5EF4-FFF2-40B4-BE49-F238E27FC236}">
                  <a16:creationId xmlns:a16="http://schemas.microsoft.com/office/drawing/2014/main" id="{91290737-A8C4-2C9C-9F86-F19591946960}"/>
                </a:ext>
              </a:extLst>
            </p:cNvPr>
            <p:cNvSpPr/>
            <p:nvPr/>
          </p:nvSpPr>
          <p:spPr>
            <a:xfrm rot="10800000">
              <a:off x="1802375" y="4380422"/>
              <a:ext cx="237600" cy="468000"/>
            </a:xfrm>
            <a:prstGeom prst="upArrow">
              <a:avLst/>
            </a:prstGeom>
            <a:solidFill>
              <a:srgbClr val="45B21E"/>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grpSp>
        <p:nvGrpSpPr>
          <p:cNvPr id="50" name="グループ化 49">
            <a:extLst>
              <a:ext uri="{FF2B5EF4-FFF2-40B4-BE49-F238E27FC236}">
                <a16:creationId xmlns:a16="http://schemas.microsoft.com/office/drawing/2014/main" id="{5EFE61AD-73F3-62DE-6197-05FF32C5EBF6}"/>
              </a:ext>
            </a:extLst>
          </p:cNvPr>
          <p:cNvGrpSpPr/>
          <p:nvPr/>
        </p:nvGrpSpPr>
        <p:grpSpPr>
          <a:xfrm>
            <a:off x="2428593" y="4624919"/>
            <a:ext cx="6112692" cy="604694"/>
            <a:chOff x="1935846" y="4624919"/>
            <a:chExt cx="6112692" cy="604694"/>
          </a:xfrm>
        </p:grpSpPr>
        <p:sp>
          <p:nvSpPr>
            <p:cNvPr id="48" name="フリーフォーム: 図形 47">
              <a:extLst>
                <a:ext uri="{FF2B5EF4-FFF2-40B4-BE49-F238E27FC236}">
                  <a16:creationId xmlns:a16="http://schemas.microsoft.com/office/drawing/2014/main" id="{2E5BBD77-C74F-43ED-203F-7DFA6A15ADFE}"/>
                </a:ext>
              </a:extLst>
            </p:cNvPr>
            <p:cNvSpPr/>
            <p:nvPr/>
          </p:nvSpPr>
          <p:spPr bwMode="auto">
            <a:xfrm>
              <a:off x="3214281" y="4624919"/>
              <a:ext cx="3659416" cy="563125"/>
            </a:xfrm>
            <a:custGeom>
              <a:avLst/>
              <a:gdLst>
                <a:gd name="connsiteX0" fmla="*/ 1980982 w 3362951"/>
                <a:gd name="connsiteY0" fmla="*/ 0 h 563125"/>
                <a:gd name="connsiteX1" fmla="*/ 2124982 w 3362951"/>
                <a:gd name="connsiteY1" fmla="*/ 0 h 563125"/>
                <a:gd name="connsiteX2" fmla="*/ 2124982 w 3362951"/>
                <a:gd name="connsiteY2" fmla="*/ 237297 h 563125"/>
                <a:gd name="connsiteX3" fmla="*/ 3301294 w 3362951"/>
                <a:gd name="connsiteY3" fmla="*/ 237297 h 563125"/>
                <a:gd name="connsiteX4" fmla="*/ 3301294 w 3362951"/>
                <a:gd name="connsiteY4" fmla="*/ 316984 h 563125"/>
                <a:gd name="connsiteX5" fmla="*/ 3303551 w 3362951"/>
                <a:gd name="connsiteY5" fmla="*/ 316984 h 563125"/>
                <a:gd name="connsiteX6" fmla="*/ 3303551 w 3362951"/>
                <a:gd name="connsiteY6" fmla="*/ 444325 h 563125"/>
                <a:gd name="connsiteX7" fmla="*/ 3362951 w 3362951"/>
                <a:gd name="connsiteY7" fmla="*/ 444325 h 563125"/>
                <a:gd name="connsiteX8" fmla="*/ 3244151 w 3362951"/>
                <a:gd name="connsiteY8" fmla="*/ 563125 h 563125"/>
                <a:gd name="connsiteX9" fmla="*/ 3125350 w 3362951"/>
                <a:gd name="connsiteY9" fmla="*/ 444325 h 563125"/>
                <a:gd name="connsiteX10" fmla="*/ 3184750 w 3362951"/>
                <a:gd name="connsiteY10" fmla="*/ 444325 h 563125"/>
                <a:gd name="connsiteX11" fmla="*/ 3184750 w 3362951"/>
                <a:gd name="connsiteY11" fmla="*/ 347942 h 563125"/>
                <a:gd name="connsiteX12" fmla="*/ 178201 w 3362951"/>
                <a:gd name="connsiteY12" fmla="*/ 347942 h 563125"/>
                <a:gd name="connsiteX13" fmla="*/ 178201 w 3362951"/>
                <a:gd name="connsiteY13" fmla="*/ 444325 h 563125"/>
                <a:gd name="connsiteX14" fmla="*/ 237601 w 3362951"/>
                <a:gd name="connsiteY14" fmla="*/ 444325 h 563125"/>
                <a:gd name="connsiteX15" fmla="*/ 118801 w 3362951"/>
                <a:gd name="connsiteY15" fmla="*/ 563125 h 563125"/>
                <a:gd name="connsiteX16" fmla="*/ 0 w 3362951"/>
                <a:gd name="connsiteY16" fmla="*/ 444325 h 563125"/>
                <a:gd name="connsiteX17" fmla="*/ 59400 w 3362951"/>
                <a:gd name="connsiteY17" fmla="*/ 444325 h 563125"/>
                <a:gd name="connsiteX18" fmla="*/ 59400 w 3362951"/>
                <a:gd name="connsiteY18" fmla="*/ 347942 h 563125"/>
                <a:gd name="connsiteX19" fmla="*/ 57956 w 3362951"/>
                <a:gd name="connsiteY19" fmla="*/ 347942 h 563125"/>
                <a:gd name="connsiteX20" fmla="*/ 57956 w 3362951"/>
                <a:gd name="connsiteY20" fmla="*/ 237297 h 563125"/>
                <a:gd name="connsiteX21" fmla="*/ 1980982 w 3362951"/>
                <a:gd name="connsiteY21" fmla="*/ 237297 h 56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62951" h="563125">
                  <a:moveTo>
                    <a:pt x="1980982" y="0"/>
                  </a:moveTo>
                  <a:lnTo>
                    <a:pt x="2124982" y="0"/>
                  </a:lnTo>
                  <a:lnTo>
                    <a:pt x="2124982" y="237297"/>
                  </a:lnTo>
                  <a:lnTo>
                    <a:pt x="3301294" y="237297"/>
                  </a:lnTo>
                  <a:lnTo>
                    <a:pt x="3301294" y="316984"/>
                  </a:lnTo>
                  <a:lnTo>
                    <a:pt x="3303551" y="316984"/>
                  </a:lnTo>
                  <a:lnTo>
                    <a:pt x="3303551" y="444325"/>
                  </a:lnTo>
                  <a:lnTo>
                    <a:pt x="3362951" y="444325"/>
                  </a:lnTo>
                  <a:lnTo>
                    <a:pt x="3244151" y="563125"/>
                  </a:lnTo>
                  <a:lnTo>
                    <a:pt x="3125350" y="444325"/>
                  </a:lnTo>
                  <a:lnTo>
                    <a:pt x="3184750" y="444325"/>
                  </a:lnTo>
                  <a:lnTo>
                    <a:pt x="3184750" y="347942"/>
                  </a:lnTo>
                  <a:lnTo>
                    <a:pt x="178201" y="347942"/>
                  </a:lnTo>
                  <a:lnTo>
                    <a:pt x="178201" y="444325"/>
                  </a:lnTo>
                  <a:lnTo>
                    <a:pt x="237601" y="444325"/>
                  </a:lnTo>
                  <a:lnTo>
                    <a:pt x="118801" y="563125"/>
                  </a:lnTo>
                  <a:lnTo>
                    <a:pt x="0" y="444325"/>
                  </a:lnTo>
                  <a:lnTo>
                    <a:pt x="59400" y="444325"/>
                  </a:lnTo>
                  <a:lnTo>
                    <a:pt x="59400" y="347942"/>
                  </a:lnTo>
                  <a:lnTo>
                    <a:pt x="57956" y="347942"/>
                  </a:lnTo>
                  <a:lnTo>
                    <a:pt x="57956" y="237297"/>
                  </a:lnTo>
                  <a:lnTo>
                    <a:pt x="1980982" y="237297"/>
                  </a:lnTo>
                  <a:close/>
                </a:path>
              </a:pathLst>
            </a:custGeom>
            <a:solidFill>
              <a:srgbClr val="9374D2"/>
            </a:solid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ja-JP" altLang="en-US" dirty="0"/>
            </a:p>
          </p:txBody>
        </p:sp>
        <p:sp>
          <p:nvSpPr>
            <p:cNvPr id="17" name="正方形/長方形 16">
              <a:extLst>
                <a:ext uri="{FF2B5EF4-FFF2-40B4-BE49-F238E27FC236}">
                  <a16:creationId xmlns:a16="http://schemas.microsoft.com/office/drawing/2014/main" id="{B27425D1-0565-830B-A2D7-0BEC204DF7C8}"/>
                </a:ext>
              </a:extLst>
            </p:cNvPr>
            <p:cNvSpPr/>
            <p:nvPr/>
          </p:nvSpPr>
          <p:spPr bwMode="auto">
            <a:xfrm>
              <a:off x="1935846" y="4797565"/>
              <a:ext cx="1487626" cy="432048"/>
            </a:xfrm>
            <a:prstGeom prst="rect">
              <a:avLst/>
            </a:prstGeom>
            <a:noFill/>
            <a:ln w="6350" cap="flat" cmpd="sng" algn="ctr">
              <a:noFill/>
              <a:prstDash val="solid"/>
              <a:round/>
              <a:headEnd type="none" w="med" len="med"/>
              <a:tailEnd type="none" w="med" len="med"/>
            </a:ln>
            <a:effectLst/>
          </p:spPr>
          <p:txBody>
            <a:bodyPr vert="horz" wrap="square" lIns="91440" tIns="36000" rIns="91440" bIns="45720" numCol="1" rtlCol="0" anchor="ctr" anchorCtr="0" compatLnSpc="1">
              <a:prstTxWarp prst="textNoShape">
                <a:avLst/>
              </a:prstTxWarp>
            </a:bodyPr>
            <a:lstStyle/>
            <a:p>
              <a:pPr marL="0" marR="0" indent="0" algn="ctr" defTabSz="914400" latinLnBrk="0">
                <a:lnSpc>
                  <a:spcPct val="100000"/>
                </a:lnSpc>
                <a:buClrTx/>
                <a:buSzTx/>
                <a:buFontTx/>
                <a:buNone/>
                <a:tabLst/>
              </a:pPr>
              <a:r>
                <a:rPr lang="ja-JP" altLang="en-US" sz="2100" dirty="0">
                  <a:solidFill>
                    <a:srgbClr val="805BC9"/>
                  </a:solidFill>
                  <a:latin typeface="HGPｺﾞｼｯｸE" panose="020B0900000000000000" pitchFamily="50" charset="-128"/>
                  <a:ea typeface="HGPｺﾞｼｯｸE" panose="020B0900000000000000" pitchFamily="50" charset="-128"/>
                </a:rPr>
                <a:t>所得税</a:t>
              </a:r>
            </a:p>
          </p:txBody>
        </p:sp>
        <p:sp>
          <p:nvSpPr>
            <p:cNvPr id="14" name="正方形/長方形 13">
              <a:extLst>
                <a:ext uri="{FF2B5EF4-FFF2-40B4-BE49-F238E27FC236}">
                  <a16:creationId xmlns:a16="http://schemas.microsoft.com/office/drawing/2014/main" id="{FE407F90-DD29-437E-40F9-485D08AF5AB6}"/>
                </a:ext>
              </a:extLst>
            </p:cNvPr>
            <p:cNvSpPr/>
            <p:nvPr/>
          </p:nvSpPr>
          <p:spPr bwMode="auto">
            <a:xfrm>
              <a:off x="6560912" y="4787328"/>
              <a:ext cx="1487626" cy="432048"/>
            </a:xfrm>
            <a:prstGeom prst="rect">
              <a:avLst/>
            </a:prstGeom>
            <a:noFill/>
            <a:ln w="6350" cap="flat" cmpd="sng" algn="ctr">
              <a:noFill/>
              <a:prstDash val="solid"/>
              <a:round/>
              <a:headEnd type="none" w="med" len="med"/>
              <a:tailEnd type="none" w="med" len="med"/>
            </a:ln>
            <a:effectLst/>
          </p:spPr>
          <p:txBody>
            <a:bodyPr vert="horz" wrap="square" lIns="91440" tIns="36000" rIns="91440" bIns="45720" numCol="1" rtlCol="0" anchor="ctr" anchorCtr="0" compatLnSpc="1">
              <a:prstTxWarp prst="textNoShape">
                <a:avLst/>
              </a:prstTxWarp>
            </a:bodyPr>
            <a:lstStyle/>
            <a:p>
              <a:pPr marL="0" marR="0" indent="0" algn="ctr" defTabSz="914400" latinLnBrk="0">
                <a:lnSpc>
                  <a:spcPct val="100000"/>
                </a:lnSpc>
                <a:buClrTx/>
                <a:buSzTx/>
                <a:buFontTx/>
                <a:buNone/>
                <a:tabLst/>
              </a:pPr>
              <a:r>
                <a:rPr lang="ja-JP" altLang="en-US" sz="2100" dirty="0">
                  <a:solidFill>
                    <a:srgbClr val="805BC9"/>
                  </a:solidFill>
                  <a:latin typeface="HGPｺﾞｼｯｸE" panose="020B0900000000000000" pitchFamily="50" charset="-128"/>
                  <a:ea typeface="HGPｺﾞｼｯｸE" panose="020B0900000000000000" pitchFamily="50" charset="-128"/>
                </a:rPr>
                <a:t>住民税</a:t>
              </a:r>
            </a:p>
          </p:txBody>
        </p:sp>
      </p:grpSp>
      <p:sp>
        <p:nvSpPr>
          <p:cNvPr id="2" name="スライド番号プレースホルダー 1">
            <a:extLst>
              <a:ext uri="{FF2B5EF4-FFF2-40B4-BE49-F238E27FC236}">
                <a16:creationId xmlns:a16="http://schemas.microsoft.com/office/drawing/2014/main" id="{0D5FAE38-430B-488F-ACD5-B161A8CC79D4}"/>
              </a:ext>
            </a:extLst>
          </p:cNvPr>
          <p:cNvSpPr>
            <a:spLocks noGrp="1"/>
          </p:cNvSpPr>
          <p:nvPr>
            <p:ph type="sldNum" sz="quarter" idx="12"/>
          </p:nvPr>
        </p:nvSpPr>
        <p:spPr/>
        <p:txBody>
          <a:bodyPr/>
          <a:lstStyle/>
          <a:p>
            <a:pPr>
              <a:defRPr/>
            </a:pPr>
            <a:fld id="{40E3B949-1179-4387-B307-F356BE6486A4}" type="slidenum">
              <a:rPr lang="en-US" altLang="ja-JP" smtClean="0"/>
              <a:pPr>
                <a:defRPr/>
              </a:pPr>
              <a:t>5</a:t>
            </a:fld>
            <a:endParaRPr lang="en-US" altLang="ja-JP" dirty="0"/>
          </a:p>
        </p:txBody>
      </p:sp>
      <p:sp>
        <p:nvSpPr>
          <p:cNvPr id="3" name="Rectangle 14">
            <a:extLst>
              <a:ext uri="{FF2B5EF4-FFF2-40B4-BE49-F238E27FC236}">
                <a16:creationId xmlns:a16="http://schemas.microsoft.com/office/drawing/2014/main" id="{44C58116-E4DC-434F-A621-C242A6B032A1}"/>
              </a:ext>
            </a:extLst>
          </p:cNvPr>
          <p:cNvSpPr txBox="1">
            <a:spLocks noChangeArrowheads="1"/>
          </p:cNvSpPr>
          <p:nvPr/>
        </p:nvSpPr>
        <p:spPr bwMode="auto">
          <a:xfrm>
            <a:off x="240030" y="134966"/>
            <a:ext cx="877100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500" kern="0" dirty="0">
                <a:solidFill>
                  <a:srgbClr val="005BAD"/>
                </a:solidFill>
                <a:latin typeface="HGP創英角ｺﾞｼｯｸUB" panose="020B0900000000000000" pitchFamily="50" charset="-128"/>
                <a:ea typeface="HGP創英角ｺﾞｼｯｸUB" panose="020B0900000000000000" pitchFamily="50" charset="-128"/>
              </a:rPr>
              <a:t>１</a:t>
            </a:r>
            <a:r>
              <a:rPr lang="en-US" altLang="ja-JP" sz="2200" kern="0" dirty="0">
                <a:solidFill>
                  <a:srgbClr val="005BAD"/>
                </a:solidFill>
                <a:latin typeface="HGP創英角ｺﾞｼｯｸUB" panose="020B0900000000000000" pitchFamily="50" charset="-128"/>
                <a:ea typeface="HGP創英角ｺﾞｼｯｸUB" panose="020B0900000000000000" pitchFamily="50" charset="-128"/>
              </a:rPr>
              <a:t>. </a:t>
            </a:r>
            <a:r>
              <a:rPr lang="ja-JP" altLang="en-US" sz="2200" kern="0" dirty="0">
                <a:solidFill>
                  <a:schemeClr val="tx1"/>
                </a:solidFill>
                <a:latin typeface="HGP創英角ｺﾞｼｯｸUB" panose="020B0900000000000000" pitchFamily="50" charset="-128"/>
                <a:ea typeface="HGP創英角ｺﾞｼｯｸUB" panose="020B0900000000000000" pitchFamily="50" charset="-128"/>
              </a:rPr>
              <a:t>生活と税金の関わりについて考えてみよう</a:t>
            </a:r>
          </a:p>
        </p:txBody>
      </p:sp>
      <p:grpSp>
        <p:nvGrpSpPr>
          <p:cNvPr id="5" name="グループ化 4">
            <a:extLst>
              <a:ext uri="{FF2B5EF4-FFF2-40B4-BE49-F238E27FC236}">
                <a16:creationId xmlns:a16="http://schemas.microsoft.com/office/drawing/2014/main" id="{C05F90AF-3738-4212-2B1A-E26FBC2C7C5B}"/>
              </a:ext>
            </a:extLst>
          </p:cNvPr>
          <p:cNvGrpSpPr/>
          <p:nvPr/>
        </p:nvGrpSpPr>
        <p:grpSpPr>
          <a:xfrm>
            <a:off x="3276624" y="1397881"/>
            <a:ext cx="2592001" cy="1447719"/>
            <a:chOff x="3276624" y="1066181"/>
            <a:chExt cx="2592001" cy="1447719"/>
          </a:xfrm>
        </p:grpSpPr>
        <p:sp>
          <p:nvSpPr>
            <p:cNvPr id="28" name="正方形/長方形 27">
              <a:extLst>
                <a:ext uri="{FF2B5EF4-FFF2-40B4-BE49-F238E27FC236}">
                  <a16:creationId xmlns:a16="http://schemas.microsoft.com/office/drawing/2014/main" id="{1A43CDC7-CACA-ABFD-3D8E-002C8F432487}"/>
                </a:ext>
              </a:extLst>
            </p:cNvPr>
            <p:cNvSpPr/>
            <p:nvPr/>
          </p:nvSpPr>
          <p:spPr bwMode="auto">
            <a:xfrm>
              <a:off x="3276625" y="1073900"/>
              <a:ext cx="2592000" cy="1440000"/>
            </a:xfrm>
            <a:prstGeom prst="rect">
              <a:avLst/>
            </a:prstGeom>
            <a:solidFill>
              <a:schemeClr val="bg1"/>
            </a:solidFill>
            <a:ln w="12700">
              <a:solidFill>
                <a:srgbClr val="005B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pic>
          <p:nvPicPr>
            <p:cNvPr id="29" name="図 28">
              <a:extLst>
                <a:ext uri="{FF2B5EF4-FFF2-40B4-BE49-F238E27FC236}">
                  <a16:creationId xmlns:a16="http://schemas.microsoft.com/office/drawing/2014/main" id="{5E4FCD3F-57DB-C60F-A072-40FB6A71153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001050" y="1466301"/>
              <a:ext cx="843389" cy="1035662"/>
            </a:xfrm>
            <a:prstGeom prst="rect">
              <a:avLst/>
            </a:prstGeom>
          </p:spPr>
        </p:pic>
        <p:sp>
          <p:nvSpPr>
            <p:cNvPr id="30" name="正方形/長方形 29">
              <a:extLst>
                <a:ext uri="{FF2B5EF4-FFF2-40B4-BE49-F238E27FC236}">
                  <a16:creationId xmlns:a16="http://schemas.microsoft.com/office/drawing/2014/main" id="{1F05B907-49F7-8DC2-8D9D-49210F77249E}"/>
                </a:ext>
              </a:extLst>
            </p:cNvPr>
            <p:cNvSpPr/>
            <p:nvPr/>
          </p:nvSpPr>
          <p:spPr bwMode="auto">
            <a:xfrm>
              <a:off x="3276625" y="1066181"/>
              <a:ext cx="2592000" cy="346596"/>
            </a:xfrm>
            <a:prstGeom prst="rect">
              <a:avLst/>
            </a:prstGeom>
            <a:solidFill>
              <a:srgbClr val="005BAD"/>
            </a:solid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ja-JP" altLang="en-US" sz="1600" dirty="0">
                  <a:solidFill>
                    <a:schemeClr val="bg1"/>
                  </a:solidFill>
                  <a:latin typeface="HGPｺﾞｼｯｸE" panose="020B0900000000000000" pitchFamily="50" charset="-128"/>
                  <a:ea typeface="HGPｺﾞｼｯｸE" panose="020B0900000000000000" pitchFamily="50" charset="-128"/>
                </a:rPr>
                <a:t>自分で商売をしている場合</a:t>
              </a:r>
            </a:p>
          </p:txBody>
        </p:sp>
        <p:sp>
          <p:nvSpPr>
            <p:cNvPr id="32" name="テキスト ボックス 31">
              <a:extLst>
                <a:ext uri="{FF2B5EF4-FFF2-40B4-BE49-F238E27FC236}">
                  <a16:creationId xmlns:a16="http://schemas.microsoft.com/office/drawing/2014/main" id="{E812F88B-DDAE-928B-0F63-A2E585E05585}"/>
                </a:ext>
              </a:extLst>
            </p:cNvPr>
            <p:cNvSpPr txBox="1"/>
            <p:nvPr/>
          </p:nvSpPr>
          <p:spPr>
            <a:xfrm>
              <a:off x="3276624" y="1460682"/>
              <a:ext cx="1696298" cy="1015663"/>
            </a:xfrm>
            <a:prstGeom prst="rect">
              <a:avLst/>
            </a:prstGeom>
            <a:noFill/>
          </p:spPr>
          <p:txBody>
            <a:bodyPr wrap="none" rtlCol="0">
              <a:spAutoFit/>
            </a:bodyPr>
            <a:lstStyle/>
            <a:p>
              <a:pPr>
                <a:spcBef>
                  <a:spcPts val="0"/>
                </a:spcBef>
                <a:spcAft>
                  <a:spcPts val="0"/>
                </a:spcAft>
              </a:pPr>
              <a:r>
                <a:rPr lang="ja-JP" altLang="en-US" sz="1200" dirty="0">
                  <a:latin typeface="HGPｺﾞｼｯｸE" panose="020B0900000000000000" pitchFamily="50" charset="-128"/>
                  <a:ea typeface="HGPｺﾞｼｯｸE" panose="020B0900000000000000" pitchFamily="50" charset="-128"/>
                </a:rPr>
                <a:t>ＹｏｕＴｕｂｅｒや大工さん</a:t>
              </a:r>
            </a:p>
            <a:p>
              <a:pPr>
                <a:spcBef>
                  <a:spcPts val="0"/>
                </a:spcBef>
                <a:spcAft>
                  <a:spcPts val="0"/>
                </a:spcAft>
              </a:pPr>
              <a:r>
                <a:rPr lang="ja-JP" altLang="en-US" sz="1200" dirty="0">
                  <a:latin typeface="HGPｺﾞｼｯｸE" panose="020B0900000000000000" pitchFamily="50" charset="-128"/>
                  <a:ea typeface="HGPｺﾞｼｯｸE" panose="020B0900000000000000" pitchFamily="50" charset="-128"/>
                </a:rPr>
                <a:t>など自分で商売を</a:t>
              </a:r>
              <a:endParaRPr lang="en-US" altLang="ja-JP" sz="1200" dirty="0">
                <a:latin typeface="HGPｺﾞｼｯｸE" panose="020B0900000000000000" pitchFamily="50" charset="-128"/>
                <a:ea typeface="HGPｺﾞｼｯｸE" panose="020B0900000000000000" pitchFamily="50" charset="-128"/>
              </a:endParaRPr>
            </a:p>
            <a:p>
              <a:pPr>
                <a:spcBef>
                  <a:spcPts val="0"/>
                </a:spcBef>
                <a:spcAft>
                  <a:spcPts val="0"/>
                </a:spcAft>
              </a:pPr>
              <a:r>
                <a:rPr lang="ja-JP" altLang="en-US" sz="1200" dirty="0">
                  <a:latin typeface="HGPｺﾞｼｯｸE" panose="020B0900000000000000" pitchFamily="50" charset="-128"/>
                  <a:ea typeface="HGPｺﾞｼｯｸE" panose="020B0900000000000000" pitchFamily="50" charset="-128"/>
                </a:rPr>
                <a:t>している方は</a:t>
              </a:r>
            </a:p>
            <a:p>
              <a:pPr>
                <a:spcBef>
                  <a:spcPts val="0"/>
                </a:spcBef>
                <a:spcAft>
                  <a:spcPts val="0"/>
                </a:spcAft>
              </a:pPr>
              <a:r>
                <a:rPr lang="ja-JP" altLang="en-US" sz="1200" dirty="0">
                  <a:latin typeface="HGPｺﾞｼｯｸE" panose="020B0900000000000000" pitchFamily="50" charset="-128"/>
                  <a:ea typeface="HGPｺﾞｼｯｸE" panose="020B0900000000000000" pitchFamily="50" charset="-128"/>
                </a:rPr>
                <a:t>確定申告で税金を</a:t>
              </a:r>
            </a:p>
            <a:p>
              <a:pPr>
                <a:spcBef>
                  <a:spcPts val="0"/>
                </a:spcBef>
                <a:spcAft>
                  <a:spcPts val="0"/>
                </a:spcAft>
              </a:pPr>
              <a:r>
                <a:rPr lang="ja-JP" altLang="en-US" sz="1200" dirty="0">
                  <a:latin typeface="HGPｺﾞｼｯｸE" panose="020B0900000000000000" pitchFamily="50" charset="-128"/>
                  <a:ea typeface="HGPｺﾞｼｯｸE" panose="020B0900000000000000" pitchFamily="50" charset="-128"/>
                </a:rPr>
                <a:t>納めています。</a:t>
              </a:r>
            </a:p>
          </p:txBody>
        </p:sp>
      </p:grpSp>
      <p:grpSp>
        <p:nvGrpSpPr>
          <p:cNvPr id="6" name="グループ化 5">
            <a:extLst>
              <a:ext uri="{FF2B5EF4-FFF2-40B4-BE49-F238E27FC236}">
                <a16:creationId xmlns:a16="http://schemas.microsoft.com/office/drawing/2014/main" id="{7AE87038-9C71-BD07-2462-92A1ACB7BD45}"/>
              </a:ext>
            </a:extLst>
          </p:cNvPr>
          <p:cNvGrpSpPr/>
          <p:nvPr/>
        </p:nvGrpSpPr>
        <p:grpSpPr>
          <a:xfrm>
            <a:off x="6177892" y="1397881"/>
            <a:ext cx="2592001" cy="1447719"/>
            <a:chOff x="6177892" y="1066181"/>
            <a:chExt cx="2592001" cy="1447719"/>
          </a:xfrm>
        </p:grpSpPr>
        <p:sp>
          <p:nvSpPr>
            <p:cNvPr id="35" name="正方形/長方形 34">
              <a:extLst>
                <a:ext uri="{FF2B5EF4-FFF2-40B4-BE49-F238E27FC236}">
                  <a16:creationId xmlns:a16="http://schemas.microsoft.com/office/drawing/2014/main" id="{F7477CF4-8291-DE14-B8D4-BA8C16FE93A3}"/>
                </a:ext>
              </a:extLst>
            </p:cNvPr>
            <p:cNvSpPr/>
            <p:nvPr/>
          </p:nvSpPr>
          <p:spPr bwMode="auto">
            <a:xfrm>
              <a:off x="6177892" y="1073900"/>
              <a:ext cx="2592000" cy="1440000"/>
            </a:xfrm>
            <a:prstGeom prst="rect">
              <a:avLst/>
            </a:prstGeom>
            <a:solidFill>
              <a:schemeClr val="bg1"/>
            </a:solidFill>
            <a:ln w="12700">
              <a:solidFill>
                <a:srgbClr val="005B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37" name="正方形/長方形 36">
              <a:extLst>
                <a:ext uri="{FF2B5EF4-FFF2-40B4-BE49-F238E27FC236}">
                  <a16:creationId xmlns:a16="http://schemas.microsoft.com/office/drawing/2014/main" id="{8432BC26-E718-3179-0964-12D49004E7DD}"/>
                </a:ext>
              </a:extLst>
            </p:cNvPr>
            <p:cNvSpPr/>
            <p:nvPr/>
          </p:nvSpPr>
          <p:spPr bwMode="auto">
            <a:xfrm>
              <a:off x="6177892" y="1066181"/>
              <a:ext cx="2592000" cy="346596"/>
            </a:xfrm>
            <a:prstGeom prst="rect">
              <a:avLst/>
            </a:prstGeom>
            <a:solidFill>
              <a:srgbClr val="005BAD"/>
            </a:solid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ja-JP" altLang="en-US" sz="1600" dirty="0">
                  <a:solidFill>
                    <a:schemeClr val="bg1"/>
                  </a:solidFill>
                  <a:latin typeface="HGPｺﾞｼｯｸE" panose="020B0900000000000000" pitchFamily="50" charset="-128"/>
                  <a:ea typeface="HGPｺﾞｼｯｸE" panose="020B0900000000000000" pitchFamily="50" charset="-128"/>
                </a:rPr>
                <a:t>会社などに勤めている場合</a:t>
              </a:r>
            </a:p>
          </p:txBody>
        </p:sp>
        <p:sp>
          <p:nvSpPr>
            <p:cNvPr id="38" name="テキスト ボックス 37">
              <a:extLst>
                <a:ext uri="{FF2B5EF4-FFF2-40B4-BE49-F238E27FC236}">
                  <a16:creationId xmlns:a16="http://schemas.microsoft.com/office/drawing/2014/main" id="{73E790D6-2D5A-C05D-F457-4D42C35A5C39}"/>
                </a:ext>
              </a:extLst>
            </p:cNvPr>
            <p:cNvSpPr txBox="1"/>
            <p:nvPr/>
          </p:nvSpPr>
          <p:spPr>
            <a:xfrm>
              <a:off x="6180616" y="1466301"/>
              <a:ext cx="1784463" cy="880049"/>
            </a:xfrm>
            <a:prstGeom prst="rect">
              <a:avLst/>
            </a:prstGeom>
            <a:noFill/>
          </p:spPr>
          <p:txBody>
            <a:bodyPr wrap="none" rtlCol="0">
              <a:spAutoFit/>
            </a:bodyPr>
            <a:lstStyle/>
            <a:p>
              <a:pPr rtl="0">
                <a:lnSpc>
                  <a:spcPct val="110000"/>
                </a:lnSpc>
                <a:spcBef>
                  <a:spcPts val="0"/>
                </a:spcBef>
                <a:spcAft>
                  <a:spcPts val="0"/>
                </a:spcAft>
              </a:pPr>
              <a:r>
                <a:rPr lang="ja-JP" altLang="en-US" sz="1200" b="0" i="0" u="none" strike="noStrike" dirty="0">
                  <a:effectLst/>
                  <a:latin typeface="HGPｺﾞｼｯｸE" panose="020B0900000000000000" pitchFamily="50" charset="-128"/>
                  <a:ea typeface="HGPｺﾞｼｯｸE" panose="020B0900000000000000" pitchFamily="50" charset="-128"/>
                </a:rPr>
                <a:t>会社員は</a:t>
              </a:r>
              <a:r>
                <a:rPr lang="ja-JP" altLang="en-US" sz="1200" dirty="0">
                  <a:latin typeface="HGPｺﾞｼｯｸE" panose="020B0900000000000000" pitchFamily="50" charset="-128"/>
                  <a:ea typeface="HGPｺﾞｼｯｸE" panose="020B0900000000000000" pitchFamily="50" charset="-128"/>
                </a:rPr>
                <a:t>、</a:t>
              </a:r>
              <a:r>
                <a:rPr lang="ja-JP" altLang="en-US" sz="1200" b="0" i="0" u="none" strike="noStrike" dirty="0">
                  <a:effectLst/>
                  <a:latin typeface="HGPｺﾞｼｯｸE" panose="020B0900000000000000" pitchFamily="50" charset="-128"/>
                  <a:ea typeface="HGPｺﾞｼｯｸE" panose="020B0900000000000000" pitchFamily="50" charset="-128"/>
                </a:rPr>
                <a:t>毎月会社から</a:t>
              </a:r>
              <a:endParaRPr lang="en-US" altLang="ja-JP" sz="1200" b="0" i="0" u="none" strike="noStrike" dirty="0">
                <a:effectLst/>
                <a:latin typeface="HGPｺﾞｼｯｸE" panose="020B0900000000000000" pitchFamily="50" charset="-128"/>
                <a:ea typeface="HGPｺﾞｼｯｸE" panose="020B0900000000000000" pitchFamily="50" charset="-128"/>
              </a:endParaRPr>
            </a:p>
            <a:p>
              <a:pPr rtl="0">
                <a:lnSpc>
                  <a:spcPct val="110000"/>
                </a:lnSpc>
                <a:spcBef>
                  <a:spcPts val="0"/>
                </a:spcBef>
                <a:spcAft>
                  <a:spcPts val="0"/>
                </a:spcAft>
              </a:pPr>
              <a:r>
                <a:rPr lang="ja-JP" altLang="en-US" sz="1200" b="0" i="0" u="none" strike="noStrike" dirty="0">
                  <a:effectLst/>
                  <a:latin typeface="HGPｺﾞｼｯｸE" panose="020B0900000000000000" pitchFamily="50" charset="-128"/>
                  <a:ea typeface="HGPｺﾞｼｯｸE" panose="020B0900000000000000" pitchFamily="50" charset="-128"/>
                </a:rPr>
                <a:t>払われる給料の中から、</a:t>
              </a:r>
              <a:endParaRPr lang="en-US" altLang="ja-JP" sz="1200" b="0" i="0" u="none" strike="noStrike" dirty="0">
                <a:effectLst/>
                <a:latin typeface="HGPｺﾞｼｯｸE" panose="020B0900000000000000" pitchFamily="50" charset="-128"/>
                <a:ea typeface="HGPｺﾞｼｯｸE" panose="020B0900000000000000" pitchFamily="50" charset="-128"/>
              </a:endParaRPr>
            </a:p>
            <a:p>
              <a:pPr rtl="0">
                <a:lnSpc>
                  <a:spcPct val="110000"/>
                </a:lnSpc>
                <a:spcBef>
                  <a:spcPts val="0"/>
                </a:spcBef>
                <a:spcAft>
                  <a:spcPts val="0"/>
                </a:spcAft>
              </a:pPr>
              <a:r>
                <a:rPr lang="ja-JP" altLang="en-US" sz="1200" b="0" i="0" u="none" strike="noStrike" dirty="0">
                  <a:effectLst/>
                  <a:latin typeface="HGPｺﾞｼｯｸE" panose="020B0900000000000000" pitchFamily="50" charset="-128"/>
                  <a:ea typeface="HGPｺﾞｼｯｸE" panose="020B0900000000000000" pitchFamily="50" charset="-128"/>
                </a:rPr>
                <a:t>税金</a:t>
              </a:r>
              <a:r>
                <a:rPr lang="en-US" altLang="ja-JP" sz="1100" b="0" i="0" u="none" strike="noStrike" dirty="0">
                  <a:effectLst/>
                  <a:latin typeface="HGPｺﾞｼｯｸE" panose="020B0900000000000000" pitchFamily="50" charset="-128"/>
                  <a:ea typeface="HGPｺﾞｼｯｸE" panose="020B0900000000000000" pitchFamily="50" charset="-128"/>
                </a:rPr>
                <a:t>(</a:t>
              </a:r>
              <a:r>
                <a:rPr lang="ja-JP" altLang="en-US" sz="1100" b="0" i="0" u="none" strike="noStrike" dirty="0">
                  <a:effectLst/>
                  <a:latin typeface="HGPｺﾞｼｯｸE" panose="020B0900000000000000" pitchFamily="50" charset="-128"/>
                  <a:ea typeface="HGPｺﾞｼｯｸE" panose="020B0900000000000000" pitchFamily="50" charset="-128"/>
                </a:rPr>
                <a:t>所得税・住民税</a:t>
              </a:r>
              <a:r>
                <a:rPr lang="en-US" altLang="ja-JP" sz="1100" b="0" i="0" u="none" strike="noStrike" dirty="0">
                  <a:effectLst/>
                  <a:latin typeface="HGPｺﾞｼｯｸE" panose="020B0900000000000000" pitchFamily="50" charset="-128"/>
                  <a:ea typeface="HGPｺﾞｼｯｸE" panose="020B0900000000000000" pitchFamily="50" charset="-128"/>
                </a:rPr>
                <a:t>)</a:t>
              </a:r>
              <a:r>
                <a:rPr lang="ja-JP" altLang="en-US" sz="1200" b="0" i="0" u="none" strike="noStrike" dirty="0">
                  <a:effectLst/>
                  <a:latin typeface="HGPｺﾞｼｯｸE" panose="020B0900000000000000" pitchFamily="50" charset="-128"/>
                  <a:ea typeface="HGPｺﾞｼｯｸE" panose="020B0900000000000000" pitchFamily="50" charset="-128"/>
                </a:rPr>
                <a:t>が</a:t>
              </a:r>
              <a:endParaRPr lang="en-US" altLang="ja-JP" sz="1200" b="0" i="0" u="none" strike="noStrike" dirty="0">
                <a:effectLst/>
                <a:latin typeface="HGPｺﾞｼｯｸE" panose="020B0900000000000000" pitchFamily="50" charset="-128"/>
                <a:ea typeface="HGPｺﾞｼｯｸE" panose="020B0900000000000000" pitchFamily="50" charset="-128"/>
              </a:endParaRPr>
            </a:p>
            <a:p>
              <a:pPr rtl="0">
                <a:lnSpc>
                  <a:spcPct val="110000"/>
                </a:lnSpc>
                <a:spcBef>
                  <a:spcPts val="0"/>
                </a:spcBef>
                <a:spcAft>
                  <a:spcPts val="0"/>
                </a:spcAft>
              </a:pPr>
              <a:r>
                <a:rPr lang="ja-JP" altLang="en-US" sz="1200" b="0" i="0" u="none" strike="noStrike" dirty="0">
                  <a:effectLst/>
                  <a:latin typeface="HGPｺﾞｼｯｸE" panose="020B0900000000000000" pitchFamily="50" charset="-128"/>
                  <a:ea typeface="HGPｺﾞｼｯｸE" panose="020B0900000000000000" pitchFamily="50" charset="-128"/>
                </a:rPr>
                <a:t>差し引かれています。</a:t>
              </a:r>
              <a:endParaRPr lang="en-US" altLang="ja-JP" sz="1200" b="0" i="0" u="none" strike="noStrike" dirty="0">
                <a:effectLst/>
                <a:latin typeface="HGPｺﾞｼｯｸE" panose="020B0900000000000000" pitchFamily="50" charset="-128"/>
                <a:ea typeface="HGPｺﾞｼｯｸE" panose="020B0900000000000000" pitchFamily="50" charset="-128"/>
              </a:endParaRPr>
            </a:p>
          </p:txBody>
        </p:sp>
        <p:pic>
          <p:nvPicPr>
            <p:cNvPr id="36" name="図 35">
              <a:extLst>
                <a:ext uri="{FF2B5EF4-FFF2-40B4-BE49-F238E27FC236}">
                  <a16:creationId xmlns:a16="http://schemas.microsoft.com/office/drawing/2014/main" id="{DFFDAFDE-B723-CE09-54A8-372EF7E93E2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7702475" y="1660318"/>
              <a:ext cx="1067418" cy="852403"/>
            </a:xfrm>
            <a:prstGeom prst="rect">
              <a:avLst/>
            </a:prstGeom>
          </p:spPr>
        </p:pic>
      </p:grpSp>
      <p:grpSp>
        <p:nvGrpSpPr>
          <p:cNvPr id="9" name="グループ化 8">
            <a:extLst>
              <a:ext uri="{FF2B5EF4-FFF2-40B4-BE49-F238E27FC236}">
                <a16:creationId xmlns:a16="http://schemas.microsoft.com/office/drawing/2014/main" id="{3190AD2A-D30D-AC0D-F5D7-17F1729C4736}"/>
              </a:ext>
            </a:extLst>
          </p:cNvPr>
          <p:cNvGrpSpPr/>
          <p:nvPr/>
        </p:nvGrpSpPr>
        <p:grpSpPr>
          <a:xfrm>
            <a:off x="3276000" y="3303310"/>
            <a:ext cx="5636733" cy="1485812"/>
            <a:chOff x="3276000" y="2971610"/>
            <a:chExt cx="5636733" cy="1485812"/>
          </a:xfrm>
        </p:grpSpPr>
        <p:sp>
          <p:nvSpPr>
            <p:cNvPr id="40" name="正方形/長方形 39">
              <a:extLst>
                <a:ext uri="{FF2B5EF4-FFF2-40B4-BE49-F238E27FC236}">
                  <a16:creationId xmlns:a16="http://schemas.microsoft.com/office/drawing/2014/main" id="{C55BEE94-6ABF-90FA-941E-56CBD16C1337}"/>
                </a:ext>
              </a:extLst>
            </p:cNvPr>
            <p:cNvSpPr/>
            <p:nvPr/>
          </p:nvSpPr>
          <p:spPr bwMode="auto">
            <a:xfrm>
              <a:off x="3276000" y="2971610"/>
              <a:ext cx="5544150" cy="1440000"/>
            </a:xfrm>
            <a:prstGeom prst="rect">
              <a:avLst/>
            </a:prstGeom>
            <a:solidFill>
              <a:schemeClr val="bg1"/>
            </a:solidFill>
            <a:ln w="12700">
              <a:gradFill flip="none" rotWithShape="1">
                <a:gsLst>
                  <a:gs pos="48200">
                    <a:srgbClr val="B474CE"/>
                  </a:gs>
                  <a:gs pos="37000">
                    <a:srgbClr val="22B6E7"/>
                  </a:gs>
                  <a:gs pos="0">
                    <a:srgbClr val="11BAEF"/>
                  </a:gs>
                  <a:gs pos="94215">
                    <a:srgbClr val="F38585"/>
                  </a:gs>
                  <a:gs pos="57000">
                    <a:srgbClr val="F38585"/>
                  </a:gs>
                </a:gsLst>
                <a:lin ang="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pic>
          <p:nvPicPr>
            <p:cNvPr id="41" name="図 40">
              <a:extLst>
                <a:ext uri="{FF2B5EF4-FFF2-40B4-BE49-F238E27FC236}">
                  <a16:creationId xmlns:a16="http://schemas.microsoft.com/office/drawing/2014/main" id="{0D13822A-4A0B-FF74-EEEB-12336439A69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350438" y="3429158"/>
              <a:ext cx="1562295" cy="1028264"/>
            </a:xfrm>
            <a:prstGeom prst="rect">
              <a:avLst/>
            </a:prstGeom>
          </p:spPr>
        </p:pic>
        <p:sp>
          <p:nvSpPr>
            <p:cNvPr id="42" name="四角形: 角を丸くする 41">
              <a:extLst>
                <a:ext uri="{FF2B5EF4-FFF2-40B4-BE49-F238E27FC236}">
                  <a16:creationId xmlns:a16="http://schemas.microsoft.com/office/drawing/2014/main" id="{9D7C3A53-4869-9C8A-CA57-B9C06C6509A6}"/>
                </a:ext>
              </a:extLst>
            </p:cNvPr>
            <p:cNvSpPr/>
            <p:nvPr/>
          </p:nvSpPr>
          <p:spPr bwMode="auto">
            <a:xfrm>
              <a:off x="6157530" y="3058461"/>
              <a:ext cx="945835" cy="259745"/>
            </a:xfrm>
            <a:prstGeom prst="roundRect">
              <a:avLst>
                <a:gd name="adj" fmla="val 50000"/>
              </a:avLst>
            </a:prstGeom>
            <a:solidFill>
              <a:srgbClr val="DE5C5C"/>
            </a:solidFill>
            <a:ln w="6350" cap="flat" cmpd="sng" algn="ctr">
              <a:noFill/>
              <a:prstDash val="solid"/>
              <a:round/>
              <a:headEnd type="none" w="med" len="med"/>
              <a:tailEnd type="none" w="med" len="med"/>
            </a:ln>
            <a:effectLst/>
          </p:spPr>
          <p:txBody>
            <a:bodyPr vert="horz" wrap="square" lIns="91440" tIns="36000" rIns="91440" bIns="45720" numCol="1" rtlCol="0" anchor="ctr" anchorCtr="0" compatLnSpc="1">
              <a:prstTxWarp prst="textNoShape">
                <a:avLst/>
              </a:prstTxWarp>
            </a:bodyPr>
            <a:lstStyle/>
            <a:p>
              <a:pPr algn="ctr"/>
              <a:r>
                <a:rPr lang="ja-JP" altLang="en-US" sz="1200" dirty="0">
                  <a:solidFill>
                    <a:schemeClr val="bg1"/>
                  </a:solidFill>
                  <a:latin typeface="HGPｺﾞｼｯｸE" panose="020B0900000000000000" pitchFamily="50" charset="-128"/>
                  <a:ea typeface="HGPｺﾞｼｯｸE" panose="020B0900000000000000" pitchFamily="50" charset="-128"/>
                </a:rPr>
                <a:t>会社</a:t>
              </a:r>
            </a:p>
          </p:txBody>
        </p:sp>
        <p:pic>
          <p:nvPicPr>
            <p:cNvPr id="43" name="図 42">
              <a:extLst>
                <a:ext uri="{FF2B5EF4-FFF2-40B4-BE49-F238E27FC236}">
                  <a16:creationId xmlns:a16="http://schemas.microsoft.com/office/drawing/2014/main" id="{148F644B-8FA5-6116-C583-B655E266E6B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4828181" y="3265682"/>
              <a:ext cx="1088211" cy="1014561"/>
            </a:xfrm>
            <a:prstGeom prst="rect">
              <a:avLst/>
            </a:prstGeom>
          </p:spPr>
        </p:pic>
        <p:sp>
          <p:nvSpPr>
            <p:cNvPr id="44" name="四角形: 角を丸くする 43">
              <a:extLst>
                <a:ext uri="{FF2B5EF4-FFF2-40B4-BE49-F238E27FC236}">
                  <a16:creationId xmlns:a16="http://schemas.microsoft.com/office/drawing/2014/main" id="{16E12664-4484-2BDB-6A45-E16846E0BE9F}"/>
                </a:ext>
              </a:extLst>
            </p:cNvPr>
            <p:cNvSpPr/>
            <p:nvPr/>
          </p:nvSpPr>
          <p:spPr bwMode="auto">
            <a:xfrm>
              <a:off x="3362469" y="3058461"/>
              <a:ext cx="1152128" cy="259745"/>
            </a:xfrm>
            <a:prstGeom prst="roundRect">
              <a:avLst>
                <a:gd name="adj" fmla="val 50000"/>
              </a:avLst>
            </a:prstGeom>
            <a:solidFill>
              <a:srgbClr val="0FBEE7"/>
            </a:solidFill>
            <a:ln w="6350" cap="flat" cmpd="sng" algn="ctr">
              <a:noFill/>
              <a:prstDash val="solid"/>
              <a:round/>
              <a:headEnd type="none" w="med" len="med"/>
              <a:tailEnd type="none" w="med" len="med"/>
            </a:ln>
            <a:effectLst/>
          </p:spPr>
          <p:txBody>
            <a:bodyPr vert="horz" wrap="square" lIns="91440" tIns="36000" rIns="91440" bIns="45720" numCol="1" rtlCol="0" anchor="ctr" anchorCtr="0" compatLnSpc="1">
              <a:prstTxWarp prst="textNoShape">
                <a:avLst/>
              </a:prstTxWarp>
            </a:bodyPr>
            <a:lstStyle/>
            <a:p>
              <a:pPr algn="ctr"/>
              <a:r>
                <a:rPr lang="ja-JP" altLang="en-US" sz="1200" dirty="0">
                  <a:solidFill>
                    <a:schemeClr val="bg1"/>
                  </a:solidFill>
                  <a:latin typeface="HGPｺﾞｼｯｸE" panose="020B0900000000000000" pitchFamily="50" charset="-128"/>
                  <a:ea typeface="HGPｺﾞｼｯｸE" panose="020B0900000000000000" pitchFamily="50" charset="-128"/>
                </a:rPr>
                <a:t>個人事業主</a:t>
              </a:r>
            </a:p>
          </p:txBody>
        </p:sp>
        <p:sp>
          <p:nvSpPr>
            <p:cNvPr id="49" name="テキスト ボックス 48">
              <a:extLst>
                <a:ext uri="{FF2B5EF4-FFF2-40B4-BE49-F238E27FC236}">
                  <a16:creationId xmlns:a16="http://schemas.microsoft.com/office/drawing/2014/main" id="{F6734E0A-D90F-765B-42EE-5FA4210C4EF0}"/>
                </a:ext>
              </a:extLst>
            </p:cNvPr>
            <p:cNvSpPr txBox="1"/>
            <p:nvPr/>
          </p:nvSpPr>
          <p:spPr>
            <a:xfrm>
              <a:off x="3277622" y="3405887"/>
              <a:ext cx="1648208" cy="880049"/>
            </a:xfrm>
            <a:prstGeom prst="rect">
              <a:avLst/>
            </a:prstGeom>
            <a:noFill/>
          </p:spPr>
          <p:txBody>
            <a:bodyPr wrap="none" rtlCol="0">
              <a:spAutoFit/>
            </a:bodyPr>
            <a:lstStyle/>
            <a:p>
              <a:pPr>
                <a:lnSpc>
                  <a:spcPct val="110000"/>
                </a:lnSpc>
                <a:spcBef>
                  <a:spcPts val="0"/>
                </a:spcBef>
                <a:spcAft>
                  <a:spcPts val="0"/>
                </a:spcAft>
              </a:pPr>
              <a:r>
                <a:rPr lang="ja-JP" altLang="en-US" sz="1200" dirty="0">
                  <a:latin typeface="HGPｺﾞｼｯｸE" panose="020B0900000000000000" pitchFamily="50" charset="-128"/>
                  <a:ea typeface="HGPｺﾞｼｯｸE" panose="020B0900000000000000" pitchFamily="50" charset="-128"/>
                </a:rPr>
                <a:t>自分で税金を計算して</a:t>
              </a:r>
              <a:endParaRPr lang="en-US" altLang="ja-JP" sz="1200" dirty="0">
                <a:latin typeface="HGPｺﾞｼｯｸE" panose="020B0900000000000000" pitchFamily="50" charset="-128"/>
                <a:ea typeface="HGPｺﾞｼｯｸE" panose="020B0900000000000000" pitchFamily="50" charset="-128"/>
              </a:endParaRPr>
            </a:p>
            <a:p>
              <a:pPr>
                <a:lnSpc>
                  <a:spcPct val="110000"/>
                </a:lnSpc>
                <a:spcBef>
                  <a:spcPts val="0"/>
                </a:spcBef>
                <a:spcAft>
                  <a:spcPts val="0"/>
                </a:spcAft>
              </a:pPr>
              <a:r>
                <a:rPr lang="ja-JP" altLang="en-US" sz="1200" dirty="0">
                  <a:latin typeface="HGPｺﾞｼｯｸE" panose="020B0900000000000000" pitchFamily="50" charset="-128"/>
                  <a:ea typeface="HGPｺﾞｼｯｸE" panose="020B0900000000000000" pitchFamily="50" charset="-128"/>
                </a:rPr>
                <a:t>税務署に申告</a:t>
              </a:r>
              <a:endParaRPr lang="en-US" altLang="ja-JP" sz="1200" dirty="0">
                <a:latin typeface="HGPｺﾞｼｯｸE" panose="020B0900000000000000" pitchFamily="50" charset="-128"/>
                <a:ea typeface="HGPｺﾞｼｯｸE" panose="020B0900000000000000" pitchFamily="50" charset="-128"/>
              </a:endParaRPr>
            </a:p>
            <a:p>
              <a:pPr>
                <a:lnSpc>
                  <a:spcPct val="110000"/>
                </a:lnSpc>
                <a:spcBef>
                  <a:spcPts val="0"/>
                </a:spcBef>
                <a:spcAft>
                  <a:spcPts val="0"/>
                </a:spcAft>
              </a:pPr>
              <a:r>
                <a:rPr lang="en-US" altLang="ja-JP" sz="1200" dirty="0">
                  <a:latin typeface="HGPｺﾞｼｯｸE" panose="020B0900000000000000" pitchFamily="50" charset="-128"/>
                  <a:ea typeface="HGPｺﾞｼｯｸE" panose="020B0900000000000000" pitchFamily="50" charset="-128"/>
                </a:rPr>
                <a:t>(</a:t>
              </a:r>
              <a:r>
                <a:rPr lang="ja-JP" altLang="en-US" sz="1200" dirty="0">
                  <a:latin typeface="HGPｺﾞｼｯｸE" panose="020B0900000000000000" pitchFamily="50" charset="-128"/>
                  <a:ea typeface="HGPｺﾞｼｯｸE" panose="020B0900000000000000" pitchFamily="50" charset="-128"/>
                </a:rPr>
                <a:t>申し出ること）し、</a:t>
              </a:r>
              <a:endParaRPr lang="en-US" altLang="ja-JP" sz="1200" dirty="0">
                <a:latin typeface="HGPｺﾞｼｯｸE" panose="020B0900000000000000" pitchFamily="50" charset="-128"/>
                <a:ea typeface="HGPｺﾞｼｯｸE" panose="020B0900000000000000" pitchFamily="50" charset="-128"/>
              </a:endParaRPr>
            </a:p>
            <a:p>
              <a:pPr>
                <a:lnSpc>
                  <a:spcPct val="110000"/>
                </a:lnSpc>
                <a:spcBef>
                  <a:spcPts val="0"/>
                </a:spcBef>
                <a:spcAft>
                  <a:spcPts val="0"/>
                </a:spcAft>
              </a:pPr>
              <a:r>
                <a:rPr lang="ja-JP" altLang="en-US" sz="1200" dirty="0">
                  <a:latin typeface="HGPｺﾞｼｯｸE" panose="020B0900000000000000" pitchFamily="50" charset="-128"/>
                  <a:ea typeface="HGPｺﾞｼｯｸE" panose="020B0900000000000000" pitchFamily="50" charset="-128"/>
                </a:rPr>
                <a:t>納めます </a:t>
              </a:r>
              <a:r>
                <a:rPr lang="en-US" altLang="ja-JP" sz="1200" dirty="0">
                  <a:latin typeface="HGPｺﾞｼｯｸE" panose="020B0900000000000000" pitchFamily="50" charset="-128"/>
                  <a:ea typeface="HGPｺﾞｼｯｸE" panose="020B0900000000000000" pitchFamily="50" charset="-128"/>
                </a:rPr>
                <a:t>(</a:t>
              </a:r>
              <a:r>
                <a:rPr lang="ja-JP" altLang="en-US" sz="1200" dirty="0">
                  <a:latin typeface="HGPｺﾞｼｯｸE" panose="020B0900000000000000" pitchFamily="50" charset="-128"/>
                  <a:ea typeface="HGPｺﾞｼｯｸE" panose="020B0900000000000000" pitchFamily="50" charset="-128"/>
                </a:rPr>
                <a:t>確定申告</a:t>
              </a:r>
              <a:r>
                <a:rPr lang="en-US" altLang="ja-JP" sz="1200" dirty="0">
                  <a:latin typeface="HGPｺﾞｼｯｸE" panose="020B0900000000000000" pitchFamily="50" charset="-128"/>
                  <a:ea typeface="HGPｺﾞｼｯｸE" panose="020B0900000000000000" pitchFamily="50" charset="-128"/>
                </a:rPr>
                <a:t>)</a:t>
              </a:r>
              <a:r>
                <a:rPr lang="ja-JP" altLang="en-US" sz="1200" dirty="0">
                  <a:latin typeface="HGPｺﾞｼｯｸE" panose="020B0900000000000000" pitchFamily="50" charset="-128"/>
                  <a:ea typeface="HGPｺﾞｼｯｸE" panose="020B0900000000000000" pitchFamily="50" charset="-128"/>
                </a:rPr>
                <a:t>。</a:t>
              </a:r>
              <a:endParaRPr lang="en-US" altLang="ja-JP" sz="1200" dirty="0">
                <a:latin typeface="HGPｺﾞｼｯｸE" panose="020B0900000000000000" pitchFamily="50" charset="-128"/>
                <a:ea typeface="HGPｺﾞｼｯｸE" panose="020B0900000000000000" pitchFamily="50" charset="-128"/>
              </a:endParaRPr>
            </a:p>
          </p:txBody>
        </p:sp>
        <p:sp>
          <p:nvSpPr>
            <p:cNvPr id="47" name="テキスト ボックス 46">
              <a:extLst>
                <a:ext uri="{FF2B5EF4-FFF2-40B4-BE49-F238E27FC236}">
                  <a16:creationId xmlns:a16="http://schemas.microsoft.com/office/drawing/2014/main" id="{1860FED4-E4F6-55A1-A245-FC59CEE6003E}"/>
                </a:ext>
              </a:extLst>
            </p:cNvPr>
            <p:cNvSpPr txBox="1"/>
            <p:nvPr/>
          </p:nvSpPr>
          <p:spPr>
            <a:xfrm>
              <a:off x="6081549" y="3405887"/>
              <a:ext cx="1329210" cy="880049"/>
            </a:xfrm>
            <a:prstGeom prst="rect">
              <a:avLst/>
            </a:prstGeom>
            <a:noFill/>
          </p:spPr>
          <p:txBody>
            <a:bodyPr wrap="none" rtlCol="0">
              <a:spAutoFit/>
            </a:bodyPr>
            <a:lstStyle/>
            <a:p>
              <a:pPr>
                <a:lnSpc>
                  <a:spcPct val="110000"/>
                </a:lnSpc>
                <a:spcBef>
                  <a:spcPts val="0"/>
                </a:spcBef>
                <a:spcAft>
                  <a:spcPts val="0"/>
                </a:spcAft>
              </a:pPr>
              <a:r>
                <a:rPr lang="ja-JP" altLang="en-US" sz="1200" dirty="0">
                  <a:latin typeface="HGPｺﾞｼｯｸE" panose="020B0900000000000000" pitchFamily="50" charset="-128"/>
                  <a:ea typeface="HGPｺﾞｼｯｸE" panose="020B0900000000000000" pitchFamily="50" charset="-128"/>
                </a:rPr>
                <a:t>会社は、社員から</a:t>
              </a:r>
              <a:endParaRPr lang="en-US" altLang="ja-JP" sz="1200" dirty="0">
                <a:latin typeface="HGPｺﾞｼｯｸE" panose="020B0900000000000000" pitchFamily="50" charset="-128"/>
                <a:ea typeface="HGPｺﾞｼｯｸE" panose="020B0900000000000000" pitchFamily="50" charset="-128"/>
              </a:endParaRPr>
            </a:p>
            <a:p>
              <a:pPr>
                <a:lnSpc>
                  <a:spcPct val="110000"/>
                </a:lnSpc>
                <a:spcBef>
                  <a:spcPts val="0"/>
                </a:spcBef>
                <a:spcAft>
                  <a:spcPts val="0"/>
                </a:spcAft>
              </a:pPr>
              <a:r>
                <a:rPr lang="ja-JP" altLang="en-US" sz="1200" dirty="0">
                  <a:latin typeface="HGPｺﾞｼｯｸE" panose="020B0900000000000000" pitchFamily="50" charset="-128"/>
                  <a:ea typeface="HGPｺﾞｼｯｸE" panose="020B0900000000000000" pitchFamily="50" charset="-128"/>
                </a:rPr>
                <a:t>預かった税金を</a:t>
              </a:r>
              <a:endParaRPr lang="en-US" altLang="ja-JP" sz="1200" dirty="0">
                <a:latin typeface="HGPｺﾞｼｯｸE" panose="020B0900000000000000" pitchFamily="50" charset="-128"/>
                <a:ea typeface="HGPｺﾞｼｯｸE" panose="020B0900000000000000" pitchFamily="50" charset="-128"/>
              </a:endParaRPr>
            </a:p>
            <a:p>
              <a:pPr>
                <a:lnSpc>
                  <a:spcPct val="110000"/>
                </a:lnSpc>
                <a:spcBef>
                  <a:spcPts val="0"/>
                </a:spcBef>
                <a:spcAft>
                  <a:spcPts val="0"/>
                </a:spcAft>
              </a:pPr>
              <a:r>
                <a:rPr lang="ja-JP" altLang="en-US" sz="1200" dirty="0">
                  <a:latin typeface="HGPｺﾞｼｯｸE" panose="020B0900000000000000" pitchFamily="50" charset="-128"/>
                  <a:ea typeface="HGPｺﾞｼｯｸE" panose="020B0900000000000000" pitchFamily="50" charset="-128"/>
                </a:rPr>
                <a:t>まとめて納めます</a:t>
              </a:r>
              <a:endParaRPr lang="en-US" altLang="ja-JP" sz="1200" dirty="0">
                <a:latin typeface="HGPｺﾞｼｯｸE" panose="020B0900000000000000" pitchFamily="50" charset="-128"/>
                <a:ea typeface="HGPｺﾞｼｯｸE" panose="020B0900000000000000" pitchFamily="50" charset="-128"/>
              </a:endParaRPr>
            </a:p>
            <a:p>
              <a:pPr>
                <a:lnSpc>
                  <a:spcPct val="110000"/>
                </a:lnSpc>
                <a:spcBef>
                  <a:spcPts val="0"/>
                </a:spcBef>
                <a:spcAft>
                  <a:spcPts val="0"/>
                </a:spcAft>
              </a:pPr>
              <a:r>
                <a:rPr lang="ja-JP" altLang="en-US" sz="1200" dirty="0">
                  <a:latin typeface="HGPｺﾞｼｯｸE" panose="020B0900000000000000" pitchFamily="50" charset="-128"/>
                  <a:ea typeface="HGPｺﾞｼｯｸE" panose="020B0900000000000000" pitchFamily="50" charset="-128"/>
                </a:rPr>
                <a:t>（源泉徴収）。</a:t>
              </a:r>
            </a:p>
          </p:txBody>
        </p:sp>
      </p:grpSp>
      <p:grpSp>
        <p:nvGrpSpPr>
          <p:cNvPr id="11" name="グループ化 10">
            <a:extLst>
              <a:ext uri="{FF2B5EF4-FFF2-40B4-BE49-F238E27FC236}">
                <a16:creationId xmlns:a16="http://schemas.microsoft.com/office/drawing/2014/main" id="{BB4665ED-58DF-C42F-E1CC-C4EDF4F0DD5A}"/>
              </a:ext>
            </a:extLst>
          </p:cNvPr>
          <p:cNvGrpSpPr/>
          <p:nvPr/>
        </p:nvGrpSpPr>
        <p:grpSpPr>
          <a:xfrm>
            <a:off x="5039206" y="5201020"/>
            <a:ext cx="2592000" cy="1440000"/>
            <a:chOff x="5039206" y="4869320"/>
            <a:chExt cx="2592000" cy="1440000"/>
          </a:xfrm>
        </p:grpSpPr>
        <p:sp>
          <p:nvSpPr>
            <p:cNvPr id="54" name="正方形/長方形 53">
              <a:extLst>
                <a:ext uri="{FF2B5EF4-FFF2-40B4-BE49-F238E27FC236}">
                  <a16:creationId xmlns:a16="http://schemas.microsoft.com/office/drawing/2014/main" id="{9803752F-9EC3-3443-E15C-35CF6E0E7AA9}"/>
                </a:ext>
              </a:extLst>
            </p:cNvPr>
            <p:cNvSpPr/>
            <p:nvPr/>
          </p:nvSpPr>
          <p:spPr bwMode="auto">
            <a:xfrm>
              <a:off x="5039206" y="4869320"/>
              <a:ext cx="2592000" cy="1440000"/>
            </a:xfrm>
            <a:prstGeom prst="rect">
              <a:avLst/>
            </a:prstGeom>
            <a:noFill/>
            <a:ln w="12700">
              <a:solidFill>
                <a:srgbClr val="005B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56" name="正方形/長方形 55">
              <a:extLst>
                <a:ext uri="{FF2B5EF4-FFF2-40B4-BE49-F238E27FC236}">
                  <a16:creationId xmlns:a16="http://schemas.microsoft.com/office/drawing/2014/main" id="{2C00E939-2CDC-CD2E-C95E-DB1F25ADEC4C}"/>
                </a:ext>
              </a:extLst>
            </p:cNvPr>
            <p:cNvSpPr/>
            <p:nvPr/>
          </p:nvSpPr>
          <p:spPr bwMode="auto">
            <a:xfrm>
              <a:off x="5091569" y="4948063"/>
              <a:ext cx="1487626" cy="818832"/>
            </a:xfrm>
            <a:prstGeom prst="rect">
              <a:avLst/>
            </a:prstGeom>
            <a:noFill/>
            <a:ln w="6350" cap="flat" cmpd="sng" algn="ctr">
              <a:noFill/>
              <a:prstDash val="solid"/>
              <a:round/>
              <a:headEnd type="none" w="med" len="med"/>
              <a:tailEnd type="none" w="med" len="med"/>
            </a:ln>
            <a:effectLst/>
          </p:spPr>
          <p:txBody>
            <a:bodyPr vert="horz" wrap="square" lIns="91440" tIns="36000" rIns="91440" bIns="45720" numCol="1" rtlCol="0" anchor="ctr" anchorCtr="0" compatLnSpc="1">
              <a:prstTxWarp prst="textNoShape">
                <a:avLst/>
              </a:prstTxWarp>
            </a:bodyPr>
            <a:lstStyle/>
            <a:p>
              <a:pPr marL="0" marR="0" indent="0" algn="ctr" defTabSz="914400" latinLnBrk="0">
                <a:lnSpc>
                  <a:spcPct val="100000"/>
                </a:lnSpc>
                <a:buClrTx/>
                <a:buSzTx/>
                <a:buFontTx/>
                <a:buNone/>
                <a:tabLst/>
              </a:pPr>
              <a:r>
                <a:rPr lang="ja-JP" altLang="en-US" sz="1600" dirty="0">
                  <a:solidFill>
                    <a:srgbClr val="005BAD"/>
                  </a:solidFill>
                  <a:latin typeface="HGPｺﾞｼｯｸE" panose="020B0900000000000000" pitchFamily="50" charset="-128"/>
                  <a:ea typeface="HGPｺﾞｼｯｸE" panose="020B0900000000000000" pitchFamily="50" charset="-128"/>
                </a:rPr>
                <a:t>都道府県</a:t>
              </a:r>
              <a:endParaRPr lang="en-US" altLang="ja-JP" sz="1600" dirty="0">
                <a:solidFill>
                  <a:srgbClr val="005BAD"/>
                </a:solidFill>
                <a:latin typeface="HGPｺﾞｼｯｸE" panose="020B0900000000000000" pitchFamily="50" charset="-128"/>
                <a:ea typeface="HGPｺﾞｼｯｸE" panose="020B0900000000000000" pitchFamily="50" charset="-128"/>
              </a:endParaRPr>
            </a:p>
            <a:p>
              <a:pPr marL="0" marR="0" indent="0" algn="ctr" defTabSz="914400" latinLnBrk="0">
                <a:lnSpc>
                  <a:spcPct val="100000"/>
                </a:lnSpc>
                <a:buClrTx/>
                <a:buSzTx/>
                <a:buFontTx/>
                <a:buNone/>
                <a:tabLst/>
              </a:pPr>
              <a:r>
                <a:rPr lang="ja-JP" altLang="en-US" sz="1600" dirty="0">
                  <a:solidFill>
                    <a:srgbClr val="005BAD"/>
                  </a:solidFill>
                  <a:latin typeface="HGPｺﾞｼｯｸE" panose="020B0900000000000000" pitchFamily="50" charset="-128"/>
                  <a:ea typeface="HGPｺﾞｼｯｸE" panose="020B0900000000000000" pitchFamily="50" charset="-128"/>
                </a:rPr>
                <a:t>市区町村</a:t>
              </a:r>
              <a:endParaRPr lang="en-US" altLang="ja-JP" sz="1600" dirty="0">
                <a:solidFill>
                  <a:srgbClr val="005BAD"/>
                </a:solidFill>
                <a:latin typeface="HGPｺﾞｼｯｸE" panose="020B0900000000000000" pitchFamily="50" charset="-128"/>
                <a:ea typeface="HGPｺﾞｼｯｸE" panose="020B0900000000000000" pitchFamily="50" charset="-128"/>
              </a:endParaRPr>
            </a:p>
          </p:txBody>
        </p:sp>
        <p:pic>
          <p:nvPicPr>
            <p:cNvPr id="57" name="グラフィックス 56">
              <a:extLst>
                <a:ext uri="{FF2B5EF4-FFF2-40B4-BE49-F238E27FC236}">
                  <a16:creationId xmlns:a16="http://schemas.microsoft.com/office/drawing/2014/main" id="{5C508F82-9849-F298-84EE-9EB1A7DDA50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6200000">
              <a:off x="5726826" y="5206539"/>
              <a:ext cx="217112" cy="1184009"/>
            </a:xfrm>
            <a:prstGeom prst="rect">
              <a:avLst/>
            </a:prstGeom>
          </p:spPr>
        </p:pic>
        <p:sp>
          <p:nvSpPr>
            <p:cNvPr id="58" name="正方形/長方形 57">
              <a:extLst>
                <a:ext uri="{FF2B5EF4-FFF2-40B4-BE49-F238E27FC236}">
                  <a16:creationId xmlns:a16="http://schemas.microsoft.com/office/drawing/2014/main" id="{B886C409-79B9-3120-5F02-3D9E0D047811}"/>
                </a:ext>
              </a:extLst>
            </p:cNvPr>
            <p:cNvSpPr/>
            <p:nvPr/>
          </p:nvSpPr>
          <p:spPr bwMode="auto">
            <a:xfrm>
              <a:off x="5091569" y="5936248"/>
              <a:ext cx="1487626" cy="288357"/>
            </a:xfrm>
            <a:prstGeom prst="rect">
              <a:avLst/>
            </a:prstGeom>
            <a:noFill/>
            <a:ln w="6350" cap="flat" cmpd="sng" algn="ctr">
              <a:noFill/>
              <a:prstDash val="solid"/>
              <a:round/>
              <a:headEnd type="none" w="med" len="med"/>
              <a:tailEnd type="none" w="med" len="med"/>
            </a:ln>
            <a:effectLst/>
          </p:spPr>
          <p:txBody>
            <a:bodyPr vert="horz" wrap="square" lIns="91440" tIns="36000" rIns="91440" bIns="45720" numCol="1" rtlCol="0" anchor="ctr" anchorCtr="0" compatLnSpc="1">
              <a:prstTxWarp prst="textNoShape">
                <a:avLst/>
              </a:prstTxWarp>
            </a:bodyPr>
            <a:lstStyle/>
            <a:p>
              <a:pPr marL="0" marR="0" indent="0" algn="ctr" defTabSz="914400" latinLnBrk="0">
                <a:lnSpc>
                  <a:spcPct val="100000"/>
                </a:lnSpc>
                <a:buClrTx/>
                <a:buSzTx/>
                <a:buFontTx/>
                <a:buNone/>
                <a:tabLst/>
              </a:pPr>
              <a:r>
                <a:rPr lang="ja-JP" altLang="en-US" sz="1400" dirty="0">
                  <a:solidFill>
                    <a:srgbClr val="005BAD"/>
                  </a:solidFill>
                  <a:latin typeface="HGPｺﾞｼｯｸE" panose="020B0900000000000000" pitchFamily="50" charset="-128"/>
                  <a:ea typeface="HGPｺﾞｼｯｸE" panose="020B0900000000000000" pitchFamily="50" charset="-128"/>
                </a:rPr>
                <a:t>（地方公共団体）</a:t>
              </a:r>
            </a:p>
          </p:txBody>
        </p:sp>
      </p:grpSp>
      <p:grpSp>
        <p:nvGrpSpPr>
          <p:cNvPr id="10" name="グループ化 9">
            <a:extLst>
              <a:ext uri="{FF2B5EF4-FFF2-40B4-BE49-F238E27FC236}">
                <a16:creationId xmlns:a16="http://schemas.microsoft.com/office/drawing/2014/main" id="{E4900BE6-7261-4520-4675-CA951C41D8CB}"/>
              </a:ext>
            </a:extLst>
          </p:cNvPr>
          <p:cNvGrpSpPr/>
          <p:nvPr/>
        </p:nvGrpSpPr>
        <p:grpSpPr>
          <a:xfrm>
            <a:off x="1428224" y="5201020"/>
            <a:ext cx="2676570" cy="1440000"/>
            <a:chOff x="1428224" y="4869320"/>
            <a:chExt cx="2676570" cy="1440000"/>
          </a:xfrm>
        </p:grpSpPr>
        <p:sp>
          <p:nvSpPr>
            <p:cNvPr id="63" name="正方形/長方形 62">
              <a:extLst>
                <a:ext uri="{FF2B5EF4-FFF2-40B4-BE49-F238E27FC236}">
                  <a16:creationId xmlns:a16="http://schemas.microsoft.com/office/drawing/2014/main" id="{D712D98F-E607-8BFF-A424-73C2FC87A58B}"/>
                </a:ext>
              </a:extLst>
            </p:cNvPr>
            <p:cNvSpPr/>
            <p:nvPr/>
          </p:nvSpPr>
          <p:spPr bwMode="auto">
            <a:xfrm>
              <a:off x="1512794" y="4869320"/>
              <a:ext cx="2592000" cy="1440000"/>
            </a:xfrm>
            <a:prstGeom prst="rect">
              <a:avLst/>
            </a:prstGeom>
            <a:noFill/>
            <a:ln w="12700">
              <a:solidFill>
                <a:srgbClr val="005B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64" name="正方形/長方形 63">
              <a:extLst>
                <a:ext uri="{FF2B5EF4-FFF2-40B4-BE49-F238E27FC236}">
                  <a16:creationId xmlns:a16="http://schemas.microsoft.com/office/drawing/2014/main" id="{9E612FD1-CA30-7124-B669-2293A1206EE2}"/>
                </a:ext>
              </a:extLst>
            </p:cNvPr>
            <p:cNvSpPr/>
            <p:nvPr/>
          </p:nvSpPr>
          <p:spPr bwMode="auto">
            <a:xfrm>
              <a:off x="1428224" y="5327483"/>
              <a:ext cx="1487626" cy="576533"/>
            </a:xfrm>
            <a:prstGeom prst="rect">
              <a:avLst/>
            </a:prstGeom>
            <a:noFill/>
            <a:ln w="6350" cap="flat" cmpd="sng" algn="ctr">
              <a:noFill/>
              <a:prstDash val="solid"/>
              <a:round/>
              <a:headEnd type="none" w="med" len="med"/>
              <a:tailEnd type="none" w="med" len="med"/>
            </a:ln>
            <a:effectLst/>
          </p:spPr>
          <p:txBody>
            <a:bodyPr vert="horz" wrap="square" lIns="91440" tIns="36000" rIns="91440" bIns="45720" numCol="1" rtlCol="0" anchor="ctr" anchorCtr="0" compatLnSpc="1">
              <a:prstTxWarp prst="textNoShape">
                <a:avLst/>
              </a:prstTxWarp>
            </a:bodyPr>
            <a:lstStyle/>
            <a:p>
              <a:pPr marL="0" marR="0" indent="0" algn="ctr" defTabSz="914400" latinLnBrk="0">
                <a:lnSpc>
                  <a:spcPct val="100000"/>
                </a:lnSpc>
                <a:buClrTx/>
                <a:buSzTx/>
                <a:buFontTx/>
                <a:buNone/>
                <a:tabLst/>
              </a:pPr>
              <a:r>
                <a:rPr lang="ja-JP" altLang="en-US" sz="2000" dirty="0">
                  <a:solidFill>
                    <a:srgbClr val="005BAD"/>
                  </a:solidFill>
                  <a:latin typeface="HGPｺﾞｼｯｸE" panose="020B0900000000000000" pitchFamily="50" charset="-128"/>
                  <a:ea typeface="HGPｺﾞｼｯｸE" panose="020B0900000000000000" pitchFamily="50" charset="-128"/>
                </a:rPr>
                <a:t>税務署</a:t>
              </a:r>
              <a:endParaRPr lang="en-US" altLang="ja-JP" sz="2000" dirty="0">
                <a:solidFill>
                  <a:srgbClr val="005BAD"/>
                </a:solidFill>
                <a:latin typeface="HGPｺﾞｼｯｸE" panose="020B0900000000000000" pitchFamily="50" charset="-128"/>
                <a:ea typeface="HGPｺﾞｼｯｸE" panose="020B0900000000000000" pitchFamily="50" charset="-128"/>
              </a:endParaRPr>
            </a:p>
            <a:p>
              <a:pPr marL="0" marR="0" indent="0" algn="ctr" defTabSz="914400" latinLnBrk="0">
                <a:lnSpc>
                  <a:spcPct val="100000"/>
                </a:lnSpc>
                <a:buClrTx/>
                <a:buSzTx/>
                <a:buFontTx/>
                <a:buNone/>
                <a:tabLst/>
              </a:pPr>
              <a:r>
                <a:rPr lang="ja-JP" altLang="en-US" dirty="0">
                  <a:solidFill>
                    <a:srgbClr val="005BAD"/>
                  </a:solidFill>
                  <a:latin typeface="HGPｺﾞｼｯｸE" panose="020B0900000000000000" pitchFamily="50" charset="-128"/>
                  <a:ea typeface="HGPｺﾞｼｯｸE" panose="020B0900000000000000" pitchFamily="50" charset="-128"/>
                </a:rPr>
                <a:t>（国）</a:t>
              </a:r>
            </a:p>
          </p:txBody>
        </p:sp>
      </p:grpSp>
      <p:grpSp>
        <p:nvGrpSpPr>
          <p:cNvPr id="8" name="グループ化 7">
            <a:extLst>
              <a:ext uri="{FF2B5EF4-FFF2-40B4-BE49-F238E27FC236}">
                <a16:creationId xmlns:a16="http://schemas.microsoft.com/office/drawing/2014/main" id="{A83F03DB-A5CD-7F99-F02D-32EE59DBB391}"/>
              </a:ext>
            </a:extLst>
          </p:cNvPr>
          <p:cNvGrpSpPr/>
          <p:nvPr/>
        </p:nvGrpSpPr>
        <p:grpSpPr>
          <a:xfrm>
            <a:off x="250337" y="3303310"/>
            <a:ext cx="2592000" cy="1440000"/>
            <a:chOff x="259302" y="2971610"/>
            <a:chExt cx="2592000" cy="1440000"/>
          </a:xfrm>
        </p:grpSpPr>
        <p:sp>
          <p:nvSpPr>
            <p:cNvPr id="67" name="正方形/長方形 66">
              <a:extLst>
                <a:ext uri="{FF2B5EF4-FFF2-40B4-BE49-F238E27FC236}">
                  <a16:creationId xmlns:a16="http://schemas.microsoft.com/office/drawing/2014/main" id="{5655544B-FACD-0B40-1D37-43BF5D6400AC}"/>
                </a:ext>
              </a:extLst>
            </p:cNvPr>
            <p:cNvSpPr/>
            <p:nvPr/>
          </p:nvSpPr>
          <p:spPr bwMode="auto">
            <a:xfrm>
              <a:off x="259302" y="2971610"/>
              <a:ext cx="2592000" cy="1440000"/>
            </a:xfrm>
            <a:prstGeom prst="rect">
              <a:avLst/>
            </a:prstGeom>
            <a:noFill/>
            <a:ln w="12700">
              <a:solidFill>
                <a:srgbClr val="45B21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68" name="四角形: 角を丸くする 67">
              <a:extLst>
                <a:ext uri="{FF2B5EF4-FFF2-40B4-BE49-F238E27FC236}">
                  <a16:creationId xmlns:a16="http://schemas.microsoft.com/office/drawing/2014/main" id="{6E5D0FE3-0496-6C0F-5B5D-9AAAEEE6E5CE}"/>
                </a:ext>
              </a:extLst>
            </p:cNvPr>
            <p:cNvSpPr/>
            <p:nvPr/>
          </p:nvSpPr>
          <p:spPr bwMode="auto">
            <a:xfrm>
              <a:off x="311150" y="3045761"/>
              <a:ext cx="945835" cy="259745"/>
            </a:xfrm>
            <a:prstGeom prst="roundRect">
              <a:avLst>
                <a:gd name="adj" fmla="val 50000"/>
              </a:avLst>
            </a:prstGeom>
            <a:solidFill>
              <a:srgbClr val="39B10F"/>
            </a:solidFill>
            <a:ln w="6350" cap="flat" cmpd="sng" algn="ctr">
              <a:noFill/>
              <a:prstDash val="solid"/>
              <a:round/>
              <a:headEnd type="none" w="med" len="med"/>
              <a:tailEnd type="none" w="med" len="med"/>
            </a:ln>
            <a:effectLst/>
          </p:spPr>
          <p:txBody>
            <a:bodyPr vert="horz" wrap="square" lIns="91440" tIns="36000" rIns="91440" bIns="45720" numCol="1" rtlCol="0" anchor="ctr" anchorCtr="0" compatLnSpc="1">
              <a:prstTxWarp prst="textNoShape">
                <a:avLst/>
              </a:prstTxWarp>
            </a:bodyPr>
            <a:lstStyle/>
            <a:p>
              <a:pPr marL="0" marR="0" indent="0" algn="ctr" defTabSz="914400" latinLnBrk="0">
                <a:lnSpc>
                  <a:spcPct val="100000"/>
                </a:lnSpc>
                <a:buClrTx/>
                <a:buSzTx/>
                <a:buFontTx/>
                <a:buNone/>
                <a:tabLst/>
              </a:pPr>
              <a:r>
                <a:rPr lang="ja-JP" altLang="en-US" sz="1200" dirty="0">
                  <a:solidFill>
                    <a:schemeClr val="bg1"/>
                  </a:solidFill>
                  <a:latin typeface="HGPｺﾞｼｯｸE" panose="020B0900000000000000" pitchFamily="50" charset="-128"/>
                  <a:ea typeface="HGPｺﾞｼｯｸE" panose="020B0900000000000000" pitchFamily="50" charset="-128"/>
                </a:rPr>
                <a:t>お店</a:t>
              </a:r>
            </a:p>
          </p:txBody>
        </p:sp>
        <p:sp>
          <p:nvSpPr>
            <p:cNvPr id="69" name="テキスト ボックス 68">
              <a:extLst>
                <a:ext uri="{FF2B5EF4-FFF2-40B4-BE49-F238E27FC236}">
                  <a16:creationId xmlns:a16="http://schemas.microsoft.com/office/drawing/2014/main" id="{CC480ED9-04DD-6FFA-BC74-BC02474FB75B}"/>
                </a:ext>
              </a:extLst>
            </p:cNvPr>
            <p:cNvSpPr txBox="1"/>
            <p:nvPr/>
          </p:nvSpPr>
          <p:spPr>
            <a:xfrm>
              <a:off x="259803" y="3405887"/>
              <a:ext cx="1431802" cy="676917"/>
            </a:xfrm>
            <a:prstGeom prst="rect">
              <a:avLst/>
            </a:prstGeom>
            <a:noFill/>
          </p:spPr>
          <p:txBody>
            <a:bodyPr wrap="none" rtlCol="0">
              <a:spAutoFit/>
            </a:bodyPr>
            <a:lstStyle/>
            <a:p>
              <a:pPr>
                <a:lnSpc>
                  <a:spcPct val="110000"/>
                </a:lnSpc>
                <a:spcBef>
                  <a:spcPts val="0"/>
                </a:spcBef>
                <a:spcAft>
                  <a:spcPts val="0"/>
                </a:spcAft>
              </a:pPr>
              <a:r>
                <a:rPr lang="ja-JP" altLang="en-US" sz="1200" dirty="0">
                  <a:latin typeface="HGPｺﾞｼｯｸE" panose="020B0900000000000000" pitchFamily="50" charset="-128"/>
                  <a:ea typeface="HGPｺﾞｼｯｸE" panose="020B0900000000000000" pitchFamily="50" charset="-128"/>
                </a:rPr>
                <a:t>お店は、預かった</a:t>
              </a:r>
              <a:endParaRPr lang="en-US" altLang="ja-JP" sz="1200" dirty="0">
                <a:latin typeface="HGPｺﾞｼｯｸE" panose="020B0900000000000000" pitchFamily="50" charset="-128"/>
                <a:ea typeface="HGPｺﾞｼｯｸE" panose="020B0900000000000000" pitchFamily="50" charset="-128"/>
              </a:endParaRPr>
            </a:p>
            <a:p>
              <a:pPr>
                <a:lnSpc>
                  <a:spcPct val="110000"/>
                </a:lnSpc>
                <a:spcBef>
                  <a:spcPts val="0"/>
                </a:spcBef>
                <a:spcAft>
                  <a:spcPts val="0"/>
                </a:spcAft>
              </a:pPr>
              <a:r>
                <a:rPr lang="ja-JP" altLang="en-US" sz="1200" dirty="0">
                  <a:latin typeface="HGPｺﾞｼｯｸE" panose="020B0900000000000000" pitchFamily="50" charset="-128"/>
                  <a:ea typeface="HGPｺﾞｼｯｸE" panose="020B0900000000000000" pitchFamily="50" charset="-128"/>
                </a:rPr>
                <a:t>消費税を</a:t>
              </a:r>
              <a:endParaRPr lang="en-US" altLang="ja-JP" sz="1200" dirty="0">
                <a:latin typeface="HGPｺﾞｼｯｸE" panose="020B0900000000000000" pitchFamily="50" charset="-128"/>
                <a:ea typeface="HGPｺﾞｼｯｸE" panose="020B0900000000000000" pitchFamily="50" charset="-128"/>
              </a:endParaRPr>
            </a:p>
            <a:p>
              <a:pPr>
                <a:lnSpc>
                  <a:spcPct val="110000"/>
                </a:lnSpc>
                <a:spcBef>
                  <a:spcPts val="0"/>
                </a:spcBef>
                <a:spcAft>
                  <a:spcPts val="0"/>
                </a:spcAft>
              </a:pPr>
              <a:r>
                <a:rPr lang="ja-JP" altLang="en-US" sz="1200" dirty="0">
                  <a:latin typeface="HGPｺﾞｼｯｸE" panose="020B0900000000000000" pitchFamily="50" charset="-128"/>
                  <a:ea typeface="HGPｺﾞｼｯｸE" panose="020B0900000000000000" pitchFamily="50" charset="-128"/>
                </a:rPr>
                <a:t>まとめて納めます。</a:t>
              </a:r>
              <a:endParaRPr lang="en-US" altLang="ja-JP" sz="1200" dirty="0">
                <a:latin typeface="HGPｺﾞｼｯｸE" panose="020B0900000000000000" pitchFamily="50" charset="-128"/>
                <a:ea typeface="HGPｺﾞｼｯｸE" panose="020B0900000000000000" pitchFamily="50" charset="-128"/>
              </a:endParaRPr>
            </a:p>
          </p:txBody>
        </p:sp>
      </p:grpSp>
      <p:pic>
        <p:nvPicPr>
          <p:cNvPr id="70" name="図 69">
            <a:extLst>
              <a:ext uri="{FF2B5EF4-FFF2-40B4-BE49-F238E27FC236}">
                <a16:creationId xmlns:a16="http://schemas.microsoft.com/office/drawing/2014/main" id="{80B1157B-30E2-EBB6-4002-C6283C7D4E63}"/>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1680491" y="3832707"/>
            <a:ext cx="1420909" cy="918260"/>
          </a:xfrm>
          <a:prstGeom prst="rect">
            <a:avLst/>
          </a:prstGeom>
        </p:spPr>
      </p:pic>
      <p:pic>
        <p:nvPicPr>
          <p:cNvPr id="55" name="図 54">
            <a:extLst>
              <a:ext uri="{FF2B5EF4-FFF2-40B4-BE49-F238E27FC236}">
                <a16:creationId xmlns:a16="http://schemas.microsoft.com/office/drawing/2014/main" id="{E2AE49B3-DC13-4F74-7AFB-123D5F2D42AC}"/>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6672589" y="5571855"/>
            <a:ext cx="1968252" cy="1090108"/>
          </a:xfrm>
          <a:prstGeom prst="rect">
            <a:avLst/>
          </a:prstGeom>
        </p:spPr>
      </p:pic>
      <p:pic>
        <p:nvPicPr>
          <p:cNvPr id="65" name="図 64" descr="ダイアグラム&#10;&#10;自動的に生成された説明">
            <a:extLst>
              <a:ext uri="{FF2B5EF4-FFF2-40B4-BE49-F238E27FC236}">
                <a16:creationId xmlns:a16="http://schemas.microsoft.com/office/drawing/2014/main" id="{D99A4918-07B2-B585-C80C-863EBDED840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940564" y="5344876"/>
            <a:ext cx="1335625" cy="1299499"/>
          </a:xfrm>
          <a:prstGeom prst="rect">
            <a:avLst/>
          </a:prstGeom>
        </p:spPr>
      </p:pic>
      <p:sp>
        <p:nvSpPr>
          <p:cNvPr id="7" name="テキスト ボックス 6">
            <a:extLst>
              <a:ext uri="{FF2B5EF4-FFF2-40B4-BE49-F238E27FC236}">
                <a16:creationId xmlns:a16="http://schemas.microsoft.com/office/drawing/2014/main" id="{854B59B9-9D80-5691-BB24-9F4D6282473B}"/>
              </a:ext>
            </a:extLst>
          </p:cNvPr>
          <p:cNvSpPr txBox="1"/>
          <p:nvPr/>
        </p:nvSpPr>
        <p:spPr>
          <a:xfrm>
            <a:off x="194203" y="957280"/>
            <a:ext cx="2196435" cy="369332"/>
          </a:xfrm>
          <a:prstGeom prst="rect">
            <a:avLst/>
          </a:prstGeom>
          <a:noFill/>
        </p:spPr>
        <p:txBody>
          <a:bodyPr wrap="none" rtlCol="0">
            <a:spAutoFit/>
          </a:bodyPr>
          <a:lstStyle/>
          <a:p>
            <a:pPr>
              <a:spcBef>
                <a:spcPts val="0"/>
              </a:spcBef>
              <a:spcAft>
                <a:spcPts val="500"/>
              </a:spcAft>
            </a:pPr>
            <a:r>
              <a:rPr lang="ja-JP" altLang="en-US" sz="1800" dirty="0">
                <a:latin typeface="HGPｺﾞｼｯｸE" panose="020B0900000000000000" pitchFamily="50" charset="-128"/>
                <a:ea typeface="HGPｺﾞｼｯｸE" panose="020B0900000000000000" pitchFamily="50" charset="-128"/>
              </a:rPr>
              <a:t>税金の流れと納め方</a:t>
            </a:r>
          </a:p>
        </p:txBody>
      </p:sp>
      <p:grpSp>
        <p:nvGrpSpPr>
          <p:cNvPr id="4" name="グループ化 3">
            <a:extLst>
              <a:ext uri="{FF2B5EF4-FFF2-40B4-BE49-F238E27FC236}">
                <a16:creationId xmlns:a16="http://schemas.microsoft.com/office/drawing/2014/main" id="{1CEFA275-8E84-D727-0254-6043D31AA59D}"/>
              </a:ext>
            </a:extLst>
          </p:cNvPr>
          <p:cNvGrpSpPr/>
          <p:nvPr/>
        </p:nvGrpSpPr>
        <p:grpSpPr>
          <a:xfrm>
            <a:off x="250337" y="1397881"/>
            <a:ext cx="2604659" cy="1447719"/>
            <a:chOff x="259302" y="1066181"/>
            <a:chExt cx="2604659" cy="1447719"/>
          </a:xfrm>
        </p:grpSpPr>
        <p:sp>
          <p:nvSpPr>
            <p:cNvPr id="23" name="正方形/長方形 22">
              <a:extLst>
                <a:ext uri="{FF2B5EF4-FFF2-40B4-BE49-F238E27FC236}">
                  <a16:creationId xmlns:a16="http://schemas.microsoft.com/office/drawing/2014/main" id="{7DC845E0-A1A2-89AF-9D90-308D0C36D056}"/>
                </a:ext>
              </a:extLst>
            </p:cNvPr>
            <p:cNvSpPr/>
            <p:nvPr/>
          </p:nvSpPr>
          <p:spPr bwMode="auto">
            <a:xfrm>
              <a:off x="259302" y="1073900"/>
              <a:ext cx="2592000" cy="1440000"/>
            </a:xfrm>
            <a:prstGeom prst="rect">
              <a:avLst/>
            </a:prstGeom>
            <a:solidFill>
              <a:schemeClr val="bg1"/>
            </a:solidFill>
            <a:ln w="12700">
              <a:solidFill>
                <a:srgbClr val="005B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pic>
          <p:nvPicPr>
            <p:cNvPr id="24" name="図 23">
              <a:extLst>
                <a:ext uri="{FF2B5EF4-FFF2-40B4-BE49-F238E27FC236}">
                  <a16:creationId xmlns:a16="http://schemas.microsoft.com/office/drawing/2014/main" id="{2EF3EFF6-3CF4-CB32-AF6E-8D90FFB8ABAA}"/>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1485547" y="1530517"/>
              <a:ext cx="1378414" cy="976685"/>
            </a:xfrm>
            <a:prstGeom prst="rect">
              <a:avLst/>
            </a:prstGeom>
          </p:spPr>
        </p:pic>
        <p:sp>
          <p:nvSpPr>
            <p:cNvPr id="25" name="正方形/長方形 24">
              <a:extLst>
                <a:ext uri="{FF2B5EF4-FFF2-40B4-BE49-F238E27FC236}">
                  <a16:creationId xmlns:a16="http://schemas.microsoft.com/office/drawing/2014/main" id="{AC5DA8BE-9346-3C20-C3BB-9458415E9731}"/>
                </a:ext>
              </a:extLst>
            </p:cNvPr>
            <p:cNvSpPr/>
            <p:nvPr/>
          </p:nvSpPr>
          <p:spPr bwMode="auto">
            <a:xfrm>
              <a:off x="259302" y="1066181"/>
              <a:ext cx="2592000" cy="346596"/>
            </a:xfrm>
            <a:prstGeom prst="rect">
              <a:avLst/>
            </a:prstGeom>
            <a:solidFill>
              <a:srgbClr val="005BAD"/>
            </a:solid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ja-JP" altLang="en-US" sz="1600" dirty="0">
                  <a:solidFill>
                    <a:schemeClr val="bg1"/>
                  </a:solidFill>
                  <a:latin typeface="HGPｺﾞｼｯｸE" panose="020B0900000000000000" pitchFamily="50" charset="-128"/>
                  <a:ea typeface="HGPｺﾞｼｯｸE" panose="020B0900000000000000" pitchFamily="50" charset="-128"/>
                </a:rPr>
                <a:t>商品を買った場合</a:t>
              </a:r>
            </a:p>
          </p:txBody>
        </p:sp>
        <p:sp>
          <p:nvSpPr>
            <p:cNvPr id="26" name="テキスト ボックス 25">
              <a:extLst>
                <a:ext uri="{FF2B5EF4-FFF2-40B4-BE49-F238E27FC236}">
                  <a16:creationId xmlns:a16="http://schemas.microsoft.com/office/drawing/2014/main" id="{A69F3B75-DEE7-820E-5347-656A915606BC}"/>
                </a:ext>
              </a:extLst>
            </p:cNvPr>
            <p:cNvSpPr txBox="1"/>
            <p:nvPr/>
          </p:nvSpPr>
          <p:spPr>
            <a:xfrm>
              <a:off x="259803" y="1466301"/>
              <a:ext cx="1871025" cy="880049"/>
            </a:xfrm>
            <a:prstGeom prst="rect">
              <a:avLst/>
            </a:prstGeom>
            <a:noFill/>
          </p:spPr>
          <p:txBody>
            <a:bodyPr wrap="none" rtlCol="0">
              <a:spAutoFit/>
            </a:bodyPr>
            <a:lstStyle/>
            <a:p>
              <a:pPr>
                <a:lnSpc>
                  <a:spcPct val="110000"/>
                </a:lnSpc>
                <a:spcBef>
                  <a:spcPts val="0"/>
                </a:spcBef>
                <a:spcAft>
                  <a:spcPts val="0"/>
                </a:spcAft>
              </a:pPr>
              <a:r>
                <a:rPr lang="ja-JP" altLang="en-US" sz="1200" dirty="0">
                  <a:latin typeface="HGPｺﾞｼｯｸE" panose="020B0900000000000000" pitchFamily="50" charset="-128"/>
                  <a:ea typeface="HGPｺﾞｼｯｸE" panose="020B0900000000000000" pitchFamily="50" charset="-128"/>
                </a:rPr>
                <a:t>お店で商品を買いました。</a:t>
              </a:r>
              <a:endParaRPr lang="en-US" altLang="ja-JP" sz="1200" dirty="0">
                <a:latin typeface="HGPｺﾞｼｯｸE" panose="020B0900000000000000" pitchFamily="50" charset="-128"/>
                <a:ea typeface="HGPｺﾞｼｯｸE" panose="020B0900000000000000" pitchFamily="50" charset="-128"/>
              </a:endParaRPr>
            </a:p>
            <a:p>
              <a:pPr>
                <a:lnSpc>
                  <a:spcPct val="110000"/>
                </a:lnSpc>
                <a:spcBef>
                  <a:spcPts val="0"/>
                </a:spcBef>
                <a:spcAft>
                  <a:spcPts val="0"/>
                </a:spcAft>
              </a:pPr>
              <a:r>
                <a:rPr lang="ja-JP" altLang="en-US" sz="1200" dirty="0">
                  <a:latin typeface="HGPｺﾞｼｯｸE" panose="020B0900000000000000" pitchFamily="50" charset="-128"/>
                  <a:ea typeface="HGPｺﾞｼｯｸE" panose="020B0900000000000000" pitchFamily="50" charset="-128"/>
                </a:rPr>
                <a:t>代金 </a:t>
              </a:r>
              <a:r>
                <a:rPr lang="en-US" altLang="ja-JP" sz="1200" dirty="0">
                  <a:latin typeface="HGPｺﾞｼｯｸE" panose="020B0900000000000000" pitchFamily="50" charset="-128"/>
                  <a:ea typeface="HGPｺﾞｼｯｸE" panose="020B0900000000000000" pitchFamily="50" charset="-128"/>
                </a:rPr>
                <a:t>1,000</a:t>
              </a:r>
              <a:r>
                <a:rPr lang="ja-JP" altLang="en-US" sz="1200" dirty="0">
                  <a:latin typeface="HGPｺﾞｼｯｸE" panose="020B0900000000000000" pitchFamily="50" charset="-128"/>
                  <a:ea typeface="HGPｺﾞｼｯｸE" panose="020B0900000000000000" pitchFamily="50" charset="-128"/>
                </a:rPr>
                <a:t>円と、</a:t>
              </a:r>
              <a:endParaRPr lang="en-US" altLang="ja-JP" sz="1200" dirty="0">
                <a:latin typeface="HGPｺﾞｼｯｸE" panose="020B0900000000000000" pitchFamily="50" charset="-128"/>
                <a:ea typeface="HGPｺﾞｼｯｸE" panose="020B0900000000000000" pitchFamily="50" charset="-128"/>
              </a:endParaRPr>
            </a:p>
            <a:p>
              <a:pPr>
                <a:lnSpc>
                  <a:spcPct val="110000"/>
                </a:lnSpc>
                <a:spcBef>
                  <a:spcPts val="0"/>
                </a:spcBef>
                <a:spcAft>
                  <a:spcPts val="0"/>
                </a:spcAft>
              </a:pPr>
              <a:r>
                <a:rPr lang="ja-JP" altLang="en-US" sz="1200" dirty="0">
                  <a:latin typeface="HGPｺﾞｼｯｸE" panose="020B0900000000000000" pitchFamily="50" charset="-128"/>
                  <a:ea typeface="HGPｺﾞｼｯｸE" panose="020B0900000000000000" pitchFamily="50" charset="-128"/>
                </a:rPr>
                <a:t>税金</a:t>
              </a:r>
              <a:r>
                <a:rPr lang="en-US" altLang="ja-JP" sz="1200" dirty="0">
                  <a:latin typeface="HGPｺﾞｼｯｸE" panose="020B0900000000000000" pitchFamily="50" charset="-128"/>
                  <a:ea typeface="HGPｺﾞｼｯｸE" panose="020B0900000000000000" pitchFamily="50" charset="-128"/>
                </a:rPr>
                <a:t>100</a:t>
              </a:r>
              <a:r>
                <a:rPr lang="ja-JP" altLang="en-US" sz="1200" dirty="0">
                  <a:latin typeface="HGPｺﾞｼｯｸE" panose="020B0900000000000000" pitchFamily="50" charset="-128"/>
                  <a:ea typeface="HGPｺﾞｼｯｸE" panose="020B0900000000000000" pitchFamily="50" charset="-128"/>
                </a:rPr>
                <a:t>円を</a:t>
              </a:r>
              <a:endParaRPr lang="en-US" altLang="ja-JP" sz="1200" dirty="0">
                <a:latin typeface="HGPｺﾞｼｯｸE" panose="020B0900000000000000" pitchFamily="50" charset="-128"/>
                <a:ea typeface="HGPｺﾞｼｯｸE" panose="020B0900000000000000" pitchFamily="50" charset="-128"/>
              </a:endParaRPr>
            </a:p>
            <a:p>
              <a:pPr>
                <a:lnSpc>
                  <a:spcPct val="110000"/>
                </a:lnSpc>
                <a:spcBef>
                  <a:spcPts val="0"/>
                </a:spcBef>
                <a:spcAft>
                  <a:spcPts val="0"/>
                </a:spcAft>
              </a:pPr>
              <a:r>
                <a:rPr lang="ja-JP" altLang="en-US" sz="1200" dirty="0">
                  <a:latin typeface="HGPｺﾞｼｯｸE" panose="020B0900000000000000" pitchFamily="50" charset="-128"/>
                  <a:ea typeface="HGPｺﾞｼｯｸE" panose="020B0900000000000000" pitchFamily="50" charset="-128"/>
                </a:rPr>
                <a:t>支払いました。</a:t>
              </a:r>
              <a:endParaRPr lang="en-US" altLang="ja-JP" sz="1200" dirty="0">
                <a:latin typeface="HGPｺﾞｼｯｸE" panose="020B0900000000000000" pitchFamily="50" charset="-128"/>
                <a:ea typeface="HGPｺﾞｼｯｸE" panose="020B0900000000000000" pitchFamily="50" charset="-128"/>
              </a:endParaRPr>
            </a:p>
          </p:txBody>
        </p:sp>
      </p:grpSp>
    </p:spTree>
    <p:extLst>
      <p:ext uri="{BB962C8B-B14F-4D97-AF65-F5344CB8AC3E}">
        <p14:creationId xmlns:p14="http://schemas.microsoft.com/office/powerpoint/2010/main" val="1371250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up)">
                                      <p:cBhvr>
                                        <p:cTn id="27" dur="500"/>
                                        <p:tgtEl>
                                          <p:spTgt spid="3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par>
                                <p:cTn id="33" presetID="10" presetClass="entr" presetSubtype="0" fill="hold" nodeType="withEffect">
                                  <p:stCondLst>
                                    <p:cond delay="0"/>
                                  </p:stCondLst>
                                  <p:childTnLst>
                                    <p:set>
                                      <p:cBhvr>
                                        <p:cTn id="34" dur="1" fill="hold">
                                          <p:stCondLst>
                                            <p:cond delay="0"/>
                                          </p:stCondLst>
                                        </p:cTn>
                                        <p:tgtEl>
                                          <p:spTgt spid="70"/>
                                        </p:tgtEl>
                                        <p:attrNameLst>
                                          <p:attrName>style.visibility</p:attrName>
                                        </p:attrNameLst>
                                      </p:cBhvr>
                                      <p:to>
                                        <p:strVal val="visible"/>
                                      </p:to>
                                    </p:set>
                                    <p:animEffect transition="in" filter="fade">
                                      <p:cBhvr>
                                        <p:cTn id="35" dur="500"/>
                                        <p:tgtEl>
                                          <p:spTgt spid="7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up)">
                                      <p:cBhvr>
                                        <p:cTn id="45" dur="500"/>
                                        <p:tgtEl>
                                          <p:spTgt spid="12"/>
                                        </p:tgtEl>
                                      </p:cBhvr>
                                    </p:animEffect>
                                  </p:childTnLst>
                                </p:cTn>
                              </p:par>
                              <p:par>
                                <p:cTn id="46" presetID="22" presetClass="entr" presetSubtype="1" fill="hold" nodeType="withEffect">
                                  <p:stCondLst>
                                    <p:cond delay="0"/>
                                  </p:stCondLst>
                                  <p:childTnLst>
                                    <p:set>
                                      <p:cBhvr>
                                        <p:cTn id="47" dur="1" fill="hold">
                                          <p:stCondLst>
                                            <p:cond delay="0"/>
                                          </p:stCondLst>
                                        </p:cTn>
                                        <p:tgtEl>
                                          <p:spTgt spid="50"/>
                                        </p:tgtEl>
                                        <p:attrNameLst>
                                          <p:attrName>style.visibility</p:attrName>
                                        </p:attrNameLst>
                                      </p:cBhvr>
                                      <p:to>
                                        <p:strVal val="visible"/>
                                      </p:to>
                                    </p:set>
                                    <p:animEffect transition="in" filter="wipe(up)">
                                      <p:cBhvr>
                                        <p:cTn id="48" dur="500"/>
                                        <p:tgtEl>
                                          <p:spTgt spid="50"/>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500"/>
                                        <p:tgtEl>
                                          <p:spTgt spid="10"/>
                                        </p:tgtEl>
                                      </p:cBhvr>
                                    </p:animEffect>
                                  </p:childTnLst>
                                </p:cTn>
                              </p:par>
                              <p:par>
                                <p:cTn id="54" presetID="10" presetClass="entr" presetSubtype="0" fill="hold" nodeType="withEffect">
                                  <p:stCondLst>
                                    <p:cond delay="0"/>
                                  </p:stCondLst>
                                  <p:childTnLst>
                                    <p:set>
                                      <p:cBhvr>
                                        <p:cTn id="55" dur="1" fill="hold">
                                          <p:stCondLst>
                                            <p:cond delay="0"/>
                                          </p:stCondLst>
                                        </p:cTn>
                                        <p:tgtEl>
                                          <p:spTgt spid="65"/>
                                        </p:tgtEl>
                                        <p:attrNameLst>
                                          <p:attrName>style.visibility</p:attrName>
                                        </p:attrNameLst>
                                      </p:cBhvr>
                                      <p:to>
                                        <p:strVal val="visible"/>
                                      </p:to>
                                    </p:set>
                                    <p:animEffect transition="in" filter="fade">
                                      <p:cBhvr>
                                        <p:cTn id="56" dur="500"/>
                                        <p:tgtEl>
                                          <p:spTgt spid="65"/>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500"/>
                                        <p:tgtEl>
                                          <p:spTgt spid="11"/>
                                        </p:tgtEl>
                                      </p:cBhvr>
                                    </p:animEffect>
                                  </p:childTnLst>
                                </p:cTn>
                              </p:par>
                              <p:par>
                                <p:cTn id="62" presetID="10" presetClass="entr" presetSubtype="0" fill="hold" nodeType="withEffect">
                                  <p:stCondLst>
                                    <p:cond delay="0"/>
                                  </p:stCondLst>
                                  <p:childTnLst>
                                    <p:set>
                                      <p:cBhvr>
                                        <p:cTn id="63" dur="1" fill="hold">
                                          <p:stCondLst>
                                            <p:cond delay="0"/>
                                          </p:stCondLst>
                                        </p:cTn>
                                        <p:tgtEl>
                                          <p:spTgt spid="55"/>
                                        </p:tgtEl>
                                        <p:attrNameLst>
                                          <p:attrName>style.visibility</p:attrName>
                                        </p:attrNameLst>
                                      </p:cBhvr>
                                      <p:to>
                                        <p:strVal val="visible"/>
                                      </p:to>
                                    </p:set>
                                    <p:animEffect transition="in" filter="fade">
                                      <p:cBhvr>
                                        <p:cTn id="64"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四角形: 角を丸くする 17">
            <a:extLst>
              <a:ext uri="{FF2B5EF4-FFF2-40B4-BE49-F238E27FC236}">
                <a16:creationId xmlns:a16="http://schemas.microsoft.com/office/drawing/2014/main" id="{ECC342F5-9775-59B4-543A-3464224FEAB0}"/>
              </a:ext>
            </a:extLst>
          </p:cNvPr>
          <p:cNvSpPr/>
          <p:nvPr/>
        </p:nvSpPr>
        <p:spPr bwMode="auto">
          <a:xfrm>
            <a:off x="326210" y="1105052"/>
            <a:ext cx="8493939" cy="1136017"/>
          </a:xfrm>
          <a:prstGeom prst="roundRect">
            <a:avLst>
              <a:gd name="adj" fmla="val 2377"/>
            </a:avLst>
          </a:prstGeom>
          <a:no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dirty="0">
              <a:ln>
                <a:noFill/>
              </a:ln>
              <a:solidFill>
                <a:srgbClr val="000000"/>
              </a:solidFill>
              <a:effectLst/>
              <a:uLnTx/>
              <a:uFillTx/>
              <a:latin typeface="+mn-ea"/>
              <a:ea typeface="+mn-ea"/>
              <a:cs typeface="+mn-cs"/>
            </a:endParaRPr>
          </a:p>
        </p:txBody>
      </p:sp>
      <p:pic>
        <p:nvPicPr>
          <p:cNvPr id="6182" name="Picture 2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7188401" y="773011"/>
            <a:ext cx="1375366" cy="155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80" name="Rectangle 26"/>
          <p:cNvSpPr>
            <a:spLocks noChangeArrowheads="1"/>
          </p:cNvSpPr>
          <p:nvPr/>
        </p:nvSpPr>
        <p:spPr bwMode="white">
          <a:xfrm>
            <a:off x="335573" y="1327348"/>
            <a:ext cx="8320360" cy="809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marL="0" marR="0" lvl="0" indent="0" algn="l" defTabSz="914400" rtl="0" eaLnBrk="1" fontAlgn="base" latinLnBrk="0" hangingPunct="1">
              <a:lnSpc>
                <a:spcPct val="110000"/>
              </a:lnSpc>
              <a:spcBef>
                <a:spcPct val="0"/>
              </a:spcBef>
              <a:spcAft>
                <a:spcPct val="0"/>
              </a:spcAft>
              <a:buClrTx/>
              <a:buSzTx/>
              <a:buFontTx/>
              <a:buNone/>
              <a:tabLst/>
              <a:defRPr/>
            </a:pPr>
            <a:r>
              <a:rPr kumimoji="1" lang="ja-JP" altLang="en-US" sz="1600" i="0" u="none" strike="noStrike" kern="1200" cap="none" spc="0" normalizeH="0" baseline="0" noProof="0" dirty="0">
                <a:ln>
                  <a:noFill/>
                </a:ln>
                <a:solidFill>
                  <a:srgbClr val="005BAD"/>
                </a:solidFill>
                <a:effectLst/>
                <a:uLnTx/>
                <a:uFillTx/>
                <a:latin typeface="HGPｺﾞｼｯｸE" panose="020B0900000000000000" pitchFamily="50" charset="-128"/>
                <a:ea typeface="HGPｺﾞｼｯｸE" panose="020B0900000000000000" pitchFamily="50" charset="-128"/>
                <a:cs typeface="+mn-cs"/>
              </a:rPr>
              <a:t>皆さんは「税金」にどのようなイメージを持っていますか？</a:t>
            </a:r>
            <a:endParaRPr kumimoji="1" lang="en-US" altLang="ja-JP" sz="1600" i="0" u="none" strike="noStrike" kern="1200" cap="none" spc="0" normalizeH="0" baseline="0" noProof="0" dirty="0">
              <a:ln>
                <a:noFill/>
              </a:ln>
              <a:solidFill>
                <a:srgbClr val="005BAD"/>
              </a:solidFill>
              <a:effectLst/>
              <a:uLnTx/>
              <a:uFillTx/>
              <a:latin typeface="HGPｺﾞｼｯｸE" panose="020B0900000000000000" pitchFamily="50" charset="-128"/>
              <a:ea typeface="HGPｺﾞｼｯｸE" panose="020B0900000000000000" pitchFamily="50" charset="-128"/>
              <a:cs typeface="+mn-cs"/>
            </a:endParaRPr>
          </a:p>
          <a:p>
            <a:pPr marL="0" marR="0" lvl="0" indent="0" algn="l" defTabSz="914400" rtl="0" eaLnBrk="1" fontAlgn="base" latinLnBrk="0" hangingPunct="1">
              <a:spcBef>
                <a:spcPct val="0"/>
              </a:spcBef>
              <a:spcAft>
                <a:spcPct val="0"/>
              </a:spcAft>
              <a:buClrTx/>
              <a:buSzTx/>
              <a:buFontTx/>
              <a:buNone/>
              <a:tabLst/>
              <a:defRPr/>
            </a:pPr>
            <a:r>
              <a:rPr kumimoji="1" lang="ja-JP" altLang="en-US" sz="1450" i="0" u="none" strike="noStrike" kern="1200" cap="none" spc="0" normalizeH="0" baseline="0" noProof="0" dirty="0">
                <a:ln>
                  <a:noFill/>
                </a:ln>
                <a:solidFill>
                  <a:srgbClr val="000000"/>
                </a:solidFill>
                <a:effectLst/>
                <a:uLnTx/>
                <a:uFillTx/>
                <a:latin typeface="HGPｺﾞｼｯｸE" panose="020B0900000000000000" pitchFamily="50" charset="-128"/>
                <a:ea typeface="HGPｺﾞｼｯｸE" panose="020B0900000000000000" pitchFamily="50" charset="-128"/>
              </a:rPr>
              <a:t>わたしたちの身の回りには、国や地方公共団体による「公共サービス」や</a:t>
            </a:r>
            <a:endParaRPr lang="en-US" altLang="ja-JP" sz="1450" dirty="0">
              <a:solidFill>
                <a:srgbClr val="000000"/>
              </a:solidFill>
              <a:latin typeface="HGPｺﾞｼｯｸE" panose="020B0900000000000000" pitchFamily="50" charset="-128"/>
              <a:ea typeface="HGPｺﾞｼｯｸE" panose="020B0900000000000000" pitchFamily="50" charset="-128"/>
            </a:endParaRPr>
          </a:p>
          <a:p>
            <a:pPr marL="0" marR="0" lvl="0" indent="0" algn="l" defTabSz="914400" rtl="0" eaLnBrk="1" fontAlgn="base" latinLnBrk="0" hangingPunct="1">
              <a:spcBef>
                <a:spcPct val="0"/>
              </a:spcBef>
              <a:spcAft>
                <a:spcPct val="0"/>
              </a:spcAft>
              <a:buClrTx/>
              <a:buSzTx/>
              <a:buFontTx/>
              <a:buNone/>
              <a:tabLst/>
              <a:defRPr/>
            </a:pPr>
            <a:r>
              <a:rPr kumimoji="1" lang="ja-JP" altLang="en-US" sz="1450" i="0" u="none" strike="noStrike" kern="1200" cap="none" spc="0" normalizeH="0" baseline="0" noProof="0" dirty="0">
                <a:ln>
                  <a:noFill/>
                </a:ln>
                <a:solidFill>
                  <a:srgbClr val="000000"/>
                </a:solidFill>
                <a:effectLst/>
                <a:uLnTx/>
                <a:uFillTx/>
                <a:latin typeface="HGPｺﾞｼｯｸE" panose="020B0900000000000000" pitchFamily="50" charset="-128"/>
                <a:ea typeface="HGPｺﾞｼｯｸE" panose="020B0900000000000000" pitchFamily="50" charset="-128"/>
              </a:rPr>
              <a:t>「公共施設」があります。</a:t>
            </a:r>
          </a:p>
        </p:txBody>
      </p:sp>
      <p:sp>
        <p:nvSpPr>
          <p:cNvPr id="12" name="四角形: 角を丸くする 11">
            <a:extLst>
              <a:ext uri="{FF2B5EF4-FFF2-40B4-BE49-F238E27FC236}">
                <a16:creationId xmlns:a16="http://schemas.microsoft.com/office/drawing/2014/main" id="{A9C44020-2D07-A284-EC2F-3FBC6676B96E}"/>
              </a:ext>
            </a:extLst>
          </p:cNvPr>
          <p:cNvSpPr/>
          <p:nvPr/>
        </p:nvSpPr>
        <p:spPr bwMode="auto">
          <a:xfrm>
            <a:off x="5457555" y="2623432"/>
            <a:ext cx="3362596" cy="3713140"/>
          </a:xfrm>
          <a:prstGeom prst="roundRect">
            <a:avLst>
              <a:gd name="adj" fmla="val 0"/>
            </a:avLst>
          </a:prstGeom>
          <a:solidFill>
            <a:srgbClr val="AEDAF8"/>
          </a:solidFill>
          <a:ln w="190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a:ln>
                <a:noFill/>
              </a:ln>
              <a:solidFill>
                <a:srgbClr val="000000"/>
              </a:solidFill>
              <a:effectLst/>
              <a:uLnTx/>
              <a:uFillTx/>
              <a:latin typeface="+mn-ea"/>
              <a:ea typeface="+mn-ea"/>
              <a:cs typeface="+mn-cs"/>
            </a:endParaRPr>
          </a:p>
        </p:txBody>
      </p:sp>
      <p:sp>
        <p:nvSpPr>
          <p:cNvPr id="29" name="正方形/長方形 28">
            <a:extLst>
              <a:ext uri="{FF2B5EF4-FFF2-40B4-BE49-F238E27FC236}">
                <a16:creationId xmlns:a16="http://schemas.microsoft.com/office/drawing/2014/main" id="{0FC400A9-B3AB-5941-AAF0-1865A288A376}"/>
              </a:ext>
            </a:extLst>
          </p:cNvPr>
          <p:cNvSpPr/>
          <p:nvPr/>
        </p:nvSpPr>
        <p:spPr bwMode="auto">
          <a:xfrm>
            <a:off x="5592624" y="3347160"/>
            <a:ext cx="3092459" cy="2818767"/>
          </a:xfrm>
          <a:prstGeom prst="rect">
            <a:avLst/>
          </a:prstGeom>
          <a:solidFill>
            <a:schemeClr val="bg1"/>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a:ln>
                <a:noFill/>
              </a:ln>
              <a:solidFill>
                <a:srgbClr val="000000"/>
              </a:solidFill>
              <a:effectLst/>
              <a:uLnTx/>
              <a:uFillTx/>
              <a:latin typeface="+mn-ea"/>
              <a:ea typeface="+mn-ea"/>
              <a:cs typeface="+mn-cs"/>
            </a:endParaRPr>
          </a:p>
        </p:txBody>
      </p:sp>
      <p:sp>
        <p:nvSpPr>
          <p:cNvPr id="11" name="四角形: 角を丸くする 10">
            <a:extLst>
              <a:ext uri="{FF2B5EF4-FFF2-40B4-BE49-F238E27FC236}">
                <a16:creationId xmlns:a16="http://schemas.microsoft.com/office/drawing/2014/main" id="{F9F9F496-2535-A33A-1C85-54A3D80B4066}"/>
              </a:ext>
            </a:extLst>
          </p:cNvPr>
          <p:cNvSpPr/>
          <p:nvPr/>
        </p:nvSpPr>
        <p:spPr bwMode="auto">
          <a:xfrm>
            <a:off x="326409" y="2623432"/>
            <a:ext cx="5033559" cy="3704763"/>
          </a:xfrm>
          <a:prstGeom prst="roundRect">
            <a:avLst>
              <a:gd name="adj" fmla="val 0"/>
            </a:avLst>
          </a:prstGeom>
          <a:solidFill>
            <a:srgbClr val="AEDAF8"/>
          </a:solidFill>
          <a:ln w="190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dirty="0">
              <a:ln>
                <a:noFill/>
              </a:ln>
              <a:solidFill>
                <a:srgbClr val="000000"/>
              </a:solidFill>
              <a:effectLst/>
              <a:uLnTx/>
              <a:uFillTx/>
              <a:latin typeface="+mn-ea"/>
              <a:ea typeface="+mn-ea"/>
              <a:cs typeface="+mn-cs"/>
            </a:endParaRPr>
          </a:p>
        </p:txBody>
      </p:sp>
      <p:sp>
        <p:nvSpPr>
          <p:cNvPr id="13" name="正方形/長方形 12">
            <a:extLst>
              <a:ext uri="{FF2B5EF4-FFF2-40B4-BE49-F238E27FC236}">
                <a16:creationId xmlns:a16="http://schemas.microsoft.com/office/drawing/2014/main" id="{0010F418-6D9E-9BE7-E9B0-CF5ED6C5679C}"/>
              </a:ext>
            </a:extLst>
          </p:cNvPr>
          <p:cNvSpPr/>
          <p:nvPr/>
        </p:nvSpPr>
        <p:spPr bwMode="auto">
          <a:xfrm>
            <a:off x="476026" y="3347160"/>
            <a:ext cx="4744911" cy="2818767"/>
          </a:xfrm>
          <a:prstGeom prst="rect">
            <a:avLst/>
          </a:prstGeom>
          <a:solidFill>
            <a:schemeClr val="bg1"/>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a:ln>
                <a:noFill/>
              </a:ln>
              <a:solidFill>
                <a:srgbClr val="000000"/>
              </a:solidFill>
              <a:effectLst/>
              <a:uLnTx/>
              <a:uFillTx/>
              <a:latin typeface="+mn-ea"/>
              <a:ea typeface="+mn-ea"/>
              <a:cs typeface="+mn-cs"/>
            </a:endParaRPr>
          </a:p>
        </p:txBody>
      </p:sp>
      <p:grpSp>
        <p:nvGrpSpPr>
          <p:cNvPr id="6157" name="グループ化 6156">
            <a:extLst>
              <a:ext uri="{FF2B5EF4-FFF2-40B4-BE49-F238E27FC236}">
                <a16:creationId xmlns:a16="http://schemas.microsoft.com/office/drawing/2014/main" id="{18415396-4843-87EF-D8A2-56127A77D613}"/>
              </a:ext>
            </a:extLst>
          </p:cNvPr>
          <p:cNvGrpSpPr/>
          <p:nvPr/>
        </p:nvGrpSpPr>
        <p:grpSpPr>
          <a:xfrm>
            <a:off x="6090723" y="2739419"/>
            <a:ext cx="2281056" cy="547009"/>
            <a:chOff x="6299670" y="2713461"/>
            <a:chExt cx="2281056" cy="547009"/>
          </a:xfrm>
        </p:grpSpPr>
        <p:sp>
          <p:nvSpPr>
            <p:cNvPr id="6164" name="Rectangle 56"/>
            <p:cNvSpPr>
              <a:spLocks noChangeArrowheads="1"/>
            </p:cNvSpPr>
            <p:nvPr/>
          </p:nvSpPr>
          <p:spPr bwMode="auto">
            <a:xfrm>
              <a:off x="7563893" y="2713461"/>
              <a:ext cx="1016833" cy="547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marL="0" marR="0" lvl="0" indent="0" algn="l" defTabSz="914400" rtl="0" eaLnBrk="1" fontAlgn="base" latinLnBrk="0" hangingPunct="1">
                <a:lnSpc>
                  <a:spcPct val="1100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HGPｺﾞｼｯｸE" panose="020B0900000000000000" pitchFamily="50" charset="-128"/>
                  <a:ea typeface="HGPｺﾞｼｯｸE" panose="020B0900000000000000" pitchFamily="50" charset="-128"/>
                  <a:cs typeface="+mn-cs"/>
                </a:rPr>
                <a:t>道路、学校、公園 など</a:t>
              </a:r>
            </a:p>
          </p:txBody>
        </p:sp>
        <p:sp>
          <p:nvSpPr>
            <p:cNvPr id="6155" name="Text Box 23"/>
            <p:cNvSpPr txBox="1">
              <a:spLocks noChangeArrowheads="1"/>
            </p:cNvSpPr>
            <p:nvPr/>
          </p:nvSpPr>
          <p:spPr bwMode="auto">
            <a:xfrm>
              <a:off x="6299670" y="2786910"/>
              <a:ext cx="12105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0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rPr>
                <a:t>公共施設</a:t>
              </a:r>
            </a:p>
          </p:txBody>
        </p:sp>
      </p:grpSp>
      <p:grpSp>
        <p:nvGrpSpPr>
          <p:cNvPr id="6160" name="グループ化 6159">
            <a:extLst>
              <a:ext uri="{FF2B5EF4-FFF2-40B4-BE49-F238E27FC236}">
                <a16:creationId xmlns:a16="http://schemas.microsoft.com/office/drawing/2014/main" id="{AADA83D9-5EF8-BF38-6800-8C3151A6C433}"/>
              </a:ext>
            </a:extLst>
          </p:cNvPr>
          <p:cNvGrpSpPr/>
          <p:nvPr/>
        </p:nvGrpSpPr>
        <p:grpSpPr>
          <a:xfrm>
            <a:off x="649926" y="2812868"/>
            <a:ext cx="4576619" cy="400110"/>
            <a:chOff x="843630" y="2786910"/>
            <a:chExt cx="4576619" cy="400110"/>
          </a:xfrm>
        </p:grpSpPr>
        <p:sp>
          <p:nvSpPr>
            <p:cNvPr id="6178" name="Rectangle 45"/>
            <p:cNvSpPr>
              <a:spLocks noChangeArrowheads="1"/>
            </p:cNvSpPr>
            <p:nvPr/>
          </p:nvSpPr>
          <p:spPr bwMode="auto">
            <a:xfrm>
              <a:off x="2514082" y="2831955"/>
              <a:ext cx="2906167" cy="310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marL="0" marR="0" lvl="0" indent="0" algn="l" defTabSz="914400" rtl="0" eaLnBrk="1" fontAlgn="base" latinLnBrk="0" hangingPunct="1">
                <a:lnSpc>
                  <a:spcPct val="1100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HGPｺﾞｼｯｸE" panose="020B0900000000000000" pitchFamily="50" charset="-128"/>
                  <a:ea typeface="HGPｺﾞｼｯｸE" panose="020B0900000000000000" pitchFamily="50" charset="-128"/>
                  <a:cs typeface="+mn-cs"/>
                </a:rPr>
                <a:t>警察、消防、ごみ収集、福祉 など</a:t>
              </a:r>
            </a:p>
          </p:txBody>
        </p:sp>
        <p:sp>
          <p:nvSpPr>
            <p:cNvPr id="6153" name="Text Box 22"/>
            <p:cNvSpPr txBox="1">
              <a:spLocks noChangeArrowheads="1"/>
            </p:cNvSpPr>
            <p:nvPr/>
          </p:nvSpPr>
          <p:spPr bwMode="auto">
            <a:xfrm>
              <a:off x="843630" y="2786910"/>
              <a:ext cx="157286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0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rPr>
                <a:t>公共サービス</a:t>
              </a:r>
            </a:p>
          </p:txBody>
        </p:sp>
      </p:grpSp>
      <p:grpSp>
        <p:nvGrpSpPr>
          <p:cNvPr id="2" name="グループ化 1">
            <a:extLst>
              <a:ext uri="{FF2B5EF4-FFF2-40B4-BE49-F238E27FC236}">
                <a16:creationId xmlns:a16="http://schemas.microsoft.com/office/drawing/2014/main" id="{F7A7315C-47F6-7848-0A99-6BF882002004}"/>
              </a:ext>
            </a:extLst>
          </p:cNvPr>
          <p:cNvGrpSpPr/>
          <p:nvPr/>
        </p:nvGrpSpPr>
        <p:grpSpPr>
          <a:xfrm>
            <a:off x="1999361" y="3669522"/>
            <a:ext cx="1586597" cy="2301821"/>
            <a:chOff x="410416" y="3669522"/>
            <a:chExt cx="1586597" cy="2301821"/>
          </a:xfrm>
        </p:grpSpPr>
        <p:sp>
          <p:nvSpPr>
            <p:cNvPr id="6184" name="正方形/長方形 6183">
              <a:extLst>
                <a:ext uri="{FF2B5EF4-FFF2-40B4-BE49-F238E27FC236}">
                  <a16:creationId xmlns:a16="http://schemas.microsoft.com/office/drawing/2014/main" id="{FA8D1C75-1463-A880-D9EB-7699AF42F3FB}"/>
                </a:ext>
              </a:extLst>
            </p:cNvPr>
            <p:cNvSpPr/>
            <p:nvPr/>
          </p:nvSpPr>
          <p:spPr bwMode="auto">
            <a:xfrm>
              <a:off x="410416" y="4482915"/>
              <a:ext cx="1586597" cy="1488428"/>
            </a:xfrm>
            <a:prstGeom prst="rect">
              <a:avLst/>
            </a:prstGeom>
            <a:noFill/>
            <a:ln w="15875" cap="rnd" cmpd="sng" algn="ctr">
              <a:noFill/>
              <a:prstDash val="solid"/>
              <a:round/>
              <a:headEnd type="none" w="med" len="med"/>
              <a:tailEnd type="none" w="med" len="med"/>
              <a:extLst>
                <a:ext uri="{C807C97D-BFC1-408E-A445-0C87EB9F89A2}">
                  <ask:lineSketchStyleProps xmlns:ask="http://schemas.microsoft.com/office/drawing/2018/sketchyshapes" xmlns="" sd="1219033472">
                    <a:custGeom>
                      <a:avLst/>
                      <a:gdLst>
                        <a:gd name="connsiteX0" fmla="*/ 0 w 1211263"/>
                        <a:gd name="connsiteY0" fmla="*/ 0 h 2624110"/>
                        <a:gd name="connsiteX1" fmla="*/ 1211263 w 1211263"/>
                        <a:gd name="connsiteY1" fmla="*/ 0 h 2624110"/>
                        <a:gd name="connsiteX2" fmla="*/ 1211263 w 1211263"/>
                        <a:gd name="connsiteY2" fmla="*/ 2099288 h 2624110"/>
                        <a:gd name="connsiteX3" fmla="*/ 605631 w 1211263"/>
                        <a:gd name="connsiteY3" fmla="*/ 2624110 h 2624110"/>
                        <a:gd name="connsiteX4" fmla="*/ 0 w 1211263"/>
                        <a:gd name="connsiteY4" fmla="*/ 2099288 h 2624110"/>
                        <a:gd name="connsiteX5" fmla="*/ 0 w 1211263"/>
                        <a:gd name="connsiteY5" fmla="*/ 0 h 262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1263" h="2624110" fill="none" extrusionOk="0">
                          <a:moveTo>
                            <a:pt x="0" y="0"/>
                          </a:moveTo>
                          <a:cubicBezTo>
                            <a:pt x="232634" y="-67934"/>
                            <a:pt x="665737" y="97290"/>
                            <a:pt x="1211263" y="0"/>
                          </a:cubicBezTo>
                          <a:cubicBezTo>
                            <a:pt x="1163032" y="543323"/>
                            <a:pt x="1295718" y="1462834"/>
                            <a:pt x="1211263" y="2099288"/>
                          </a:cubicBezTo>
                          <a:cubicBezTo>
                            <a:pt x="1030875" y="2206430"/>
                            <a:pt x="774250" y="2555893"/>
                            <a:pt x="605631" y="2624110"/>
                          </a:cubicBezTo>
                          <a:cubicBezTo>
                            <a:pt x="420511" y="2380457"/>
                            <a:pt x="164996" y="2190916"/>
                            <a:pt x="0" y="2099288"/>
                          </a:cubicBezTo>
                          <a:cubicBezTo>
                            <a:pt x="130954" y="1865938"/>
                            <a:pt x="43574" y="843411"/>
                            <a:pt x="0" y="0"/>
                          </a:cubicBezTo>
                          <a:close/>
                        </a:path>
                        <a:path w="1211263" h="2624110" stroke="0" extrusionOk="0">
                          <a:moveTo>
                            <a:pt x="0" y="0"/>
                          </a:moveTo>
                          <a:cubicBezTo>
                            <a:pt x="335964" y="87192"/>
                            <a:pt x="761896" y="38081"/>
                            <a:pt x="1211263" y="0"/>
                          </a:cubicBezTo>
                          <a:cubicBezTo>
                            <a:pt x="1078381" y="984501"/>
                            <a:pt x="1296214" y="1754749"/>
                            <a:pt x="1211263" y="2099288"/>
                          </a:cubicBezTo>
                          <a:cubicBezTo>
                            <a:pt x="914132" y="2354604"/>
                            <a:pt x="705801" y="2518241"/>
                            <a:pt x="605631" y="2624110"/>
                          </a:cubicBezTo>
                          <a:cubicBezTo>
                            <a:pt x="335906" y="2465582"/>
                            <a:pt x="113316" y="2180152"/>
                            <a:pt x="0" y="2099288"/>
                          </a:cubicBezTo>
                          <a:cubicBezTo>
                            <a:pt x="-49533" y="1816693"/>
                            <a:pt x="-14809" y="370816"/>
                            <a:pt x="0" y="0"/>
                          </a:cubicBezTo>
                          <a:close/>
                        </a:path>
                      </a:pathLst>
                    </a:custGeom>
                    <ask:type>
                      <ask:lineSketchNone/>
                    </ask:type>
                  </ask:lineSketchStyleProps>
                </a:ext>
              </a:extLst>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20000"/>
                </a:lnSpc>
                <a:spcBef>
                  <a:spcPct val="0"/>
                </a:spcBef>
                <a:spcAft>
                  <a:spcPct val="0"/>
                </a:spcAft>
                <a:buClrTx/>
                <a:buSzTx/>
                <a:buFontTx/>
                <a:buNone/>
                <a:tabLst/>
                <a:defRPr/>
              </a:pPr>
              <a:r>
                <a:rPr lang="ja-JP" altLang="en-US" sz="1300" dirty="0">
                  <a:solidFill>
                    <a:srgbClr val="005BAD"/>
                  </a:solidFill>
                  <a:latin typeface="HGP創英角ｺﾞｼｯｸUB" panose="020B0900000000000000" pitchFamily="50" charset="-128"/>
                  <a:ea typeface="HGP創英角ｺﾞｼｯｸUB" panose="020B0900000000000000" pitchFamily="50" charset="-128"/>
                </a:rPr>
                <a:t>ごみ</a:t>
              </a:r>
              <a:r>
                <a:rPr kumimoji="1" lang="ja-JP" altLang="en-US" sz="13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rPr>
                <a:t>処理費用</a:t>
              </a:r>
            </a:p>
            <a:p>
              <a:pPr marL="0" marR="0" lvl="0" indent="0" algn="ctr" defTabSz="914400" rtl="0" eaLnBrk="1" fontAlgn="base" latinLnBrk="0" hangingPunct="1">
                <a:lnSpc>
                  <a:spcPct val="120000"/>
                </a:lnSpc>
                <a:spcBef>
                  <a:spcPct val="0"/>
                </a:spcBef>
                <a:spcAft>
                  <a:spcPct val="0"/>
                </a:spcAft>
                <a:buClrTx/>
                <a:buSzTx/>
                <a:buFontTx/>
                <a:buNone/>
                <a:tabLst/>
                <a:defRPr/>
              </a:pPr>
              <a:r>
                <a:rPr kumimoji="1" lang="ja-JP" altLang="en-US" sz="11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rPr>
                <a:t>（令和４年度）</a:t>
              </a:r>
            </a:p>
            <a:p>
              <a:pPr marL="0" marR="0" lvl="0" indent="0" algn="ctr" defTabSz="914400" rtl="0" eaLnBrk="1" fontAlgn="base" latinLnBrk="0" hangingPunct="1">
                <a:lnSpc>
                  <a:spcPct val="50000"/>
                </a:lnSpc>
                <a:spcBef>
                  <a:spcPct val="0"/>
                </a:spcBef>
                <a:spcAft>
                  <a:spcPct val="0"/>
                </a:spcAft>
                <a:buClrTx/>
                <a:buSzTx/>
                <a:buFontTx/>
                <a:buNone/>
                <a:tabLst/>
                <a:defRPr/>
              </a:pPr>
              <a:endParaRPr kumimoji="1" lang="ja-JP" altLang="en-US" sz="13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endParaRPr>
            </a:p>
            <a:p>
              <a:pPr marL="0" marR="0" lvl="0" indent="0" algn="ctr" defTabSz="914400" rtl="0" eaLnBrk="1" fontAlgn="base" latinLnBrk="0" hangingPunct="1">
                <a:lnSpc>
                  <a:spcPct val="120000"/>
                </a:lnSpc>
                <a:spcBef>
                  <a:spcPct val="0"/>
                </a:spcBef>
                <a:spcAft>
                  <a:spcPct val="0"/>
                </a:spcAft>
                <a:buClrTx/>
                <a:buSzTx/>
                <a:buFontTx/>
                <a:buNone/>
                <a:tabLst/>
                <a:defRPr/>
              </a:pPr>
              <a:r>
                <a:rPr kumimoji="1" lang="zh-TW" altLang="en-US"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約</a:t>
              </a:r>
              <a:r>
                <a:rPr kumimoji="1" lang="en-US" altLang="zh-TW"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2</a:t>
              </a:r>
              <a:r>
                <a:rPr kumimoji="1" lang="zh-TW" altLang="en-US"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兆</a:t>
              </a:r>
              <a:r>
                <a:rPr kumimoji="1" lang="en-US" altLang="zh-TW"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4,</a:t>
              </a:r>
              <a:r>
                <a:rPr kumimoji="1" lang="en-US" altLang="ja-JP"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726</a:t>
              </a:r>
              <a:r>
                <a:rPr kumimoji="1" lang="zh-TW" altLang="en-US"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億円</a:t>
              </a:r>
              <a:r>
                <a:rPr kumimoji="1" lang="en-US" altLang="ja-JP" sz="1100" b="1" i="0" u="none" strike="noStrike" kern="1200" cap="none" spc="0" normalizeH="0" baseline="3000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a:t>
              </a:r>
              <a:r>
                <a:rPr kumimoji="1" lang="ja-JP" altLang="en-US" sz="1100" b="1" i="0" u="none" strike="noStrike" kern="1200" cap="none" spc="0" normalizeH="0" baseline="3000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２</a:t>
              </a:r>
              <a:endParaRPr kumimoji="1" lang="ja-JP" altLang="en-US" sz="1300" b="1" i="0" u="none" strike="noStrike" kern="1200" cap="none" spc="0" normalizeH="0" baseline="30000" noProof="0" dirty="0">
                <a:ln>
                  <a:noFill/>
                </a:ln>
                <a:solidFill>
                  <a:srgbClr val="000000"/>
                </a:solidFill>
                <a:effectLst/>
                <a:uLnTx/>
                <a:uFillTx/>
                <a:latin typeface="HGPｺﾞｼｯｸM" panose="020B0600000000000000" pitchFamily="50" charset="-128"/>
                <a:ea typeface="HGPｺﾞｼｯｸM" panose="020B0600000000000000" pitchFamily="50" charset="-128"/>
              </a:endParaRPr>
            </a:p>
            <a:p>
              <a:pPr marL="0" marR="0" lvl="0" indent="0" algn="ctr" defTabSz="914400" rtl="0" eaLnBrk="1" fontAlgn="base" latinLnBrk="0" hangingPunct="1">
                <a:lnSpc>
                  <a:spcPct val="120000"/>
                </a:lnSpc>
                <a:spcBef>
                  <a:spcPct val="0"/>
                </a:spcBef>
                <a:spcAft>
                  <a:spcPct val="0"/>
                </a:spcAft>
                <a:buClrTx/>
                <a:buSzTx/>
                <a:buFontTx/>
                <a:buNone/>
                <a:tabLst/>
                <a:defRPr/>
              </a:pPr>
              <a:r>
                <a:rPr kumimoji="1" lang="ja-JP" altLang="en-US"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国民１人当たり</a:t>
              </a:r>
              <a:endParaRPr kumimoji="1" lang="en-US" altLang="ja-JP"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endParaRPr>
            </a:p>
            <a:p>
              <a:pPr marL="0" marR="0" lvl="0" indent="0" algn="ctr" defTabSz="914400" rtl="0" eaLnBrk="1" fontAlgn="base" latinLnBrk="0" hangingPunct="1">
                <a:lnSpc>
                  <a:spcPct val="120000"/>
                </a:lnSpc>
                <a:spcBef>
                  <a:spcPct val="0"/>
                </a:spcBef>
                <a:spcAft>
                  <a:spcPct val="0"/>
                </a:spcAft>
                <a:buClrTx/>
                <a:buSzTx/>
                <a:buFontTx/>
                <a:buNone/>
                <a:tabLst/>
                <a:defRPr/>
              </a:pPr>
              <a:r>
                <a:rPr kumimoji="1" lang="ja-JP" altLang="en-US"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約</a:t>
              </a:r>
              <a:r>
                <a:rPr kumimoji="1" lang="en-US" altLang="ja-JP"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19,800</a:t>
              </a:r>
              <a:r>
                <a:rPr kumimoji="1" lang="ja-JP" altLang="en-US"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円</a:t>
              </a:r>
            </a:p>
          </p:txBody>
        </p:sp>
        <p:pic>
          <p:nvPicPr>
            <p:cNvPr id="6168" name="Picture 3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596286" y="3669522"/>
              <a:ext cx="1142290" cy="644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グループ化 5">
            <a:extLst>
              <a:ext uri="{FF2B5EF4-FFF2-40B4-BE49-F238E27FC236}">
                <a16:creationId xmlns:a16="http://schemas.microsoft.com/office/drawing/2014/main" id="{3C7801CA-FCAD-8E47-6743-D5D3051E8D04}"/>
              </a:ext>
            </a:extLst>
          </p:cNvPr>
          <p:cNvGrpSpPr/>
          <p:nvPr/>
        </p:nvGrpSpPr>
        <p:grpSpPr>
          <a:xfrm>
            <a:off x="3594441" y="3669522"/>
            <a:ext cx="1694094" cy="2387099"/>
            <a:chOff x="3594441" y="3669522"/>
            <a:chExt cx="1694094" cy="2387099"/>
          </a:xfrm>
        </p:grpSpPr>
        <p:sp>
          <p:nvSpPr>
            <p:cNvPr id="6185" name="正方形/長方形 6184">
              <a:extLst>
                <a:ext uri="{FF2B5EF4-FFF2-40B4-BE49-F238E27FC236}">
                  <a16:creationId xmlns:a16="http://schemas.microsoft.com/office/drawing/2014/main" id="{2FCE51A4-FDCA-70FC-EE01-DAC1FA9542FC}"/>
                </a:ext>
              </a:extLst>
            </p:cNvPr>
            <p:cNvSpPr/>
            <p:nvPr/>
          </p:nvSpPr>
          <p:spPr bwMode="auto">
            <a:xfrm>
              <a:off x="3594441" y="4482915"/>
              <a:ext cx="1694094" cy="1573706"/>
            </a:xfrm>
            <a:prstGeom prst="rect">
              <a:avLst/>
            </a:prstGeom>
            <a:noFill/>
            <a:ln w="15875" cap="rnd" cmpd="sng" algn="ctr">
              <a:noFill/>
              <a:prstDash val="solid"/>
              <a:round/>
              <a:headEnd type="none" w="med" len="med"/>
              <a:tailEnd type="none" w="med" len="med"/>
              <a:extLst>
                <a:ext uri="{C807C97D-BFC1-408E-A445-0C87EB9F89A2}">
                  <ask:lineSketchStyleProps xmlns:ask="http://schemas.microsoft.com/office/drawing/2018/sketchyshapes" xmlns="" sd="1219033472">
                    <a:custGeom>
                      <a:avLst/>
                      <a:gdLst>
                        <a:gd name="connsiteX0" fmla="*/ 0 w 1211263"/>
                        <a:gd name="connsiteY0" fmla="*/ 0 h 2624110"/>
                        <a:gd name="connsiteX1" fmla="*/ 1211263 w 1211263"/>
                        <a:gd name="connsiteY1" fmla="*/ 0 h 2624110"/>
                        <a:gd name="connsiteX2" fmla="*/ 1211263 w 1211263"/>
                        <a:gd name="connsiteY2" fmla="*/ 2099288 h 2624110"/>
                        <a:gd name="connsiteX3" fmla="*/ 605631 w 1211263"/>
                        <a:gd name="connsiteY3" fmla="*/ 2624110 h 2624110"/>
                        <a:gd name="connsiteX4" fmla="*/ 0 w 1211263"/>
                        <a:gd name="connsiteY4" fmla="*/ 2099288 h 2624110"/>
                        <a:gd name="connsiteX5" fmla="*/ 0 w 1211263"/>
                        <a:gd name="connsiteY5" fmla="*/ 0 h 262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1263" h="2624110" fill="none" extrusionOk="0">
                          <a:moveTo>
                            <a:pt x="0" y="0"/>
                          </a:moveTo>
                          <a:cubicBezTo>
                            <a:pt x="232634" y="-67934"/>
                            <a:pt x="665737" y="97290"/>
                            <a:pt x="1211263" y="0"/>
                          </a:cubicBezTo>
                          <a:cubicBezTo>
                            <a:pt x="1163032" y="543323"/>
                            <a:pt x="1295718" y="1462834"/>
                            <a:pt x="1211263" y="2099288"/>
                          </a:cubicBezTo>
                          <a:cubicBezTo>
                            <a:pt x="1030875" y="2206430"/>
                            <a:pt x="774250" y="2555893"/>
                            <a:pt x="605631" y="2624110"/>
                          </a:cubicBezTo>
                          <a:cubicBezTo>
                            <a:pt x="420511" y="2380457"/>
                            <a:pt x="164996" y="2190916"/>
                            <a:pt x="0" y="2099288"/>
                          </a:cubicBezTo>
                          <a:cubicBezTo>
                            <a:pt x="130954" y="1865938"/>
                            <a:pt x="43574" y="843411"/>
                            <a:pt x="0" y="0"/>
                          </a:cubicBezTo>
                          <a:close/>
                        </a:path>
                        <a:path w="1211263" h="2624110" stroke="0" extrusionOk="0">
                          <a:moveTo>
                            <a:pt x="0" y="0"/>
                          </a:moveTo>
                          <a:cubicBezTo>
                            <a:pt x="335964" y="87192"/>
                            <a:pt x="761896" y="38081"/>
                            <a:pt x="1211263" y="0"/>
                          </a:cubicBezTo>
                          <a:cubicBezTo>
                            <a:pt x="1078381" y="984501"/>
                            <a:pt x="1296214" y="1754749"/>
                            <a:pt x="1211263" y="2099288"/>
                          </a:cubicBezTo>
                          <a:cubicBezTo>
                            <a:pt x="914132" y="2354604"/>
                            <a:pt x="705801" y="2518241"/>
                            <a:pt x="605631" y="2624110"/>
                          </a:cubicBezTo>
                          <a:cubicBezTo>
                            <a:pt x="335906" y="2465582"/>
                            <a:pt x="113316" y="2180152"/>
                            <a:pt x="0" y="2099288"/>
                          </a:cubicBezTo>
                          <a:cubicBezTo>
                            <a:pt x="-49533" y="1816693"/>
                            <a:pt x="-14809" y="370816"/>
                            <a:pt x="0" y="0"/>
                          </a:cubicBezTo>
                          <a:close/>
                        </a:path>
                      </a:pathLst>
                    </a:custGeom>
                    <ask:type>
                      <ask:lineSketchNone/>
                    </ask:type>
                  </ask:lineSketchStyleProps>
                </a:ext>
              </a:extLst>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20000"/>
                </a:lnSpc>
                <a:spcBef>
                  <a:spcPct val="0"/>
                </a:spcBef>
                <a:spcAft>
                  <a:spcPct val="0"/>
                </a:spcAft>
                <a:buClrTx/>
                <a:buSzTx/>
                <a:buFontTx/>
                <a:buNone/>
                <a:tabLst/>
                <a:defRPr/>
              </a:pPr>
              <a:r>
                <a:rPr kumimoji="1" lang="ja-JP" altLang="en-US" sz="13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rPr>
                <a:t>国民医療費の</a:t>
              </a:r>
              <a:endParaRPr kumimoji="1" lang="en-US" altLang="ja-JP" sz="13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endParaRPr>
            </a:p>
            <a:p>
              <a:pPr marL="0" marR="0" lvl="0" indent="0" algn="ctr" defTabSz="914400" rtl="0" eaLnBrk="1" fontAlgn="base" latinLnBrk="0" hangingPunct="1">
                <a:lnSpc>
                  <a:spcPct val="120000"/>
                </a:lnSpc>
                <a:spcBef>
                  <a:spcPct val="0"/>
                </a:spcBef>
                <a:spcAft>
                  <a:spcPct val="0"/>
                </a:spcAft>
                <a:buClrTx/>
                <a:buSzTx/>
                <a:buFontTx/>
                <a:buNone/>
                <a:tabLst/>
                <a:defRPr/>
              </a:pPr>
              <a:r>
                <a:rPr kumimoji="1" lang="ja-JP" altLang="en-US" sz="13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rPr>
                <a:t>公費負担額</a:t>
              </a:r>
            </a:p>
            <a:p>
              <a:pPr marL="0" marR="0" lvl="0" indent="0" algn="ctr" defTabSz="914400" rtl="0" eaLnBrk="1" fontAlgn="base" latinLnBrk="0" hangingPunct="1">
                <a:lnSpc>
                  <a:spcPct val="120000"/>
                </a:lnSpc>
                <a:spcBef>
                  <a:spcPct val="0"/>
                </a:spcBef>
                <a:spcAft>
                  <a:spcPct val="0"/>
                </a:spcAft>
                <a:buClrTx/>
                <a:buSzTx/>
                <a:buFontTx/>
                <a:buNone/>
                <a:tabLst/>
                <a:defRPr/>
              </a:pPr>
              <a:r>
                <a:rPr kumimoji="1" lang="ja-JP" altLang="en-US" sz="11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rPr>
                <a:t>（令和３年度）</a:t>
              </a:r>
            </a:p>
            <a:p>
              <a:pPr marL="0" marR="0" lvl="0" indent="0" algn="ctr" defTabSz="914400" rtl="0" eaLnBrk="1" fontAlgn="base" latinLnBrk="0" hangingPunct="1">
                <a:lnSpc>
                  <a:spcPct val="50000"/>
                </a:lnSpc>
                <a:spcBef>
                  <a:spcPct val="0"/>
                </a:spcBef>
                <a:spcAft>
                  <a:spcPct val="0"/>
                </a:spcAft>
                <a:buClrTx/>
                <a:buSzTx/>
                <a:buFontTx/>
                <a:buNone/>
                <a:tabLst/>
                <a:defRPr/>
              </a:pPr>
              <a:endParaRPr kumimoji="1" lang="ja-JP" altLang="en-US" sz="13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endParaRPr>
            </a:p>
            <a:p>
              <a:pPr marL="0" marR="0" lvl="0" indent="0" algn="ctr" defTabSz="914400" rtl="0" eaLnBrk="1" fontAlgn="base" latinLnBrk="0" hangingPunct="1">
                <a:lnSpc>
                  <a:spcPct val="120000"/>
                </a:lnSpc>
                <a:spcBef>
                  <a:spcPct val="0"/>
                </a:spcBef>
                <a:spcAft>
                  <a:spcPct val="0"/>
                </a:spcAft>
                <a:buClrTx/>
                <a:buSzTx/>
                <a:buFontTx/>
                <a:buNone/>
                <a:tabLst/>
                <a:defRPr/>
              </a:pPr>
              <a:r>
                <a:rPr kumimoji="1" lang="zh-TW" altLang="en-US"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約</a:t>
              </a:r>
              <a:r>
                <a:rPr kumimoji="1" lang="en-US" altLang="zh-TW"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1</a:t>
              </a:r>
              <a:r>
                <a:rPr kumimoji="1" lang="en-US" altLang="ja-JP"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7</a:t>
              </a:r>
              <a:r>
                <a:rPr kumimoji="1" lang="zh-TW" altLang="en-US"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兆</a:t>
              </a:r>
              <a:r>
                <a:rPr kumimoji="1" lang="en-US" altLang="ja-JP"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1,025</a:t>
              </a:r>
              <a:r>
                <a:rPr kumimoji="1" lang="zh-TW" altLang="en-US"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億円</a:t>
              </a:r>
              <a:r>
                <a:rPr kumimoji="1" lang="en-US" altLang="ja-JP" sz="1100" b="1" i="0" u="none" strike="noStrike" kern="1200" cap="none" spc="0" normalizeH="0" baseline="3000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a:t>
              </a:r>
              <a:r>
                <a:rPr lang="en-US" altLang="ja-JP" sz="1100" b="1" baseline="30000" dirty="0">
                  <a:solidFill>
                    <a:srgbClr val="000000"/>
                  </a:solidFill>
                  <a:latin typeface="HGPｺﾞｼｯｸM" panose="020B0600000000000000" pitchFamily="50" charset="-128"/>
                  <a:ea typeface="HGPｺﾞｼｯｸM" panose="020B0600000000000000" pitchFamily="50" charset="-128"/>
                </a:rPr>
                <a:t>3</a:t>
              </a:r>
              <a:endParaRPr kumimoji="1" lang="ja-JP" altLang="en-US" sz="1300" b="1" i="0" u="none" strike="noStrike" kern="1200" cap="none" spc="0" normalizeH="0" baseline="30000" noProof="0" dirty="0">
                <a:ln>
                  <a:noFill/>
                </a:ln>
                <a:solidFill>
                  <a:srgbClr val="000000"/>
                </a:solidFill>
                <a:effectLst/>
                <a:uLnTx/>
                <a:uFillTx/>
                <a:latin typeface="HGPｺﾞｼｯｸM" panose="020B0600000000000000" pitchFamily="50" charset="-128"/>
                <a:ea typeface="HGPｺﾞｼｯｸM" panose="020B0600000000000000" pitchFamily="50" charset="-128"/>
              </a:endParaRPr>
            </a:p>
            <a:p>
              <a:pPr marL="0" marR="0" lvl="0" indent="0" algn="ctr" defTabSz="914400" rtl="0" eaLnBrk="1" fontAlgn="base" latinLnBrk="0" hangingPunct="1">
                <a:lnSpc>
                  <a:spcPct val="120000"/>
                </a:lnSpc>
                <a:spcBef>
                  <a:spcPct val="0"/>
                </a:spcBef>
                <a:spcAft>
                  <a:spcPct val="0"/>
                </a:spcAft>
                <a:buClrTx/>
                <a:buSzTx/>
                <a:buFontTx/>
                <a:buNone/>
                <a:tabLst/>
                <a:defRPr/>
              </a:pPr>
              <a:r>
                <a:rPr kumimoji="1" lang="ja-JP" altLang="en-US"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国民１人当たり</a:t>
              </a:r>
              <a:endParaRPr kumimoji="1" lang="en-US" altLang="ja-JP"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endParaRPr>
            </a:p>
            <a:p>
              <a:pPr marL="0" marR="0" lvl="0" indent="0" algn="ctr" defTabSz="914400" rtl="0" eaLnBrk="1" fontAlgn="base" latinLnBrk="0" hangingPunct="1">
                <a:lnSpc>
                  <a:spcPct val="120000"/>
                </a:lnSpc>
                <a:spcBef>
                  <a:spcPct val="0"/>
                </a:spcBef>
                <a:spcAft>
                  <a:spcPct val="0"/>
                </a:spcAft>
                <a:buClrTx/>
                <a:buSzTx/>
                <a:buFontTx/>
                <a:buNone/>
                <a:tabLst/>
                <a:defRPr/>
              </a:pPr>
              <a:r>
                <a:rPr kumimoji="1" lang="ja-JP" altLang="en-US"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約</a:t>
              </a:r>
              <a:r>
                <a:rPr kumimoji="1" lang="en-US" altLang="ja-JP"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136,300</a:t>
              </a:r>
              <a:r>
                <a:rPr kumimoji="1" lang="ja-JP" altLang="en-US"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円</a:t>
              </a:r>
            </a:p>
          </p:txBody>
        </p:sp>
        <p:pic>
          <p:nvPicPr>
            <p:cNvPr id="6169" name="Picture 3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p:blipFill>
          <p:spPr bwMode="auto">
            <a:xfrm>
              <a:off x="4024466" y="3669522"/>
              <a:ext cx="900264" cy="641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 name="グループ化 4">
            <a:extLst>
              <a:ext uri="{FF2B5EF4-FFF2-40B4-BE49-F238E27FC236}">
                <a16:creationId xmlns:a16="http://schemas.microsoft.com/office/drawing/2014/main" id="{F2F54D04-59C2-7F1A-BB61-42D6F6D2E162}"/>
              </a:ext>
            </a:extLst>
          </p:cNvPr>
          <p:cNvGrpSpPr/>
          <p:nvPr/>
        </p:nvGrpSpPr>
        <p:grpSpPr>
          <a:xfrm>
            <a:off x="420558" y="3669522"/>
            <a:ext cx="1611939" cy="2301821"/>
            <a:chOff x="1989757" y="3669522"/>
            <a:chExt cx="1611939" cy="2301821"/>
          </a:xfrm>
        </p:grpSpPr>
        <p:sp>
          <p:nvSpPr>
            <p:cNvPr id="6186" name="正方形/長方形 6185">
              <a:extLst>
                <a:ext uri="{FF2B5EF4-FFF2-40B4-BE49-F238E27FC236}">
                  <a16:creationId xmlns:a16="http://schemas.microsoft.com/office/drawing/2014/main" id="{B07155DD-FB65-224B-B91B-023A5219324B}"/>
                </a:ext>
              </a:extLst>
            </p:cNvPr>
            <p:cNvSpPr/>
            <p:nvPr/>
          </p:nvSpPr>
          <p:spPr bwMode="auto">
            <a:xfrm>
              <a:off x="1989757" y="4482915"/>
              <a:ext cx="1611939" cy="1488428"/>
            </a:xfrm>
            <a:prstGeom prst="rect">
              <a:avLst/>
            </a:prstGeom>
            <a:noFill/>
            <a:ln w="15875" cap="rnd" cmpd="sng" algn="ctr">
              <a:noFill/>
              <a:prstDash val="solid"/>
              <a:round/>
              <a:headEnd type="none" w="med" len="med"/>
              <a:tailEnd type="none" w="med" len="med"/>
              <a:extLst>
                <a:ext uri="{C807C97D-BFC1-408E-A445-0C87EB9F89A2}">
                  <ask:lineSketchStyleProps xmlns:ask="http://schemas.microsoft.com/office/drawing/2018/sketchyshapes" xmlns="" sd="1219033472">
                    <a:custGeom>
                      <a:avLst/>
                      <a:gdLst>
                        <a:gd name="connsiteX0" fmla="*/ 0 w 1211263"/>
                        <a:gd name="connsiteY0" fmla="*/ 0 h 2624110"/>
                        <a:gd name="connsiteX1" fmla="*/ 1211263 w 1211263"/>
                        <a:gd name="connsiteY1" fmla="*/ 0 h 2624110"/>
                        <a:gd name="connsiteX2" fmla="*/ 1211263 w 1211263"/>
                        <a:gd name="connsiteY2" fmla="*/ 2099288 h 2624110"/>
                        <a:gd name="connsiteX3" fmla="*/ 605631 w 1211263"/>
                        <a:gd name="connsiteY3" fmla="*/ 2624110 h 2624110"/>
                        <a:gd name="connsiteX4" fmla="*/ 0 w 1211263"/>
                        <a:gd name="connsiteY4" fmla="*/ 2099288 h 2624110"/>
                        <a:gd name="connsiteX5" fmla="*/ 0 w 1211263"/>
                        <a:gd name="connsiteY5" fmla="*/ 0 h 262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1263" h="2624110" fill="none" extrusionOk="0">
                          <a:moveTo>
                            <a:pt x="0" y="0"/>
                          </a:moveTo>
                          <a:cubicBezTo>
                            <a:pt x="232634" y="-67934"/>
                            <a:pt x="665737" y="97290"/>
                            <a:pt x="1211263" y="0"/>
                          </a:cubicBezTo>
                          <a:cubicBezTo>
                            <a:pt x="1163032" y="543323"/>
                            <a:pt x="1295718" y="1462834"/>
                            <a:pt x="1211263" y="2099288"/>
                          </a:cubicBezTo>
                          <a:cubicBezTo>
                            <a:pt x="1030875" y="2206430"/>
                            <a:pt x="774250" y="2555893"/>
                            <a:pt x="605631" y="2624110"/>
                          </a:cubicBezTo>
                          <a:cubicBezTo>
                            <a:pt x="420511" y="2380457"/>
                            <a:pt x="164996" y="2190916"/>
                            <a:pt x="0" y="2099288"/>
                          </a:cubicBezTo>
                          <a:cubicBezTo>
                            <a:pt x="130954" y="1865938"/>
                            <a:pt x="43574" y="843411"/>
                            <a:pt x="0" y="0"/>
                          </a:cubicBezTo>
                          <a:close/>
                        </a:path>
                        <a:path w="1211263" h="2624110" stroke="0" extrusionOk="0">
                          <a:moveTo>
                            <a:pt x="0" y="0"/>
                          </a:moveTo>
                          <a:cubicBezTo>
                            <a:pt x="335964" y="87192"/>
                            <a:pt x="761896" y="38081"/>
                            <a:pt x="1211263" y="0"/>
                          </a:cubicBezTo>
                          <a:cubicBezTo>
                            <a:pt x="1078381" y="984501"/>
                            <a:pt x="1296214" y="1754749"/>
                            <a:pt x="1211263" y="2099288"/>
                          </a:cubicBezTo>
                          <a:cubicBezTo>
                            <a:pt x="914132" y="2354604"/>
                            <a:pt x="705801" y="2518241"/>
                            <a:pt x="605631" y="2624110"/>
                          </a:cubicBezTo>
                          <a:cubicBezTo>
                            <a:pt x="335906" y="2465582"/>
                            <a:pt x="113316" y="2180152"/>
                            <a:pt x="0" y="2099288"/>
                          </a:cubicBezTo>
                          <a:cubicBezTo>
                            <a:pt x="-49533" y="1816693"/>
                            <a:pt x="-14809" y="370816"/>
                            <a:pt x="0" y="0"/>
                          </a:cubicBezTo>
                          <a:close/>
                        </a:path>
                      </a:pathLst>
                    </a:custGeom>
                    <ask:type>
                      <ask:lineSketchNone/>
                    </ask:type>
                  </ask:lineSketchStyleProps>
                </a:ext>
              </a:extLst>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20000"/>
                </a:lnSpc>
                <a:spcBef>
                  <a:spcPct val="0"/>
                </a:spcBef>
                <a:spcAft>
                  <a:spcPct val="0"/>
                </a:spcAft>
                <a:buClrTx/>
                <a:buSzTx/>
                <a:buFontTx/>
                <a:buNone/>
                <a:tabLst/>
                <a:defRPr/>
              </a:pPr>
              <a:r>
                <a:rPr kumimoji="1" lang="ja-JP" altLang="en-US" sz="13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rPr>
                <a:t>警察費・消防費</a:t>
              </a:r>
              <a:endParaRPr kumimoji="1" lang="en-US" altLang="ja-JP" sz="13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endParaRPr>
            </a:p>
            <a:p>
              <a:pPr marL="0" marR="0" lvl="0" indent="0" algn="ctr" defTabSz="914400" rtl="0" eaLnBrk="1" fontAlgn="base" latinLnBrk="0" hangingPunct="1">
                <a:lnSpc>
                  <a:spcPct val="120000"/>
                </a:lnSpc>
                <a:spcBef>
                  <a:spcPct val="0"/>
                </a:spcBef>
                <a:spcAft>
                  <a:spcPct val="0"/>
                </a:spcAft>
                <a:buClrTx/>
                <a:buSzTx/>
                <a:buFontTx/>
                <a:buNone/>
                <a:tabLst/>
                <a:defRPr/>
              </a:pPr>
              <a:r>
                <a:rPr kumimoji="1" lang="ja-JP" altLang="en-US" sz="11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rPr>
                <a:t>（令和４年度）</a:t>
              </a:r>
            </a:p>
            <a:p>
              <a:pPr marL="0" marR="0" lvl="0" indent="0" algn="ctr" defTabSz="914400" rtl="0" eaLnBrk="1" fontAlgn="base" latinLnBrk="0" hangingPunct="1">
                <a:lnSpc>
                  <a:spcPct val="50000"/>
                </a:lnSpc>
                <a:spcBef>
                  <a:spcPct val="0"/>
                </a:spcBef>
                <a:spcAft>
                  <a:spcPct val="0"/>
                </a:spcAft>
                <a:buClrTx/>
                <a:buSzTx/>
                <a:buFontTx/>
                <a:buNone/>
                <a:tabLst/>
                <a:defRPr/>
              </a:pPr>
              <a:endParaRPr kumimoji="1" lang="ja-JP" altLang="en-US" sz="13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endParaRPr>
            </a:p>
            <a:p>
              <a:pPr marL="0" marR="0" lvl="0" indent="0" algn="ctr" defTabSz="914400" rtl="0" eaLnBrk="1" fontAlgn="base" latinLnBrk="0" hangingPunct="1">
                <a:lnSpc>
                  <a:spcPct val="120000"/>
                </a:lnSpc>
                <a:spcBef>
                  <a:spcPct val="0"/>
                </a:spcBef>
                <a:spcAft>
                  <a:spcPct val="0"/>
                </a:spcAft>
                <a:buClrTx/>
                <a:buSzTx/>
                <a:buFontTx/>
                <a:buNone/>
                <a:tabLst/>
                <a:defRPr/>
              </a:pPr>
              <a:r>
                <a:rPr kumimoji="1" lang="zh-TW" altLang="en-US"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約</a:t>
              </a:r>
              <a:r>
                <a:rPr kumimoji="1" lang="en-US" altLang="zh-TW"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5</a:t>
              </a:r>
              <a:r>
                <a:rPr kumimoji="1" lang="zh-TW" altLang="en-US"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兆</a:t>
              </a:r>
              <a:r>
                <a:rPr kumimoji="1" lang="en-US" altLang="ja-JP" sz="1300" b="1" dirty="0">
                  <a:solidFill>
                    <a:srgbClr val="000000"/>
                  </a:solidFill>
                  <a:latin typeface="HGPｺﾞｼｯｸM" panose="020B0600000000000000" pitchFamily="50" charset="-128"/>
                  <a:ea typeface="HGPｺﾞｼｯｸM" panose="020B0600000000000000" pitchFamily="50" charset="-128"/>
                </a:rPr>
                <a:t>3,177</a:t>
              </a:r>
              <a:r>
                <a:rPr kumimoji="1" lang="zh-TW" altLang="en-US"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億円</a:t>
              </a:r>
              <a:r>
                <a:rPr kumimoji="1" lang="en-US" altLang="ja-JP" sz="1100" b="1" i="0" u="none" strike="noStrike" kern="1200" cap="none" spc="0" normalizeH="0" baseline="3000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a:t>
              </a:r>
              <a:r>
                <a:rPr kumimoji="1" lang="ja-JP" altLang="en-US" sz="1100" b="1" i="0" u="none" strike="noStrike" kern="1200" cap="none" spc="0" normalizeH="0" baseline="3000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１</a:t>
              </a:r>
              <a:endParaRPr kumimoji="1" lang="ja-JP" altLang="en-US" sz="1300" b="1" i="0" u="none" strike="noStrike" kern="1200" cap="none" spc="0" normalizeH="0" baseline="30000" noProof="0" dirty="0">
                <a:ln>
                  <a:noFill/>
                </a:ln>
                <a:solidFill>
                  <a:srgbClr val="000000"/>
                </a:solidFill>
                <a:effectLst/>
                <a:uLnTx/>
                <a:uFillTx/>
                <a:latin typeface="HGPｺﾞｼｯｸM" panose="020B0600000000000000" pitchFamily="50" charset="-128"/>
                <a:ea typeface="HGPｺﾞｼｯｸM" panose="020B0600000000000000" pitchFamily="50" charset="-128"/>
              </a:endParaRPr>
            </a:p>
            <a:p>
              <a:pPr marL="0" marR="0" lvl="0" indent="0" algn="ctr" defTabSz="914400" rtl="0" eaLnBrk="1" fontAlgn="base" latinLnBrk="0" hangingPunct="1">
                <a:lnSpc>
                  <a:spcPct val="120000"/>
                </a:lnSpc>
                <a:spcBef>
                  <a:spcPct val="0"/>
                </a:spcBef>
                <a:spcAft>
                  <a:spcPct val="0"/>
                </a:spcAft>
                <a:buClrTx/>
                <a:buSzTx/>
                <a:buFontTx/>
                <a:buNone/>
                <a:tabLst/>
                <a:defRPr/>
              </a:pPr>
              <a:r>
                <a:rPr kumimoji="1" lang="ja-JP" altLang="en-US"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国民１人当たり</a:t>
              </a:r>
              <a:endParaRPr kumimoji="1" lang="en-US" altLang="ja-JP"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endParaRPr>
            </a:p>
            <a:p>
              <a:pPr marL="0" marR="0" lvl="0" indent="0" algn="ctr" defTabSz="914400" rtl="0" eaLnBrk="1" fontAlgn="base" latinLnBrk="0" hangingPunct="1">
                <a:lnSpc>
                  <a:spcPct val="120000"/>
                </a:lnSpc>
                <a:spcBef>
                  <a:spcPct val="0"/>
                </a:spcBef>
                <a:spcAft>
                  <a:spcPct val="0"/>
                </a:spcAft>
                <a:buClrTx/>
                <a:buSzTx/>
                <a:buFontTx/>
                <a:buNone/>
                <a:tabLst/>
                <a:defRPr/>
              </a:pPr>
              <a:r>
                <a:rPr kumimoji="1" lang="ja-JP" altLang="en-US"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約</a:t>
              </a:r>
              <a:r>
                <a:rPr kumimoji="1" lang="en-US" altLang="ja-JP"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42,560</a:t>
              </a:r>
              <a:r>
                <a:rPr kumimoji="1" lang="ja-JP" altLang="en-US"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円</a:t>
              </a:r>
            </a:p>
          </p:txBody>
        </p:sp>
        <p:pic>
          <p:nvPicPr>
            <p:cNvPr id="6158" name="Picture 50"/>
            <p:cNvPicPr>
              <a:picLocks noChangeAspect="1" noChangeArrowheads="1"/>
            </p:cNvPicPr>
            <p:nvPr/>
          </p:nvPicPr>
          <p:blipFill>
            <a:blip r:embed="rId6" cstate="print">
              <a:extLst>
                <a:ext uri="{28A0092B-C50C-407E-A947-70E740481C1C}">
                  <a14:useLocalDpi xmlns:a14="http://schemas.microsoft.com/office/drawing/2010/main" val="0"/>
                </a:ext>
              </a:extLst>
            </a:blip>
            <a:stretch/>
          </p:blipFill>
          <p:spPr bwMode="auto">
            <a:xfrm>
              <a:off x="2369456" y="3669522"/>
              <a:ext cx="906271" cy="652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グループ化 6">
            <a:extLst>
              <a:ext uri="{FF2B5EF4-FFF2-40B4-BE49-F238E27FC236}">
                <a16:creationId xmlns:a16="http://schemas.microsoft.com/office/drawing/2014/main" id="{6C9A8061-BB10-9DB0-3C15-C39BF0C102DD}"/>
              </a:ext>
            </a:extLst>
          </p:cNvPr>
          <p:cNvGrpSpPr/>
          <p:nvPr/>
        </p:nvGrpSpPr>
        <p:grpSpPr>
          <a:xfrm>
            <a:off x="5609265" y="3669522"/>
            <a:ext cx="1579136" cy="1853119"/>
            <a:chOff x="5609265" y="3669522"/>
            <a:chExt cx="1579136" cy="1853119"/>
          </a:xfrm>
        </p:grpSpPr>
        <p:sp>
          <p:nvSpPr>
            <p:cNvPr id="6188" name="正方形/長方形 6187">
              <a:extLst>
                <a:ext uri="{FF2B5EF4-FFF2-40B4-BE49-F238E27FC236}">
                  <a16:creationId xmlns:a16="http://schemas.microsoft.com/office/drawing/2014/main" id="{4422EE7B-58D4-F34E-A080-BA347A5C9CF1}"/>
                </a:ext>
              </a:extLst>
            </p:cNvPr>
            <p:cNvSpPr/>
            <p:nvPr/>
          </p:nvSpPr>
          <p:spPr bwMode="auto">
            <a:xfrm>
              <a:off x="5609265" y="4482915"/>
              <a:ext cx="1579136" cy="1039726"/>
            </a:xfrm>
            <a:prstGeom prst="rect">
              <a:avLst/>
            </a:prstGeom>
            <a:noFill/>
            <a:ln w="15875" cap="rnd" cmpd="sng" algn="ctr">
              <a:noFill/>
              <a:prstDash val="solid"/>
              <a:round/>
              <a:headEnd type="none" w="med" len="med"/>
              <a:tailEnd type="none" w="med" len="med"/>
              <a:extLst>
                <a:ext uri="{C807C97D-BFC1-408E-A445-0C87EB9F89A2}">
                  <ask:lineSketchStyleProps xmlns:ask="http://schemas.microsoft.com/office/drawing/2018/sketchyshapes" xmlns="" sd="1219033472">
                    <a:custGeom>
                      <a:avLst/>
                      <a:gdLst>
                        <a:gd name="connsiteX0" fmla="*/ 0 w 1211263"/>
                        <a:gd name="connsiteY0" fmla="*/ 0 h 2624110"/>
                        <a:gd name="connsiteX1" fmla="*/ 1211263 w 1211263"/>
                        <a:gd name="connsiteY1" fmla="*/ 0 h 2624110"/>
                        <a:gd name="connsiteX2" fmla="*/ 1211263 w 1211263"/>
                        <a:gd name="connsiteY2" fmla="*/ 2099288 h 2624110"/>
                        <a:gd name="connsiteX3" fmla="*/ 605631 w 1211263"/>
                        <a:gd name="connsiteY3" fmla="*/ 2624110 h 2624110"/>
                        <a:gd name="connsiteX4" fmla="*/ 0 w 1211263"/>
                        <a:gd name="connsiteY4" fmla="*/ 2099288 h 2624110"/>
                        <a:gd name="connsiteX5" fmla="*/ 0 w 1211263"/>
                        <a:gd name="connsiteY5" fmla="*/ 0 h 262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1263" h="2624110" fill="none" extrusionOk="0">
                          <a:moveTo>
                            <a:pt x="0" y="0"/>
                          </a:moveTo>
                          <a:cubicBezTo>
                            <a:pt x="232634" y="-67934"/>
                            <a:pt x="665737" y="97290"/>
                            <a:pt x="1211263" y="0"/>
                          </a:cubicBezTo>
                          <a:cubicBezTo>
                            <a:pt x="1163032" y="543323"/>
                            <a:pt x="1295718" y="1462834"/>
                            <a:pt x="1211263" y="2099288"/>
                          </a:cubicBezTo>
                          <a:cubicBezTo>
                            <a:pt x="1030875" y="2206430"/>
                            <a:pt x="774250" y="2555893"/>
                            <a:pt x="605631" y="2624110"/>
                          </a:cubicBezTo>
                          <a:cubicBezTo>
                            <a:pt x="420511" y="2380457"/>
                            <a:pt x="164996" y="2190916"/>
                            <a:pt x="0" y="2099288"/>
                          </a:cubicBezTo>
                          <a:cubicBezTo>
                            <a:pt x="130954" y="1865938"/>
                            <a:pt x="43574" y="843411"/>
                            <a:pt x="0" y="0"/>
                          </a:cubicBezTo>
                          <a:close/>
                        </a:path>
                        <a:path w="1211263" h="2624110" stroke="0" extrusionOk="0">
                          <a:moveTo>
                            <a:pt x="0" y="0"/>
                          </a:moveTo>
                          <a:cubicBezTo>
                            <a:pt x="335964" y="87192"/>
                            <a:pt x="761896" y="38081"/>
                            <a:pt x="1211263" y="0"/>
                          </a:cubicBezTo>
                          <a:cubicBezTo>
                            <a:pt x="1078381" y="984501"/>
                            <a:pt x="1296214" y="1754749"/>
                            <a:pt x="1211263" y="2099288"/>
                          </a:cubicBezTo>
                          <a:cubicBezTo>
                            <a:pt x="914132" y="2354604"/>
                            <a:pt x="705801" y="2518241"/>
                            <a:pt x="605631" y="2624110"/>
                          </a:cubicBezTo>
                          <a:cubicBezTo>
                            <a:pt x="335906" y="2465582"/>
                            <a:pt x="113316" y="2180152"/>
                            <a:pt x="0" y="2099288"/>
                          </a:cubicBezTo>
                          <a:cubicBezTo>
                            <a:pt x="-49533" y="1816693"/>
                            <a:pt x="-14809" y="370816"/>
                            <a:pt x="0" y="0"/>
                          </a:cubicBezTo>
                          <a:close/>
                        </a:path>
                      </a:pathLst>
                    </a:custGeom>
                    <ask:type>
                      <ask:lineSketchNone/>
                    </ask:type>
                  </ask:lineSketchStyleProps>
                </a:ext>
              </a:extLst>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20000"/>
                </a:lnSpc>
                <a:spcBef>
                  <a:spcPct val="0"/>
                </a:spcBef>
                <a:spcAft>
                  <a:spcPct val="0"/>
                </a:spcAft>
                <a:buClrTx/>
                <a:buSzTx/>
                <a:buFontTx/>
                <a:buNone/>
                <a:tabLst/>
                <a:defRPr/>
              </a:pPr>
              <a:r>
                <a:rPr kumimoji="1" lang="zh-TW" altLang="en-US" sz="13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rPr>
                <a:t>道路整備事業費</a:t>
              </a:r>
              <a:endParaRPr kumimoji="1" lang="en-US" altLang="zh-TW" sz="13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endParaRPr>
            </a:p>
            <a:p>
              <a:pPr marL="0" marR="0" lvl="0" indent="0" algn="ctr" defTabSz="914400" rtl="0" eaLnBrk="1" fontAlgn="base" latinLnBrk="0" hangingPunct="1">
                <a:lnSpc>
                  <a:spcPct val="120000"/>
                </a:lnSpc>
                <a:spcBef>
                  <a:spcPct val="0"/>
                </a:spcBef>
                <a:spcAft>
                  <a:spcPct val="0"/>
                </a:spcAft>
                <a:buClrTx/>
                <a:buSzTx/>
                <a:buFontTx/>
                <a:buNone/>
                <a:tabLst/>
                <a:defRPr/>
              </a:pPr>
              <a:r>
                <a:rPr kumimoji="1" lang="zh-TW" altLang="en-US" sz="11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rPr>
                <a:t>（令和</a:t>
              </a:r>
              <a:r>
                <a:rPr kumimoji="1" lang="ja-JP" altLang="en-US" sz="11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rPr>
                <a:t>６</a:t>
              </a:r>
              <a:r>
                <a:rPr kumimoji="1" lang="zh-TW" altLang="en-US" sz="11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rPr>
                <a:t>年度）</a:t>
              </a:r>
            </a:p>
            <a:p>
              <a:pPr marL="0" marR="0" lvl="0" indent="0" algn="ctr" defTabSz="914400" rtl="0" eaLnBrk="1" fontAlgn="base" latinLnBrk="0" hangingPunct="1">
                <a:lnSpc>
                  <a:spcPct val="50000"/>
                </a:lnSpc>
                <a:spcBef>
                  <a:spcPct val="0"/>
                </a:spcBef>
                <a:spcAft>
                  <a:spcPct val="0"/>
                </a:spcAft>
                <a:buClrTx/>
                <a:buSzTx/>
                <a:buFontTx/>
                <a:buNone/>
                <a:tabLst/>
                <a:defRPr/>
              </a:pPr>
              <a:endParaRPr kumimoji="1" lang="ja-JP" altLang="en-US" sz="13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endParaRPr>
            </a:p>
            <a:p>
              <a:pPr marL="0" marR="0" lvl="0" indent="0" algn="ctr" defTabSz="914400" rtl="0" eaLnBrk="1" fontAlgn="base" latinLnBrk="0" hangingPunct="1">
                <a:lnSpc>
                  <a:spcPct val="120000"/>
                </a:lnSpc>
                <a:spcBef>
                  <a:spcPct val="0"/>
                </a:spcBef>
                <a:spcAft>
                  <a:spcPct val="0"/>
                </a:spcAft>
                <a:buClrTx/>
                <a:buSzTx/>
                <a:buFontTx/>
                <a:buNone/>
                <a:tabLst/>
                <a:defRPr/>
              </a:pPr>
              <a:r>
                <a:rPr kumimoji="1" lang="zh-TW" altLang="en-US"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約</a:t>
              </a:r>
              <a:r>
                <a:rPr kumimoji="1" lang="en-US" altLang="zh-TW"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1</a:t>
              </a:r>
              <a:r>
                <a:rPr kumimoji="1" lang="zh-TW" altLang="en-US"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兆</a:t>
              </a:r>
              <a:r>
                <a:rPr kumimoji="1" lang="en-US" altLang="zh-TW"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6,71</a:t>
              </a:r>
              <a:r>
                <a:rPr kumimoji="1" lang="en-US" altLang="ja-JP"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5</a:t>
              </a:r>
              <a:r>
                <a:rPr kumimoji="1" lang="zh-TW" altLang="en-US"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億円</a:t>
              </a:r>
              <a:r>
                <a:rPr kumimoji="1" lang="en-US" altLang="ja-JP" sz="1100" b="1" i="0" u="none" strike="noStrike" kern="1200" cap="none" spc="0" normalizeH="0" baseline="3000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a:t>
              </a:r>
              <a:r>
                <a:rPr lang="en-US" altLang="zh-TW" sz="1100" b="1" baseline="30000" dirty="0">
                  <a:solidFill>
                    <a:srgbClr val="000000"/>
                  </a:solidFill>
                  <a:latin typeface="HGPｺﾞｼｯｸM" panose="020B0600000000000000" pitchFamily="50" charset="-128"/>
                  <a:ea typeface="HGPｺﾞｼｯｸM" panose="020B0600000000000000" pitchFamily="50" charset="-128"/>
                </a:rPr>
                <a:t>4</a:t>
              </a:r>
              <a:endParaRPr kumimoji="1" lang="zh-TW" altLang="en-US" sz="1300" b="1" i="0" u="none" strike="noStrike" kern="1200" cap="none" spc="0" normalizeH="0" baseline="30000" noProof="0" dirty="0">
                <a:ln>
                  <a:noFill/>
                </a:ln>
                <a:solidFill>
                  <a:srgbClr val="000000"/>
                </a:solidFill>
                <a:effectLst/>
                <a:uLnTx/>
                <a:uFillTx/>
                <a:latin typeface="HGPｺﾞｼｯｸM" panose="020B0600000000000000" pitchFamily="50" charset="-128"/>
                <a:ea typeface="HGPｺﾞｼｯｸM" panose="020B0600000000000000" pitchFamily="50" charset="-128"/>
              </a:endParaRPr>
            </a:p>
          </p:txBody>
        </p:sp>
        <p:pic>
          <p:nvPicPr>
            <p:cNvPr id="6159" name="Picture 5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p:blipFill>
          <p:spPr bwMode="auto">
            <a:xfrm>
              <a:off x="5811320" y="3669522"/>
              <a:ext cx="922786" cy="650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グループ化 7">
            <a:extLst>
              <a:ext uri="{FF2B5EF4-FFF2-40B4-BE49-F238E27FC236}">
                <a16:creationId xmlns:a16="http://schemas.microsoft.com/office/drawing/2014/main" id="{DAE833CE-A1A1-CE84-808B-4B45A49D6076}"/>
              </a:ext>
            </a:extLst>
          </p:cNvPr>
          <p:cNvGrpSpPr/>
          <p:nvPr/>
        </p:nvGrpSpPr>
        <p:grpSpPr>
          <a:xfrm>
            <a:off x="7188402" y="3669522"/>
            <a:ext cx="1549281" cy="2301821"/>
            <a:chOff x="7188402" y="3669522"/>
            <a:chExt cx="1549281" cy="2301821"/>
          </a:xfrm>
        </p:grpSpPr>
        <p:sp>
          <p:nvSpPr>
            <p:cNvPr id="6189" name="正方形/長方形 6188">
              <a:extLst>
                <a:ext uri="{FF2B5EF4-FFF2-40B4-BE49-F238E27FC236}">
                  <a16:creationId xmlns:a16="http://schemas.microsoft.com/office/drawing/2014/main" id="{3CEB7047-E49B-C7DB-C94A-2B9B4E368B45}"/>
                </a:ext>
              </a:extLst>
            </p:cNvPr>
            <p:cNvSpPr/>
            <p:nvPr/>
          </p:nvSpPr>
          <p:spPr bwMode="auto">
            <a:xfrm>
              <a:off x="7188402" y="4482915"/>
              <a:ext cx="1549281" cy="1488428"/>
            </a:xfrm>
            <a:prstGeom prst="rect">
              <a:avLst/>
            </a:prstGeom>
            <a:noFill/>
            <a:ln w="15875" cap="rnd" cmpd="sng" algn="ctr">
              <a:noFill/>
              <a:prstDash val="solid"/>
              <a:round/>
              <a:headEnd type="none" w="med" len="med"/>
              <a:tailEnd type="none" w="med" len="med"/>
              <a:extLst>
                <a:ext uri="{C807C97D-BFC1-408E-A445-0C87EB9F89A2}">
                  <ask:lineSketchStyleProps xmlns:ask="http://schemas.microsoft.com/office/drawing/2018/sketchyshapes" xmlns="" sd="1219033472">
                    <a:custGeom>
                      <a:avLst/>
                      <a:gdLst>
                        <a:gd name="connsiteX0" fmla="*/ 0 w 1211263"/>
                        <a:gd name="connsiteY0" fmla="*/ 0 h 2624110"/>
                        <a:gd name="connsiteX1" fmla="*/ 1211263 w 1211263"/>
                        <a:gd name="connsiteY1" fmla="*/ 0 h 2624110"/>
                        <a:gd name="connsiteX2" fmla="*/ 1211263 w 1211263"/>
                        <a:gd name="connsiteY2" fmla="*/ 2099288 h 2624110"/>
                        <a:gd name="connsiteX3" fmla="*/ 605631 w 1211263"/>
                        <a:gd name="connsiteY3" fmla="*/ 2624110 h 2624110"/>
                        <a:gd name="connsiteX4" fmla="*/ 0 w 1211263"/>
                        <a:gd name="connsiteY4" fmla="*/ 2099288 h 2624110"/>
                        <a:gd name="connsiteX5" fmla="*/ 0 w 1211263"/>
                        <a:gd name="connsiteY5" fmla="*/ 0 h 262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1263" h="2624110" fill="none" extrusionOk="0">
                          <a:moveTo>
                            <a:pt x="0" y="0"/>
                          </a:moveTo>
                          <a:cubicBezTo>
                            <a:pt x="232634" y="-67934"/>
                            <a:pt x="665737" y="97290"/>
                            <a:pt x="1211263" y="0"/>
                          </a:cubicBezTo>
                          <a:cubicBezTo>
                            <a:pt x="1163032" y="543323"/>
                            <a:pt x="1295718" y="1462834"/>
                            <a:pt x="1211263" y="2099288"/>
                          </a:cubicBezTo>
                          <a:cubicBezTo>
                            <a:pt x="1030875" y="2206430"/>
                            <a:pt x="774250" y="2555893"/>
                            <a:pt x="605631" y="2624110"/>
                          </a:cubicBezTo>
                          <a:cubicBezTo>
                            <a:pt x="420511" y="2380457"/>
                            <a:pt x="164996" y="2190916"/>
                            <a:pt x="0" y="2099288"/>
                          </a:cubicBezTo>
                          <a:cubicBezTo>
                            <a:pt x="130954" y="1865938"/>
                            <a:pt x="43574" y="843411"/>
                            <a:pt x="0" y="0"/>
                          </a:cubicBezTo>
                          <a:close/>
                        </a:path>
                        <a:path w="1211263" h="2624110" stroke="0" extrusionOk="0">
                          <a:moveTo>
                            <a:pt x="0" y="0"/>
                          </a:moveTo>
                          <a:cubicBezTo>
                            <a:pt x="335964" y="87192"/>
                            <a:pt x="761896" y="38081"/>
                            <a:pt x="1211263" y="0"/>
                          </a:cubicBezTo>
                          <a:cubicBezTo>
                            <a:pt x="1078381" y="984501"/>
                            <a:pt x="1296214" y="1754749"/>
                            <a:pt x="1211263" y="2099288"/>
                          </a:cubicBezTo>
                          <a:cubicBezTo>
                            <a:pt x="914132" y="2354604"/>
                            <a:pt x="705801" y="2518241"/>
                            <a:pt x="605631" y="2624110"/>
                          </a:cubicBezTo>
                          <a:cubicBezTo>
                            <a:pt x="335906" y="2465582"/>
                            <a:pt x="113316" y="2180152"/>
                            <a:pt x="0" y="2099288"/>
                          </a:cubicBezTo>
                          <a:cubicBezTo>
                            <a:pt x="-49533" y="1816693"/>
                            <a:pt x="-14809" y="370816"/>
                            <a:pt x="0" y="0"/>
                          </a:cubicBezTo>
                          <a:close/>
                        </a:path>
                      </a:pathLst>
                    </a:custGeom>
                    <ask:type>
                      <ask:lineSketchNone/>
                    </ask:type>
                  </ask:lineSketchStyleProps>
                </a:ext>
              </a:extLst>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20000"/>
                </a:lnSpc>
                <a:spcBef>
                  <a:spcPct val="0"/>
                </a:spcBef>
                <a:spcAft>
                  <a:spcPct val="0"/>
                </a:spcAft>
                <a:buClrTx/>
                <a:buSzTx/>
                <a:buFontTx/>
                <a:buNone/>
                <a:tabLst/>
                <a:defRPr/>
              </a:pPr>
              <a:r>
                <a:rPr kumimoji="1" lang="ja-JP" altLang="en-US" sz="13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rPr>
                <a:t>校舎・体育館</a:t>
              </a:r>
              <a:endParaRPr kumimoji="1" lang="en-US" altLang="ja-JP" sz="13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endParaRPr>
            </a:p>
            <a:p>
              <a:pPr marL="0" marR="0" lvl="0" indent="0" algn="ctr" defTabSz="914400" rtl="0" eaLnBrk="1" fontAlgn="base" latinLnBrk="0" hangingPunct="1">
                <a:lnSpc>
                  <a:spcPct val="120000"/>
                </a:lnSpc>
                <a:spcBef>
                  <a:spcPct val="0"/>
                </a:spcBef>
                <a:spcAft>
                  <a:spcPct val="0"/>
                </a:spcAft>
                <a:buClrTx/>
                <a:buSzTx/>
                <a:buFontTx/>
                <a:buNone/>
                <a:tabLst/>
                <a:defRPr/>
              </a:pPr>
              <a:r>
                <a:rPr kumimoji="1" lang="ja-JP" altLang="en-US" sz="13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rPr>
                <a:t>などの建設費用</a:t>
              </a:r>
              <a:endParaRPr kumimoji="1" lang="en-US" altLang="ja-JP" sz="13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endParaRPr>
            </a:p>
            <a:p>
              <a:pPr marL="0" marR="0" lvl="0" indent="0" algn="ctr" defTabSz="914400" rtl="0" eaLnBrk="1" fontAlgn="base" latinLnBrk="0" hangingPunct="1">
                <a:lnSpc>
                  <a:spcPct val="120000"/>
                </a:lnSpc>
                <a:spcBef>
                  <a:spcPct val="0"/>
                </a:spcBef>
                <a:spcAft>
                  <a:spcPct val="0"/>
                </a:spcAft>
                <a:buClrTx/>
                <a:buSzTx/>
                <a:buFontTx/>
                <a:buNone/>
                <a:tabLst/>
                <a:defRPr/>
              </a:pPr>
              <a:r>
                <a:rPr kumimoji="1" lang="ja-JP" altLang="en-US" sz="11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rPr>
                <a:t>（令和６年度）</a:t>
              </a:r>
            </a:p>
            <a:p>
              <a:pPr marL="0" marR="0" lvl="0" indent="0" algn="ctr" defTabSz="914400" rtl="0" eaLnBrk="1" fontAlgn="base" latinLnBrk="0" hangingPunct="1">
                <a:lnSpc>
                  <a:spcPct val="50000"/>
                </a:lnSpc>
                <a:spcBef>
                  <a:spcPct val="0"/>
                </a:spcBef>
                <a:spcAft>
                  <a:spcPct val="0"/>
                </a:spcAft>
                <a:buClrTx/>
                <a:buSzTx/>
                <a:buFontTx/>
                <a:buNone/>
                <a:tabLst/>
                <a:defRPr/>
              </a:pPr>
              <a:endParaRPr kumimoji="1" lang="ja-JP" altLang="en-US" sz="1300" b="0" i="0" u="none" strike="noStrike" kern="1200" cap="none" spc="0" normalizeH="0" baseline="0" noProof="0" dirty="0">
                <a:ln>
                  <a:noFill/>
                </a:ln>
                <a:solidFill>
                  <a:srgbClr val="005BAD"/>
                </a:solidFill>
                <a:effectLst/>
                <a:uLnTx/>
                <a:uFillTx/>
                <a:latin typeface="HGP創英角ｺﾞｼｯｸUB" panose="020B0900000000000000" pitchFamily="50" charset="-128"/>
                <a:ea typeface="HGP創英角ｺﾞｼｯｸUB" panose="020B0900000000000000" pitchFamily="50" charset="-128"/>
                <a:cs typeface="+mn-cs"/>
              </a:endParaRPr>
            </a:p>
            <a:p>
              <a:pPr marL="0" marR="0" lvl="0" indent="0" algn="ctr" defTabSz="914400" rtl="0" eaLnBrk="1" fontAlgn="base" latinLnBrk="0" hangingPunct="1">
                <a:lnSpc>
                  <a:spcPct val="120000"/>
                </a:lnSpc>
                <a:spcBef>
                  <a:spcPct val="0"/>
                </a:spcBef>
                <a:spcAft>
                  <a:spcPct val="0"/>
                </a:spcAft>
                <a:buClrTx/>
                <a:buSzTx/>
                <a:buFontTx/>
                <a:buNone/>
                <a:tabLst/>
                <a:defRPr/>
              </a:pPr>
              <a:r>
                <a:rPr kumimoji="1" lang="zh-TW" altLang="en-US"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約</a:t>
              </a:r>
              <a:r>
                <a:rPr kumimoji="1" lang="en-US" altLang="zh-TW"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73</a:t>
              </a:r>
              <a:r>
                <a:rPr kumimoji="1" lang="en-US" altLang="ja-JP"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2</a:t>
              </a:r>
              <a:r>
                <a:rPr kumimoji="1" lang="zh-TW" altLang="en-US"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億円</a:t>
              </a:r>
              <a:r>
                <a:rPr kumimoji="1" lang="en-US" altLang="zh-TW" sz="1100" b="1" i="0" u="none" strike="noStrike" kern="1200" cap="none" spc="0" normalizeH="0" baseline="3000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※5</a:t>
              </a:r>
              <a:endParaRPr kumimoji="1" lang="ja-JP" altLang="en-US" sz="1300" b="1" i="0" u="none" strike="noStrike" kern="1200" cap="none" spc="0" normalizeH="0" baseline="30000" noProof="0" dirty="0">
                <a:ln>
                  <a:noFill/>
                </a:ln>
                <a:solidFill>
                  <a:srgbClr val="000000"/>
                </a:solidFill>
                <a:effectLst/>
                <a:uLnTx/>
                <a:uFillTx/>
                <a:latin typeface="HGPｺﾞｼｯｸM" panose="020B0600000000000000" pitchFamily="50" charset="-128"/>
                <a:ea typeface="HGPｺﾞｼｯｸM" panose="020B0600000000000000" pitchFamily="50" charset="-128"/>
              </a:endParaRPr>
            </a:p>
          </p:txBody>
        </p:sp>
        <p:pic>
          <p:nvPicPr>
            <p:cNvPr id="6167" name="Picture 3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p:blipFill>
          <p:spPr bwMode="auto">
            <a:xfrm>
              <a:off x="7381633" y="3669522"/>
              <a:ext cx="1162819" cy="73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17" name="直線コネクタ 16">
            <a:extLst>
              <a:ext uri="{FF2B5EF4-FFF2-40B4-BE49-F238E27FC236}">
                <a16:creationId xmlns:a16="http://schemas.microsoft.com/office/drawing/2014/main" id="{38C029BE-CF28-2CA7-8C46-43DFD7E2458D}"/>
              </a:ext>
            </a:extLst>
          </p:cNvPr>
          <p:cNvCxnSpPr>
            <a:cxnSpLocks/>
          </p:cNvCxnSpPr>
          <p:nvPr/>
        </p:nvCxnSpPr>
        <p:spPr bwMode="auto">
          <a:xfrm>
            <a:off x="2003895" y="3500386"/>
            <a:ext cx="0" cy="2497947"/>
          </a:xfrm>
          <a:prstGeom prst="line">
            <a:avLst/>
          </a:prstGeom>
          <a:noFill/>
          <a:ln w="6350" cap="flat" cmpd="sng" algn="ctr">
            <a:solidFill>
              <a:srgbClr val="005BAD"/>
            </a:solidFill>
            <a:prstDash val="solid"/>
            <a:round/>
            <a:headEnd type="none" w="med" len="med"/>
            <a:tailEnd type="none" w="med" len="med"/>
          </a:ln>
          <a:effectLst/>
        </p:spPr>
      </p:cxnSp>
      <p:cxnSp>
        <p:nvCxnSpPr>
          <p:cNvPr id="20" name="直線コネクタ 19">
            <a:extLst>
              <a:ext uri="{FF2B5EF4-FFF2-40B4-BE49-F238E27FC236}">
                <a16:creationId xmlns:a16="http://schemas.microsoft.com/office/drawing/2014/main" id="{5BB4B92F-84AF-4D17-DEAB-DA30BC4FBFDB}"/>
              </a:ext>
            </a:extLst>
          </p:cNvPr>
          <p:cNvCxnSpPr>
            <a:cxnSpLocks/>
          </p:cNvCxnSpPr>
          <p:nvPr/>
        </p:nvCxnSpPr>
        <p:spPr bwMode="auto">
          <a:xfrm>
            <a:off x="3598068" y="3500386"/>
            <a:ext cx="0" cy="2497947"/>
          </a:xfrm>
          <a:prstGeom prst="line">
            <a:avLst/>
          </a:prstGeom>
          <a:noFill/>
          <a:ln w="6350" cap="flat" cmpd="sng" algn="ctr">
            <a:solidFill>
              <a:srgbClr val="005BAD"/>
            </a:solidFill>
            <a:prstDash val="solid"/>
            <a:round/>
            <a:headEnd type="none" w="med" len="med"/>
            <a:tailEnd type="none" w="med" len="med"/>
          </a:ln>
          <a:effectLst/>
        </p:spPr>
      </p:cxnSp>
      <p:cxnSp>
        <p:nvCxnSpPr>
          <p:cNvPr id="6151" name="直線コネクタ 6150">
            <a:extLst>
              <a:ext uri="{FF2B5EF4-FFF2-40B4-BE49-F238E27FC236}">
                <a16:creationId xmlns:a16="http://schemas.microsoft.com/office/drawing/2014/main" id="{157E2902-A67F-C96A-98AE-C1603D4343D9}"/>
              </a:ext>
            </a:extLst>
          </p:cNvPr>
          <p:cNvCxnSpPr>
            <a:cxnSpLocks/>
          </p:cNvCxnSpPr>
          <p:nvPr/>
        </p:nvCxnSpPr>
        <p:spPr bwMode="auto">
          <a:xfrm>
            <a:off x="7144638" y="3500386"/>
            <a:ext cx="0" cy="2497947"/>
          </a:xfrm>
          <a:prstGeom prst="line">
            <a:avLst/>
          </a:prstGeom>
          <a:noFill/>
          <a:ln w="6350" cap="flat" cmpd="sng" algn="ctr">
            <a:solidFill>
              <a:srgbClr val="005BAD"/>
            </a:solidFill>
            <a:prstDash val="solid"/>
            <a:round/>
            <a:headEnd type="none" w="med" len="med"/>
            <a:tailEnd type="none" w="med" len="med"/>
          </a:ln>
          <a:effectLst/>
        </p:spPr>
      </p:cxnSp>
      <p:sp>
        <p:nvSpPr>
          <p:cNvPr id="3" name="スライド番号プレースホルダー 2">
            <a:extLst>
              <a:ext uri="{FF2B5EF4-FFF2-40B4-BE49-F238E27FC236}">
                <a16:creationId xmlns:a16="http://schemas.microsoft.com/office/drawing/2014/main" id="{F63FA8D0-6493-88C0-C475-BC0B86BC8DE8}"/>
              </a:ext>
            </a:extLst>
          </p:cNvPr>
          <p:cNvSpPr>
            <a:spLocks noGrp="1"/>
          </p:cNvSpPr>
          <p:nvPr>
            <p:ph type="sldNum" sz="quarter" idx="12"/>
          </p:nvPr>
        </p:nvSpPr>
        <p:spPr>
          <a:xfrm>
            <a:off x="8769893" y="6443281"/>
            <a:ext cx="374107" cy="298426"/>
          </a:xfrm>
        </p:spPr>
        <p:txBody>
          <a:bodyPr/>
          <a:lstStyle/>
          <a:p>
            <a:pPr>
              <a:defRPr/>
            </a:pPr>
            <a:fld id="{40E3B949-1179-4387-B307-F356BE6486A4}" type="slidenum">
              <a:rPr lang="en-US" altLang="ja-JP" smtClean="0"/>
              <a:pPr>
                <a:defRPr/>
              </a:pPr>
              <a:t>6</a:t>
            </a:fld>
            <a:endParaRPr lang="en-US" altLang="ja-JP" dirty="0"/>
          </a:p>
        </p:txBody>
      </p:sp>
      <p:sp>
        <p:nvSpPr>
          <p:cNvPr id="6194" name="四角形: 角を丸くする 6193">
            <a:extLst>
              <a:ext uri="{FF2B5EF4-FFF2-40B4-BE49-F238E27FC236}">
                <a16:creationId xmlns:a16="http://schemas.microsoft.com/office/drawing/2014/main" id="{6C03400A-A1C6-5B6B-E574-2912CD497C52}"/>
              </a:ext>
            </a:extLst>
          </p:cNvPr>
          <p:cNvSpPr/>
          <p:nvPr/>
        </p:nvSpPr>
        <p:spPr>
          <a:xfrm>
            <a:off x="326408" y="2210313"/>
            <a:ext cx="8493741" cy="452493"/>
          </a:xfrm>
          <a:prstGeom prst="roundRect">
            <a:avLst>
              <a:gd name="adj" fmla="val 0"/>
            </a:avLst>
          </a:prstGeom>
          <a:solidFill>
            <a:srgbClr val="005BAD"/>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052" dirty="0"/>
          </a:p>
        </p:txBody>
      </p:sp>
      <p:sp>
        <p:nvSpPr>
          <p:cNvPr id="6195" name="正方形/長方形 6194">
            <a:extLst>
              <a:ext uri="{FF2B5EF4-FFF2-40B4-BE49-F238E27FC236}">
                <a16:creationId xmlns:a16="http://schemas.microsoft.com/office/drawing/2014/main" id="{0B8F34F1-1991-A93C-469E-F9D8ABE3E76D}"/>
              </a:ext>
            </a:extLst>
          </p:cNvPr>
          <p:cNvSpPr/>
          <p:nvPr/>
        </p:nvSpPr>
        <p:spPr>
          <a:xfrm>
            <a:off x="2886567" y="2217635"/>
            <a:ext cx="3369512" cy="4308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spAutoFit/>
          </a:bodyPr>
          <a:lstStyle/>
          <a:p>
            <a:pPr algn="ctr">
              <a:spcBef>
                <a:spcPct val="0"/>
              </a:spcBef>
            </a:pPr>
            <a:r>
              <a:rPr lang="ja-JP" altLang="en-US" sz="2800" dirty="0">
                <a:solidFill>
                  <a:srgbClr val="FDC741"/>
                </a:solidFill>
                <a:latin typeface="+mn-ea"/>
              </a:rPr>
              <a:t>「税金」</a:t>
            </a:r>
            <a:r>
              <a:rPr lang="ja-JP" altLang="en-US" sz="2800" kern="0" spc="-1000" dirty="0">
                <a:solidFill>
                  <a:srgbClr val="FDC741"/>
                </a:solidFill>
                <a:latin typeface="+mn-ea"/>
              </a:rPr>
              <a:t>　</a:t>
            </a:r>
            <a:r>
              <a:rPr lang="ja-JP" altLang="en-US" sz="1710" dirty="0">
                <a:solidFill>
                  <a:schemeClr val="bg1"/>
                </a:solidFill>
                <a:latin typeface="+mn-ea"/>
              </a:rPr>
              <a:t>により賄われています。</a:t>
            </a:r>
            <a:endParaRPr lang="ja-JP" altLang="en-US" sz="2052" dirty="0">
              <a:solidFill>
                <a:schemeClr val="bg1"/>
              </a:solidFill>
              <a:latin typeface="+mn-ea"/>
            </a:endParaRPr>
          </a:p>
        </p:txBody>
      </p:sp>
      <p:grpSp>
        <p:nvGrpSpPr>
          <p:cNvPr id="9" name="グループ化 8">
            <a:extLst>
              <a:ext uri="{FF2B5EF4-FFF2-40B4-BE49-F238E27FC236}">
                <a16:creationId xmlns:a16="http://schemas.microsoft.com/office/drawing/2014/main" id="{28FE4AA5-5DAF-AE44-1530-91DC83955F52}"/>
              </a:ext>
            </a:extLst>
          </p:cNvPr>
          <p:cNvGrpSpPr/>
          <p:nvPr/>
        </p:nvGrpSpPr>
        <p:grpSpPr>
          <a:xfrm>
            <a:off x="327394" y="6346082"/>
            <a:ext cx="6651884" cy="348032"/>
            <a:chOff x="327394" y="6346082"/>
            <a:chExt cx="6651884" cy="348032"/>
          </a:xfrm>
        </p:grpSpPr>
        <p:sp>
          <p:nvSpPr>
            <p:cNvPr id="6235" name="角丸四角形 15">
              <a:extLst>
                <a:ext uri="{FF2B5EF4-FFF2-40B4-BE49-F238E27FC236}">
                  <a16:creationId xmlns:a16="http://schemas.microsoft.com/office/drawing/2014/main" id="{A8508A09-3A04-B980-C2E4-62A4BEA76F3D}"/>
                </a:ext>
              </a:extLst>
            </p:cNvPr>
            <p:cNvSpPr/>
            <p:nvPr/>
          </p:nvSpPr>
          <p:spPr>
            <a:xfrm>
              <a:off x="327394" y="6346082"/>
              <a:ext cx="3207410" cy="348032"/>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30000"/>
                </a:lnSpc>
              </a:pPr>
              <a:r>
                <a:rPr lang="en-US" altLang="ja-JP" sz="800" dirty="0">
                  <a:solidFill>
                    <a:schemeClr val="tx1"/>
                  </a:solidFill>
                  <a:latin typeface="+mn-ea"/>
                </a:rPr>
                <a:t>※</a:t>
              </a:r>
              <a:r>
                <a:rPr lang="ja-JP" altLang="en-US" sz="800" dirty="0">
                  <a:solidFill>
                    <a:schemeClr val="tx1"/>
                  </a:solidFill>
                  <a:latin typeface="+mn-ea"/>
                </a:rPr>
                <a:t>１・２　出所：総務省「令和６年版地方財政白書」　　　</a:t>
              </a:r>
              <a:endParaRPr lang="en-US" altLang="ja-JP" sz="800" dirty="0">
                <a:solidFill>
                  <a:schemeClr val="tx1"/>
                </a:solidFill>
                <a:latin typeface="+mn-ea"/>
              </a:endParaRPr>
            </a:p>
            <a:p>
              <a:pPr>
                <a:lnSpc>
                  <a:spcPct val="130000"/>
                </a:lnSpc>
              </a:pPr>
              <a:r>
                <a:rPr lang="en-US" altLang="ja-JP" sz="800" dirty="0">
                  <a:solidFill>
                    <a:schemeClr val="tx1"/>
                  </a:solidFill>
                  <a:latin typeface="+mn-ea"/>
                </a:rPr>
                <a:t>※</a:t>
              </a:r>
              <a:r>
                <a:rPr lang="ja-JP" altLang="en-US" sz="800" dirty="0">
                  <a:solidFill>
                    <a:schemeClr val="tx1"/>
                  </a:solidFill>
                  <a:latin typeface="+mn-ea"/>
                </a:rPr>
                <a:t>３　出所：厚生労働省「令和３（</a:t>
              </a:r>
              <a:r>
                <a:rPr lang="en-US" altLang="ja-JP" sz="800" dirty="0">
                  <a:solidFill>
                    <a:schemeClr val="tx1"/>
                  </a:solidFill>
                  <a:latin typeface="+mn-ea"/>
                </a:rPr>
                <a:t>2021</a:t>
              </a:r>
              <a:r>
                <a:rPr lang="ja-JP" altLang="en-US" sz="800" dirty="0">
                  <a:solidFill>
                    <a:schemeClr val="tx1"/>
                  </a:solidFill>
                  <a:latin typeface="+mn-ea"/>
                </a:rPr>
                <a:t>）年度国民医療費の概況」</a:t>
              </a:r>
            </a:p>
          </p:txBody>
        </p:sp>
        <p:sp>
          <p:nvSpPr>
            <p:cNvPr id="6236" name="角丸四角形 40">
              <a:extLst>
                <a:ext uri="{FF2B5EF4-FFF2-40B4-BE49-F238E27FC236}">
                  <a16:creationId xmlns:a16="http://schemas.microsoft.com/office/drawing/2014/main" id="{379B8E8D-FF91-5F8B-327C-DFA2FCB280E6}"/>
                </a:ext>
              </a:extLst>
            </p:cNvPr>
            <p:cNvSpPr/>
            <p:nvPr/>
          </p:nvSpPr>
          <p:spPr>
            <a:xfrm>
              <a:off x="3240998" y="6346082"/>
              <a:ext cx="3738280" cy="15610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0000"/>
                </a:lnSpc>
              </a:pPr>
              <a:r>
                <a:rPr lang="en-US" altLang="ja-JP" sz="800" dirty="0">
                  <a:solidFill>
                    <a:schemeClr val="tx1"/>
                  </a:solidFill>
                  <a:latin typeface="+mn-ea"/>
                </a:rPr>
                <a:t>※</a:t>
              </a:r>
              <a:r>
                <a:rPr lang="ja-JP" altLang="en-US" sz="800" dirty="0">
                  <a:solidFill>
                    <a:schemeClr val="tx1"/>
                  </a:solidFill>
                  <a:latin typeface="+mn-ea"/>
                </a:rPr>
                <a:t>４・５　出所：財務省</a:t>
              </a:r>
              <a:r>
                <a:rPr lang="en-US" altLang="ja-JP" sz="800" dirty="0">
                  <a:solidFill>
                    <a:schemeClr val="tx1"/>
                  </a:solidFill>
                  <a:latin typeface="+mn-ea"/>
                </a:rPr>
                <a:t>｢</a:t>
              </a:r>
              <a:r>
                <a:rPr lang="ja-JP" altLang="en-US" sz="800" dirty="0">
                  <a:solidFill>
                    <a:schemeClr val="tx1"/>
                  </a:solidFill>
                  <a:latin typeface="+mn-ea"/>
                </a:rPr>
                <a:t>令和６年度予算及び財政投融資計画の説明」　　　</a:t>
              </a:r>
            </a:p>
          </p:txBody>
        </p:sp>
      </p:grpSp>
      <p:sp>
        <p:nvSpPr>
          <p:cNvPr id="4" name="Rectangle 14">
            <a:extLst>
              <a:ext uri="{FF2B5EF4-FFF2-40B4-BE49-F238E27FC236}">
                <a16:creationId xmlns:a16="http://schemas.microsoft.com/office/drawing/2014/main" id="{D9EE3754-C97B-926F-BD9B-95A71B250DE9}"/>
              </a:ext>
            </a:extLst>
          </p:cNvPr>
          <p:cNvSpPr txBox="1">
            <a:spLocks noChangeArrowheads="1"/>
          </p:cNvSpPr>
          <p:nvPr/>
        </p:nvSpPr>
        <p:spPr bwMode="auto">
          <a:xfrm>
            <a:off x="335573" y="915637"/>
            <a:ext cx="591282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6000" tIns="45720" rIns="91440" bIns="45720"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en-US" altLang="ja-JP" sz="1700" b="1" dirty="0">
                <a:solidFill>
                  <a:schemeClr val="tx1"/>
                </a:solidFill>
                <a:latin typeface="HGPｺﾞｼｯｸE" panose="020B0900000000000000" pitchFamily="50" charset="-128"/>
                <a:ea typeface="HGPｺﾞｼｯｸE" panose="020B0900000000000000" pitchFamily="50" charset="-128"/>
                <a:cs typeface="+mn-cs"/>
              </a:rPr>
              <a:t> </a:t>
            </a:r>
            <a:r>
              <a:rPr lang="ja-JP" altLang="en-US" sz="1700" b="1" dirty="0">
                <a:solidFill>
                  <a:schemeClr val="tx1"/>
                </a:solidFill>
                <a:latin typeface="HGPｺﾞｼｯｸE" panose="020B0900000000000000" pitchFamily="50" charset="-128"/>
                <a:ea typeface="HGPｺﾞｼｯｸE" panose="020B0900000000000000" pitchFamily="50" charset="-128"/>
                <a:cs typeface="+mn-cs"/>
              </a:rPr>
              <a:t>税金は何のためにあるのだろうか</a:t>
            </a:r>
          </a:p>
        </p:txBody>
      </p:sp>
      <p:sp>
        <p:nvSpPr>
          <p:cNvPr id="34" name="Rectangle 14">
            <a:extLst>
              <a:ext uri="{FF2B5EF4-FFF2-40B4-BE49-F238E27FC236}">
                <a16:creationId xmlns:a16="http://schemas.microsoft.com/office/drawing/2014/main" id="{E8B07BD5-8EF9-48AB-B5C8-90A9FCAFC38D}"/>
              </a:ext>
            </a:extLst>
          </p:cNvPr>
          <p:cNvSpPr txBox="1">
            <a:spLocks noChangeArrowheads="1"/>
          </p:cNvSpPr>
          <p:nvPr/>
        </p:nvSpPr>
        <p:spPr bwMode="auto">
          <a:xfrm>
            <a:off x="240030" y="134966"/>
            <a:ext cx="877100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500" kern="0" dirty="0">
                <a:solidFill>
                  <a:srgbClr val="005BAD"/>
                </a:solidFill>
                <a:latin typeface="HGP創英角ｺﾞｼｯｸUB" panose="020B0900000000000000" pitchFamily="50" charset="-128"/>
                <a:ea typeface="HGP創英角ｺﾞｼｯｸUB" panose="020B0900000000000000" pitchFamily="50" charset="-128"/>
              </a:rPr>
              <a:t>１</a:t>
            </a:r>
            <a:r>
              <a:rPr lang="en-US" altLang="ja-JP" sz="2200" kern="0" dirty="0">
                <a:solidFill>
                  <a:srgbClr val="005BAD"/>
                </a:solidFill>
                <a:latin typeface="HGP創英角ｺﾞｼｯｸUB" panose="020B0900000000000000" pitchFamily="50" charset="-128"/>
                <a:ea typeface="HGP創英角ｺﾞｼｯｸUB" panose="020B0900000000000000" pitchFamily="50" charset="-128"/>
              </a:rPr>
              <a:t>. </a:t>
            </a:r>
            <a:r>
              <a:rPr lang="ja-JP" altLang="en-US" sz="2200" kern="0" dirty="0">
                <a:solidFill>
                  <a:schemeClr val="tx1"/>
                </a:solidFill>
                <a:latin typeface="HGP創英角ｺﾞｼｯｸUB" panose="020B0900000000000000" pitchFamily="50" charset="-128"/>
                <a:ea typeface="HGP創英角ｺﾞｼｯｸUB" panose="020B0900000000000000" pitchFamily="50" charset="-128"/>
              </a:rPr>
              <a:t>生活と税金の関わりについて考えてみよう</a:t>
            </a:r>
          </a:p>
        </p:txBody>
      </p:sp>
    </p:spTree>
    <p:extLst>
      <p:ext uri="{BB962C8B-B14F-4D97-AF65-F5344CB8AC3E}">
        <p14:creationId xmlns:p14="http://schemas.microsoft.com/office/powerpoint/2010/main" val="4022819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80">
                                            <p:txEl>
                                              <p:pRg st="0" end="0"/>
                                            </p:txEl>
                                          </p:spTgt>
                                        </p:tgtEl>
                                        <p:attrNameLst>
                                          <p:attrName>style.visibility</p:attrName>
                                        </p:attrNameLst>
                                      </p:cBhvr>
                                      <p:to>
                                        <p:strVal val="visible"/>
                                      </p:to>
                                    </p:set>
                                    <p:animEffect transition="in" filter="fade">
                                      <p:cBhvr>
                                        <p:cTn id="12" dur="500"/>
                                        <p:tgtEl>
                                          <p:spTgt spid="6180">
                                            <p:txEl>
                                              <p:pRg st="0" end="0"/>
                                            </p:txEl>
                                          </p:spTgt>
                                        </p:tgtEl>
                                      </p:cBhvr>
                                    </p:animEffect>
                                  </p:childTnLst>
                                </p:cTn>
                              </p:par>
                              <p:par>
                                <p:cTn id="13" presetID="22" presetClass="entr" presetSubtype="8" fill="hold" nodeType="withEffect">
                                  <p:stCondLst>
                                    <p:cond delay="500"/>
                                  </p:stCondLst>
                                  <p:childTnLst>
                                    <p:set>
                                      <p:cBhvr>
                                        <p:cTn id="14" dur="1" fill="hold">
                                          <p:stCondLst>
                                            <p:cond delay="0"/>
                                          </p:stCondLst>
                                        </p:cTn>
                                        <p:tgtEl>
                                          <p:spTgt spid="6180">
                                            <p:txEl>
                                              <p:pRg st="1" end="1"/>
                                            </p:txEl>
                                          </p:spTgt>
                                        </p:tgtEl>
                                        <p:attrNameLst>
                                          <p:attrName>style.visibility</p:attrName>
                                        </p:attrNameLst>
                                      </p:cBhvr>
                                      <p:to>
                                        <p:strVal val="visible"/>
                                      </p:to>
                                    </p:set>
                                    <p:animEffect transition="in" filter="wipe(left)">
                                      <p:cBhvr>
                                        <p:cTn id="15" dur="1250"/>
                                        <p:tgtEl>
                                          <p:spTgt spid="6180">
                                            <p:txEl>
                                              <p:pRg st="1" end="1"/>
                                            </p:txEl>
                                          </p:spTgt>
                                        </p:tgtEl>
                                      </p:cBhvr>
                                    </p:animEffect>
                                  </p:childTnLst>
                                </p:cTn>
                              </p:par>
                            </p:childTnLst>
                          </p:cTn>
                        </p:par>
                        <p:par>
                          <p:cTn id="16" fill="hold">
                            <p:stCondLst>
                              <p:cond delay="1750"/>
                            </p:stCondLst>
                            <p:childTnLst>
                              <p:par>
                                <p:cTn id="17" presetID="22" presetClass="entr" presetSubtype="8" fill="hold" nodeType="afterEffect">
                                  <p:stCondLst>
                                    <p:cond delay="0"/>
                                  </p:stCondLst>
                                  <p:childTnLst>
                                    <p:set>
                                      <p:cBhvr>
                                        <p:cTn id="18" dur="1" fill="hold">
                                          <p:stCondLst>
                                            <p:cond delay="0"/>
                                          </p:stCondLst>
                                        </p:cTn>
                                        <p:tgtEl>
                                          <p:spTgt spid="6180">
                                            <p:txEl>
                                              <p:pRg st="2" end="2"/>
                                            </p:txEl>
                                          </p:spTgt>
                                        </p:tgtEl>
                                        <p:attrNameLst>
                                          <p:attrName>style.visibility</p:attrName>
                                        </p:attrNameLst>
                                      </p:cBhvr>
                                      <p:to>
                                        <p:strVal val="visible"/>
                                      </p:to>
                                    </p:set>
                                    <p:animEffect transition="in" filter="wipe(left)">
                                      <p:cBhvr>
                                        <p:cTn id="19" dur="750"/>
                                        <p:tgtEl>
                                          <p:spTgt spid="6180">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194"/>
                                        </p:tgtEl>
                                        <p:attrNameLst>
                                          <p:attrName>style.visibility</p:attrName>
                                        </p:attrNameLst>
                                      </p:cBhvr>
                                      <p:to>
                                        <p:strVal val="visible"/>
                                      </p:to>
                                    </p:set>
                                    <p:animEffect transition="in" filter="fade">
                                      <p:cBhvr>
                                        <p:cTn id="24" dur="500"/>
                                        <p:tgtEl>
                                          <p:spTgt spid="619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195"/>
                                        </p:tgtEl>
                                        <p:attrNameLst>
                                          <p:attrName>style.visibility</p:attrName>
                                        </p:attrNameLst>
                                      </p:cBhvr>
                                      <p:to>
                                        <p:strVal val="visible"/>
                                      </p:to>
                                    </p:set>
                                    <p:animEffect transition="in" filter="fade">
                                      <p:cBhvr>
                                        <p:cTn id="27" dur="500"/>
                                        <p:tgtEl>
                                          <p:spTgt spid="6195"/>
                                        </p:tgtEl>
                                      </p:cBhvr>
                                    </p:animEffect>
                                  </p:childTnLst>
                                </p:cTn>
                              </p:par>
                            </p:childTnLst>
                          </p:cTn>
                        </p:par>
                        <p:par>
                          <p:cTn id="28" fill="hold">
                            <p:stCondLst>
                              <p:cond delay="500"/>
                            </p:stCondLst>
                            <p:childTnLst>
                              <p:par>
                                <p:cTn id="29" presetID="42" presetClass="entr" presetSubtype="0" fill="hold" nodeType="afterEffect">
                                  <p:stCondLst>
                                    <p:cond delay="0"/>
                                  </p:stCondLst>
                                  <p:childTnLst>
                                    <p:set>
                                      <p:cBhvr>
                                        <p:cTn id="30" dur="1" fill="hold">
                                          <p:stCondLst>
                                            <p:cond delay="0"/>
                                          </p:stCondLst>
                                        </p:cTn>
                                        <p:tgtEl>
                                          <p:spTgt spid="6182"/>
                                        </p:tgtEl>
                                        <p:attrNameLst>
                                          <p:attrName>style.visibility</p:attrName>
                                        </p:attrNameLst>
                                      </p:cBhvr>
                                      <p:to>
                                        <p:strVal val="visible"/>
                                      </p:to>
                                    </p:set>
                                    <p:animEffect transition="in" filter="fade">
                                      <p:cBhvr>
                                        <p:cTn id="31" dur="600"/>
                                        <p:tgtEl>
                                          <p:spTgt spid="6182"/>
                                        </p:tgtEl>
                                      </p:cBhvr>
                                    </p:animEffect>
                                    <p:anim calcmode="lin" valueType="num">
                                      <p:cBhvr>
                                        <p:cTn id="32" dur="600" fill="hold"/>
                                        <p:tgtEl>
                                          <p:spTgt spid="6182"/>
                                        </p:tgtEl>
                                        <p:attrNameLst>
                                          <p:attrName>ppt_x</p:attrName>
                                        </p:attrNameLst>
                                      </p:cBhvr>
                                      <p:tavLst>
                                        <p:tav tm="0">
                                          <p:val>
                                            <p:strVal val="#ppt_x"/>
                                          </p:val>
                                        </p:tav>
                                        <p:tav tm="100000">
                                          <p:val>
                                            <p:strVal val="#ppt_x"/>
                                          </p:val>
                                        </p:tav>
                                      </p:tavLst>
                                    </p:anim>
                                    <p:anim calcmode="lin" valueType="num">
                                      <p:cBhvr>
                                        <p:cTn id="33" dur="600" fill="hold"/>
                                        <p:tgtEl>
                                          <p:spTgt spid="6182"/>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500"/>
                                        <p:tgtEl>
                                          <p:spTgt spid="11"/>
                                        </p:tgtEl>
                                      </p:cBhvr>
                                    </p:animEffect>
                                  </p:childTnLst>
                                </p:cTn>
                              </p:par>
                            </p:childTnLst>
                          </p:cTn>
                        </p:par>
                        <p:par>
                          <p:cTn id="39" fill="hold">
                            <p:stCondLst>
                              <p:cond delay="500"/>
                            </p:stCondLst>
                            <p:childTnLst>
                              <p:par>
                                <p:cTn id="40" presetID="22" presetClass="entr" presetSubtype="8" fill="hold" nodeType="afterEffect">
                                  <p:stCondLst>
                                    <p:cond delay="0"/>
                                  </p:stCondLst>
                                  <p:childTnLst>
                                    <p:set>
                                      <p:cBhvr>
                                        <p:cTn id="41" dur="1" fill="hold">
                                          <p:stCondLst>
                                            <p:cond delay="0"/>
                                          </p:stCondLst>
                                        </p:cTn>
                                        <p:tgtEl>
                                          <p:spTgt spid="6160"/>
                                        </p:tgtEl>
                                        <p:attrNameLst>
                                          <p:attrName>style.visibility</p:attrName>
                                        </p:attrNameLst>
                                      </p:cBhvr>
                                      <p:to>
                                        <p:strVal val="visible"/>
                                      </p:to>
                                    </p:set>
                                    <p:animEffect transition="in" filter="wipe(left)">
                                      <p:cBhvr>
                                        <p:cTn id="42" dur="1250"/>
                                        <p:tgtEl>
                                          <p:spTgt spid="616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fade">
                                      <p:cBhvr>
                                        <p:cTn id="47" dur="500"/>
                                        <p:tgtEl>
                                          <p:spTgt spid="5"/>
                                        </p:tgtEl>
                                      </p:cBhvr>
                                    </p:animEffect>
                                  </p:childTnLst>
                                </p:cTn>
                              </p:par>
                            </p:childTnLst>
                          </p:cTn>
                        </p:par>
                        <p:par>
                          <p:cTn id="48" fill="hold">
                            <p:stCondLst>
                              <p:cond delay="500"/>
                            </p:stCondLst>
                            <p:childTnLst>
                              <p:par>
                                <p:cTn id="49" presetID="10" presetClass="entr" presetSubtype="0" fill="hold" nodeType="after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
                                        </p:tgtEl>
                                        <p:attrNameLst>
                                          <p:attrName>style.visibility</p:attrName>
                                        </p:attrNameLst>
                                      </p:cBhvr>
                                      <p:to>
                                        <p:strVal val="visible"/>
                                      </p:to>
                                    </p:set>
                                    <p:animEffect transition="in" filter="fade">
                                      <p:cBhvr>
                                        <p:cTn id="56" dur="500"/>
                                        <p:tgtEl>
                                          <p:spTgt spid="2"/>
                                        </p:tgtEl>
                                      </p:cBhvr>
                                    </p:animEffect>
                                  </p:childTnLst>
                                </p:cTn>
                              </p:par>
                            </p:childTnLst>
                          </p:cTn>
                        </p:par>
                        <p:par>
                          <p:cTn id="57" fill="hold">
                            <p:stCondLst>
                              <p:cond delay="500"/>
                            </p:stCondLst>
                            <p:childTnLst>
                              <p:par>
                                <p:cTn id="58" presetID="10" presetClass="entr" presetSubtype="0" fill="hold" nodeType="after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fade">
                                      <p:cBhvr>
                                        <p:cTn id="60" dur="500"/>
                                        <p:tgtEl>
                                          <p:spTgt spid="20"/>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6"/>
                                        </p:tgtEl>
                                        <p:attrNameLst>
                                          <p:attrName>style.visibility</p:attrName>
                                        </p:attrNameLst>
                                      </p:cBhvr>
                                      <p:to>
                                        <p:strVal val="visible"/>
                                      </p:to>
                                    </p:set>
                                    <p:animEffect transition="in" filter="fade">
                                      <p:cBhvr>
                                        <p:cTn id="65" dur="500"/>
                                        <p:tgtEl>
                                          <p:spTgt spid="6"/>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2"/>
                                        </p:tgtEl>
                                        <p:attrNameLst>
                                          <p:attrName>style.visibility</p:attrName>
                                        </p:attrNameLst>
                                      </p:cBhvr>
                                      <p:to>
                                        <p:strVal val="visible"/>
                                      </p:to>
                                    </p:set>
                                    <p:animEffect transition="in" filter="fade">
                                      <p:cBhvr>
                                        <p:cTn id="70" dur="500"/>
                                        <p:tgtEl>
                                          <p:spTgt spid="12"/>
                                        </p:tgtEl>
                                      </p:cBhvr>
                                    </p:animEffect>
                                  </p:childTnLst>
                                </p:cTn>
                              </p:par>
                            </p:childTnLst>
                          </p:cTn>
                        </p:par>
                        <p:par>
                          <p:cTn id="71" fill="hold">
                            <p:stCondLst>
                              <p:cond delay="500"/>
                            </p:stCondLst>
                            <p:childTnLst>
                              <p:par>
                                <p:cTn id="72" presetID="22" presetClass="entr" presetSubtype="8" fill="hold" nodeType="afterEffect">
                                  <p:stCondLst>
                                    <p:cond delay="0"/>
                                  </p:stCondLst>
                                  <p:childTnLst>
                                    <p:set>
                                      <p:cBhvr>
                                        <p:cTn id="73" dur="1" fill="hold">
                                          <p:stCondLst>
                                            <p:cond delay="0"/>
                                          </p:stCondLst>
                                        </p:cTn>
                                        <p:tgtEl>
                                          <p:spTgt spid="6157"/>
                                        </p:tgtEl>
                                        <p:attrNameLst>
                                          <p:attrName>style.visibility</p:attrName>
                                        </p:attrNameLst>
                                      </p:cBhvr>
                                      <p:to>
                                        <p:strVal val="visible"/>
                                      </p:to>
                                    </p:set>
                                    <p:animEffect transition="in" filter="wipe(left)">
                                      <p:cBhvr>
                                        <p:cTn id="74" dur="900"/>
                                        <p:tgtEl>
                                          <p:spTgt spid="6157"/>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7"/>
                                        </p:tgtEl>
                                        <p:attrNameLst>
                                          <p:attrName>style.visibility</p:attrName>
                                        </p:attrNameLst>
                                      </p:cBhvr>
                                      <p:to>
                                        <p:strVal val="visible"/>
                                      </p:to>
                                    </p:set>
                                    <p:animEffect transition="in" filter="fade">
                                      <p:cBhvr>
                                        <p:cTn id="79" dur="500"/>
                                        <p:tgtEl>
                                          <p:spTgt spid="7"/>
                                        </p:tgtEl>
                                      </p:cBhvr>
                                    </p:animEffect>
                                  </p:childTnLst>
                                </p:cTn>
                              </p:par>
                            </p:childTnLst>
                          </p:cTn>
                        </p:par>
                        <p:par>
                          <p:cTn id="80" fill="hold">
                            <p:stCondLst>
                              <p:cond delay="500"/>
                            </p:stCondLst>
                            <p:childTnLst>
                              <p:par>
                                <p:cTn id="81" presetID="10" presetClass="entr" presetSubtype="0" fill="hold" nodeType="afterEffect">
                                  <p:stCondLst>
                                    <p:cond delay="0"/>
                                  </p:stCondLst>
                                  <p:childTnLst>
                                    <p:set>
                                      <p:cBhvr>
                                        <p:cTn id="82" dur="1" fill="hold">
                                          <p:stCondLst>
                                            <p:cond delay="0"/>
                                          </p:stCondLst>
                                        </p:cTn>
                                        <p:tgtEl>
                                          <p:spTgt spid="6151"/>
                                        </p:tgtEl>
                                        <p:attrNameLst>
                                          <p:attrName>style.visibility</p:attrName>
                                        </p:attrNameLst>
                                      </p:cBhvr>
                                      <p:to>
                                        <p:strVal val="visible"/>
                                      </p:to>
                                    </p:set>
                                    <p:animEffect transition="in" filter="fade">
                                      <p:cBhvr>
                                        <p:cTn id="83" dur="500"/>
                                        <p:tgtEl>
                                          <p:spTgt spid="6151"/>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8"/>
                                        </p:tgtEl>
                                        <p:attrNameLst>
                                          <p:attrName>style.visibility</p:attrName>
                                        </p:attrNameLst>
                                      </p:cBhvr>
                                      <p:to>
                                        <p:strVal val="visible"/>
                                      </p:to>
                                    </p:set>
                                    <p:animEffect transition="in" filter="fade">
                                      <p:cBhvr>
                                        <p:cTn id="88" dur="500"/>
                                        <p:tgtEl>
                                          <p:spTgt spid="8"/>
                                        </p:tgtEl>
                                      </p:cBhvr>
                                    </p:animEffect>
                                  </p:childTnLst>
                                </p:cTn>
                              </p:par>
                            </p:childTnLst>
                          </p:cTn>
                        </p:par>
                        <p:par>
                          <p:cTn id="89" fill="hold">
                            <p:stCondLst>
                              <p:cond delay="500"/>
                            </p:stCondLst>
                            <p:childTnLst>
                              <p:par>
                                <p:cTn id="90" presetID="10" presetClass="entr" presetSubtype="0" fill="hold" nodeType="afterEffect">
                                  <p:stCondLst>
                                    <p:cond delay="0"/>
                                  </p:stCondLst>
                                  <p:childTnLst>
                                    <p:set>
                                      <p:cBhvr>
                                        <p:cTn id="91" dur="1" fill="hold">
                                          <p:stCondLst>
                                            <p:cond delay="0"/>
                                          </p:stCondLst>
                                        </p:cTn>
                                        <p:tgtEl>
                                          <p:spTgt spid="9"/>
                                        </p:tgtEl>
                                        <p:attrNameLst>
                                          <p:attrName>style.visibility</p:attrName>
                                        </p:attrNameLst>
                                      </p:cBhvr>
                                      <p:to>
                                        <p:strVal val="visible"/>
                                      </p:to>
                                    </p:set>
                                    <p:animEffect transition="in" filter="fade">
                                      <p:cBhvr>
                                        <p:cTn id="9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animBg="1"/>
      <p:bldP spid="6194" grpId="0" animBg="1"/>
      <p:bldP spid="6195"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正方形/長方形 44">
            <a:extLst>
              <a:ext uri="{FF2B5EF4-FFF2-40B4-BE49-F238E27FC236}">
                <a16:creationId xmlns:a16="http://schemas.microsoft.com/office/drawing/2014/main" id="{737A4112-39AD-4CB4-820A-956FF4C3C72E}"/>
              </a:ext>
            </a:extLst>
          </p:cNvPr>
          <p:cNvSpPr/>
          <p:nvPr/>
        </p:nvSpPr>
        <p:spPr>
          <a:xfrm>
            <a:off x="342377" y="1698405"/>
            <a:ext cx="8477773" cy="4654897"/>
          </a:xfrm>
          <a:prstGeom prst="rect">
            <a:avLst/>
          </a:prstGeom>
          <a:solidFill>
            <a:srgbClr val="CEECFE"/>
          </a:solidFill>
          <a:ln>
            <a:noFill/>
          </a:ln>
          <a:effectLst/>
        </p:spPr>
        <p:txBody>
          <a:bodyPr wrap="none" anchor="ctr"/>
          <a:lstStyle/>
          <a:p>
            <a:pPr defTabSz="838413" eaLnBrk="1" hangingPunct="1">
              <a:spcBef>
                <a:spcPct val="20000"/>
              </a:spcBef>
              <a:buFont typeface="Arial" charset="0"/>
              <a:buChar char="•"/>
            </a:pPr>
            <a:endParaRPr lang="ja-JP" altLang="en-US" sz="2567" dirty="0">
              <a:solidFill>
                <a:prstClr val="black"/>
              </a:solidFill>
              <a:latin typeface="HGPｺﾞｼｯｸE" panose="020B0900000000000000" pitchFamily="50" charset="-128"/>
              <a:ea typeface="HGPｺﾞｼｯｸE" panose="020B0900000000000000" pitchFamily="50" charset="-128"/>
            </a:endParaRPr>
          </a:p>
        </p:txBody>
      </p:sp>
      <p:sp>
        <p:nvSpPr>
          <p:cNvPr id="9" name="正方形/長方形 8">
            <a:extLst>
              <a:ext uri="{FF2B5EF4-FFF2-40B4-BE49-F238E27FC236}">
                <a16:creationId xmlns:a16="http://schemas.microsoft.com/office/drawing/2014/main" id="{E7C64E19-C7C6-765A-F8C6-6EB8B06C5FD4}"/>
              </a:ext>
            </a:extLst>
          </p:cNvPr>
          <p:cNvSpPr/>
          <p:nvPr/>
        </p:nvSpPr>
        <p:spPr bwMode="auto">
          <a:xfrm>
            <a:off x="601839" y="2080128"/>
            <a:ext cx="7958848" cy="4003148"/>
          </a:xfrm>
          <a:prstGeom prst="rect">
            <a:avLst/>
          </a:prstGeom>
          <a:solidFill>
            <a:schemeClr val="bg1"/>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46" name="テキスト ボックス 45">
            <a:extLst>
              <a:ext uri="{FF2B5EF4-FFF2-40B4-BE49-F238E27FC236}">
                <a16:creationId xmlns:a16="http://schemas.microsoft.com/office/drawing/2014/main" id="{2B888AFC-B9D5-4A6A-BB97-507695A1D5B2}"/>
              </a:ext>
            </a:extLst>
          </p:cNvPr>
          <p:cNvSpPr txBox="1"/>
          <p:nvPr/>
        </p:nvSpPr>
        <p:spPr>
          <a:xfrm>
            <a:off x="599238" y="1750457"/>
            <a:ext cx="1074332" cy="246221"/>
          </a:xfrm>
          <a:prstGeom prst="rect">
            <a:avLst/>
          </a:prstGeom>
          <a:noFill/>
        </p:spPr>
        <p:txBody>
          <a:bodyPr wrap="square" lIns="0" tIns="0" rIns="0" bIns="0" rtlCol="0">
            <a:spAutoFit/>
          </a:bodyPr>
          <a:lstStyle/>
          <a:p>
            <a:pPr>
              <a:spcAft>
                <a:spcPts val="200"/>
              </a:spcAft>
            </a:pPr>
            <a:r>
              <a:rPr kumimoji="1" lang="ja-JP" altLang="en-US" sz="1600" dirty="0">
                <a:latin typeface="+mn-ea"/>
                <a:ea typeface="+mn-ea"/>
              </a:rPr>
              <a:t>（全国平均）</a:t>
            </a:r>
          </a:p>
        </p:txBody>
      </p:sp>
      <p:grpSp>
        <p:nvGrpSpPr>
          <p:cNvPr id="6" name="グループ化 5">
            <a:extLst>
              <a:ext uri="{FF2B5EF4-FFF2-40B4-BE49-F238E27FC236}">
                <a16:creationId xmlns:a16="http://schemas.microsoft.com/office/drawing/2014/main" id="{2B358F46-7D81-EA32-9F35-EC065A6CD191}"/>
              </a:ext>
            </a:extLst>
          </p:cNvPr>
          <p:cNvGrpSpPr/>
          <p:nvPr/>
        </p:nvGrpSpPr>
        <p:grpSpPr>
          <a:xfrm>
            <a:off x="6074925" y="1738614"/>
            <a:ext cx="2247847" cy="4224353"/>
            <a:chOff x="6074925" y="1738614"/>
            <a:chExt cx="2247847" cy="4224353"/>
          </a:xfrm>
        </p:grpSpPr>
        <p:pic>
          <p:nvPicPr>
            <p:cNvPr id="31" name="図 30">
              <a:extLst>
                <a:ext uri="{FF2B5EF4-FFF2-40B4-BE49-F238E27FC236}">
                  <a16:creationId xmlns:a16="http://schemas.microsoft.com/office/drawing/2014/main" id="{52BD340C-9BC8-4717-8094-CC276A1D2D0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686064" y="1738614"/>
              <a:ext cx="1025567" cy="3291876"/>
            </a:xfrm>
            <a:prstGeom prst="rect">
              <a:avLst/>
            </a:prstGeom>
          </p:spPr>
        </p:pic>
        <p:sp>
          <p:nvSpPr>
            <p:cNvPr id="41" name="四角形: 角を丸くする 40">
              <a:extLst>
                <a:ext uri="{FF2B5EF4-FFF2-40B4-BE49-F238E27FC236}">
                  <a16:creationId xmlns:a16="http://schemas.microsoft.com/office/drawing/2014/main" id="{C4F93FDC-F2F6-4E3F-A02B-E2DFB68EC8D0}"/>
                </a:ext>
              </a:extLst>
            </p:cNvPr>
            <p:cNvSpPr/>
            <p:nvPr/>
          </p:nvSpPr>
          <p:spPr>
            <a:xfrm>
              <a:off x="6074925" y="5013083"/>
              <a:ext cx="2247847" cy="408687"/>
            </a:xfrm>
            <a:prstGeom prst="roundRect">
              <a:avLst>
                <a:gd name="adj" fmla="val 5296"/>
              </a:avLst>
            </a:prstGeom>
            <a:solidFill>
              <a:srgbClr val="005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t>高校生</a:t>
              </a:r>
              <a:r>
                <a:rPr kumimoji="1" lang="ja-JP" altLang="en-US" sz="1600" dirty="0"/>
                <a:t>（全日制）</a:t>
              </a:r>
              <a:endParaRPr kumimoji="1" lang="ja-JP" altLang="en-US" sz="2000" dirty="0"/>
            </a:p>
          </p:txBody>
        </p:sp>
        <p:sp>
          <p:nvSpPr>
            <p:cNvPr id="42" name="テキスト ボックス 41">
              <a:extLst>
                <a:ext uri="{FF2B5EF4-FFF2-40B4-BE49-F238E27FC236}">
                  <a16:creationId xmlns:a16="http://schemas.microsoft.com/office/drawing/2014/main" id="{F14E59E5-602E-4310-AB75-69702115C6B5}"/>
                </a:ext>
              </a:extLst>
            </p:cNvPr>
            <p:cNvSpPr txBox="1"/>
            <p:nvPr/>
          </p:nvSpPr>
          <p:spPr>
            <a:xfrm>
              <a:off x="6115601" y="5554281"/>
              <a:ext cx="2166495" cy="408686"/>
            </a:xfrm>
            <a:prstGeom prst="rect">
              <a:avLst/>
            </a:prstGeom>
            <a:noFill/>
          </p:spPr>
          <p:txBody>
            <a:bodyPr wrap="square" lIns="0" tIns="0" rIns="0" bIns="0" rtlCol="0">
              <a:noAutofit/>
            </a:bodyPr>
            <a:lstStyle/>
            <a:p>
              <a:pPr algn="ctr">
                <a:spcAft>
                  <a:spcPts val="700"/>
                </a:spcAft>
              </a:pPr>
              <a:r>
                <a:rPr kumimoji="1" lang="zh-TW" altLang="en-US" sz="2000" spc="-30" dirty="0">
                  <a:latin typeface="+mn-ea"/>
                  <a:ea typeface="+mn-ea"/>
                </a:rPr>
                <a:t>約</a:t>
              </a:r>
              <a:r>
                <a:rPr kumimoji="1" lang="en-US" altLang="zh-TW" sz="2600" spc="-30" dirty="0">
                  <a:latin typeface="+mn-ea"/>
                  <a:ea typeface="+mn-ea"/>
                </a:rPr>
                <a:t>1,</a:t>
              </a:r>
              <a:r>
                <a:rPr kumimoji="1" lang="en-US" altLang="ja-JP" sz="2600" spc="-30" dirty="0">
                  <a:latin typeface="+mn-ea"/>
                  <a:ea typeface="+mn-ea"/>
                </a:rPr>
                <a:t>129</a:t>
              </a:r>
              <a:r>
                <a:rPr kumimoji="1" lang="en-US" altLang="zh-TW" sz="2600" spc="-30" dirty="0">
                  <a:latin typeface="+mn-ea"/>
                  <a:ea typeface="+mn-ea"/>
                </a:rPr>
                <a:t>,000</a:t>
              </a:r>
              <a:r>
                <a:rPr kumimoji="1" lang="zh-TW" altLang="en-US" sz="2000" spc="-30" dirty="0">
                  <a:latin typeface="+mn-ea"/>
                  <a:ea typeface="+mn-ea"/>
                </a:rPr>
                <a:t>円</a:t>
              </a:r>
              <a:endParaRPr kumimoji="1" lang="zh-TW" altLang="en-US" sz="2200" spc="-30" dirty="0">
                <a:latin typeface="+mn-ea"/>
                <a:ea typeface="+mn-ea"/>
              </a:endParaRPr>
            </a:p>
          </p:txBody>
        </p:sp>
      </p:grpSp>
      <p:grpSp>
        <p:nvGrpSpPr>
          <p:cNvPr id="5" name="グループ化 4">
            <a:extLst>
              <a:ext uri="{FF2B5EF4-FFF2-40B4-BE49-F238E27FC236}">
                <a16:creationId xmlns:a16="http://schemas.microsoft.com/office/drawing/2014/main" id="{6DA4C0FE-8D6B-65D5-F398-8C17E4E0B162}"/>
              </a:ext>
            </a:extLst>
          </p:cNvPr>
          <p:cNvGrpSpPr/>
          <p:nvPr/>
        </p:nvGrpSpPr>
        <p:grpSpPr>
          <a:xfrm>
            <a:off x="3424782" y="2121440"/>
            <a:ext cx="2247847" cy="3841526"/>
            <a:chOff x="3424782" y="2121440"/>
            <a:chExt cx="2247847" cy="3841526"/>
          </a:xfrm>
        </p:grpSpPr>
        <p:pic>
          <p:nvPicPr>
            <p:cNvPr id="29" name="図 28">
              <a:extLst>
                <a:ext uri="{FF2B5EF4-FFF2-40B4-BE49-F238E27FC236}">
                  <a16:creationId xmlns:a16="http://schemas.microsoft.com/office/drawing/2014/main" id="{8EC0C208-EFD1-43D5-85DC-AB335851BB2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4082230" y="2121440"/>
              <a:ext cx="932951" cy="2878478"/>
            </a:xfrm>
            <a:prstGeom prst="rect">
              <a:avLst/>
            </a:prstGeom>
          </p:spPr>
        </p:pic>
        <p:sp>
          <p:nvSpPr>
            <p:cNvPr id="38" name="四角形: 角を丸くする 37">
              <a:extLst>
                <a:ext uri="{FF2B5EF4-FFF2-40B4-BE49-F238E27FC236}">
                  <a16:creationId xmlns:a16="http://schemas.microsoft.com/office/drawing/2014/main" id="{46D2EDD9-84F4-4A4F-8082-A4402AF60502}"/>
                </a:ext>
              </a:extLst>
            </p:cNvPr>
            <p:cNvSpPr/>
            <p:nvPr/>
          </p:nvSpPr>
          <p:spPr>
            <a:xfrm>
              <a:off x="3424782" y="5013083"/>
              <a:ext cx="2247847" cy="408687"/>
            </a:xfrm>
            <a:prstGeom prst="roundRect">
              <a:avLst>
                <a:gd name="adj" fmla="val 8320"/>
              </a:avLst>
            </a:prstGeom>
            <a:solidFill>
              <a:srgbClr val="098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t>中学生</a:t>
              </a:r>
            </a:p>
          </p:txBody>
        </p:sp>
        <p:sp>
          <p:nvSpPr>
            <p:cNvPr id="39" name="テキスト ボックス 38">
              <a:extLst>
                <a:ext uri="{FF2B5EF4-FFF2-40B4-BE49-F238E27FC236}">
                  <a16:creationId xmlns:a16="http://schemas.microsoft.com/office/drawing/2014/main" id="{2D311BA4-C219-40FF-A7B1-BCD6A3899448}"/>
                </a:ext>
              </a:extLst>
            </p:cNvPr>
            <p:cNvSpPr txBox="1"/>
            <p:nvPr/>
          </p:nvSpPr>
          <p:spPr>
            <a:xfrm>
              <a:off x="3465458" y="5554281"/>
              <a:ext cx="2166495" cy="408685"/>
            </a:xfrm>
            <a:prstGeom prst="rect">
              <a:avLst/>
            </a:prstGeom>
            <a:noFill/>
          </p:spPr>
          <p:txBody>
            <a:bodyPr wrap="square" lIns="0" tIns="0" rIns="0" bIns="0" rtlCol="0">
              <a:noAutofit/>
            </a:bodyPr>
            <a:lstStyle/>
            <a:p>
              <a:pPr algn="ctr">
                <a:spcAft>
                  <a:spcPts val="700"/>
                </a:spcAft>
              </a:pPr>
              <a:r>
                <a:rPr kumimoji="1" lang="zh-TW" altLang="en-US" sz="2000" spc="-30" dirty="0">
                  <a:latin typeface="+mn-ea"/>
                  <a:ea typeface="+mn-ea"/>
                </a:rPr>
                <a:t>約</a:t>
              </a:r>
              <a:r>
                <a:rPr kumimoji="1" lang="en-US" altLang="zh-TW" sz="2600" spc="-30" dirty="0">
                  <a:latin typeface="+mn-ea"/>
                  <a:ea typeface="+mn-ea"/>
                </a:rPr>
                <a:t>1,</a:t>
              </a:r>
              <a:r>
                <a:rPr kumimoji="1" lang="en-US" altLang="ja-JP" sz="2600" spc="-30" dirty="0">
                  <a:latin typeface="+mn-ea"/>
                </a:rPr>
                <a:t>067</a:t>
              </a:r>
              <a:r>
                <a:rPr kumimoji="1" lang="en-US" altLang="zh-TW" sz="2600" spc="-30" dirty="0">
                  <a:latin typeface="+mn-ea"/>
                  <a:ea typeface="+mn-ea"/>
                </a:rPr>
                <a:t>,000</a:t>
              </a:r>
              <a:r>
                <a:rPr kumimoji="1" lang="zh-TW" altLang="en-US" sz="2000" spc="-30" dirty="0">
                  <a:latin typeface="+mn-ea"/>
                  <a:ea typeface="+mn-ea"/>
                </a:rPr>
                <a:t>円</a:t>
              </a:r>
              <a:endParaRPr kumimoji="1" lang="zh-TW" altLang="en-US" sz="2200" spc="-30" dirty="0">
                <a:latin typeface="+mn-ea"/>
                <a:ea typeface="+mn-ea"/>
              </a:endParaRPr>
            </a:p>
          </p:txBody>
        </p:sp>
      </p:grpSp>
      <p:grpSp>
        <p:nvGrpSpPr>
          <p:cNvPr id="3" name="グループ化 2">
            <a:extLst>
              <a:ext uri="{FF2B5EF4-FFF2-40B4-BE49-F238E27FC236}">
                <a16:creationId xmlns:a16="http://schemas.microsoft.com/office/drawing/2014/main" id="{11FF8DD2-6987-B6E2-F8A2-765EA4FB2630}"/>
              </a:ext>
            </a:extLst>
          </p:cNvPr>
          <p:cNvGrpSpPr/>
          <p:nvPr/>
        </p:nvGrpSpPr>
        <p:grpSpPr>
          <a:xfrm>
            <a:off x="774639" y="2843304"/>
            <a:ext cx="2247847" cy="3119664"/>
            <a:chOff x="774639" y="2843304"/>
            <a:chExt cx="2247847" cy="3119664"/>
          </a:xfrm>
        </p:grpSpPr>
        <p:pic>
          <p:nvPicPr>
            <p:cNvPr id="28" name="図 27">
              <a:extLst>
                <a:ext uri="{FF2B5EF4-FFF2-40B4-BE49-F238E27FC236}">
                  <a16:creationId xmlns:a16="http://schemas.microsoft.com/office/drawing/2014/main" id="{31C07AF2-1867-4826-A245-C54B1DF48DD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471756" y="2843304"/>
              <a:ext cx="853613" cy="2169751"/>
            </a:xfrm>
            <a:prstGeom prst="rect">
              <a:avLst/>
            </a:prstGeom>
          </p:spPr>
        </p:pic>
        <p:sp>
          <p:nvSpPr>
            <p:cNvPr id="35" name="四角形: 角を丸くする 34">
              <a:extLst>
                <a:ext uri="{FF2B5EF4-FFF2-40B4-BE49-F238E27FC236}">
                  <a16:creationId xmlns:a16="http://schemas.microsoft.com/office/drawing/2014/main" id="{A61605D8-4C1A-4B73-AE46-520C3E9785BD}"/>
                </a:ext>
              </a:extLst>
            </p:cNvPr>
            <p:cNvSpPr/>
            <p:nvPr/>
          </p:nvSpPr>
          <p:spPr>
            <a:xfrm>
              <a:off x="774639" y="5013083"/>
              <a:ext cx="2247847" cy="408687"/>
            </a:xfrm>
            <a:prstGeom prst="roundRect">
              <a:avLst>
                <a:gd name="adj" fmla="val 7312"/>
              </a:avLst>
            </a:prstGeom>
            <a:solidFill>
              <a:srgbClr val="1AB7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t>小学生</a:t>
              </a:r>
            </a:p>
          </p:txBody>
        </p:sp>
        <p:sp>
          <p:nvSpPr>
            <p:cNvPr id="36" name="テキスト ボックス 35">
              <a:extLst>
                <a:ext uri="{FF2B5EF4-FFF2-40B4-BE49-F238E27FC236}">
                  <a16:creationId xmlns:a16="http://schemas.microsoft.com/office/drawing/2014/main" id="{CB738748-681B-44B0-BD8C-C3720D185CF3}"/>
                </a:ext>
              </a:extLst>
            </p:cNvPr>
            <p:cNvSpPr txBox="1"/>
            <p:nvPr/>
          </p:nvSpPr>
          <p:spPr>
            <a:xfrm>
              <a:off x="815315" y="5554281"/>
              <a:ext cx="2166495" cy="408687"/>
            </a:xfrm>
            <a:prstGeom prst="rect">
              <a:avLst/>
            </a:prstGeom>
            <a:noFill/>
          </p:spPr>
          <p:txBody>
            <a:bodyPr wrap="square" lIns="0" tIns="0" rIns="0" bIns="0" rtlCol="0">
              <a:noAutofit/>
            </a:bodyPr>
            <a:lstStyle/>
            <a:p>
              <a:pPr algn="ctr">
                <a:spcAft>
                  <a:spcPts val="700"/>
                </a:spcAft>
              </a:pPr>
              <a:r>
                <a:rPr kumimoji="1" lang="zh-TW" altLang="en-US" sz="2000" spc="-30" dirty="0">
                  <a:latin typeface="+mn-ea"/>
                  <a:ea typeface="+mn-ea"/>
                </a:rPr>
                <a:t>約</a:t>
              </a:r>
              <a:r>
                <a:rPr kumimoji="1" lang="en-US" altLang="zh-TW" sz="2600" spc="-30" dirty="0">
                  <a:latin typeface="+mn-ea"/>
                  <a:ea typeface="+mn-ea"/>
                </a:rPr>
                <a:t>9</a:t>
              </a:r>
              <a:r>
                <a:rPr kumimoji="1" lang="en-US" altLang="ja-JP" sz="2600" spc="-30" dirty="0">
                  <a:latin typeface="+mn-ea"/>
                </a:rPr>
                <a:t>21</a:t>
              </a:r>
              <a:r>
                <a:rPr kumimoji="1" lang="en-US" altLang="zh-TW" sz="2600" spc="-30" dirty="0">
                  <a:latin typeface="+mn-ea"/>
                  <a:ea typeface="+mn-ea"/>
                </a:rPr>
                <a:t>,000</a:t>
              </a:r>
              <a:r>
                <a:rPr kumimoji="1" lang="zh-TW" altLang="en-US" sz="2000" spc="-30" dirty="0">
                  <a:latin typeface="+mn-ea"/>
                  <a:ea typeface="+mn-ea"/>
                </a:rPr>
                <a:t>円</a:t>
              </a:r>
              <a:endParaRPr kumimoji="1" lang="zh-TW" altLang="en-US" sz="2200" spc="-30" dirty="0">
                <a:latin typeface="+mn-ea"/>
                <a:ea typeface="+mn-ea"/>
              </a:endParaRPr>
            </a:p>
          </p:txBody>
        </p:sp>
      </p:grpSp>
      <p:sp>
        <p:nvSpPr>
          <p:cNvPr id="2" name="スライド番号プレースホルダー 1">
            <a:extLst>
              <a:ext uri="{FF2B5EF4-FFF2-40B4-BE49-F238E27FC236}">
                <a16:creationId xmlns:a16="http://schemas.microsoft.com/office/drawing/2014/main" id="{EFE7593F-59CC-D85E-7BC8-784CAE0A06EC}"/>
              </a:ext>
            </a:extLst>
          </p:cNvPr>
          <p:cNvSpPr>
            <a:spLocks noGrp="1"/>
          </p:cNvSpPr>
          <p:nvPr>
            <p:ph type="sldNum" sz="quarter" idx="12"/>
          </p:nvPr>
        </p:nvSpPr>
        <p:spPr>
          <a:prstGeom prst="rect">
            <a:avLst/>
          </a:prstGeom>
        </p:spPr>
        <p:txBody>
          <a:bodyPr/>
          <a:lstStyle/>
          <a:p>
            <a:pPr>
              <a:defRPr/>
            </a:pPr>
            <a:fld id="{40E3B949-1179-4387-B307-F356BE6486A4}" type="slidenum">
              <a:rPr lang="en-US" altLang="ja-JP" smtClean="0"/>
              <a:pPr>
                <a:defRPr/>
              </a:pPr>
              <a:t>7</a:t>
            </a:fld>
            <a:endParaRPr lang="en-US" altLang="ja-JP" dirty="0"/>
          </a:p>
        </p:txBody>
      </p:sp>
      <p:sp>
        <p:nvSpPr>
          <p:cNvPr id="10" name="正方形/長方形 9">
            <a:extLst>
              <a:ext uri="{FF2B5EF4-FFF2-40B4-BE49-F238E27FC236}">
                <a16:creationId xmlns:a16="http://schemas.microsoft.com/office/drawing/2014/main" id="{5F2C0224-C078-04AC-0AA9-E2A098B3953B}"/>
              </a:ext>
            </a:extLst>
          </p:cNvPr>
          <p:cNvSpPr/>
          <p:nvPr/>
        </p:nvSpPr>
        <p:spPr bwMode="auto">
          <a:xfrm>
            <a:off x="322213" y="1029065"/>
            <a:ext cx="8477773" cy="404274"/>
          </a:xfrm>
          <a:prstGeom prst="rect">
            <a:avLst/>
          </a:prstGeom>
          <a:noFill/>
          <a:ln w="19050" cap="flat" cmpd="sng" algn="ctr">
            <a:solidFill>
              <a:srgbClr val="005BAD"/>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11" name="テキスト ボックス 10">
            <a:extLst>
              <a:ext uri="{FF2B5EF4-FFF2-40B4-BE49-F238E27FC236}">
                <a16:creationId xmlns:a16="http://schemas.microsoft.com/office/drawing/2014/main" id="{BFD61CF4-FCF6-62B3-F8D8-09EE70ED5868}"/>
              </a:ext>
            </a:extLst>
          </p:cNvPr>
          <p:cNvSpPr txBox="1"/>
          <p:nvPr/>
        </p:nvSpPr>
        <p:spPr>
          <a:xfrm>
            <a:off x="1484776" y="1052765"/>
            <a:ext cx="6152646" cy="353943"/>
          </a:xfrm>
          <a:prstGeom prst="rect">
            <a:avLst/>
          </a:prstGeom>
          <a:noFill/>
        </p:spPr>
        <p:txBody>
          <a:bodyPr wrap="none" rtlCol="0">
            <a:spAutoFit/>
          </a:bodyPr>
          <a:lstStyle/>
          <a:p>
            <a:r>
              <a:rPr lang="ja-JP" altLang="en-US" sz="1700" dirty="0">
                <a:latin typeface="HGPｺﾞｼｯｸE" panose="020B0900000000000000" pitchFamily="50" charset="-128"/>
                <a:ea typeface="HGPｺﾞｼｯｸE" panose="020B0900000000000000" pitchFamily="50" charset="-128"/>
              </a:rPr>
              <a:t>公立学校の児童・生徒１人当たりの公費負担教育費（令和３年度）</a:t>
            </a:r>
          </a:p>
        </p:txBody>
      </p:sp>
      <p:sp>
        <p:nvSpPr>
          <p:cNvPr id="4" name="Rectangle 14">
            <a:extLst>
              <a:ext uri="{FF2B5EF4-FFF2-40B4-BE49-F238E27FC236}">
                <a16:creationId xmlns:a16="http://schemas.microsoft.com/office/drawing/2014/main" id="{3366463E-6A27-2D0A-91FA-F4CACA006595}"/>
              </a:ext>
            </a:extLst>
          </p:cNvPr>
          <p:cNvSpPr txBox="1">
            <a:spLocks noChangeArrowheads="1"/>
          </p:cNvSpPr>
          <p:nvPr/>
        </p:nvSpPr>
        <p:spPr bwMode="auto">
          <a:xfrm>
            <a:off x="240030" y="134966"/>
            <a:ext cx="877100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500" kern="0" dirty="0">
                <a:solidFill>
                  <a:srgbClr val="005BAD"/>
                </a:solidFill>
                <a:latin typeface="HGP創英角ｺﾞｼｯｸUB" panose="020B0900000000000000" pitchFamily="50" charset="-128"/>
                <a:ea typeface="HGP創英角ｺﾞｼｯｸUB" panose="020B0900000000000000" pitchFamily="50" charset="-128"/>
              </a:rPr>
              <a:t>１</a:t>
            </a:r>
            <a:r>
              <a:rPr lang="en-US" altLang="ja-JP" sz="2200" kern="0" dirty="0">
                <a:solidFill>
                  <a:srgbClr val="005BAD"/>
                </a:solidFill>
                <a:latin typeface="HGP創英角ｺﾞｼｯｸUB" panose="020B0900000000000000" pitchFamily="50" charset="-128"/>
                <a:ea typeface="HGP創英角ｺﾞｼｯｸUB" panose="020B0900000000000000" pitchFamily="50" charset="-128"/>
              </a:rPr>
              <a:t>. </a:t>
            </a:r>
            <a:r>
              <a:rPr lang="ja-JP" altLang="en-US" sz="2200" kern="0" dirty="0">
                <a:solidFill>
                  <a:schemeClr val="tx1"/>
                </a:solidFill>
                <a:latin typeface="HGP創英角ｺﾞｼｯｸUB" panose="020B0900000000000000" pitchFamily="50" charset="-128"/>
                <a:ea typeface="HGP創英角ｺﾞｼｯｸUB" panose="020B0900000000000000" pitchFamily="50" charset="-128"/>
              </a:rPr>
              <a:t>生活と税金の関わりについて考えてみよう</a:t>
            </a:r>
          </a:p>
        </p:txBody>
      </p:sp>
    </p:spTree>
    <p:custDataLst>
      <p:tags r:id="rId1"/>
    </p:custDataLst>
    <p:extLst>
      <p:ext uri="{BB962C8B-B14F-4D97-AF65-F5344CB8AC3E}">
        <p14:creationId xmlns:p14="http://schemas.microsoft.com/office/powerpoint/2010/main" val="2281015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6"/>
                                        </p:tgtEl>
                                        <p:attrNameLst>
                                          <p:attrName>style.visibility</p:attrName>
                                        </p:attrNameLst>
                                      </p:cBhvr>
                                      <p:to>
                                        <p:strVal val="visible"/>
                                      </p:to>
                                    </p:set>
                                    <p:animEffect transition="in" filter="fade">
                                      <p:cBhvr>
                                        <p:cTn id="15" dur="500"/>
                                        <p:tgtEl>
                                          <p:spTgt spid="4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fade">
                                      <p:cBhvr>
                                        <p:cTn id="18" dur="500"/>
                                        <p:tgtEl>
                                          <p:spTgt spid="4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6" grpId="0"/>
      <p:bldP spid="10" grpId="0" animBg="1"/>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フリーフォーム: 図形 5">
            <a:extLst>
              <a:ext uri="{FF2B5EF4-FFF2-40B4-BE49-F238E27FC236}">
                <a16:creationId xmlns:a16="http://schemas.microsoft.com/office/drawing/2014/main" id="{D2AFDEB5-D229-717A-ECF8-3B8453A7555D}"/>
              </a:ext>
            </a:extLst>
          </p:cNvPr>
          <p:cNvSpPr/>
          <p:nvPr/>
        </p:nvSpPr>
        <p:spPr bwMode="auto">
          <a:xfrm>
            <a:off x="2164035" y="1954306"/>
            <a:ext cx="1789539" cy="2105808"/>
          </a:xfrm>
          <a:custGeom>
            <a:avLst/>
            <a:gdLst>
              <a:gd name="connsiteX0" fmla="*/ 0 w 1613647"/>
              <a:gd name="connsiteY0" fmla="*/ 2008094 h 2008094"/>
              <a:gd name="connsiteX1" fmla="*/ 0 w 1613647"/>
              <a:gd name="connsiteY1" fmla="*/ 0 h 2008094"/>
              <a:gd name="connsiteX2" fmla="*/ 1613647 w 1613647"/>
              <a:gd name="connsiteY2" fmla="*/ 0 h 2008094"/>
            </a:gdLst>
            <a:ahLst/>
            <a:cxnLst>
              <a:cxn ang="0">
                <a:pos x="connsiteX0" y="connsiteY0"/>
              </a:cxn>
              <a:cxn ang="0">
                <a:pos x="connsiteX1" y="connsiteY1"/>
              </a:cxn>
              <a:cxn ang="0">
                <a:pos x="connsiteX2" y="connsiteY2"/>
              </a:cxn>
            </a:cxnLst>
            <a:rect l="l" t="t" r="r" b="b"/>
            <a:pathLst>
              <a:path w="1613647" h="2008094">
                <a:moveTo>
                  <a:pt x="0" y="2008094"/>
                </a:moveTo>
                <a:lnTo>
                  <a:pt x="0" y="0"/>
                </a:lnTo>
                <a:lnTo>
                  <a:pt x="1613647" y="0"/>
                </a:lnTo>
              </a:path>
            </a:pathLst>
          </a:custGeom>
          <a:noFill/>
          <a:ln w="123825" cap="flat" cmpd="sng" algn="ctr">
            <a:gradFill flip="none" rotWithShape="1">
              <a:gsLst>
                <a:gs pos="0">
                  <a:srgbClr val="005BAD"/>
                </a:gs>
                <a:gs pos="11000">
                  <a:srgbClr val="005BAD"/>
                </a:gs>
                <a:gs pos="100000">
                  <a:srgbClr val="E5F3FF"/>
                </a:gs>
                <a:gs pos="78000">
                  <a:srgbClr val="A7D5FF"/>
                </a:gs>
              </a:gsLst>
              <a:lin ang="8100000" scaled="1"/>
              <a:tileRect/>
            </a:gradFill>
            <a:prstDash val="solid"/>
            <a:round/>
            <a:headEnd type="none" w="med" len="med"/>
            <a:tailEnd type="triangle" w="med" len="sm"/>
          </a:ln>
          <a:effectLst/>
        </p:spPr>
        <p:txBody>
          <a:bodyPr vert="horz" wrap="square" lIns="91440" tIns="45720" rIns="91440" bIns="45720" numCol="1" rtlCol="0" anchor="t" anchorCtr="0" compatLnSpc="1">
            <a:prstTxWarp prst="textNoShape">
              <a:avLst/>
            </a:prstTxWarp>
          </a:bodyPr>
          <a:lstStyle/>
          <a:p>
            <a:pPr eaLnBrk="1" hangingPunct="1"/>
            <a:endParaRPr lang="ja-JP" altLang="en-US" dirty="0">
              <a:latin typeface="HGPｺﾞｼｯｸE" panose="020B0900000000000000" pitchFamily="50" charset="-128"/>
            </a:endParaRPr>
          </a:p>
        </p:txBody>
      </p:sp>
      <p:sp>
        <p:nvSpPr>
          <p:cNvPr id="142" name="フリーフォーム: 図形 141">
            <a:extLst>
              <a:ext uri="{FF2B5EF4-FFF2-40B4-BE49-F238E27FC236}">
                <a16:creationId xmlns:a16="http://schemas.microsoft.com/office/drawing/2014/main" id="{B4B06202-ADCC-8523-F5EC-78A341ECA15C}"/>
              </a:ext>
            </a:extLst>
          </p:cNvPr>
          <p:cNvSpPr/>
          <p:nvPr/>
        </p:nvSpPr>
        <p:spPr bwMode="auto">
          <a:xfrm rot="10800000" flipV="1">
            <a:off x="3159433" y="4918385"/>
            <a:ext cx="923792" cy="45719"/>
          </a:xfrm>
          <a:custGeom>
            <a:avLst/>
            <a:gdLst>
              <a:gd name="connsiteX0" fmla="*/ 0 w 750277"/>
              <a:gd name="connsiteY0" fmla="*/ 0 h 0"/>
              <a:gd name="connsiteX1" fmla="*/ 750277 w 750277"/>
              <a:gd name="connsiteY1" fmla="*/ 0 h 0"/>
            </a:gdLst>
            <a:ahLst/>
            <a:cxnLst>
              <a:cxn ang="0">
                <a:pos x="connsiteX0" y="connsiteY0"/>
              </a:cxn>
              <a:cxn ang="0">
                <a:pos x="connsiteX1" y="connsiteY1"/>
              </a:cxn>
            </a:cxnLst>
            <a:rect l="l" t="t" r="r" b="b"/>
            <a:pathLst>
              <a:path w="750277">
                <a:moveTo>
                  <a:pt x="0" y="0"/>
                </a:moveTo>
                <a:lnTo>
                  <a:pt x="750277" y="0"/>
                </a:lnTo>
              </a:path>
            </a:pathLst>
          </a:custGeom>
          <a:noFill/>
          <a:ln w="123825" cap="flat" cmpd="sng" algn="ctr">
            <a:solidFill>
              <a:srgbClr val="005BAD"/>
            </a:solidFill>
            <a:prstDash val="solid"/>
            <a:round/>
            <a:headEnd type="none" w="med" len="med"/>
            <a:tailEnd type="triangle" w="med"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141" name="フリーフォーム: 図形 140">
            <a:extLst>
              <a:ext uri="{FF2B5EF4-FFF2-40B4-BE49-F238E27FC236}">
                <a16:creationId xmlns:a16="http://schemas.microsoft.com/office/drawing/2014/main" id="{B8E18F4E-AF96-9CC8-C807-AAC0F8CC30F6}"/>
              </a:ext>
            </a:extLst>
          </p:cNvPr>
          <p:cNvSpPr/>
          <p:nvPr/>
        </p:nvSpPr>
        <p:spPr bwMode="auto">
          <a:xfrm rot="10800000" flipV="1">
            <a:off x="5913757" y="4918385"/>
            <a:ext cx="923792" cy="45719"/>
          </a:xfrm>
          <a:custGeom>
            <a:avLst/>
            <a:gdLst>
              <a:gd name="connsiteX0" fmla="*/ 0 w 750277"/>
              <a:gd name="connsiteY0" fmla="*/ 0 h 0"/>
              <a:gd name="connsiteX1" fmla="*/ 750277 w 750277"/>
              <a:gd name="connsiteY1" fmla="*/ 0 h 0"/>
            </a:gdLst>
            <a:ahLst/>
            <a:cxnLst>
              <a:cxn ang="0">
                <a:pos x="connsiteX0" y="connsiteY0"/>
              </a:cxn>
              <a:cxn ang="0">
                <a:pos x="connsiteX1" y="connsiteY1"/>
              </a:cxn>
            </a:cxnLst>
            <a:rect l="l" t="t" r="r" b="b"/>
            <a:pathLst>
              <a:path w="750277">
                <a:moveTo>
                  <a:pt x="0" y="0"/>
                </a:moveTo>
                <a:lnTo>
                  <a:pt x="750277" y="0"/>
                </a:lnTo>
              </a:path>
            </a:pathLst>
          </a:custGeom>
          <a:noFill/>
          <a:ln w="123825" cap="flat" cmpd="sng" algn="ctr">
            <a:solidFill>
              <a:srgbClr val="005BAD"/>
            </a:solidFill>
            <a:prstDash val="solid"/>
            <a:round/>
            <a:headEnd type="none" w="med" len="med"/>
            <a:tailEnd type="triangle" w="med"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140" name="フリーフォーム: 図形 139">
            <a:extLst>
              <a:ext uri="{FF2B5EF4-FFF2-40B4-BE49-F238E27FC236}">
                <a16:creationId xmlns:a16="http://schemas.microsoft.com/office/drawing/2014/main" id="{93816D68-8574-B572-BF72-9DB8F6AF90D1}"/>
              </a:ext>
            </a:extLst>
          </p:cNvPr>
          <p:cNvSpPr/>
          <p:nvPr/>
        </p:nvSpPr>
        <p:spPr bwMode="auto">
          <a:xfrm>
            <a:off x="8427904" y="1938810"/>
            <a:ext cx="396607" cy="2996588"/>
          </a:xfrm>
          <a:custGeom>
            <a:avLst/>
            <a:gdLst>
              <a:gd name="connsiteX0" fmla="*/ 0 w 396607"/>
              <a:gd name="connsiteY0" fmla="*/ 0 h 2996588"/>
              <a:gd name="connsiteX1" fmla="*/ 396607 w 396607"/>
              <a:gd name="connsiteY1" fmla="*/ 0 h 2996588"/>
              <a:gd name="connsiteX2" fmla="*/ 396607 w 396607"/>
              <a:gd name="connsiteY2" fmla="*/ 2996588 h 2996588"/>
              <a:gd name="connsiteX3" fmla="*/ 77118 w 396607"/>
              <a:gd name="connsiteY3" fmla="*/ 2996588 h 2996588"/>
            </a:gdLst>
            <a:ahLst/>
            <a:cxnLst>
              <a:cxn ang="0">
                <a:pos x="connsiteX0" y="connsiteY0"/>
              </a:cxn>
              <a:cxn ang="0">
                <a:pos x="connsiteX1" y="connsiteY1"/>
              </a:cxn>
              <a:cxn ang="0">
                <a:pos x="connsiteX2" y="connsiteY2"/>
              </a:cxn>
              <a:cxn ang="0">
                <a:pos x="connsiteX3" y="connsiteY3"/>
              </a:cxn>
            </a:cxnLst>
            <a:rect l="l" t="t" r="r" b="b"/>
            <a:pathLst>
              <a:path w="396607" h="2996588">
                <a:moveTo>
                  <a:pt x="0" y="0"/>
                </a:moveTo>
                <a:lnTo>
                  <a:pt x="396607" y="0"/>
                </a:lnTo>
                <a:lnTo>
                  <a:pt x="396607" y="2996588"/>
                </a:lnTo>
                <a:lnTo>
                  <a:pt x="77118" y="2996588"/>
                </a:lnTo>
              </a:path>
            </a:pathLst>
          </a:custGeom>
          <a:noFill/>
          <a:ln w="123825" cap="flat" cmpd="sng" algn="ctr">
            <a:solidFill>
              <a:srgbClr val="005BAD"/>
            </a:solidFill>
            <a:prstDash val="solid"/>
            <a:round/>
            <a:headEnd type="none" w="med" len="med"/>
            <a:tailEnd type="triangle" w="med" len="sm"/>
          </a:ln>
          <a:effectLst/>
        </p:spPr>
        <p:txBody>
          <a:bodyPr vert="horz" wrap="square" lIns="91440" tIns="45720" rIns="91440" bIns="45720" numCol="1" rtlCol="0" anchor="t" anchorCtr="0" compatLnSpc="1">
            <a:prstTxWarp prst="textNoShape">
              <a:avLst/>
            </a:prstTxWarp>
          </a:bodyPr>
          <a:lstStyle/>
          <a:p>
            <a:pPr eaLnBrk="1" hangingPunct="1"/>
            <a:endParaRPr lang="ja-JP" altLang="en-US" dirty="0">
              <a:latin typeface="HGPｺﾞｼｯｸE" panose="020B0900000000000000" pitchFamily="50" charset="-128"/>
            </a:endParaRPr>
          </a:p>
        </p:txBody>
      </p:sp>
      <p:sp>
        <p:nvSpPr>
          <p:cNvPr id="139" name="フリーフォーム: 図形 138">
            <a:extLst>
              <a:ext uri="{FF2B5EF4-FFF2-40B4-BE49-F238E27FC236}">
                <a16:creationId xmlns:a16="http://schemas.microsoft.com/office/drawing/2014/main" id="{61E7941E-A90B-C595-BE80-8B4541DF4BE1}"/>
              </a:ext>
            </a:extLst>
          </p:cNvPr>
          <p:cNvSpPr/>
          <p:nvPr/>
        </p:nvSpPr>
        <p:spPr bwMode="auto">
          <a:xfrm flipV="1">
            <a:off x="5663082" y="1910571"/>
            <a:ext cx="923792" cy="45719"/>
          </a:xfrm>
          <a:custGeom>
            <a:avLst/>
            <a:gdLst>
              <a:gd name="connsiteX0" fmla="*/ 0 w 750277"/>
              <a:gd name="connsiteY0" fmla="*/ 0 h 0"/>
              <a:gd name="connsiteX1" fmla="*/ 750277 w 750277"/>
              <a:gd name="connsiteY1" fmla="*/ 0 h 0"/>
            </a:gdLst>
            <a:ahLst/>
            <a:cxnLst>
              <a:cxn ang="0">
                <a:pos x="connsiteX0" y="connsiteY0"/>
              </a:cxn>
              <a:cxn ang="0">
                <a:pos x="connsiteX1" y="connsiteY1"/>
              </a:cxn>
            </a:cxnLst>
            <a:rect l="l" t="t" r="r" b="b"/>
            <a:pathLst>
              <a:path w="750277">
                <a:moveTo>
                  <a:pt x="0" y="0"/>
                </a:moveTo>
                <a:lnTo>
                  <a:pt x="750277" y="0"/>
                </a:lnTo>
              </a:path>
            </a:pathLst>
          </a:custGeom>
          <a:noFill/>
          <a:ln w="123825" cap="flat" cmpd="sng" algn="ctr">
            <a:solidFill>
              <a:srgbClr val="005BAD"/>
            </a:solidFill>
            <a:prstDash val="solid"/>
            <a:round/>
            <a:headEnd type="none" w="med" len="med"/>
            <a:tailEnd type="triangle" w="med"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pic>
        <p:nvPicPr>
          <p:cNvPr id="16" name="図 15" descr="シャツ, 時計 が含まれている画像&#10;&#10;自動的に生成された説明">
            <a:extLst>
              <a:ext uri="{FF2B5EF4-FFF2-40B4-BE49-F238E27FC236}">
                <a16:creationId xmlns:a16="http://schemas.microsoft.com/office/drawing/2014/main" id="{DC4109C5-FF16-2958-AA3E-7C57F9238A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3590" y="2256843"/>
            <a:ext cx="1321155" cy="1387800"/>
          </a:xfrm>
          <a:prstGeom prst="rect">
            <a:avLst/>
          </a:prstGeom>
        </p:spPr>
      </p:pic>
      <p:sp>
        <p:nvSpPr>
          <p:cNvPr id="2" name="スライド番号プレースホルダー 1">
            <a:extLst>
              <a:ext uri="{FF2B5EF4-FFF2-40B4-BE49-F238E27FC236}">
                <a16:creationId xmlns:a16="http://schemas.microsoft.com/office/drawing/2014/main" id="{D4A80ADA-04A3-42BD-844C-870AC28CA7AE}"/>
              </a:ext>
            </a:extLst>
          </p:cNvPr>
          <p:cNvSpPr>
            <a:spLocks noGrp="1" noRot="1" noMove="1" noResize="1" noEditPoints="1" noAdjustHandles="1" noChangeArrowheads="1" noChangeShapeType="1"/>
          </p:cNvSpPr>
          <p:nvPr>
            <p:ph type="sldNum" sz="quarter" idx="12"/>
          </p:nvPr>
        </p:nvSpPr>
        <p:spPr/>
        <p:txBody>
          <a:bodyPr/>
          <a:lstStyle/>
          <a:p>
            <a:pPr>
              <a:defRPr/>
            </a:pPr>
            <a:fld id="{40E3B949-1179-4387-B307-F356BE6486A4}" type="slidenum">
              <a:rPr lang="en-US" altLang="ja-JP" smtClean="0"/>
              <a:pPr>
                <a:defRPr/>
              </a:pPr>
              <a:t>8</a:t>
            </a:fld>
            <a:endParaRPr lang="en-US" altLang="ja-JP" dirty="0"/>
          </a:p>
        </p:txBody>
      </p:sp>
      <p:pic>
        <p:nvPicPr>
          <p:cNvPr id="18" name="図 17" descr="挿絵, らくがき が含まれている画像&#10;&#10;自動的に生成された説明">
            <a:extLst>
              <a:ext uri="{FF2B5EF4-FFF2-40B4-BE49-F238E27FC236}">
                <a16:creationId xmlns:a16="http://schemas.microsoft.com/office/drawing/2014/main" id="{717C111A-8BF0-A0DF-4113-B7BEA3284D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3985" y="2410296"/>
            <a:ext cx="931361" cy="1234347"/>
          </a:xfrm>
          <a:prstGeom prst="rect">
            <a:avLst/>
          </a:prstGeom>
        </p:spPr>
      </p:pic>
      <p:pic>
        <p:nvPicPr>
          <p:cNvPr id="106" name="図 105">
            <a:extLst>
              <a:ext uri="{FF2B5EF4-FFF2-40B4-BE49-F238E27FC236}">
                <a16:creationId xmlns:a16="http://schemas.microsoft.com/office/drawing/2014/main" id="{930C6FDA-66CE-AB5C-5963-DF64ABC2D2D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6622338" y="1027651"/>
            <a:ext cx="1906702" cy="1904196"/>
          </a:xfrm>
          <a:prstGeom prst="rect">
            <a:avLst/>
          </a:prstGeom>
        </p:spPr>
      </p:pic>
      <p:sp>
        <p:nvSpPr>
          <p:cNvPr id="111" name="テキスト ボックス 110">
            <a:extLst>
              <a:ext uri="{FF2B5EF4-FFF2-40B4-BE49-F238E27FC236}">
                <a16:creationId xmlns:a16="http://schemas.microsoft.com/office/drawing/2014/main" id="{BD62581C-F472-716A-F091-FE33F2575E06}"/>
              </a:ext>
            </a:extLst>
          </p:cNvPr>
          <p:cNvSpPr txBox="1"/>
          <p:nvPr/>
        </p:nvSpPr>
        <p:spPr>
          <a:xfrm>
            <a:off x="7216424" y="2934093"/>
            <a:ext cx="718531" cy="369332"/>
          </a:xfrm>
          <a:prstGeom prst="rect">
            <a:avLst/>
          </a:prstGeom>
          <a:noFill/>
        </p:spPr>
        <p:txBody>
          <a:bodyPr wrap="square" rtlCol="0">
            <a:spAutoFit/>
          </a:bodyPr>
          <a:lstStyle/>
          <a:p>
            <a:pPr algn="ctr"/>
            <a:r>
              <a:rPr lang="ja-JP" altLang="en-US" sz="1800" dirty="0">
                <a:solidFill>
                  <a:srgbClr val="005BAD"/>
                </a:solidFill>
                <a:latin typeface="+mn-ea"/>
                <a:ea typeface="+mn-ea"/>
              </a:rPr>
              <a:t>授業</a:t>
            </a:r>
          </a:p>
        </p:txBody>
      </p:sp>
      <p:sp>
        <p:nvSpPr>
          <p:cNvPr id="112" name="テキスト ボックス 111">
            <a:extLst>
              <a:ext uri="{FF2B5EF4-FFF2-40B4-BE49-F238E27FC236}">
                <a16:creationId xmlns:a16="http://schemas.microsoft.com/office/drawing/2014/main" id="{A2D9E4B5-6227-EB46-894C-ED6C063D4C23}"/>
              </a:ext>
            </a:extLst>
          </p:cNvPr>
          <p:cNvSpPr txBox="1"/>
          <p:nvPr/>
        </p:nvSpPr>
        <p:spPr>
          <a:xfrm>
            <a:off x="6367888" y="3236036"/>
            <a:ext cx="2415602" cy="492443"/>
          </a:xfrm>
          <a:prstGeom prst="rect">
            <a:avLst/>
          </a:prstGeom>
          <a:noFill/>
        </p:spPr>
        <p:txBody>
          <a:bodyPr wrap="square" rtlCol="0">
            <a:spAutoFit/>
          </a:bodyPr>
          <a:lstStyle/>
          <a:p>
            <a:pPr algn="ctr"/>
            <a:r>
              <a:rPr lang="ja-JP" altLang="en-US" sz="1300" dirty="0">
                <a:latin typeface="+mn-ea"/>
                <a:ea typeface="+mn-ea"/>
              </a:rPr>
              <a:t>学校など教育施設の建設や、</a:t>
            </a:r>
            <a:endParaRPr lang="en-US" altLang="ja-JP" sz="1300" dirty="0">
              <a:latin typeface="+mn-ea"/>
              <a:ea typeface="+mn-ea"/>
            </a:endParaRPr>
          </a:p>
          <a:p>
            <a:pPr algn="ctr"/>
            <a:r>
              <a:rPr lang="ja-JP" altLang="en-US" sz="1300" dirty="0">
                <a:latin typeface="+mn-ea"/>
                <a:ea typeface="+mn-ea"/>
              </a:rPr>
              <a:t>机・椅子・教科書の購入に</a:t>
            </a:r>
          </a:p>
        </p:txBody>
      </p:sp>
      <p:pic>
        <p:nvPicPr>
          <p:cNvPr id="100" name="図 99" descr="ウィンドウ が含まれている画像&#10;&#10;自動的に生成された説明">
            <a:extLst>
              <a:ext uri="{FF2B5EF4-FFF2-40B4-BE49-F238E27FC236}">
                <a16:creationId xmlns:a16="http://schemas.microsoft.com/office/drawing/2014/main" id="{4068BAC1-4F00-8055-B6D9-8521E2BD4FB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22338" y="3902450"/>
            <a:ext cx="1906702" cy="1906702"/>
          </a:xfrm>
          <a:prstGeom prst="rect">
            <a:avLst/>
          </a:prstGeom>
        </p:spPr>
      </p:pic>
      <p:sp>
        <p:nvSpPr>
          <p:cNvPr id="113" name="テキスト ボックス 112">
            <a:extLst>
              <a:ext uri="{FF2B5EF4-FFF2-40B4-BE49-F238E27FC236}">
                <a16:creationId xmlns:a16="http://schemas.microsoft.com/office/drawing/2014/main" id="{A3DF4D97-E8CB-541F-5139-61303DC2ECB4}"/>
              </a:ext>
            </a:extLst>
          </p:cNvPr>
          <p:cNvSpPr txBox="1"/>
          <p:nvPr/>
        </p:nvSpPr>
        <p:spPr>
          <a:xfrm>
            <a:off x="7114090" y="5874208"/>
            <a:ext cx="923199" cy="369332"/>
          </a:xfrm>
          <a:prstGeom prst="rect">
            <a:avLst/>
          </a:prstGeom>
          <a:noFill/>
        </p:spPr>
        <p:txBody>
          <a:bodyPr wrap="square" rtlCol="0">
            <a:spAutoFit/>
          </a:bodyPr>
          <a:lstStyle/>
          <a:p>
            <a:pPr algn="ctr"/>
            <a:r>
              <a:rPr lang="ja-JP" altLang="en-US" sz="1800" dirty="0">
                <a:solidFill>
                  <a:srgbClr val="005BAD"/>
                </a:solidFill>
                <a:latin typeface="+mn-ea"/>
                <a:ea typeface="+mn-ea"/>
              </a:rPr>
              <a:t>部活動</a:t>
            </a:r>
          </a:p>
        </p:txBody>
      </p:sp>
      <p:sp>
        <p:nvSpPr>
          <p:cNvPr id="114" name="テキスト ボックス 113">
            <a:extLst>
              <a:ext uri="{FF2B5EF4-FFF2-40B4-BE49-F238E27FC236}">
                <a16:creationId xmlns:a16="http://schemas.microsoft.com/office/drawing/2014/main" id="{6A0A1817-0A89-6C99-0AD9-040F6E3A906B}"/>
              </a:ext>
            </a:extLst>
          </p:cNvPr>
          <p:cNvSpPr txBox="1"/>
          <p:nvPr/>
        </p:nvSpPr>
        <p:spPr>
          <a:xfrm>
            <a:off x="6093743" y="6176151"/>
            <a:ext cx="2963892" cy="492443"/>
          </a:xfrm>
          <a:prstGeom prst="rect">
            <a:avLst/>
          </a:prstGeom>
          <a:noFill/>
        </p:spPr>
        <p:txBody>
          <a:bodyPr wrap="square" rtlCol="0">
            <a:spAutoFit/>
          </a:bodyPr>
          <a:lstStyle/>
          <a:p>
            <a:pPr algn="ctr"/>
            <a:r>
              <a:rPr lang="ja-JP" altLang="en-US" sz="1300" dirty="0">
                <a:latin typeface="+mn-ea"/>
                <a:ea typeface="+mn-ea"/>
              </a:rPr>
              <a:t>大会やコンクールなどが行われる</a:t>
            </a:r>
            <a:endParaRPr lang="en-US" altLang="ja-JP" sz="1300" dirty="0">
              <a:latin typeface="+mn-ea"/>
              <a:ea typeface="+mn-ea"/>
            </a:endParaRPr>
          </a:p>
          <a:p>
            <a:pPr algn="ctr"/>
            <a:r>
              <a:rPr lang="ja-JP" altLang="en-US" sz="1300" dirty="0">
                <a:latin typeface="+mn-ea"/>
                <a:ea typeface="+mn-ea"/>
              </a:rPr>
              <a:t>競技場や公会堂などの施設づくりに</a:t>
            </a:r>
          </a:p>
        </p:txBody>
      </p:sp>
      <p:pic>
        <p:nvPicPr>
          <p:cNvPr id="108" name="図 107" descr="ロゴ が含まれている画像&#10;&#10;自動的に生成された説明">
            <a:extLst>
              <a:ext uri="{FF2B5EF4-FFF2-40B4-BE49-F238E27FC236}">
                <a16:creationId xmlns:a16="http://schemas.microsoft.com/office/drawing/2014/main" id="{1F4EF9FD-0CEF-B108-61FA-473A86FD825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63774" y="1026398"/>
            <a:ext cx="1906702" cy="1906702"/>
          </a:xfrm>
          <a:prstGeom prst="rect">
            <a:avLst/>
          </a:prstGeom>
        </p:spPr>
      </p:pic>
      <p:sp>
        <p:nvSpPr>
          <p:cNvPr id="109" name="テキスト ボックス 108">
            <a:extLst>
              <a:ext uri="{FF2B5EF4-FFF2-40B4-BE49-F238E27FC236}">
                <a16:creationId xmlns:a16="http://schemas.microsoft.com/office/drawing/2014/main" id="{6EA24989-B7B0-BDC8-61B0-1D3AA23EE3FB}"/>
              </a:ext>
            </a:extLst>
          </p:cNvPr>
          <p:cNvSpPr txBox="1"/>
          <p:nvPr/>
        </p:nvSpPr>
        <p:spPr>
          <a:xfrm>
            <a:off x="4557860" y="2934093"/>
            <a:ext cx="718531" cy="369332"/>
          </a:xfrm>
          <a:prstGeom prst="rect">
            <a:avLst/>
          </a:prstGeom>
          <a:noFill/>
        </p:spPr>
        <p:txBody>
          <a:bodyPr wrap="square" rtlCol="0">
            <a:spAutoFit/>
          </a:bodyPr>
          <a:lstStyle/>
          <a:p>
            <a:pPr algn="ctr"/>
            <a:r>
              <a:rPr lang="ja-JP" altLang="en-US" sz="1800" dirty="0">
                <a:solidFill>
                  <a:srgbClr val="005BAD"/>
                </a:solidFill>
                <a:latin typeface="+mn-ea"/>
                <a:ea typeface="+mn-ea"/>
              </a:rPr>
              <a:t>通学</a:t>
            </a:r>
          </a:p>
        </p:txBody>
      </p:sp>
      <p:sp>
        <p:nvSpPr>
          <p:cNvPr id="110" name="テキスト ボックス 109">
            <a:extLst>
              <a:ext uri="{FF2B5EF4-FFF2-40B4-BE49-F238E27FC236}">
                <a16:creationId xmlns:a16="http://schemas.microsoft.com/office/drawing/2014/main" id="{F2FE097F-287B-1C58-CB0C-3D3CF56B0EFA}"/>
              </a:ext>
            </a:extLst>
          </p:cNvPr>
          <p:cNvSpPr txBox="1"/>
          <p:nvPr/>
        </p:nvSpPr>
        <p:spPr>
          <a:xfrm>
            <a:off x="3832399" y="3236036"/>
            <a:ext cx="2169452" cy="492443"/>
          </a:xfrm>
          <a:prstGeom prst="rect">
            <a:avLst/>
          </a:prstGeom>
          <a:noFill/>
        </p:spPr>
        <p:txBody>
          <a:bodyPr wrap="square" rtlCol="0">
            <a:spAutoFit/>
          </a:bodyPr>
          <a:lstStyle/>
          <a:p>
            <a:pPr algn="ctr"/>
            <a:r>
              <a:rPr lang="ja-JP" altLang="en-US" sz="1300" dirty="0">
                <a:latin typeface="+mn-ea"/>
                <a:ea typeface="+mn-ea"/>
              </a:rPr>
              <a:t>学校へ安全に通うための</a:t>
            </a:r>
            <a:endParaRPr lang="en-US" altLang="ja-JP" sz="1300" dirty="0">
              <a:latin typeface="+mn-ea"/>
              <a:ea typeface="+mn-ea"/>
            </a:endParaRPr>
          </a:p>
          <a:p>
            <a:pPr algn="ctr"/>
            <a:r>
              <a:rPr lang="ja-JP" altLang="en-US" sz="1300" dirty="0">
                <a:latin typeface="+mn-ea"/>
                <a:ea typeface="+mn-ea"/>
              </a:rPr>
              <a:t>道路や信号などに</a:t>
            </a:r>
          </a:p>
        </p:txBody>
      </p:sp>
      <p:pic>
        <p:nvPicPr>
          <p:cNvPr id="104" name="図 103" descr="ロゴ が含まれている画像&#10;&#10;自動的に生成された説明">
            <a:extLst>
              <a:ext uri="{FF2B5EF4-FFF2-40B4-BE49-F238E27FC236}">
                <a16:creationId xmlns:a16="http://schemas.microsoft.com/office/drawing/2014/main" id="{EF8473F5-A3C8-895E-F1AE-084BCD79E78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64562" y="3960304"/>
            <a:ext cx="1905127" cy="1905127"/>
          </a:xfrm>
          <a:prstGeom prst="rect">
            <a:avLst/>
          </a:prstGeom>
        </p:spPr>
      </p:pic>
      <p:sp>
        <p:nvSpPr>
          <p:cNvPr id="115" name="テキスト ボックス 114">
            <a:extLst>
              <a:ext uri="{FF2B5EF4-FFF2-40B4-BE49-F238E27FC236}">
                <a16:creationId xmlns:a16="http://schemas.microsoft.com/office/drawing/2014/main" id="{BE757522-E75E-B060-14D2-F2CAF72D44BB}"/>
              </a:ext>
            </a:extLst>
          </p:cNvPr>
          <p:cNvSpPr txBox="1"/>
          <p:nvPr/>
        </p:nvSpPr>
        <p:spPr>
          <a:xfrm>
            <a:off x="4557860" y="5874208"/>
            <a:ext cx="718531" cy="369332"/>
          </a:xfrm>
          <a:prstGeom prst="rect">
            <a:avLst/>
          </a:prstGeom>
          <a:noFill/>
        </p:spPr>
        <p:txBody>
          <a:bodyPr wrap="square" rtlCol="0">
            <a:spAutoFit/>
          </a:bodyPr>
          <a:lstStyle/>
          <a:p>
            <a:pPr algn="ctr"/>
            <a:r>
              <a:rPr lang="ja-JP" altLang="en-US" sz="1800" dirty="0">
                <a:solidFill>
                  <a:srgbClr val="005BAD"/>
                </a:solidFill>
                <a:latin typeface="+mn-ea"/>
                <a:ea typeface="+mn-ea"/>
              </a:rPr>
              <a:t>夕食</a:t>
            </a:r>
          </a:p>
        </p:txBody>
      </p:sp>
      <p:sp>
        <p:nvSpPr>
          <p:cNvPr id="116" name="テキスト ボックス 115">
            <a:extLst>
              <a:ext uri="{FF2B5EF4-FFF2-40B4-BE49-F238E27FC236}">
                <a16:creationId xmlns:a16="http://schemas.microsoft.com/office/drawing/2014/main" id="{6C161998-7512-8505-0ED3-2BA3F25C2E29}"/>
              </a:ext>
            </a:extLst>
          </p:cNvPr>
          <p:cNvSpPr txBox="1"/>
          <p:nvPr/>
        </p:nvSpPr>
        <p:spPr>
          <a:xfrm>
            <a:off x="3832399" y="6176151"/>
            <a:ext cx="2169452" cy="523220"/>
          </a:xfrm>
          <a:prstGeom prst="rect">
            <a:avLst/>
          </a:prstGeom>
          <a:noFill/>
        </p:spPr>
        <p:txBody>
          <a:bodyPr wrap="square" rtlCol="0">
            <a:spAutoFit/>
          </a:bodyPr>
          <a:lstStyle/>
          <a:p>
            <a:pPr algn="ctr"/>
            <a:r>
              <a:rPr lang="ja-JP" altLang="en-US" sz="1400" dirty="0">
                <a:latin typeface="+mn-ea"/>
                <a:ea typeface="+mn-ea"/>
              </a:rPr>
              <a:t>安全な食品を作るための</a:t>
            </a:r>
            <a:endParaRPr lang="en-US" altLang="ja-JP" sz="1400" dirty="0">
              <a:latin typeface="+mn-ea"/>
              <a:ea typeface="+mn-ea"/>
            </a:endParaRPr>
          </a:p>
          <a:p>
            <a:pPr algn="ctr"/>
            <a:r>
              <a:rPr lang="ja-JP" altLang="en-US" sz="1400" dirty="0">
                <a:latin typeface="+mn-ea"/>
                <a:ea typeface="+mn-ea"/>
              </a:rPr>
              <a:t>農業・漁業の支援に</a:t>
            </a:r>
          </a:p>
        </p:txBody>
      </p:sp>
      <p:pic>
        <p:nvPicPr>
          <p:cNvPr id="102" name="図 101">
            <a:extLst>
              <a:ext uri="{FF2B5EF4-FFF2-40B4-BE49-F238E27FC236}">
                <a16:creationId xmlns:a16="http://schemas.microsoft.com/office/drawing/2014/main" id="{86033B8A-2061-E77E-D5C2-46A51CD452E4}"/>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1252283" y="3958729"/>
            <a:ext cx="1905126" cy="1906702"/>
          </a:xfrm>
          <a:prstGeom prst="rect">
            <a:avLst/>
          </a:prstGeom>
        </p:spPr>
      </p:pic>
      <p:sp>
        <p:nvSpPr>
          <p:cNvPr id="117" name="テキスト ボックス 116">
            <a:extLst>
              <a:ext uri="{FF2B5EF4-FFF2-40B4-BE49-F238E27FC236}">
                <a16:creationId xmlns:a16="http://schemas.microsoft.com/office/drawing/2014/main" id="{5B3FC3E2-0D71-7F26-BBA0-5EDEA48931AE}"/>
              </a:ext>
            </a:extLst>
          </p:cNvPr>
          <p:cNvSpPr txBox="1"/>
          <p:nvPr/>
        </p:nvSpPr>
        <p:spPr>
          <a:xfrm>
            <a:off x="1330876" y="5874208"/>
            <a:ext cx="1747941" cy="369332"/>
          </a:xfrm>
          <a:prstGeom prst="rect">
            <a:avLst/>
          </a:prstGeom>
          <a:noFill/>
        </p:spPr>
        <p:txBody>
          <a:bodyPr wrap="square" rtlCol="0">
            <a:spAutoFit/>
          </a:bodyPr>
          <a:lstStyle/>
          <a:p>
            <a:pPr algn="ctr"/>
            <a:r>
              <a:rPr lang="ja-JP" altLang="en-US" sz="1800" dirty="0">
                <a:solidFill>
                  <a:srgbClr val="005BAD"/>
                </a:solidFill>
                <a:latin typeface="+mn-ea"/>
                <a:ea typeface="+mn-ea"/>
              </a:rPr>
              <a:t>勉強のあと就寝</a:t>
            </a:r>
          </a:p>
        </p:txBody>
      </p:sp>
      <p:sp>
        <p:nvSpPr>
          <p:cNvPr id="118" name="テキスト ボックス 117">
            <a:extLst>
              <a:ext uri="{FF2B5EF4-FFF2-40B4-BE49-F238E27FC236}">
                <a16:creationId xmlns:a16="http://schemas.microsoft.com/office/drawing/2014/main" id="{019718BD-0D55-9929-8D0D-D3BBA31DF3D4}"/>
              </a:ext>
            </a:extLst>
          </p:cNvPr>
          <p:cNvSpPr txBox="1"/>
          <p:nvPr/>
        </p:nvSpPr>
        <p:spPr>
          <a:xfrm>
            <a:off x="1120120" y="6176151"/>
            <a:ext cx="2169452" cy="523220"/>
          </a:xfrm>
          <a:prstGeom prst="rect">
            <a:avLst/>
          </a:prstGeom>
          <a:noFill/>
        </p:spPr>
        <p:txBody>
          <a:bodyPr wrap="square" rtlCol="0">
            <a:spAutoFit/>
          </a:bodyPr>
          <a:lstStyle/>
          <a:p>
            <a:pPr algn="ctr"/>
            <a:r>
              <a:rPr lang="ja-JP" altLang="en-US" sz="1400" dirty="0">
                <a:latin typeface="+mn-ea"/>
                <a:ea typeface="+mn-ea"/>
              </a:rPr>
              <a:t>安心な夜、日々の安全を</a:t>
            </a:r>
            <a:endParaRPr lang="en-US" altLang="ja-JP" sz="1400" dirty="0">
              <a:latin typeface="+mn-ea"/>
              <a:ea typeface="+mn-ea"/>
            </a:endParaRPr>
          </a:p>
          <a:p>
            <a:pPr algn="ctr"/>
            <a:r>
              <a:rPr lang="ja-JP" altLang="en-US" sz="1400" dirty="0">
                <a:latin typeface="+mn-ea"/>
                <a:ea typeface="+mn-ea"/>
              </a:rPr>
              <a:t>守る警察や消防に</a:t>
            </a:r>
          </a:p>
        </p:txBody>
      </p:sp>
      <p:grpSp>
        <p:nvGrpSpPr>
          <p:cNvPr id="155" name="グループ化 154">
            <a:extLst>
              <a:ext uri="{FF2B5EF4-FFF2-40B4-BE49-F238E27FC236}">
                <a16:creationId xmlns:a16="http://schemas.microsoft.com/office/drawing/2014/main" id="{934C8FA5-BF7C-1A81-42E1-5411A3AF1E30}"/>
              </a:ext>
            </a:extLst>
          </p:cNvPr>
          <p:cNvGrpSpPr/>
          <p:nvPr/>
        </p:nvGrpSpPr>
        <p:grpSpPr>
          <a:xfrm>
            <a:off x="1824106" y="1458215"/>
            <a:ext cx="1465466" cy="821924"/>
            <a:chOff x="1824106" y="1238551"/>
            <a:chExt cx="1465466" cy="821924"/>
          </a:xfrm>
        </p:grpSpPr>
        <p:sp>
          <p:nvSpPr>
            <p:cNvPr id="153" name="フリーフォーム: 図形 152">
              <a:extLst>
                <a:ext uri="{FF2B5EF4-FFF2-40B4-BE49-F238E27FC236}">
                  <a16:creationId xmlns:a16="http://schemas.microsoft.com/office/drawing/2014/main" id="{738A462D-6CCE-A4D3-1AD9-80EC347E2C07}"/>
                </a:ext>
              </a:extLst>
            </p:cNvPr>
            <p:cNvSpPr/>
            <p:nvPr/>
          </p:nvSpPr>
          <p:spPr bwMode="auto">
            <a:xfrm>
              <a:off x="1824106" y="1238551"/>
              <a:ext cx="1465466" cy="821924"/>
            </a:xfrm>
            <a:custGeom>
              <a:avLst/>
              <a:gdLst>
                <a:gd name="connsiteX0" fmla="*/ 16722 w 1465466"/>
                <a:gd name="connsiteY0" fmla="*/ 0 h 821924"/>
                <a:gd name="connsiteX1" fmla="*/ 1448744 w 1465466"/>
                <a:gd name="connsiteY1" fmla="*/ 0 h 821924"/>
                <a:gd name="connsiteX2" fmla="*/ 1465466 w 1465466"/>
                <a:gd name="connsiteY2" fmla="*/ 16722 h 821924"/>
                <a:gd name="connsiteX3" fmla="*/ 1465466 w 1465466"/>
                <a:gd name="connsiteY3" fmla="*/ 668872 h 821924"/>
                <a:gd name="connsiteX4" fmla="*/ 1448744 w 1465466"/>
                <a:gd name="connsiteY4" fmla="*/ 685594 h 821924"/>
                <a:gd name="connsiteX5" fmla="*/ 729773 w 1465466"/>
                <a:gd name="connsiteY5" fmla="*/ 685594 h 821924"/>
                <a:gd name="connsiteX6" fmla="*/ 586924 w 1465466"/>
                <a:gd name="connsiteY6" fmla="*/ 821924 h 821924"/>
                <a:gd name="connsiteX7" fmla="*/ 583910 w 1465466"/>
                <a:gd name="connsiteY7" fmla="*/ 685594 h 821924"/>
                <a:gd name="connsiteX8" fmla="*/ 16722 w 1465466"/>
                <a:gd name="connsiteY8" fmla="*/ 685594 h 821924"/>
                <a:gd name="connsiteX9" fmla="*/ 0 w 1465466"/>
                <a:gd name="connsiteY9" fmla="*/ 668872 h 821924"/>
                <a:gd name="connsiteX10" fmla="*/ 0 w 1465466"/>
                <a:gd name="connsiteY10" fmla="*/ 16722 h 821924"/>
                <a:gd name="connsiteX11" fmla="*/ 16722 w 1465466"/>
                <a:gd name="connsiteY11" fmla="*/ 0 h 821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5466" h="821924">
                  <a:moveTo>
                    <a:pt x="16722" y="0"/>
                  </a:moveTo>
                  <a:lnTo>
                    <a:pt x="1448744" y="0"/>
                  </a:lnTo>
                  <a:cubicBezTo>
                    <a:pt x="1457979" y="0"/>
                    <a:pt x="1465466" y="7487"/>
                    <a:pt x="1465466" y="16722"/>
                  </a:cubicBezTo>
                  <a:lnTo>
                    <a:pt x="1465466" y="668872"/>
                  </a:lnTo>
                  <a:cubicBezTo>
                    <a:pt x="1465466" y="678107"/>
                    <a:pt x="1457979" y="685594"/>
                    <a:pt x="1448744" y="685594"/>
                  </a:cubicBezTo>
                  <a:lnTo>
                    <a:pt x="729773" y="685594"/>
                  </a:lnTo>
                  <a:lnTo>
                    <a:pt x="586924" y="821924"/>
                  </a:lnTo>
                  <a:lnTo>
                    <a:pt x="583910" y="685594"/>
                  </a:lnTo>
                  <a:lnTo>
                    <a:pt x="16722" y="685594"/>
                  </a:lnTo>
                  <a:cubicBezTo>
                    <a:pt x="7487" y="685594"/>
                    <a:pt x="0" y="678107"/>
                    <a:pt x="0" y="668872"/>
                  </a:cubicBezTo>
                  <a:lnTo>
                    <a:pt x="0" y="16722"/>
                  </a:lnTo>
                  <a:cubicBezTo>
                    <a:pt x="0" y="7487"/>
                    <a:pt x="7487" y="0"/>
                    <a:pt x="16722" y="0"/>
                  </a:cubicBezTo>
                  <a:close/>
                </a:path>
              </a:pathLst>
            </a:custGeom>
            <a:solidFill>
              <a:schemeClr val="bg1"/>
            </a:solidFill>
            <a:ln w="12700">
              <a:solidFill>
                <a:srgbClr val="005B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lt1"/>
                </a:solidFill>
                <a:latin typeface="+mn-lt"/>
                <a:ea typeface="+mn-ea"/>
              </a:endParaRPr>
            </a:p>
          </p:txBody>
        </p:sp>
        <p:sp>
          <p:nvSpPr>
            <p:cNvPr id="130" name="テキスト ボックス 129">
              <a:extLst>
                <a:ext uri="{FF2B5EF4-FFF2-40B4-BE49-F238E27FC236}">
                  <a16:creationId xmlns:a16="http://schemas.microsoft.com/office/drawing/2014/main" id="{63721823-E7C8-CD54-7FC3-777A04A5B0C5}"/>
                </a:ext>
              </a:extLst>
            </p:cNvPr>
            <p:cNvSpPr txBox="1"/>
            <p:nvPr/>
          </p:nvSpPr>
          <p:spPr>
            <a:xfrm>
              <a:off x="1824106" y="1374881"/>
              <a:ext cx="1465466" cy="412934"/>
            </a:xfrm>
            <a:prstGeom prst="rect">
              <a:avLst/>
            </a:prstGeom>
            <a:noFill/>
          </p:spPr>
          <p:txBody>
            <a:bodyPr wrap="none" rtlCol="0">
              <a:spAutoFit/>
            </a:bodyPr>
            <a:lstStyle/>
            <a:p>
              <a:pPr>
                <a:spcBef>
                  <a:spcPts val="0"/>
                </a:spcBef>
                <a:spcAft>
                  <a:spcPts val="100"/>
                </a:spcAft>
              </a:pPr>
              <a:r>
                <a:rPr lang="ja-JP" altLang="en-US" sz="1000" dirty="0">
                  <a:latin typeface="HGPｺﾞｼｯｸE" panose="020B0900000000000000" pitchFamily="50" charset="-128"/>
                  <a:ea typeface="HGPｺﾞｼｯｸE" panose="020B0900000000000000" pitchFamily="50" charset="-128"/>
                </a:rPr>
                <a:t>いろんなところで税金が</a:t>
              </a:r>
              <a:endParaRPr lang="en-US" altLang="ja-JP" sz="1000" dirty="0">
                <a:latin typeface="HGPｺﾞｼｯｸE" panose="020B0900000000000000" pitchFamily="50" charset="-128"/>
                <a:ea typeface="HGPｺﾞｼｯｸE" panose="020B0900000000000000" pitchFamily="50" charset="-128"/>
              </a:endParaRPr>
            </a:p>
            <a:p>
              <a:pPr>
                <a:spcBef>
                  <a:spcPts val="0"/>
                </a:spcBef>
                <a:spcAft>
                  <a:spcPts val="100"/>
                </a:spcAft>
              </a:pPr>
              <a:r>
                <a:rPr lang="ja-JP" altLang="en-US" sz="1000" dirty="0">
                  <a:latin typeface="HGPｺﾞｼｯｸE" panose="020B0900000000000000" pitchFamily="50" charset="-128"/>
                  <a:ea typeface="HGPｺﾞｼｯｸE" panose="020B0900000000000000" pitchFamily="50" charset="-128"/>
                </a:rPr>
                <a:t>使われているんだね。</a:t>
              </a:r>
            </a:p>
          </p:txBody>
        </p:sp>
      </p:grpSp>
      <p:grpSp>
        <p:nvGrpSpPr>
          <p:cNvPr id="154" name="グループ化 153">
            <a:extLst>
              <a:ext uri="{FF2B5EF4-FFF2-40B4-BE49-F238E27FC236}">
                <a16:creationId xmlns:a16="http://schemas.microsoft.com/office/drawing/2014/main" id="{9B3C64DD-6897-6D2C-C64C-95F34248AE69}"/>
              </a:ext>
            </a:extLst>
          </p:cNvPr>
          <p:cNvGrpSpPr/>
          <p:nvPr/>
        </p:nvGrpSpPr>
        <p:grpSpPr>
          <a:xfrm>
            <a:off x="240030" y="1458215"/>
            <a:ext cx="1465466" cy="821924"/>
            <a:chOff x="240030" y="1238551"/>
            <a:chExt cx="1465466" cy="821924"/>
          </a:xfrm>
        </p:grpSpPr>
        <p:sp>
          <p:nvSpPr>
            <p:cNvPr id="152" name="フリーフォーム: 図形 151">
              <a:extLst>
                <a:ext uri="{FF2B5EF4-FFF2-40B4-BE49-F238E27FC236}">
                  <a16:creationId xmlns:a16="http://schemas.microsoft.com/office/drawing/2014/main" id="{D912AF1B-CA01-87AD-CBF8-564296651E80}"/>
                </a:ext>
              </a:extLst>
            </p:cNvPr>
            <p:cNvSpPr/>
            <p:nvPr/>
          </p:nvSpPr>
          <p:spPr bwMode="auto">
            <a:xfrm>
              <a:off x="240030" y="1238551"/>
              <a:ext cx="1465466" cy="821924"/>
            </a:xfrm>
            <a:custGeom>
              <a:avLst/>
              <a:gdLst>
                <a:gd name="connsiteX0" fmla="*/ 16722 w 1465466"/>
                <a:gd name="connsiteY0" fmla="*/ 0 h 821924"/>
                <a:gd name="connsiteX1" fmla="*/ 1448744 w 1465466"/>
                <a:gd name="connsiteY1" fmla="*/ 0 h 821924"/>
                <a:gd name="connsiteX2" fmla="*/ 1465466 w 1465466"/>
                <a:gd name="connsiteY2" fmla="*/ 16722 h 821924"/>
                <a:gd name="connsiteX3" fmla="*/ 1465466 w 1465466"/>
                <a:gd name="connsiteY3" fmla="*/ 668872 h 821924"/>
                <a:gd name="connsiteX4" fmla="*/ 1448744 w 1465466"/>
                <a:gd name="connsiteY4" fmla="*/ 685594 h 821924"/>
                <a:gd name="connsiteX5" fmla="*/ 951160 w 1465466"/>
                <a:gd name="connsiteY5" fmla="*/ 685594 h 821924"/>
                <a:gd name="connsiteX6" fmla="*/ 808311 w 1465466"/>
                <a:gd name="connsiteY6" fmla="*/ 821924 h 821924"/>
                <a:gd name="connsiteX7" fmla="*/ 805297 w 1465466"/>
                <a:gd name="connsiteY7" fmla="*/ 685594 h 821924"/>
                <a:gd name="connsiteX8" fmla="*/ 16722 w 1465466"/>
                <a:gd name="connsiteY8" fmla="*/ 685594 h 821924"/>
                <a:gd name="connsiteX9" fmla="*/ 0 w 1465466"/>
                <a:gd name="connsiteY9" fmla="*/ 668872 h 821924"/>
                <a:gd name="connsiteX10" fmla="*/ 0 w 1465466"/>
                <a:gd name="connsiteY10" fmla="*/ 16722 h 821924"/>
                <a:gd name="connsiteX11" fmla="*/ 16722 w 1465466"/>
                <a:gd name="connsiteY11" fmla="*/ 0 h 821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5466" h="821924">
                  <a:moveTo>
                    <a:pt x="16722" y="0"/>
                  </a:moveTo>
                  <a:lnTo>
                    <a:pt x="1448744" y="0"/>
                  </a:lnTo>
                  <a:cubicBezTo>
                    <a:pt x="1457979" y="0"/>
                    <a:pt x="1465466" y="7487"/>
                    <a:pt x="1465466" y="16722"/>
                  </a:cubicBezTo>
                  <a:lnTo>
                    <a:pt x="1465466" y="668872"/>
                  </a:lnTo>
                  <a:cubicBezTo>
                    <a:pt x="1465466" y="678107"/>
                    <a:pt x="1457979" y="685594"/>
                    <a:pt x="1448744" y="685594"/>
                  </a:cubicBezTo>
                  <a:lnTo>
                    <a:pt x="951160" y="685594"/>
                  </a:lnTo>
                  <a:lnTo>
                    <a:pt x="808311" y="821924"/>
                  </a:lnTo>
                  <a:lnTo>
                    <a:pt x="805297" y="685594"/>
                  </a:lnTo>
                  <a:lnTo>
                    <a:pt x="16722" y="685594"/>
                  </a:lnTo>
                  <a:cubicBezTo>
                    <a:pt x="7487" y="685594"/>
                    <a:pt x="0" y="678107"/>
                    <a:pt x="0" y="668872"/>
                  </a:cubicBezTo>
                  <a:lnTo>
                    <a:pt x="0" y="16722"/>
                  </a:lnTo>
                  <a:cubicBezTo>
                    <a:pt x="0" y="7487"/>
                    <a:pt x="7487" y="0"/>
                    <a:pt x="16722" y="0"/>
                  </a:cubicBezTo>
                  <a:close/>
                </a:path>
              </a:pathLst>
            </a:custGeom>
            <a:solidFill>
              <a:schemeClr val="bg1"/>
            </a:solidFill>
            <a:ln w="12700">
              <a:solidFill>
                <a:srgbClr val="005B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lt1"/>
                </a:solidFill>
                <a:latin typeface="+mn-lt"/>
                <a:ea typeface="+mn-ea"/>
              </a:endParaRPr>
            </a:p>
          </p:txBody>
        </p:sp>
        <p:sp>
          <p:nvSpPr>
            <p:cNvPr id="135" name="テキスト ボックス 134">
              <a:extLst>
                <a:ext uri="{FF2B5EF4-FFF2-40B4-BE49-F238E27FC236}">
                  <a16:creationId xmlns:a16="http://schemas.microsoft.com/office/drawing/2014/main" id="{733F5ECC-CBAA-8079-0BD9-4C0061D49699}"/>
                </a:ext>
              </a:extLst>
            </p:cNvPr>
            <p:cNvSpPr txBox="1"/>
            <p:nvPr/>
          </p:nvSpPr>
          <p:spPr>
            <a:xfrm>
              <a:off x="279304" y="1291525"/>
              <a:ext cx="1386918" cy="579646"/>
            </a:xfrm>
            <a:prstGeom prst="rect">
              <a:avLst/>
            </a:prstGeom>
            <a:noFill/>
          </p:spPr>
          <p:txBody>
            <a:bodyPr wrap="none" rtlCol="0">
              <a:spAutoFit/>
            </a:bodyPr>
            <a:lstStyle/>
            <a:p>
              <a:pPr>
                <a:spcBef>
                  <a:spcPts val="0"/>
                </a:spcBef>
                <a:spcAft>
                  <a:spcPts val="100"/>
                </a:spcAft>
              </a:pPr>
              <a:r>
                <a:rPr lang="ja-JP" altLang="en-US" sz="1000" dirty="0">
                  <a:latin typeface="HGPｺﾞｼｯｸE" panose="020B0900000000000000" pitchFamily="50" charset="-128"/>
                  <a:ea typeface="HGPｺﾞｼｯｸE" panose="020B0900000000000000" pitchFamily="50" charset="-128"/>
                </a:rPr>
                <a:t>税金って本当に</a:t>
              </a:r>
              <a:endParaRPr lang="en-US" altLang="ja-JP" sz="1000" dirty="0">
                <a:latin typeface="HGPｺﾞｼｯｸE" panose="020B0900000000000000" pitchFamily="50" charset="-128"/>
                <a:ea typeface="HGPｺﾞｼｯｸE" panose="020B0900000000000000" pitchFamily="50" charset="-128"/>
              </a:endParaRPr>
            </a:p>
            <a:p>
              <a:pPr>
                <a:spcBef>
                  <a:spcPts val="0"/>
                </a:spcBef>
                <a:spcAft>
                  <a:spcPts val="100"/>
                </a:spcAft>
              </a:pPr>
              <a:r>
                <a:rPr lang="ja-JP" altLang="en-US" sz="1000" dirty="0">
                  <a:latin typeface="HGPｺﾞｼｯｸE" panose="020B0900000000000000" pitchFamily="50" charset="-128"/>
                  <a:ea typeface="HGPｺﾞｼｯｸE" panose="020B0900000000000000" pitchFamily="50" charset="-128"/>
                </a:rPr>
                <a:t>わたしたちの生活には</a:t>
              </a:r>
              <a:endParaRPr lang="en-US" altLang="ja-JP" sz="1000" dirty="0">
                <a:latin typeface="HGPｺﾞｼｯｸE" panose="020B0900000000000000" pitchFamily="50" charset="-128"/>
                <a:ea typeface="HGPｺﾞｼｯｸE" panose="020B0900000000000000" pitchFamily="50" charset="-128"/>
              </a:endParaRPr>
            </a:p>
            <a:p>
              <a:pPr>
                <a:spcBef>
                  <a:spcPts val="0"/>
                </a:spcBef>
                <a:spcAft>
                  <a:spcPts val="100"/>
                </a:spcAft>
              </a:pPr>
              <a:r>
                <a:rPr lang="ja-JP" altLang="en-US" sz="1000" dirty="0">
                  <a:latin typeface="HGPｺﾞｼｯｸE" panose="020B0900000000000000" pitchFamily="50" charset="-128"/>
                  <a:ea typeface="HGPｺﾞｼｯｸE" panose="020B0900000000000000" pitchFamily="50" charset="-128"/>
                </a:rPr>
                <a:t>欠かせないのね。</a:t>
              </a:r>
            </a:p>
          </p:txBody>
        </p:sp>
      </p:grpSp>
      <p:sp>
        <p:nvSpPr>
          <p:cNvPr id="4" name="Rectangle 14">
            <a:extLst>
              <a:ext uri="{FF2B5EF4-FFF2-40B4-BE49-F238E27FC236}">
                <a16:creationId xmlns:a16="http://schemas.microsoft.com/office/drawing/2014/main" id="{F4C4D48B-5EE1-A522-FFEA-A0D53FFF5531}"/>
              </a:ext>
            </a:extLst>
          </p:cNvPr>
          <p:cNvSpPr txBox="1">
            <a:spLocks noChangeArrowheads="1"/>
          </p:cNvSpPr>
          <p:nvPr/>
        </p:nvSpPr>
        <p:spPr bwMode="auto">
          <a:xfrm>
            <a:off x="240030" y="134966"/>
            <a:ext cx="877100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500" kern="0" dirty="0">
                <a:solidFill>
                  <a:srgbClr val="005BAD"/>
                </a:solidFill>
                <a:latin typeface="HGP創英角ｺﾞｼｯｸUB" panose="020B0900000000000000" pitchFamily="50" charset="-128"/>
                <a:ea typeface="HGP創英角ｺﾞｼｯｸUB" panose="020B0900000000000000" pitchFamily="50" charset="-128"/>
              </a:rPr>
              <a:t>１</a:t>
            </a:r>
            <a:r>
              <a:rPr lang="en-US" altLang="ja-JP" sz="2200" kern="0" dirty="0">
                <a:solidFill>
                  <a:srgbClr val="005BAD"/>
                </a:solidFill>
                <a:latin typeface="HGP創英角ｺﾞｼｯｸUB" panose="020B0900000000000000" pitchFamily="50" charset="-128"/>
                <a:ea typeface="HGP創英角ｺﾞｼｯｸUB" panose="020B0900000000000000" pitchFamily="50" charset="-128"/>
              </a:rPr>
              <a:t>. </a:t>
            </a:r>
            <a:r>
              <a:rPr lang="ja-JP" altLang="en-US" sz="2200" kern="0" dirty="0">
                <a:solidFill>
                  <a:schemeClr val="tx1"/>
                </a:solidFill>
                <a:latin typeface="HGP創英角ｺﾞｼｯｸUB" panose="020B0900000000000000" pitchFamily="50" charset="-128"/>
                <a:ea typeface="HGP創英角ｺﾞｼｯｸUB" panose="020B0900000000000000" pitchFamily="50" charset="-128"/>
              </a:rPr>
              <a:t>生活と税金の関わりについて考えてみよう</a:t>
            </a:r>
          </a:p>
        </p:txBody>
      </p:sp>
      <p:sp>
        <p:nvSpPr>
          <p:cNvPr id="5" name="テキスト ボックス 4">
            <a:extLst>
              <a:ext uri="{FF2B5EF4-FFF2-40B4-BE49-F238E27FC236}">
                <a16:creationId xmlns:a16="http://schemas.microsoft.com/office/drawing/2014/main" id="{A4512E22-171E-6BD0-5B24-4B36320ECD51}"/>
              </a:ext>
            </a:extLst>
          </p:cNvPr>
          <p:cNvSpPr txBox="1"/>
          <p:nvPr/>
        </p:nvSpPr>
        <p:spPr>
          <a:xfrm>
            <a:off x="194203" y="957280"/>
            <a:ext cx="2710999" cy="369332"/>
          </a:xfrm>
          <a:prstGeom prst="rect">
            <a:avLst/>
          </a:prstGeom>
          <a:noFill/>
        </p:spPr>
        <p:txBody>
          <a:bodyPr wrap="none" rtlCol="0">
            <a:spAutoFit/>
          </a:bodyPr>
          <a:lstStyle/>
          <a:p>
            <a:pPr>
              <a:spcBef>
                <a:spcPts val="0"/>
              </a:spcBef>
              <a:spcAft>
                <a:spcPts val="500"/>
              </a:spcAft>
            </a:pPr>
            <a:r>
              <a:rPr lang="ja-JP" altLang="en-US" sz="1800" dirty="0">
                <a:latin typeface="HGPｺﾞｼｯｸE" panose="020B0900000000000000" pitchFamily="50" charset="-128"/>
                <a:ea typeface="HGPｺﾞｼｯｸE" panose="020B0900000000000000" pitchFamily="50" charset="-128"/>
              </a:rPr>
              <a:t>わたしたちと税金の関わり</a:t>
            </a:r>
          </a:p>
        </p:txBody>
      </p:sp>
    </p:spTree>
    <p:extLst>
      <p:ext uri="{BB962C8B-B14F-4D97-AF65-F5344CB8AC3E}">
        <p14:creationId xmlns:p14="http://schemas.microsoft.com/office/powerpoint/2010/main" val="411211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8"/>
                                        </p:tgtEl>
                                        <p:attrNameLst>
                                          <p:attrName>style.visibility</p:attrName>
                                        </p:attrNameLst>
                                      </p:cBhvr>
                                      <p:to>
                                        <p:strVal val="visible"/>
                                      </p:to>
                                    </p:set>
                                    <p:animEffect transition="in" filter="fade">
                                      <p:cBhvr>
                                        <p:cTn id="12" dur="500"/>
                                        <p:tgtEl>
                                          <p:spTgt spid="10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9"/>
                                        </p:tgtEl>
                                        <p:attrNameLst>
                                          <p:attrName>style.visibility</p:attrName>
                                        </p:attrNameLst>
                                      </p:cBhvr>
                                      <p:to>
                                        <p:strVal val="visible"/>
                                      </p:to>
                                    </p:set>
                                    <p:animEffect transition="in" filter="fade">
                                      <p:cBhvr>
                                        <p:cTn id="15" dur="500"/>
                                        <p:tgtEl>
                                          <p:spTgt spid="109"/>
                                        </p:tgtEl>
                                      </p:cBhvr>
                                    </p:animEffect>
                                  </p:childTnLst>
                                </p:cTn>
                              </p:par>
                              <p:par>
                                <p:cTn id="16" presetID="10" presetClass="entr" presetSubtype="0" fill="hold" nodeType="withEffect">
                                  <p:stCondLst>
                                    <p:cond delay="0"/>
                                  </p:stCondLst>
                                  <p:childTnLst>
                                    <p:set>
                                      <p:cBhvr>
                                        <p:cTn id="17" dur="1" fill="hold">
                                          <p:stCondLst>
                                            <p:cond delay="0"/>
                                          </p:stCondLst>
                                        </p:cTn>
                                        <p:tgtEl>
                                          <p:spTgt spid="110">
                                            <p:txEl>
                                              <p:pRg st="0" end="0"/>
                                            </p:txEl>
                                          </p:spTgt>
                                        </p:tgtEl>
                                        <p:attrNameLst>
                                          <p:attrName>style.visibility</p:attrName>
                                        </p:attrNameLst>
                                      </p:cBhvr>
                                      <p:to>
                                        <p:strVal val="visible"/>
                                      </p:to>
                                    </p:set>
                                    <p:animEffect transition="in" filter="fade">
                                      <p:cBhvr>
                                        <p:cTn id="18" dur="500"/>
                                        <p:tgtEl>
                                          <p:spTgt spid="110">
                                            <p:txEl>
                                              <p:pRg st="0" end="0"/>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10">
                                            <p:txEl>
                                              <p:pRg st="1" end="1"/>
                                            </p:txEl>
                                          </p:spTgt>
                                        </p:tgtEl>
                                        <p:attrNameLst>
                                          <p:attrName>style.visibility</p:attrName>
                                        </p:attrNameLst>
                                      </p:cBhvr>
                                      <p:to>
                                        <p:strVal val="visible"/>
                                      </p:to>
                                    </p:set>
                                    <p:animEffect transition="in" filter="fade">
                                      <p:cBhvr>
                                        <p:cTn id="21" dur="500"/>
                                        <p:tgtEl>
                                          <p:spTgt spid="110">
                                            <p:txEl>
                                              <p:pRg st="1" end="1"/>
                                            </p:txEl>
                                          </p:spTgt>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39"/>
                                        </p:tgtEl>
                                        <p:attrNameLst>
                                          <p:attrName>style.visibility</p:attrName>
                                        </p:attrNameLst>
                                      </p:cBhvr>
                                      <p:to>
                                        <p:strVal val="visible"/>
                                      </p:to>
                                    </p:set>
                                    <p:animEffect transition="in" filter="wipe(left)">
                                      <p:cBhvr>
                                        <p:cTn id="25" dur="550"/>
                                        <p:tgtEl>
                                          <p:spTgt spid="13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06"/>
                                        </p:tgtEl>
                                        <p:attrNameLst>
                                          <p:attrName>style.visibility</p:attrName>
                                        </p:attrNameLst>
                                      </p:cBhvr>
                                      <p:to>
                                        <p:strVal val="visible"/>
                                      </p:to>
                                    </p:set>
                                    <p:animEffect transition="in" filter="fade">
                                      <p:cBhvr>
                                        <p:cTn id="30" dur="500"/>
                                        <p:tgtEl>
                                          <p:spTgt spid="10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11"/>
                                        </p:tgtEl>
                                        <p:attrNameLst>
                                          <p:attrName>style.visibility</p:attrName>
                                        </p:attrNameLst>
                                      </p:cBhvr>
                                      <p:to>
                                        <p:strVal val="visible"/>
                                      </p:to>
                                    </p:set>
                                    <p:animEffect transition="in" filter="fade">
                                      <p:cBhvr>
                                        <p:cTn id="33" dur="500"/>
                                        <p:tgtEl>
                                          <p:spTgt spid="111"/>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12"/>
                                        </p:tgtEl>
                                        <p:attrNameLst>
                                          <p:attrName>style.visibility</p:attrName>
                                        </p:attrNameLst>
                                      </p:cBhvr>
                                      <p:to>
                                        <p:strVal val="visible"/>
                                      </p:to>
                                    </p:set>
                                    <p:animEffect transition="in" filter="fade">
                                      <p:cBhvr>
                                        <p:cTn id="36" dur="500"/>
                                        <p:tgtEl>
                                          <p:spTgt spid="112"/>
                                        </p:tgtEl>
                                      </p:cBhvr>
                                    </p:animEffect>
                                  </p:childTnLst>
                                </p:cTn>
                              </p:par>
                            </p:childTnLst>
                          </p:cTn>
                        </p:par>
                        <p:par>
                          <p:cTn id="37" fill="hold">
                            <p:stCondLst>
                              <p:cond delay="500"/>
                            </p:stCondLst>
                            <p:childTnLst>
                              <p:par>
                                <p:cTn id="38" presetID="22" presetClass="entr" presetSubtype="1" fill="hold" grpId="0" nodeType="afterEffect">
                                  <p:stCondLst>
                                    <p:cond delay="0"/>
                                  </p:stCondLst>
                                  <p:childTnLst>
                                    <p:set>
                                      <p:cBhvr>
                                        <p:cTn id="39" dur="1" fill="hold">
                                          <p:stCondLst>
                                            <p:cond delay="0"/>
                                          </p:stCondLst>
                                        </p:cTn>
                                        <p:tgtEl>
                                          <p:spTgt spid="140"/>
                                        </p:tgtEl>
                                        <p:attrNameLst>
                                          <p:attrName>style.visibility</p:attrName>
                                        </p:attrNameLst>
                                      </p:cBhvr>
                                      <p:to>
                                        <p:strVal val="visible"/>
                                      </p:to>
                                    </p:set>
                                    <p:animEffect transition="in" filter="wipe(up)">
                                      <p:cBhvr>
                                        <p:cTn id="40" dur="650"/>
                                        <p:tgtEl>
                                          <p:spTgt spid="14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00"/>
                                        </p:tgtEl>
                                        <p:attrNameLst>
                                          <p:attrName>style.visibility</p:attrName>
                                        </p:attrNameLst>
                                      </p:cBhvr>
                                      <p:to>
                                        <p:strVal val="visible"/>
                                      </p:to>
                                    </p:set>
                                    <p:animEffect transition="in" filter="fade">
                                      <p:cBhvr>
                                        <p:cTn id="45" dur="500"/>
                                        <p:tgtEl>
                                          <p:spTgt spid="100"/>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13"/>
                                        </p:tgtEl>
                                        <p:attrNameLst>
                                          <p:attrName>style.visibility</p:attrName>
                                        </p:attrNameLst>
                                      </p:cBhvr>
                                      <p:to>
                                        <p:strVal val="visible"/>
                                      </p:to>
                                    </p:set>
                                    <p:animEffect transition="in" filter="fade">
                                      <p:cBhvr>
                                        <p:cTn id="48" dur="500"/>
                                        <p:tgtEl>
                                          <p:spTgt spid="113"/>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14"/>
                                        </p:tgtEl>
                                        <p:attrNameLst>
                                          <p:attrName>style.visibility</p:attrName>
                                        </p:attrNameLst>
                                      </p:cBhvr>
                                      <p:to>
                                        <p:strVal val="visible"/>
                                      </p:to>
                                    </p:set>
                                    <p:animEffect transition="in" filter="fade">
                                      <p:cBhvr>
                                        <p:cTn id="51" dur="500"/>
                                        <p:tgtEl>
                                          <p:spTgt spid="114"/>
                                        </p:tgtEl>
                                      </p:cBhvr>
                                    </p:animEffect>
                                  </p:childTnLst>
                                </p:cTn>
                              </p:par>
                            </p:childTnLst>
                          </p:cTn>
                        </p:par>
                        <p:par>
                          <p:cTn id="52" fill="hold">
                            <p:stCondLst>
                              <p:cond delay="500"/>
                            </p:stCondLst>
                            <p:childTnLst>
                              <p:par>
                                <p:cTn id="53" presetID="22" presetClass="entr" presetSubtype="2" fill="hold" grpId="0" nodeType="afterEffect">
                                  <p:stCondLst>
                                    <p:cond delay="0"/>
                                  </p:stCondLst>
                                  <p:childTnLst>
                                    <p:set>
                                      <p:cBhvr>
                                        <p:cTn id="54" dur="1" fill="hold">
                                          <p:stCondLst>
                                            <p:cond delay="0"/>
                                          </p:stCondLst>
                                        </p:cTn>
                                        <p:tgtEl>
                                          <p:spTgt spid="141"/>
                                        </p:tgtEl>
                                        <p:attrNameLst>
                                          <p:attrName>style.visibility</p:attrName>
                                        </p:attrNameLst>
                                      </p:cBhvr>
                                      <p:to>
                                        <p:strVal val="visible"/>
                                      </p:to>
                                    </p:set>
                                    <p:animEffect transition="in" filter="wipe(right)">
                                      <p:cBhvr>
                                        <p:cTn id="55" dur="550"/>
                                        <p:tgtEl>
                                          <p:spTgt spid="141"/>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04"/>
                                        </p:tgtEl>
                                        <p:attrNameLst>
                                          <p:attrName>style.visibility</p:attrName>
                                        </p:attrNameLst>
                                      </p:cBhvr>
                                      <p:to>
                                        <p:strVal val="visible"/>
                                      </p:to>
                                    </p:set>
                                    <p:animEffect transition="in" filter="fade">
                                      <p:cBhvr>
                                        <p:cTn id="60" dur="500"/>
                                        <p:tgtEl>
                                          <p:spTgt spid="104"/>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115"/>
                                        </p:tgtEl>
                                        <p:attrNameLst>
                                          <p:attrName>style.visibility</p:attrName>
                                        </p:attrNameLst>
                                      </p:cBhvr>
                                      <p:to>
                                        <p:strVal val="visible"/>
                                      </p:to>
                                    </p:set>
                                    <p:animEffect transition="in" filter="fade">
                                      <p:cBhvr>
                                        <p:cTn id="63" dur="500"/>
                                        <p:tgtEl>
                                          <p:spTgt spid="115"/>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116"/>
                                        </p:tgtEl>
                                        <p:attrNameLst>
                                          <p:attrName>style.visibility</p:attrName>
                                        </p:attrNameLst>
                                      </p:cBhvr>
                                      <p:to>
                                        <p:strVal val="visible"/>
                                      </p:to>
                                    </p:set>
                                    <p:animEffect transition="in" filter="fade">
                                      <p:cBhvr>
                                        <p:cTn id="66" dur="500"/>
                                        <p:tgtEl>
                                          <p:spTgt spid="116"/>
                                        </p:tgtEl>
                                      </p:cBhvr>
                                    </p:animEffect>
                                  </p:childTnLst>
                                </p:cTn>
                              </p:par>
                            </p:childTnLst>
                          </p:cTn>
                        </p:par>
                        <p:par>
                          <p:cTn id="67" fill="hold">
                            <p:stCondLst>
                              <p:cond delay="500"/>
                            </p:stCondLst>
                            <p:childTnLst>
                              <p:par>
                                <p:cTn id="68" presetID="22" presetClass="entr" presetSubtype="2" fill="hold" grpId="0" nodeType="afterEffect">
                                  <p:stCondLst>
                                    <p:cond delay="0"/>
                                  </p:stCondLst>
                                  <p:childTnLst>
                                    <p:set>
                                      <p:cBhvr>
                                        <p:cTn id="69" dur="1" fill="hold">
                                          <p:stCondLst>
                                            <p:cond delay="0"/>
                                          </p:stCondLst>
                                        </p:cTn>
                                        <p:tgtEl>
                                          <p:spTgt spid="142"/>
                                        </p:tgtEl>
                                        <p:attrNameLst>
                                          <p:attrName>style.visibility</p:attrName>
                                        </p:attrNameLst>
                                      </p:cBhvr>
                                      <p:to>
                                        <p:strVal val="visible"/>
                                      </p:to>
                                    </p:set>
                                    <p:animEffect transition="in" filter="wipe(right)">
                                      <p:cBhvr>
                                        <p:cTn id="70" dur="550"/>
                                        <p:tgtEl>
                                          <p:spTgt spid="142"/>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102"/>
                                        </p:tgtEl>
                                        <p:attrNameLst>
                                          <p:attrName>style.visibility</p:attrName>
                                        </p:attrNameLst>
                                      </p:cBhvr>
                                      <p:to>
                                        <p:strVal val="visible"/>
                                      </p:to>
                                    </p:set>
                                    <p:animEffect transition="in" filter="fade">
                                      <p:cBhvr>
                                        <p:cTn id="75" dur="500"/>
                                        <p:tgtEl>
                                          <p:spTgt spid="102"/>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117"/>
                                        </p:tgtEl>
                                        <p:attrNameLst>
                                          <p:attrName>style.visibility</p:attrName>
                                        </p:attrNameLst>
                                      </p:cBhvr>
                                      <p:to>
                                        <p:strVal val="visible"/>
                                      </p:to>
                                    </p:set>
                                    <p:animEffect transition="in" filter="fade">
                                      <p:cBhvr>
                                        <p:cTn id="78" dur="500"/>
                                        <p:tgtEl>
                                          <p:spTgt spid="117"/>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118"/>
                                        </p:tgtEl>
                                        <p:attrNameLst>
                                          <p:attrName>style.visibility</p:attrName>
                                        </p:attrNameLst>
                                      </p:cBhvr>
                                      <p:to>
                                        <p:strVal val="visible"/>
                                      </p:to>
                                    </p:set>
                                    <p:animEffect transition="in" filter="fade">
                                      <p:cBhvr>
                                        <p:cTn id="81" dur="500"/>
                                        <p:tgtEl>
                                          <p:spTgt spid="118"/>
                                        </p:tgtEl>
                                      </p:cBhvr>
                                    </p:animEffect>
                                  </p:childTnLst>
                                </p:cTn>
                              </p:par>
                            </p:childTnLst>
                          </p:cTn>
                        </p:par>
                        <p:par>
                          <p:cTn id="82" fill="hold">
                            <p:stCondLst>
                              <p:cond delay="500"/>
                            </p:stCondLst>
                            <p:childTnLst>
                              <p:par>
                                <p:cTn id="83" presetID="22" presetClass="entr" presetSubtype="4" fill="hold" grpId="0" nodeType="afterEffect">
                                  <p:stCondLst>
                                    <p:cond delay="0"/>
                                  </p:stCondLst>
                                  <p:childTnLst>
                                    <p:set>
                                      <p:cBhvr>
                                        <p:cTn id="84" dur="1" fill="hold">
                                          <p:stCondLst>
                                            <p:cond delay="0"/>
                                          </p:stCondLst>
                                        </p:cTn>
                                        <p:tgtEl>
                                          <p:spTgt spid="6"/>
                                        </p:tgtEl>
                                        <p:attrNameLst>
                                          <p:attrName>style.visibility</p:attrName>
                                        </p:attrNameLst>
                                      </p:cBhvr>
                                      <p:to>
                                        <p:strVal val="visible"/>
                                      </p:to>
                                    </p:set>
                                    <p:animEffect transition="in" filter="wipe(down)">
                                      <p:cBhvr>
                                        <p:cTn id="85" dur="650"/>
                                        <p:tgtEl>
                                          <p:spTgt spid="6"/>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nodeType="clickEffect">
                                  <p:stCondLst>
                                    <p:cond delay="0"/>
                                  </p:stCondLst>
                                  <p:childTnLst>
                                    <p:set>
                                      <p:cBhvr>
                                        <p:cTn id="89" dur="1" fill="hold">
                                          <p:stCondLst>
                                            <p:cond delay="0"/>
                                          </p:stCondLst>
                                        </p:cTn>
                                        <p:tgtEl>
                                          <p:spTgt spid="18"/>
                                        </p:tgtEl>
                                        <p:attrNameLst>
                                          <p:attrName>style.visibility</p:attrName>
                                        </p:attrNameLst>
                                      </p:cBhvr>
                                      <p:to>
                                        <p:strVal val="visible"/>
                                      </p:to>
                                    </p:set>
                                    <p:animEffect transition="in" filter="fade">
                                      <p:cBhvr>
                                        <p:cTn id="90" dur="500"/>
                                        <p:tgtEl>
                                          <p:spTgt spid="18"/>
                                        </p:tgtEl>
                                      </p:cBhvr>
                                    </p:animEffect>
                                  </p:childTnLst>
                                </p:cTn>
                              </p:par>
                              <p:par>
                                <p:cTn id="91" presetID="10" presetClass="entr" presetSubtype="0" fill="hold" nodeType="withEffect">
                                  <p:stCondLst>
                                    <p:cond delay="0"/>
                                  </p:stCondLst>
                                  <p:childTnLst>
                                    <p:set>
                                      <p:cBhvr>
                                        <p:cTn id="92" dur="1" fill="hold">
                                          <p:stCondLst>
                                            <p:cond delay="0"/>
                                          </p:stCondLst>
                                        </p:cTn>
                                        <p:tgtEl>
                                          <p:spTgt spid="16"/>
                                        </p:tgtEl>
                                        <p:attrNameLst>
                                          <p:attrName>style.visibility</p:attrName>
                                        </p:attrNameLst>
                                      </p:cBhvr>
                                      <p:to>
                                        <p:strVal val="visible"/>
                                      </p:to>
                                    </p:set>
                                    <p:animEffect transition="in" filter="fade">
                                      <p:cBhvr>
                                        <p:cTn id="93" dur="500"/>
                                        <p:tgtEl>
                                          <p:spTgt spid="16"/>
                                        </p:tgtEl>
                                      </p:cBhvr>
                                    </p:animEffect>
                                  </p:childTnLst>
                                </p:cTn>
                              </p:par>
                            </p:childTnLst>
                          </p:cTn>
                        </p:par>
                        <p:par>
                          <p:cTn id="94" fill="hold">
                            <p:stCondLst>
                              <p:cond delay="500"/>
                            </p:stCondLst>
                            <p:childTnLst>
                              <p:par>
                                <p:cTn id="95" presetID="10" presetClass="entr" presetSubtype="0" fill="hold" nodeType="afterEffect">
                                  <p:stCondLst>
                                    <p:cond delay="0"/>
                                  </p:stCondLst>
                                  <p:childTnLst>
                                    <p:set>
                                      <p:cBhvr>
                                        <p:cTn id="96" dur="1" fill="hold">
                                          <p:stCondLst>
                                            <p:cond delay="0"/>
                                          </p:stCondLst>
                                        </p:cTn>
                                        <p:tgtEl>
                                          <p:spTgt spid="154"/>
                                        </p:tgtEl>
                                        <p:attrNameLst>
                                          <p:attrName>style.visibility</p:attrName>
                                        </p:attrNameLst>
                                      </p:cBhvr>
                                      <p:to>
                                        <p:strVal val="visible"/>
                                      </p:to>
                                    </p:set>
                                    <p:animEffect transition="in" filter="fade">
                                      <p:cBhvr>
                                        <p:cTn id="97" dur="500"/>
                                        <p:tgtEl>
                                          <p:spTgt spid="154"/>
                                        </p:tgtEl>
                                      </p:cBhvr>
                                    </p:animEffect>
                                  </p:childTnLst>
                                </p:cTn>
                              </p:par>
                              <p:par>
                                <p:cTn id="98" presetID="10" presetClass="entr" presetSubtype="0" fill="hold" nodeType="withEffect">
                                  <p:stCondLst>
                                    <p:cond delay="0"/>
                                  </p:stCondLst>
                                  <p:childTnLst>
                                    <p:set>
                                      <p:cBhvr>
                                        <p:cTn id="99" dur="1" fill="hold">
                                          <p:stCondLst>
                                            <p:cond delay="0"/>
                                          </p:stCondLst>
                                        </p:cTn>
                                        <p:tgtEl>
                                          <p:spTgt spid="155"/>
                                        </p:tgtEl>
                                        <p:attrNameLst>
                                          <p:attrName>style.visibility</p:attrName>
                                        </p:attrNameLst>
                                      </p:cBhvr>
                                      <p:to>
                                        <p:strVal val="visible"/>
                                      </p:to>
                                    </p:set>
                                    <p:animEffect transition="in" filter="fade">
                                      <p:cBhvr>
                                        <p:cTn id="100" dur="500"/>
                                        <p:tgtEl>
                                          <p:spTgt spid="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2" grpId="0" animBg="1"/>
      <p:bldP spid="141" grpId="0" animBg="1"/>
      <p:bldP spid="140" grpId="0" animBg="1"/>
      <p:bldP spid="139" grpId="0" animBg="1"/>
      <p:bldP spid="111" grpId="0"/>
      <p:bldP spid="112" grpId="0"/>
      <p:bldP spid="113" grpId="0"/>
      <p:bldP spid="114" grpId="0"/>
      <p:bldP spid="109" grpId="0"/>
      <p:bldP spid="115" grpId="0"/>
      <p:bldP spid="116" grpId="0"/>
      <p:bldP spid="117" grpId="0"/>
      <p:bldP spid="118"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グループ化 17">
            <a:extLst>
              <a:ext uri="{FF2B5EF4-FFF2-40B4-BE49-F238E27FC236}">
                <a16:creationId xmlns:a16="http://schemas.microsoft.com/office/drawing/2014/main" id="{5144676A-67A3-DC02-5C4D-853BF9DE7B90}"/>
              </a:ext>
            </a:extLst>
          </p:cNvPr>
          <p:cNvGrpSpPr/>
          <p:nvPr/>
        </p:nvGrpSpPr>
        <p:grpSpPr>
          <a:xfrm>
            <a:off x="287921" y="6410880"/>
            <a:ext cx="8532000" cy="374400"/>
            <a:chOff x="322211" y="6410880"/>
            <a:chExt cx="8532000" cy="374400"/>
          </a:xfrm>
        </p:grpSpPr>
        <p:sp>
          <p:nvSpPr>
            <p:cNvPr id="20" name="正方形/長方形 19">
              <a:extLst>
                <a:ext uri="{FF2B5EF4-FFF2-40B4-BE49-F238E27FC236}">
                  <a16:creationId xmlns:a16="http://schemas.microsoft.com/office/drawing/2014/main" id="{1966F72D-B3C3-AC29-E746-14877385F5EB}"/>
                </a:ext>
              </a:extLst>
            </p:cNvPr>
            <p:cNvSpPr/>
            <p:nvPr/>
          </p:nvSpPr>
          <p:spPr bwMode="auto">
            <a:xfrm>
              <a:off x="322211" y="6410880"/>
              <a:ext cx="8532000" cy="374400"/>
            </a:xfrm>
            <a:prstGeom prst="rect">
              <a:avLst/>
            </a:prstGeom>
            <a:noFill/>
            <a:ln w="22225" cap="flat" cmpd="sng" algn="ctr">
              <a:solidFill>
                <a:srgbClr val="005BAD"/>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22" name="正方形/長方形 21">
              <a:extLst>
                <a:ext uri="{FF2B5EF4-FFF2-40B4-BE49-F238E27FC236}">
                  <a16:creationId xmlns:a16="http://schemas.microsoft.com/office/drawing/2014/main" id="{E3DE0916-6FF1-0F31-0489-03BFA03BB585}"/>
                </a:ext>
              </a:extLst>
            </p:cNvPr>
            <p:cNvSpPr/>
            <p:nvPr/>
          </p:nvSpPr>
          <p:spPr bwMode="auto">
            <a:xfrm>
              <a:off x="322212" y="6449705"/>
              <a:ext cx="8497741" cy="296751"/>
            </a:xfrm>
            <a:prstGeom prst="rect">
              <a:avLst/>
            </a:prstGeom>
            <a:solidFill>
              <a:srgbClr val="CCECFF">
                <a:alpha val="30000"/>
              </a:srgbClr>
            </a:solidFill>
            <a:ln w="6350" cap="flat" cmpd="sng" algn="ctr">
              <a:solidFill>
                <a:srgbClr val="005BAD"/>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grpSp>
      <p:sp>
        <p:nvSpPr>
          <p:cNvPr id="12291" name="テキスト ボックス 18"/>
          <p:cNvSpPr txBox="1">
            <a:spLocks noChangeArrowheads="1"/>
          </p:cNvSpPr>
          <p:nvPr/>
        </p:nvSpPr>
        <p:spPr bwMode="auto">
          <a:xfrm>
            <a:off x="0" y="1049238"/>
            <a:ext cx="9144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defTabSz="419207" eaLnBrk="1" hangingPunct="1">
              <a:spcBef>
                <a:spcPct val="0"/>
              </a:spcBef>
              <a:buNone/>
            </a:pPr>
            <a:r>
              <a:rPr lang="ja-JP" altLang="en-US" sz="2000" dirty="0">
                <a:solidFill>
                  <a:prstClr val="black"/>
                </a:solidFill>
                <a:latin typeface="+mn-ea"/>
                <a:ea typeface="+mn-ea"/>
              </a:rPr>
              <a:t>納税の義務は憲法で定められています。</a:t>
            </a:r>
          </a:p>
        </p:txBody>
      </p:sp>
      <p:sp>
        <p:nvSpPr>
          <p:cNvPr id="5" name="テキスト ボックス 4">
            <a:extLst>
              <a:ext uri="{FF2B5EF4-FFF2-40B4-BE49-F238E27FC236}">
                <a16:creationId xmlns:a16="http://schemas.microsoft.com/office/drawing/2014/main" id="{5A3D6501-0290-F086-25D2-6B8B3B3AF2B7}"/>
              </a:ext>
            </a:extLst>
          </p:cNvPr>
          <p:cNvSpPr txBox="1"/>
          <p:nvPr/>
        </p:nvSpPr>
        <p:spPr>
          <a:xfrm>
            <a:off x="762245" y="6473251"/>
            <a:ext cx="7171520" cy="261610"/>
          </a:xfrm>
          <a:prstGeom prst="rect">
            <a:avLst/>
          </a:prstGeom>
          <a:noFill/>
        </p:spPr>
        <p:txBody>
          <a:bodyPr wrap="square" rtlCol="0">
            <a:spAutoFit/>
          </a:bodyPr>
          <a:lstStyle/>
          <a:p>
            <a:r>
              <a:rPr kumimoji="1" lang="ja-JP" altLang="en-US" sz="1100" b="1" dirty="0">
                <a:solidFill>
                  <a:srgbClr val="005BAD"/>
                </a:solidFill>
                <a:latin typeface="ＭＳ Ｐゴシック" panose="020B0600070205080204" pitchFamily="50" charset="-128"/>
                <a:ea typeface="ＭＳ Ｐゴシック" panose="020B0600070205080204" pitchFamily="50" charset="-128"/>
              </a:rPr>
              <a:t>調べてみよう </a:t>
            </a:r>
            <a:r>
              <a:rPr lang="ja-JP" altLang="en-US" sz="1100" b="1" dirty="0">
                <a:solidFill>
                  <a:srgbClr val="005BAD"/>
                </a:solidFill>
                <a:latin typeface="+mj-ea"/>
                <a:ea typeface="+mj-ea"/>
              </a:rPr>
              <a:t>： </a:t>
            </a:r>
            <a:r>
              <a:rPr lang="ja-JP" altLang="en-US" sz="1100" b="1" dirty="0">
                <a:solidFill>
                  <a:srgbClr val="005BAD"/>
                </a:solidFill>
                <a:latin typeface="ＭＳ Ｐゴシック" panose="020B0600070205080204" pitchFamily="50" charset="-128"/>
                <a:ea typeface="ＭＳ Ｐゴシック" panose="020B0600070205080204" pitchFamily="50" charset="-128"/>
              </a:rPr>
              <a:t>納税の義務</a:t>
            </a:r>
            <a:r>
              <a:rPr lang="ja-JP" altLang="en-US" sz="1100" b="1" spc="-150" dirty="0">
                <a:latin typeface="+mj-ea"/>
                <a:ea typeface="+mj-ea"/>
              </a:rPr>
              <a:t>　</a:t>
            </a:r>
            <a:r>
              <a:rPr kumimoji="1" lang="en-US" altLang="ja-JP" sz="1100" dirty="0">
                <a:latin typeface="Arial" panose="020B0604020202020204" pitchFamily="34" charset="0"/>
                <a:cs typeface="Arial" panose="020B0604020202020204" pitchFamily="34" charset="0"/>
                <a:hlinkClick r:id="">
                  <a:extLst>
                    <a:ext uri="{A12FA001-AC4F-418D-AE19-62706E023703}">
                      <ahyp:hlinkClr xmlns:ahyp="http://schemas.microsoft.com/office/drawing/2018/hyperlinkcolor" val="tx"/>
                    </a:ext>
                  </a:extLst>
                </a:hlinkClick>
              </a:rPr>
              <a:t>https://www.nta.go.jp/taxes/kids/hatten/page14.htm</a:t>
            </a:r>
            <a:endParaRPr lang="ja-JP" altLang="en-US" sz="1100" dirty="0">
              <a:latin typeface="ＭＳ Ｐゴシック" panose="020B0600070205080204" pitchFamily="50" charset="-128"/>
              <a:ea typeface="ＭＳ Ｐゴシック" panose="020B0600070205080204" pitchFamily="50" charset="-128"/>
            </a:endParaRPr>
          </a:p>
        </p:txBody>
      </p:sp>
      <p:sp>
        <p:nvSpPr>
          <p:cNvPr id="8" name="スライド番号プレースホルダー 7">
            <a:extLst>
              <a:ext uri="{FF2B5EF4-FFF2-40B4-BE49-F238E27FC236}">
                <a16:creationId xmlns:a16="http://schemas.microsoft.com/office/drawing/2014/main" id="{C12B9816-0444-75AD-BDA4-0F3379E409B9}"/>
              </a:ext>
            </a:extLst>
          </p:cNvPr>
          <p:cNvSpPr>
            <a:spLocks noGrp="1"/>
          </p:cNvSpPr>
          <p:nvPr>
            <p:ph type="sldNum" sz="quarter" idx="12"/>
          </p:nvPr>
        </p:nvSpPr>
        <p:spPr>
          <a:prstGeom prst="rect">
            <a:avLst/>
          </a:prstGeom>
        </p:spPr>
        <p:txBody>
          <a:bodyPr/>
          <a:lstStyle/>
          <a:p>
            <a:pPr>
              <a:defRPr/>
            </a:pPr>
            <a:fld id="{40E3B949-1179-4387-B307-F356BE6486A4}" type="slidenum">
              <a:rPr lang="en-US" altLang="ja-JP" smtClean="0"/>
              <a:pPr>
                <a:defRPr/>
              </a:pPr>
              <a:t>9</a:t>
            </a:fld>
            <a:endParaRPr lang="en-US" altLang="ja-JP" dirty="0"/>
          </a:p>
        </p:txBody>
      </p:sp>
      <p:grpSp>
        <p:nvGrpSpPr>
          <p:cNvPr id="3" name="グループ化 2">
            <a:extLst>
              <a:ext uri="{FF2B5EF4-FFF2-40B4-BE49-F238E27FC236}">
                <a16:creationId xmlns:a16="http://schemas.microsoft.com/office/drawing/2014/main" id="{92A03DDB-CE3E-07ED-75BF-5961CC08483C}"/>
              </a:ext>
            </a:extLst>
          </p:cNvPr>
          <p:cNvGrpSpPr/>
          <p:nvPr/>
        </p:nvGrpSpPr>
        <p:grpSpPr>
          <a:xfrm>
            <a:off x="323849" y="1511737"/>
            <a:ext cx="8506443" cy="639767"/>
            <a:chOff x="323849" y="1511737"/>
            <a:chExt cx="8506443" cy="639767"/>
          </a:xfrm>
        </p:grpSpPr>
        <p:sp>
          <p:nvSpPr>
            <p:cNvPr id="16" name="正方形/長方形 15">
              <a:extLst>
                <a:ext uri="{FF2B5EF4-FFF2-40B4-BE49-F238E27FC236}">
                  <a16:creationId xmlns:a16="http://schemas.microsoft.com/office/drawing/2014/main" id="{F19718F4-CCB5-7925-7F41-CBF1C444D58B}"/>
                </a:ext>
              </a:extLst>
            </p:cNvPr>
            <p:cNvSpPr/>
            <p:nvPr/>
          </p:nvSpPr>
          <p:spPr bwMode="auto">
            <a:xfrm>
              <a:off x="323849" y="1511737"/>
              <a:ext cx="8506443" cy="639766"/>
            </a:xfrm>
            <a:prstGeom prst="rect">
              <a:avLst/>
            </a:prstGeom>
            <a:solidFill>
              <a:schemeClr val="bg1"/>
            </a:solidFill>
            <a:ln w="9525" cap="flat" cmpd="sng" algn="ctr">
              <a:solidFill>
                <a:srgbClr val="005BAD"/>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17" name="正方形/長方形 16">
              <a:extLst>
                <a:ext uri="{FF2B5EF4-FFF2-40B4-BE49-F238E27FC236}">
                  <a16:creationId xmlns:a16="http://schemas.microsoft.com/office/drawing/2014/main" id="{E0F14D9F-CB8A-794A-BAE9-BB0208041198}"/>
                </a:ext>
              </a:extLst>
            </p:cNvPr>
            <p:cNvSpPr/>
            <p:nvPr/>
          </p:nvSpPr>
          <p:spPr bwMode="auto">
            <a:xfrm>
              <a:off x="323850" y="1511737"/>
              <a:ext cx="2019701" cy="639767"/>
            </a:xfrm>
            <a:prstGeom prst="rect">
              <a:avLst/>
            </a:prstGeom>
            <a:solidFill>
              <a:srgbClr val="005BAD"/>
            </a:solid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ja-JP" altLang="en-US" sz="1800" spc="120" dirty="0">
                  <a:solidFill>
                    <a:schemeClr val="bg1"/>
                  </a:solidFill>
                  <a:latin typeface="+mn-ea"/>
                  <a:ea typeface="+mn-ea"/>
                </a:rPr>
                <a:t>日本国憲法</a:t>
              </a:r>
              <a:endParaRPr lang="en-US" altLang="ja-JP" sz="1800" spc="120" dirty="0">
                <a:solidFill>
                  <a:schemeClr val="bg1"/>
                </a:solidFill>
                <a:latin typeface="+mn-ea"/>
                <a:ea typeface="+mn-ea"/>
              </a:endParaRPr>
            </a:p>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600" b="0" i="0" u="none" strike="noStrike" cap="none" spc="120" normalizeH="0" baseline="0" dirty="0">
                  <a:ln>
                    <a:noFill/>
                  </a:ln>
                  <a:solidFill>
                    <a:schemeClr val="bg1"/>
                  </a:solidFill>
                  <a:effectLst/>
                  <a:latin typeface="+mn-ea"/>
                  <a:ea typeface="+mn-ea"/>
                </a:rPr>
                <a:t>第</a:t>
              </a:r>
              <a:r>
                <a:rPr kumimoji="1" lang="ja-JP" altLang="en-US" sz="1800" b="0" i="0" u="none" strike="noStrike" cap="none" spc="120" normalizeH="0" baseline="0" dirty="0">
                  <a:ln>
                    <a:noFill/>
                  </a:ln>
                  <a:solidFill>
                    <a:schemeClr val="bg1"/>
                  </a:solidFill>
                  <a:effectLst/>
                  <a:latin typeface="+mn-ea"/>
                  <a:ea typeface="+mn-ea"/>
                </a:rPr>
                <a:t>３０</a:t>
              </a:r>
              <a:r>
                <a:rPr kumimoji="1" lang="ja-JP" altLang="en-US" sz="1600" b="0" i="0" u="none" strike="noStrike" cap="none" spc="120" normalizeH="0" baseline="0" dirty="0">
                  <a:ln>
                    <a:noFill/>
                  </a:ln>
                  <a:solidFill>
                    <a:schemeClr val="bg1"/>
                  </a:solidFill>
                  <a:effectLst/>
                  <a:latin typeface="+mn-ea"/>
                  <a:ea typeface="+mn-ea"/>
                </a:rPr>
                <a:t>条</a:t>
              </a:r>
              <a:endParaRPr kumimoji="1" lang="ja-JP" altLang="en-US" sz="1800" b="0" i="0" u="none" strike="noStrike" cap="none" spc="120" normalizeH="0" baseline="0" dirty="0">
                <a:ln>
                  <a:noFill/>
                </a:ln>
                <a:solidFill>
                  <a:schemeClr val="bg1"/>
                </a:solidFill>
                <a:effectLst/>
                <a:latin typeface="+mn-ea"/>
                <a:ea typeface="+mn-ea"/>
              </a:endParaRPr>
            </a:p>
          </p:txBody>
        </p:sp>
      </p:grpSp>
      <p:sp>
        <p:nvSpPr>
          <p:cNvPr id="19" name="Rectangle 36">
            <a:extLst>
              <a:ext uri="{FF2B5EF4-FFF2-40B4-BE49-F238E27FC236}">
                <a16:creationId xmlns:a16="http://schemas.microsoft.com/office/drawing/2014/main" id="{0416F083-34C9-81D2-28BC-6A6402D051EE}"/>
              </a:ext>
            </a:extLst>
          </p:cNvPr>
          <p:cNvSpPr>
            <a:spLocks noChangeArrowheads="1"/>
          </p:cNvSpPr>
          <p:nvPr/>
        </p:nvSpPr>
        <p:spPr bwMode="auto">
          <a:xfrm>
            <a:off x="2494445" y="1633717"/>
            <a:ext cx="622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defTabSz="838413" eaLnBrk="1" hangingPunct="1">
              <a:defRPr/>
            </a:pPr>
            <a:r>
              <a:rPr lang="ja-JP" altLang="en-US" sz="2000" dirty="0">
                <a:solidFill>
                  <a:srgbClr val="005BAD"/>
                </a:solidFill>
                <a:latin typeface="+mn-ea"/>
                <a:ea typeface="+mn-ea"/>
              </a:rPr>
              <a:t>国民は、法律の定めるところにより、納税の義務を</a:t>
            </a:r>
            <a:r>
              <a:rPr lang="ja-JP" altLang="en-US" sz="2000" dirty="0" err="1">
                <a:solidFill>
                  <a:srgbClr val="005BAD"/>
                </a:solidFill>
                <a:latin typeface="+mn-ea"/>
                <a:ea typeface="+mn-ea"/>
              </a:rPr>
              <a:t>負ふ</a:t>
            </a:r>
            <a:r>
              <a:rPr lang="ja-JP" altLang="en-US" sz="2000" dirty="0">
                <a:solidFill>
                  <a:srgbClr val="005BAD"/>
                </a:solidFill>
                <a:latin typeface="+mn-ea"/>
                <a:ea typeface="+mn-ea"/>
              </a:rPr>
              <a:t>。</a:t>
            </a:r>
          </a:p>
        </p:txBody>
      </p:sp>
      <p:sp>
        <p:nvSpPr>
          <p:cNvPr id="2" name="Rectangle 14">
            <a:extLst>
              <a:ext uri="{FF2B5EF4-FFF2-40B4-BE49-F238E27FC236}">
                <a16:creationId xmlns:a16="http://schemas.microsoft.com/office/drawing/2014/main" id="{24E4F9A0-B4C5-ACD3-67AB-CE6A97734CBE}"/>
              </a:ext>
            </a:extLst>
          </p:cNvPr>
          <p:cNvSpPr txBox="1">
            <a:spLocks noChangeArrowheads="1"/>
          </p:cNvSpPr>
          <p:nvPr/>
        </p:nvSpPr>
        <p:spPr bwMode="auto">
          <a:xfrm>
            <a:off x="240030" y="134966"/>
            <a:ext cx="877100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a:lstStyle>
          <a:p>
            <a:pPr algn="l" eaLnBrk="1" hangingPunct="1"/>
            <a:r>
              <a:rPr lang="ja-JP" altLang="en-US" sz="2500" kern="0" dirty="0">
                <a:solidFill>
                  <a:srgbClr val="005BAD"/>
                </a:solidFill>
                <a:latin typeface="HGP創英角ｺﾞｼｯｸUB" panose="020B0900000000000000" pitchFamily="50" charset="-128"/>
                <a:ea typeface="HGP創英角ｺﾞｼｯｸUB" panose="020B0900000000000000" pitchFamily="50" charset="-128"/>
              </a:rPr>
              <a:t>２</a:t>
            </a:r>
            <a:r>
              <a:rPr lang="en-US" altLang="ja-JP" sz="2200" kern="0" dirty="0">
                <a:solidFill>
                  <a:srgbClr val="005BAD"/>
                </a:solidFill>
                <a:latin typeface="HGP創英角ｺﾞｼｯｸUB" panose="020B0900000000000000" pitchFamily="50" charset="-128"/>
                <a:ea typeface="HGP創英角ｺﾞｼｯｸUB" panose="020B0900000000000000" pitchFamily="50" charset="-128"/>
              </a:rPr>
              <a:t>. </a:t>
            </a:r>
            <a:r>
              <a:rPr lang="ja-JP" altLang="en-US" sz="2200" kern="0" dirty="0">
                <a:solidFill>
                  <a:schemeClr val="tx1"/>
                </a:solidFill>
                <a:latin typeface="HGP創英角ｺﾞｼｯｸUB" panose="020B0900000000000000" pitchFamily="50" charset="-128"/>
                <a:ea typeface="HGP創英角ｺﾞｼｯｸUB" panose="020B0900000000000000" pitchFamily="50" charset="-128"/>
              </a:rPr>
              <a:t>納税の義務と公平な税金</a:t>
            </a:r>
          </a:p>
        </p:txBody>
      </p:sp>
      <p:grpSp>
        <p:nvGrpSpPr>
          <p:cNvPr id="10" name="グループ化 9">
            <a:extLst>
              <a:ext uri="{FF2B5EF4-FFF2-40B4-BE49-F238E27FC236}">
                <a16:creationId xmlns:a16="http://schemas.microsoft.com/office/drawing/2014/main" id="{956FBB79-15B9-22D9-AA7D-88DC10FD7C8D}"/>
              </a:ext>
            </a:extLst>
          </p:cNvPr>
          <p:cNvGrpSpPr/>
          <p:nvPr/>
        </p:nvGrpSpPr>
        <p:grpSpPr>
          <a:xfrm>
            <a:off x="-29057" y="6108718"/>
            <a:ext cx="832606" cy="749280"/>
            <a:chOff x="-35154" y="5996309"/>
            <a:chExt cx="945432" cy="850815"/>
          </a:xfrm>
        </p:grpSpPr>
        <p:sp>
          <p:nvSpPr>
            <p:cNvPr id="11" name="フリーフォーム: 図形 10">
              <a:extLst>
                <a:ext uri="{FF2B5EF4-FFF2-40B4-BE49-F238E27FC236}">
                  <a16:creationId xmlns:a16="http://schemas.microsoft.com/office/drawing/2014/main" id="{4E7BC00A-5B05-844E-1D0A-DF39A0DF4032}"/>
                </a:ext>
              </a:extLst>
            </p:cNvPr>
            <p:cNvSpPr/>
            <p:nvPr userDrawn="1"/>
          </p:nvSpPr>
          <p:spPr>
            <a:xfrm rot="5400000">
              <a:off x="29731" y="6013480"/>
              <a:ext cx="803910" cy="863377"/>
            </a:xfrm>
            <a:custGeom>
              <a:avLst/>
              <a:gdLst>
                <a:gd name="connsiteX0" fmla="*/ 0 w 803912"/>
                <a:gd name="connsiteY0" fmla="*/ 529098 h 863377"/>
                <a:gd name="connsiteX1" fmla="*/ 529098 w 803912"/>
                <a:gd name="connsiteY1" fmla="*/ 0 h 863377"/>
                <a:gd name="connsiteX2" fmla="*/ 735047 w 803912"/>
                <a:gd name="connsiteY2" fmla="*/ 41580 h 863377"/>
                <a:gd name="connsiteX3" fmla="*/ 803912 w 803912"/>
                <a:gd name="connsiteY3" fmla="*/ 78958 h 863377"/>
                <a:gd name="connsiteX4" fmla="*/ 803912 w 803912"/>
                <a:gd name="connsiteY4" fmla="*/ 863377 h 863377"/>
                <a:gd name="connsiteX5" fmla="*/ 122089 w 803912"/>
                <a:gd name="connsiteY5" fmla="*/ 863377 h 863377"/>
                <a:gd name="connsiteX6" fmla="*/ 90362 w 803912"/>
                <a:gd name="connsiteY6" fmla="*/ 824922 h 863377"/>
                <a:gd name="connsiteX7" fmla="*/ 0 w 803912"/>
                <a:gd name="connsiteY7" fmla="*/ 529098 h 863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912" h="863377">
                  <a:moveTo>
                    <a:pt x="0" y="529098"/>
                  </a:moveTo>
                  <a:cubicBezTo>
                    <a:pt x="0" y="236885"/>
                    <a:pt x="236885" y="0"/>
                    <a:pt x="529098" y="0"/>
                  </a:cubicBezTo>
                  <a:cubicBezTo>
                    <a:pt x="602151" y="0"/>
                    <a:pt x="671747" y="14806"/>
                    <a:pt x="735047" y="41580"/>
                  </a:cubicBezTo>
                  <a:lnTo>
                    <a:pt x="803912" y="78958"/>
                  </a:lnTo>
                  <a:lnTo>
                    <a:pt x="803912" y="863377"/>
                  </a:lnTo>
                  <a:lnTo>
                    <a:pt x="122089" y="863377"/>
                  </a:lnTo>
                  <a:lnTo>
                    <a:pt x="90362" y="824922"/>
                  </a:lnTo>
                  <a:cubicBezTo>
                    <a:pt x="33312" y="740478"/>
                    <a:pt x="0" y="638678"/>
                    <a:pt x="0" y="529098"/>
                  </a:cubicBezTo>
                  <a:close/>
                </a:path>
              </a:pathLst>
            </a:custGeom>
            <a:solidFill>
              <a:srgbClr val="DCF8C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14" name="フリーフォーム: 図形 13">
              <a:extLst>
                <a:ext uri="{FF2B5EF4-FFF2-40B4-BE49-F238E27FC236}">
                  <a16:creationId xmlns:a16="http://schemas.microsoft.com/office/drawing/2014/main" id="{4F7BC0B6-AC13-00AC-2B2C-8D337085D010}"/>
                </a:ext>
              </a:extLst>
            </p:cNvPr>
            <p:cNvSpPr/>
            <p:nvPr userDrawn="1"/>
          </p:nvSpPr>
          <p:spPr>
            <a:xfrm rot="5400000">
              <a:off x="29731" y="5966578"/>
              <a:ext cx="850815" cy="910278"/>
            </a:xfrm>
            <a:custGeom>
              <a:avLst/>
              <a:gdLst>
                <a:gd name="connsiteX0" fmla="*/ 0 w 850815"/>
                <a:gd name="connsiteY0" fmla="*/ 576000 h 910278"/>
                <a:gd name="connsiteX1" fmla="*/ 576000 w 850815"/>
                <a:gd name="connsiteY1" fmla="*/ 0 h 910278"/>
                <a:gd name="connsiteX2" fmla="*/ 800205 w 850815"/>
                <a:gd name="connsiteY2" fmla="*/ 45266 h 910278"/>
                <a:gd name="connsiteX3" fmla="*/ 850815 w 850815"/>
                <a:gd name="connsiteY3" fmla="*/ 72735 h 910278"/>
                <a:gd name="connsiteX4" fmla="*/ 850815 w 850815"/>
                <a:gd name="connsiteY4" fmla="*/ 125859 h 910278"/>
                <a:gd name="connsiteX5" fmla="*/ 781950 w 850815"/>
                <a:gd name="connsiteY5" fmla="*/ 88481 h 910278"/>
                <a:gd name="connsiteX6" fmla="*/ 576001 w 850815"/>
                <a:gd name="connsiteY6" fmla="*/ 46901 h 910278"/>
                <a:gd name="connsiteX7" fmla="*/ 46903 w 850815"/>
                <a:gd name="connsiteY7" fmla="*/ 575999 h 910278"/>
                <a:gd name="connsiteX8" fmla="*/ 137265 w 850815"/>
                <a:gd name="connsiteY8" fmla="*/ 871823 h 910278"/>
                <a:gd name="connsiteX9" fmla="*/ 168992 w 850815"/>
                <a:gd name="connsiteY9" fmla="*/ 910278 h 910278"/>
                <a:gd name="connsiteX10" fmla="*/ 108463 w 850815"/>
                <a:gd name="connsiteY10" fmla="*/ 910278 h 910278"/>
                <a:gd name="connsiteX11" fmla="*/ 98372 w 850815"/>
                <a:gd name="connsiteY11" fmla="*/ 898047 h 910278"/>
                <a:gd name="connsiteX12" fmla="*/ 0 w 850815"/>
                <a:gd name="connsiteY12" fmla="*/ 576000 h 91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0815" h="910278">
                  <a:moveTo>
                    <a:pt x="0" y="576000"/>
                  </a:moveTo>
                  <a:cubicBezTo>
                    <a:pt x="0" y="257884"/>
                    <a:pt x="257884" y="0"/>
                    <a:pt x="576000" y="0"/>
                  </a:cubicBezTo>
                  <a:cubicBezTo>
                    <a:pt x="655529" y="0"/>
                    <a:pt x="731294" y="16118"/>
                    <a:pt x="800205" y="45266"/>
                  </a:cubicBezTo>
                  <a:lnTo>
                    <a:pt x="850815" y="72735"/>
                  </a:lnTo>
                  <a:lnTo>
                    <a:pt x="850815" y="125859"/>
                  </a:lnTo>
                  <a:lnTo>
                    <a:pt x="781950" y="88481"/>
                  </a:lnTo>
                  <a:cubicBezTo>
                    <a:pt x="718650" y="61707"/>
                    <a:pt x="649054" y="46901"/>
                    <a:pt x="576001" y="46901"/>
                  </a:cubicBezTo>
                  <a:cubicBezTo>
                    <a:pt x="283788" y="46901"/>
                    <a:pt x="46903" y="283786"/>
                    <a:pt x="46903" y="575999"/>
                  </a:cubicBezTo>
                  <a:cubicBezTo>
                    <a:pt x="46903" y="685579"/>
                    <a:pt x="80215" y="787379"/>
                    <a:pt x="137265" y="871823"/>
                  </a:cubicBezTo>
                  <a:lnTo>
                    <a:pt x="168992" y="910278"/>
                  </a:lnTo>
                  <a:lnTo>
                    <a:pt x="108463" y="910278"/>
                  </a:lnTo>
                  <a:lnTo>
                    <a:pt x="98372" y="898047"/>
                  </a:lnTo>
                  <a:cubicBezTo>
                    <a:pt x="36265" y="806117"/>
                    <a:pt x="0" y="695294"/>
                    <a:pt x="0" y="576000"/>
                  </a:cubicBezTo>
                  <a:close/>
                </a:path>
              </a:pathLst>
            </a:custGeom>
            <a:solidFill>
              <a:srgbClr val="005BA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5" name="テキスト ボックス 14">
              <a:extLst>
                <a:ext uri="{FF2B5EF4-FFF2-40B4-BE49-F238E27FC236}">
                  <a16:creationId xmlns:a16="http://schemas.microsoft.com/office/drawing/2014/main" id="{BECF111A-5B32-31BD-8E1F-45B9B286F003}"/>
                </a:ext>
              </a:extLst>
            </p:cNvPr>
            <p:cNvSpPr txBox="1"/>
            <p:nvPr userDrawn="1"/>
          </p:nvSpPr>
          <p:spPr>
            <a:xfrm>
              <a:off x="-35154" y="6181034"/>
              <a:ext cx="825671" cy="584775"/>
            </a:xfrm>
            <a:prstGeom prst="rect">
              <a:avLst/>
            </a:prstGeom>
            <a:noFill/>
          </p:spPr>
          <p:txBody>
            <a:bodyPr wrap="square" rtlCol="0">
              <a:noAutofit/>
            </a:bodyPr>
            <a:lstStyle/>
            <a:p>
              <a:pPr algn="ctr"/>
              <a:r>
                <a:rPr kumimoji="1" lang="ja-JP" altLang="en-US" sz="1400" b="1" i="0" spc="50" baseline="0" dirty="0">
                  <a:solidFill>
                    <a:srgbClr val="005BAD"/>
                  </a:solidFill>
                  <a:latin typeface="ＭＳ Ｐゴシック" panose="020B0600070205080204" pitchFamily="50" charset="-128"/>
                  <a:ea typeface="ＭＳ Ｐゴシック" panose="020B0600070205080204" pitchFamily="50" charset="-128"/>
                </a:rPr>
                <a:t>もっと</a:t>
              </a:r>
              <a:endParaRPr kumimoji="1" lang="en-US" altLang="ja-JP" sz="1400" b="1" i="0" spc="50" baseline="0" dirty="0">
                <a:solidFill>
                  <a:srgbClr val="005BAD"/>
                </a:solidFill>
                <a:latin typeface="ＭＳ Ｐゴシック" panose="020B0600070205080204" pitchFamily="50" charset="-128"/>
                <a:ea typeface="ＭＳ Ｐゴシック" panose="020B0600070205080204" pitchFamily="50" charset="-128"/>
              </a:endParaRPr>
            </a:p>
            <a:p>
              <a:pPr algn="ctr"/>
              <a:r>
                <a:rPr lang="ja-JP" altLang="en-US" sz="1400" b="1" spc="50" dirty="0">
                  <a:solidFill>
                    <a:srgbClr val="005BAD"/>
                  </a:solidFill>
                  <a:latin typeface="ＭＳ Ｐゴシック" panose="020B0600070205080204" pitchFamily="50" charset="-128"/>
                  <a:ea typeface="ＭＳ Ｐゴシック" panose="020B0600070205080204" pitchFamily="50" charset="-128"/>
                </a:rPr>
                <a:t>詳しく</a:t>
              </a:r>
              <a:endParaRPr kumimoji="1" lang="ja-JP" altLang="en-US" sz="1400" b="1" i="0" spc="50" baseline="0" dirty="0">
                <a:solidFill>
                  <a:srgbClr val="005BAD"/>
                </a:solidFill>
                <a:latin typeface="ＭＳ Ｐゴシック" panose="020B0600070205080204" pitchFamily="50" charset="-128"/>
                <a:ea typeface="ＭＳ Ｐゴシック" panose="020B0600070205080204" pitchFamily="50" charset="-128"/>
              </a:endParaRPr>
            </a:p>
          </p:txBody>
        </p:sp>
      </p:grpSp>
      <p:pic>
        <p:nvPicPr>
          <p:cNvPr id="4" name="Picture 29">
            <a:extLst>
              <a:ext uri="{FF2B5EF4-FFF2-40B4-BE49-F238E27FC236}">
                <a16:creationId xmlns:a16="http://schemas.microsoft.com/office/drawing/2014/main" id="{5C77E564-670F-097E-F4DF-D2832137B38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354"/>
          <a:stretch/>
        </p:blipFill>
        <p:spPr bwMode="auto">
          <a:xfrm>
            <a:off x="7053799" y="2633382"/>
            <a:ext cx="1522642" cy="1652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正方形/長方形 5">
            <a:extLst>
              <a:ext uri="{FF2B5EF4-FFF2-40B4-BE49-F238E27FC236}">
                <a16:creationId xmlns:a16="http://schemas.microsoft.com/office/drawing/2014/main" id="{C2036ED9-75DB-90BD-464A-87108865CEA0}"/>
              </a:ext>
            </a:extLst>
          </p:cNvPr>
          <p:cNvSpPr/>
          <p:nvPr/>
        </p:nvSpPr>
        <p:spPr bwMode="auto">
          <a:xfrm>
            <a:off x="4152738" y="5470644"/>
            <a:ext cx="4858294" cy="639766"/>
          </a:xfrm>
          <a:prstGeom prst="rect">
            <a:avLst/>
          </a:prstGeom>
          <a:noFill/>
          <a:ln>
            <a:noFill/>
          </a:ln>
          <a:effectLst/>
        </p:spPr>
        <p:txBody>
          <a:bodyPr wrap="none" anchor="ctr"/>
          <a:lstStyle/>
          <a:p>
            <a:pPr algn="ctr">
              <a:spcBef>
                <a:spcPts val="0"/>
              </a:spcBef>
              <a:spcAft>
                <a:spcPts val="500"/>
              </a:spcAft>
            </a:pPr>
            <a:r>
              <a:rPr lang="ja-JP" altLang="en-US" dirty="0">
                <a:solidFill>
                  <a:srgbClr val="005BAD"/>
                </a:solidFill>
                <a:latin typeface="HGPｺﾞｼｯｸE" panose="020B0900000000000000" pitchFamily="50" charset="-128"/>
                <a:ea typeface="HGPｺﾞｼｯｸE" panose="020B0900000000000000" pitchFamily="50" charset="-128"/>
              </a:rPr>
              <a:t>⇒ワークに取り組んで考えてみよう！</a:t>
            </a:r>
          </a:p>
        </p:txBody>
      </p:sp>
      <p:pic>
        <p:nvPicPr>
          <p:cNvPr id="9" name="図 8" descr="挿絵 が含まれている画像&#10;&#10;自動的に生成された説明">
            <a:extLst>
              <a:ext uri="{FF2B5EF4-FFF2-40B4-BE49-F238E27FC236}">
                <a16:creationId xmlns:a16="http://schemas.microsoft.com/office/drawing/2014/main" id="{DDC07CFA-AD97-0287-180E-D66127F165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8081" y="4306503"/>
            <a:ext cx="1824426" cy="1184508"/>
          </a:xfrm>
          <a:prstGeom prst="rect">
            <a:avLst/>
          </a:prstGeom>
        </p:spPr>
      </p:pic>
      <p:grpSp>
        <p:nvGrpSpPr>
          <p:cNvPr id="23" name="グループ化 22">
            <a:extLst>
              <a:ext uri="{FF2B5EF4-FFF2-40B4-BE49-F238E27FC236}">
                <a16:creationId xmlns:a16="http://schemas.microsoft.com/office/drawing/2014/main" id="{D4542E86-1146-EEBB-4B87-253481BB5AE3}"/>
              </a:ext>
            </a:extLst>
          </p:cNvPr>
          <p:cNvGrpSpPr/>
          <p:nvPr/>
        </p:nvGrpSpPr>
        <p:grpSpPr>
          <a:xfrm>
            <a:off x="818081" y="2655421"/>
            <a:ext cx="6052981" cy="1423960"/>
            <a:chOff x="818081" y="2552178"/>
            <a:chExt cx="6052981" cy="1423960"/>
          </a:xfrm>
        </p:grpSpPr>
        <p:sp>
          <p:nvSpPr>
            <p:cNvPr id="32" name="四角形: 角を丸くする 31">
              <a:extLst>
                <a:ext uri="{FF2B5EF4-FFF2-40B4-BE49-F238E27FC236}">
                  <a16:creationId xmlns:a16="http://schemas.microsoft.com/office/drawing/2014/main" id="{6F45DED2-FCAB-417D-8742-560F58EA20F9}"/>
                </a:ext>
              </a:extLst>
            </p:cNvPr>
            <p:cNvSpPr/>
            <p:nvPr/>
          </p:nvSpPr>
          <p:spPr bwMode="auto">
            <a:xfrm>
              <a:off x="818081" y="2552178"/>
              <a:ext cx="6052981" cy="1034979"/>
            </a:xfrm>
            <a:prstGeom prst="roundRect">
              <a:avLst>
                <a:gd name="adj" fmla="val 9305"/>
              </a:avLst>
            </a:prstGeom>
            <a:solidFill>
              <a:srgbClr val="CEECFE"/>
            </a:solidFill>
            <a:ln>
              <a:noFill/>
            </a:ln>
            <a:effectLst/>
          </p:spPr>
          <p:txBody>
            <a:bodyPr wrap="none" anchor="ctr"/>
            <a:lstStyle/>
            <a:p>
              <a:pPr algn="ctr">
                <a:spcBef>
                  <a:spcPts val="0"/>
                </a:spcBef>
                <a:spcAft>
                  <a:spcPts val="500"/>
                </a:spcAft>
              </a:pPr>
              <a:r>
                <a:rPr lang="ja-JP" altLang="en-US" sz="1900" dirty="0">
                  <a:latin typeface="HGPｺﾞｼｯｸE" panose="020B0900000000000000" pitchFamily="50" charset="-128"/>
                  <a:ea typeface="HGPｺﾞｼｯｸE" panose="020B0900000000000000" pitchFamily="50" charset="-128"/>
                </a:rPr>
                <a:t>納税の義務を果たしてもらうためには、</a:t>
              </a:r>
              <a:endParaRPr lang="en-US" altLang="ja-JP" sz="1900" dirty="0">
                <a:latin typeface="HGPｺﾞｼｯｸE" panose="020B0900000000000000" pitchFamily="50" charset="-128"/>
                <a:ea typeface="HGPｺﾞｼｯｸE" panose="020B0900000000000000" pitchFamily="50" charset="-128"/>
              </a:endParaRPr>
            </a:p>
            <a:p>
              <a:pPr algn="ctr">
                <a:spcBef>
                  <a:spcPts val="0"/>
                </a:spcBef>
                <a:spcAft>
                  <a:spcPts val="500"/>
                </a:spcAft>
              </a:pPr>
              <a:r>
                <a:rPr lang="ja-JP" altLang="en-US" sz="1900" dirty="0">
                  <a:latin typeface="HGPｺﾞｼｯｸE" panose="020B0900000000000000" pitchFamily="50" charset="-128"/>
                  <a:ea typeface="HGPｺﾞｼｯｸE" panose="020B0900000000000000" pitchFamily="50" charset="-128"/>
                </a:rPr>
                <a:t>国民の</a:t>
              </a:r>
              <a:r>
                <a:rPr lang="ja-JP" altLang="en-US" sz="2300" dirty="0">
                  <a:solidFill>
                    <a:srgbClr val="005BAD"/>
                  </a:solidFill>
                  <a:latin typeface="HGPｺﾞｼｯｸE" panose="020B0900000000000000" pitchFamily="50" charset="-128"/>
                  <a:ea typeface="HGPｺﾞｼｯｸE" panose="020B0900000000000000" pitchFamily="50" charset="-128"/>
                </a:rPr>
                <a:t>公平感（納得感）</a:t>
              </a:r>
              <a:r>
                <a:rPr lang="ja-JP" altLang="en-US" sz="1900" dirty="0">
                  <a:latin typeface="HGPｺﾞｼｯｸE" panose="020B0900000000000000" pitchFamily="50" charset="-128"/>
                  <a:ea typeface="HGPｺﾞｼｯｸE" panose="020B0900000000000000" pitchFamily="50" charset="-128"/>
                </a:rPr>
                <a:t>が必要です。</a:t>
              </a:r>
            </a:p>
          </p:txBody>
        </p:sp>
        <p:sp>
          <p:nvSpPr>
            <p:cNvPr id="12" name="フリーフォーム: 図形 11">
              <a:extLst>
                <a:ext uri="{FF2B5EF4-FFF2-40B4-BE49-F238E27FC236}">
                  <a16:creationId xmlns:a16="http://schemas.microsoft.com/office/drawing/2014/main" id="{40367F71-6AE6-23DB-9FC0-91783ABC214E}"/>
                </a:ext>
              </a:extLst>
            </p:cNvPr>
            <p:cNvSpPr/>
            <p:nvPr/>
          </p:nvSpPr>
          <p:spPr bwMode="auto">
            <a:xfrm>
              <a:off x="5939793" y="3433527"/>
              <a:ext cx="693337" cy="542611"/>
            </a:xfrm>
            <a:custGeom>
              <a:avLst/>
              <a:gdLst>
                <a:gd name="connsiteX0" fmla="*/ 0 w 693337"/>
                <a:gd name="connsiteY0" fmla="*/ 145701 h 542611"/>
                <a:gd name="connsiteX1" fmla="*/ 0 w 693337"/>
                <a:gd name="connsiteY1" fmla="*/ 145701 h 542611"/>
                <a:gd name="connsiteX2" fmla="*/ 693337 w 693337"/>
                <a:gd name="connsiteY2" fmla="*/ 542611 h 542611"/>
                <a:gd name="connsiteX3" fmla="*/ 567732 w 693337"/>
                <a:gd name="connsiteY3" fmla="*/ 0 h 542611"/>
                <a:gd name="connsiteX4" fmla="*/ 0 w 693337"/>
                <a:gd name="connsiteY4" fmla="*/ 145701 h 5426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337" h="542611">
                  <a:moveTo>
                    <a:pt x="0" y="145701"/>
                  </a:moveTo>
                  <a:lnTo>
                    <a:pt x="0" y="145701"/>
                  </a:lnTo>
                  <a:lnTo>
                    <a:pt x="693337" y="542611"/>
                  </a:lnTo>
                  <a:lnTo>
                    <a:pt x="567732" y="0"/>
                  </a:lnTo>
                  <a:lnTo>
                    <a:pt x="0" y="145701"/>
                  </a:lnTo>
                  <a:close/>
                </a:path>
              </a:pathLst>
            </a:custGeom>
            <a:solidFill>
              <a:srgbClr val="CEECFE"/>
            </a:solidFill>
            <a:ln>
              <a:noFill/>
            </a:ln>
            <a:effectLst/>
          </p:spPr>
          <p:txBody>
            <a:bodyPr wrap="none" anchor="ctr"/>
            <a:lstStyle/>
            <a:p>
              <a:pPr algn="ctr">
                <a:spcBef>
                  <a:spcPts val="0"/>
                </a:spcBef>
                <a:spcAft>
                  <a:spcPts val="500"/>
                </a:spcAft>
              </a:pPr>
              <a:endParaRPr lang="ja-JP" altLang="en-US" sz="1900">
                <a:latin typeface="HGPｺﾞｼｯｸE" panose="020B0900000000000000" pitchFamily="50" charset="-128"/>
                <a:ea typeface="HGPｺﾞｼｯｸE" panose="020B0900000000000000" pitchFamily="50" charset="-128"/>
              </a:endParaRPr>
            </a:p>
          </p:txBody>
        </p:sp>
      </p:grpSp>
      <p:grpSp>
        <p:nvGrpSpPr>
          <p:cNvPr id="21" name="グループ化 20">
            <a:extLst>
              <a:ext uri="{FF2B5EF4-FFF2-40B4-BE49-F238E27FC236}">
                <a16:creationId xmlns:a16="http://schemas.microsoft.com/office/drawing/2014/main" id="{13ACF762-BE14-2D74-5FD0-0E7DD216990E}"/>
              </a:ext>
            </a:extLst>
          </p:cNvPr>
          <p:cNvGrpSpPr/>
          <p:nvPr/>
        </p:nvGrpSpPr>
        <p:grpSpPr>
          <a:xfrm>
            <a:off x="2842617" y="4519039"/>
            <a:ext cx="4676479" cy="851784"/>
            <a:chOff x="2575220" y="4314812"/>
            <a:chExt cx="4676479" cy="851784"/>
          </a:xfrm>
        </p:grpSpPr>
        <p:sp>
          <p:nvSpPr>
            <p:cNvPr id="33" name="四角形: 角を丸くする 32">
              <a:extLst>
                <a:ext uri="{FF2B5EF4-FFF2-40B4-BE49-F238E27FC236}">
                  <a16:creationId xmlns:a16="http://schemas.microsoft.com/office/drawing/2014/main" id="{F39B3E08-0D7C-4AFD-8529-17382ED684FC}"/>
                </a:ext>
              </a:extLst>
            </p:cNvPr>
            <p:cNvSpPr/>
            <p:nvPr/>
          </p:nvSpPr>
          <p:spPr bwMode="auto">
            <a:xfrm>
              <a:off x="2575220" y="4314812"/>
              <a:ext cx="4676479" cy="618347"/>
            </a:xfrm>
            <a:prstGeom prst="roundRect">
              <a:avLst/>
            </a:prstGeom>
            <a:solidFill>
              <a:srgbClr val="CEECFE"/>
            </a:solidFill>
            <a:ln>
              <a:noFill/>
            </a:ln>
            <a:effectLst/>
          </p:spPr>
          <p:txBody>
            <a:bodyPr wrap="none" anchor="ctr"/>
            <a:lstStyle/>
            <a:p>
              <a:pPr algn="ctr">
                <a:spcBef>
                  <a:spcPts val="0"/>
                </a:spcBef>
                <a:spcAft>
                  <a:spcPts val="500"/>
                </a:spcAft>
              </a:pPr>
              <a:r>
                <a:rPr lang="ja-JP" altLang="en-US" sz="1900" dirty="0">
                  <a:latin typeface="HGPｺﾞｼｯｸE" panose="020B0900000000000000" pitchFamily="50" charset="-128"/>
                  <a:ea typeface="HGPｺﾞｼｯｸE" panose="020B0900000000000000" pitchFamily="50" charset="-128"/>
                </a:rPr>
                <a:t>公平感とは？？</a:t>
              </a:r>
              <a:endParaRPr lang="en-US" altLang="ja-JP" sz="1900" dirty="0">
                <a:latin typeface="HGPｺﾞｼｯｸE" panose="020B0900000000000000" pitchFamily="50" charset="-128"/>
                <a:ea typeface="HGPｺﾞｼｯｸE" panose="020B0900000000000000" pitchFamily="50" charset="-128"/>
              </a:endParaRPr>
            </a:p>
          </p:txBody>
        </p:sp>
        <p:sp>
          <p:nvSpPr>
            <p:cNvPr id="13" name="フリーフォーム: 図形 12">
              <a:extLst>
                <a:ext uri="{FF2B5EF4-FFF2-40B4-BE49-F238E27FC236}">
                  <a16:creationId xmlns:a16="http://schemas.microsoft.com/office/drawing/2014/main" id="{19D0B15B-F021-E6FB-F108-D405A30D3D19}"/>
                </a:ext>
              </a:extLst>
            </p:cNvPr>
            <p:cNvSpPr/>
            <p:nvPr/>
          </p:nvSpPr>
          <p:spPr bwMode="auto">
            <a:xfrm flipH="1">
              <a:off x="2705985" y="4623985"/>
              <a:ext cx="693337" cy="542611"/>
            </a:xfrm>
            <a:custGeom>
              <a:avLst/>
              <a:gdLst>
                <a:gd name="connsiteX0" fmla="*/ 0 w 693337"/>
                <a:gd name="connsiteY0" fmla="*/ 145701 h 542611"/>
                <a:gd name="connsiteX1" fmla="*/ 0 w 693337"/>
                <a:gd name="connsiteY1" fmla="*/ 145701 h 542611"/>
                <a:gd name="connsiteX2" fmla="*/ 693337 w 693337"/>
                <a:gd name="connsiteY2" fmla="*/ 542611 h 542611"/>
                <a:gd name="connsiteX3" fmla="*/ 567732 w 693337"/>
                <a:gd name="connsiteY3" fmla="*/ 0 h 542611"/>
                <a:gd name="connsiteX4" fmla="*/ 0 w 693337"/>
                <a:gd name="connsiteY4" fmla="*/ 145701 h 5426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337" h="542611">
                  <a:moveTo>
                    <a:pt x="0" y="145701"/>
                  </a:moveTo>
                  <a:lnTo>
                    <a:pt x="0" y="145701"/>
                  </a:lnTo>
                  <a:lnTo>
                    <a:pt x="693337" y="542611"/>
                  </a:lnTo>
                  <a:lnTo>
                    <a:pt x="567732" y="0"/>
                  </a:lnTo>
                  <a:lnTo>
                    <a:pt x="0" y="145701"/>
                  </a:lnTo>
                  <a:close/>
                </a:path>
              </a:pathLst>
            </a:custGeom>
            <a:solidFill>
              <a:srgbClr val="CEECFE"/>
            </a:solidFill>
            <a:ln>
              <a:noFill/>
            </a:ln>
            <a:effectLst/>
          </p:spPr>
          <p:txBody>
            <a:bodyPr wrap="none" anchor="ctr"/>
            <a:lstStyle/>
            <a:p>
              <a:pPr algn="ctr">
                <a:spcBef>
                  <a:spcPts val="0"/>
                </a:spcBef>
                <a:spcAft>
                  <a:spcPts val="500"/>
                </a:spcAft>
              </a:pPr>
              <a:endParaRPr lang="ja-JP" altLang="en-US" sz="1900">
                <a:latin typeface="HGPｺﾞｼｯｸE" panose="020B0900000000000000" pitchFamily="50" charset="-128"/>
                <a:ea typeface="HGPｺﾞｼｯｸE" panose="020B0900000000000000" pitchFamily="50" charset="-128"/>
              </a:endParaRPr>
            </a:p>
          </p:txBody>
        </p:sp>
      </p:grpSp>
    </p:spTree>
    <p:extLst>
      <p:ext uri="{BB962C8B-B14F-4D97-AF65-F5344CB8AC3E}">
        <p14:creationId xmlns:p14="http://schemas.microsoft.com/office/powerpoint/2010/main" val="3774892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fade">
                                      <p:cBhvr>
                                        <p:cTn id="7" dur="500"/>
                                        <p:tgtEl>
                                          <p:spTgt spid="1229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8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600"/>
                                        <p:tgtEl>
                                          <p:spTgt spid="4"/>
                                        </p:tgtEl>
                                      </p:cBhvr>
                                    </p:animEffect>
                                    <p:anim calcmode="lin" valueType="num">
                                      <p:cBhvr>
                                        <p:cTn id="23" dur="600" fill="hold"/>
                                        <p:tgtEl>
                                          <p:spTgt spid="4"/>
                                        </p:tgtEl>
                                        <p:attrNameLst>
                                          <p:attrName>ppt_x</p:attrName>
                                        </p:attrNameLst>
                                      </p:cBhvr>
                                      <p:tavLst>
                                        <p:tav tm="0">
                                          <p:val>
                                            <p:strVal val="#ppt_x"/>
                                          </p:val>
                                        </p:tav>
                                        <p:tav tm="100000">
                                          <p:val>
                                            <p:strVal val="#ppt_x"/>
                                          </p:val>
                                        </p:tav>
                                      </p:tavLst>
                                    </p:anim>
                                    <p:anim calcmode="lin" valueType="num">
                                      <p:cBhvr>
                                        <p:cTn id="24" dur="600" fill="hold"/>
                                        <p:tgtEl>
                                          <p:spTgt spid="4"/>
                                        </p:tgtEl>
                                        <p:attrNameLst>
                                          <p:attrName>ppt_y</p:attrName>
                                        </p:attrNameLst>
                                      </p:cBhvr>
                                      <p:tavLst>
                                        <p:tav tm="0">
                                          <p:val>
                                            <p:strVal val="#ppt_y+.1"/>
                                          </p:val>
                                        </p:tav>
                                        <p:tav tm="100000">
                                          <p:val>
                                            <p:strVal val="#ppt_y"/>
                                          </p:val>
                                        </p:tav>
                                      </p:tavLst>
                                    </p:anim>
                                  </p:childTnLst>
                                </p:cTn>
                              </p:par>
                            </p:childTnLst>
                          </p:cTn>
                        </p:par>
                        <p:par>
                          <p:cTn id="25" fill="hold">
                            <p:stCondLst>
                              <p:cond delay="600"/>
                            </p:stCondLst>
                            <p:childTnLst>
                              <p:par>
                                <p:cTn id="26" presetID="10" presetClass="entr" presetSubtype="0" fill="hold"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75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600"/>
                                        <p:tgtEl>
                                          <p:spTgt spid="9"/>
                                        </p:tgtEl>
                                      </p:cBhvr>
                                    </p:animEffect>
                                    <p:anim calcmode="lin" valueType="num">
                                      <p:cBhvr>
                                        <p:cTn id="34" dur="600" fill="hold"/>
                                        <p:tgtEl>
                                          <p:spTgt spid="9"/>
                                        </p:tgtEl>
                                        <p:attrNameLst>
                                          <p:attrName>ppt_x</p:attrName>
                                        </p:attrNameLst>
                                      </p:cBhvr>
                                      <p:tavLst>
                                        <p:tav tm="0">
                                          <p:val>
                                            <p:strVal val="#ppt_x"/>
                                          </p:val>
                                        </p:tav>
                                        <p:tav tm="100000">
                                          <p:val>
                                            <p:strVal val="#ppt_x"/>
                                          </p:val>
                                        </p:tav>
                                      </p:tavLst>
                                    </p:anim>
                                    <p:anim calcmode="lin" valueType="num">
                                      <p:cBhvr>
                                        <p:cTn id="35" dur="600" fill="hold"/>
                                        <p:tgtEl>
                                          <p:spTgt spid="9"/>
                                        </p:tgtEl>
                                        <p:attrNameLst>
                                          <p:attrName>ppt_y</p:attrName>
                                        </p:attrNameLst>
                                      </p:cBhvr>
                                      <p:tavLst>
                                        <p:tav tm="0">
                                          <p:val>
                                            <p:strVal val="#ppt_y+.1"/>
                                          </p:val>
                                        </p:tav>
                                        <p:tav tm="100000">
                                          <p:val>
                                            <p:strVal val="#ppt_y"/>
                                          </p:val>
                                        </p:tav>
                                      </p:tavLst>
                                    </p:anim>
                                  </p:childTnLst>
                                </p:cTn>
                              </p:par>
                            </p:childTnLst>
                          </p:cTn>
                        </p:par>
                        <p:par>
                          <p:cTn id="36" fill="hold">
                            <p:stCondLst>
                              <p:cond delay="600"/>
                            </p:stCondLst>
                            <p:childTnLst>
                              <p:par>
                                <p:cTn id="37" presetID="10" presetClass="entr" presetSubtype="0" fill="hold" nodeType="after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childTnLst>
                          </p:cTn>
                        </p:par>
                        <p:par>
                          <p:cTn id="40" fill="hold">
                            <p:stCondLst>
                              <p:cond delay="1100"/>
                            </p:stCondLst>
                            <p:childTnLst>
                              <p:par>
                                <p:cTn id="41" presetID="32" presetClass="emph" presetSubtype="0" fill="hold" nodeType="afterEffect">
                                  <p:stCondLst>
                                    <p:cond delay="0"/>
                                  </p:stCondLst>
                                  <p:childTnLst>
                                    <p:animRot by="120000">
                                      <p:cBhvr>
                                        <p:cTn id="42" dur="50" fill="hold">
                                          <p:stCondLst>
                                            <p:cond delay="0"/>
                                          </p:stCondLst>
                                        </p:cTn>
                                        <p:tgtEl>
                                          <p:spTgt spid="9"/>
                                        </p:tgtEl>
                                        <p:attrNameLst>
                                          <p:attrName>r</p:attrName>
                                        </p:attrNameLst>
                                      </p:cBhvr>
                                    </p:animRot>
                                    <p:animRot by="-240000">
                                      <p:cBhvr>
                                        <p:cTn id="43" dur="100" fill="hold">
                                          <p:stCondLst>
                                            <p:cond delay="100"/>
                                          </p:stCondLst>
                                        </p:cTn>
                                        <p:tgtEl>
                                          <p:spTgt spid="9"/>
                                        </p:tgtEl>
                                        <p:attrNameLst>
                                          <p:attrName>r</p:attrName>
                                        </p:attrNameLst>
                                      </p:cBhvr>
                                    </p:animRot>
                                    <p:animRot by="240000">
                                      <p:cBhvr>
                                        <p:cTn id="44" dur="100" fill="hold">
                                          <p:stCondLst>
                                            <p:cond delay="200"/>
                                          </p:stCondLst>
                                        </p:cTn>
                                        <p:tgtEl>
                                          <p:spTgt spid="9"/>
                                        </p:tgtEl>
                                        <p:attrNameLst>
                                          <p:attrName>r</p:attrName>
                                        </p:attrNameLst>
                                      </p:cBhvr>
                                    </p:animRot>
                                    <p:animRot by="-240000">
                                      <p:cBhvr>
                                        <p:cTn id="45" dur="100" fill="hold">
                                          <p:stCondLst>
                                            <p:cond delay="300"/>
                                          </p:stCondLst>
                                        </p:cTn>
                                        <p:tgtEl>
                                          <p:spTgt spid="9"/>
                                        </p:tgtEl>
                                        <p:attrNameLst>
                                          <p:attrName>r</p:attrName>
                                        </p:attrNameLst>
                                      </p:cBhvr>
                                    </p:animRot>
                                    <p:animRot by="120000">
                                      <p:cBhvr>
                                        <p:cTn id="46" dur="100" fill="hold">
                                          <p:stCondLst>
                                            <p:cond delay="400"/>
                                          </p:stCondLst>
                                        </p:cTn>
                                        <p:tgtEl>
                                          <p:spTgt spid="9"/>
                                        </p:tgtEl>
                                        <p:attrNameLst>
                                          <p:attrName>r</p:attrName>
                                        </p:attrNameLst>
                                      </p:cBhvr>
                                    </p:animRo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1" nodeType="click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500"/>
                                        <p:tgtEl>
                                          <p:spTgt spid="6"/>
                                        </p:tgtEl>
                                      </p:cBhvr>
                                    </p:animEffect>
                                  </p:childTnLst>
                                </p:cTn>
                              </p:par>
                            </p:childTnLst>
                          </p:cTn>
                        </p:par>
                        <p:par>
                          <p:cTn id="52" fill="hold">
                            <p:stCondLst>
                              <p:cond delay="500"/>
                            </p:stCondLst>
                            <p:childTnLst>
                              <p:par>
                                <p:cTn id="53" presetID="26" presetClass="emph" presetSubtype="0" fill="hold" grpId="0" nodeType="afterEffect">
                                  <p:stCondLst>
                                    <p:cond delay="300"/>
                                  </p:stCondLst>
                                  <p:childTnLst>
                                    <p:animEffect transition="out" filter="fade">
                                      <p:cBhvr>
                                        <p:cTn id="54" dur="600" tmFilter="0, 0; .2, .5; .8, .5; 1, 0"/>
                                        <p:tgtEl>
                                          <p:spTgt spid="6"/>
                                        </p:tgtEl>
                                      </p:cBhvr>
                                    </p:animEffect>
                                    <p:animScale>
                                      <p:cBhvr>
                                        <p:cTn id="55" dur="30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p:bldP spid="19" grpId="0"/>
      <p:bldP spid="6" grpId="0"/>
      <p:bldP spid="6" grpId="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7|0.9|0.8|0.7"/>
</p:tagLst>
</file>

<file path=ppt/tags/tag2.xml><?xml version="1.0" encoding="utf-8"?>
<p:tagLst xmlns:a="http://schemas.openxmlformats.org/drawingml/2006/main" xmlns:r="http://schemas.openxmlformats.org/officeDocument/2006/relationships" xmlns:p="http://schemas.openxmlformats.org/presentationml/2006/main">
  <p:tag name="TIMING" val="|0.7|0.9|0.8|0.7"/>
</p:tagLst>
</file>

<file path=ppt/tags/tag3.xml><?xml version="1.0" encoding="utf-8"?>
<p:tagLst xmlns:a="http://schemas.openxmlformats.org/drawingml/2006/main" xmlns:r="http://schemas.openxmlformats.org/officeDocument/2006/relationships" xmlns:p="http://schemas.openxmlformats.org/presentationml/2006/main">
  <p:tag name="TIMING" val="|0.7|0.9|0.8|0.7"/>
</p:tagLst>
</file>

<file path=ppt/tags/tag4.xml><?xml version="1.0" encoding="utf-8"?>
<p:tagLst xmlns:a="http://schemas.openxmlformats.org/drawingml/2006/main" xmlns:r="http://schemas.openxmlformats.org/officeDocument/2006/relationships" xmlns:p="http://schemas.openxmlformats.org/presentationml/2006/main">
  <p:tag name="TIMING" val="|1.1"/>
</p:tagLst>
</file>

<file path=ppt/tags/tag5.xml><?xml version="1.0" encoding="utf-8"?>
<p:tagLst xmlns:a="http://schemas.openxmlformats.org/drawingml/2006/main" xmlns:r="http://schemas.openxmlformats.org/officeDocument/2006/relationships" xmlns:p="http://schemas.openxmlformats.org/presentationml/2006/main">
  <p:tag name="TIMING" val="|2"/>
</p:tagLst>
</file>

<file path=ppt/tags/tag6.xml><?xml version="1.0" encoding="utf-8"?>
<p:tagLst xmlns:a="http://schemas.openxmlformats.org/drawingml/2006/main" xmlns:r="http://schemas.openxmlformats.org/officeDocument/2006/relationships" xmlns:p="http://schemas.openxmlformats.org/presentationml/2006/main">
  <p:tag name="TIMING" val="|2"/>
</p:tagLst>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ユーザー定義 12">
      <a:majorFont>
        <a:latin typeface="Arial"/>
        <a:ea typeface="HGPｺﾞｼｯｸE"/>
        <a:cs typeface=""/>
      </a:majorFont>
      <a:minorFont>
        <a:latin typeface="Arial"/>
        <a:ea typeface="HGPｺﾞｼｯｸE"/>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ユーザー定義 8">
      <a:majorFont>
        <a:latin typeface="Arial"/>
        <a:ea typeface="HGPｺﾞｼｯｸE"/>
        <a:cs typeface=""/>
      </a:majorFont>
      <a:minorFont>
        <a:latin typeface="Arial"/>
        <a:ea typeface="HGPｺﾞｼｯｸ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0</TotalTime>
  <Words>3748</Words>
  <Application>Microsoft Office PowerPoint</Application>
  <PresentationFormat>画面に合わせる (4:3)</PresentationFormat>
  <Paragraphs>747</Paragraphs>
  <Slides>28</Slides>
  <Notes>28</Notes>
  <HiddenSlides>0</HiddenSlides>
  <MMClips>0</MMClips>
  <ScaleCrop>false</ScaleCrop>
  <HeadingPairs>
    <vt:vector size="6" baseType="variant">
      <vt:variant>
        <vt:lpstr>使用されているフォント</vt:lpstr>
      </vt:variant>
      <vt:variant>
        <vt:i4>13</vt:i4>
      </vt:variant>
      <vt:variant>
        <vt:lpstr>テーマ</vt:lpstr>
      </vt:variant>
      <vt:variant>
        <vt:i4>1</vt:i4>
      </vt:variant>
      <vt:variant>
        <vt:lpstr>スライド タイトル</vt:lpstr>
      </vt:variant>
      <vt:variant>
        <vt:i4>28</vt:i4>
      </vt:variant>
    </vt:vector>
  </HeadingPairs>
  <TitlesOfParts>
    <vt:vector size="42" baseType="lpstr">
      <vt:lpstr>HGP創英角ｺﾞｼｯｸUB</vt:lpstr>
      <vt:lpstr>ＭＳ Ｐゴシック</vt:lpstr>
      <vt:lpstr>ＭＳ ゴシック</vt:lpstr>
      <vt:lpstr>HGPｺﾞｼｯｸM</vt:lpstr>
      <vt:lpstr>HGPｺﾞｼｯｸE</vt:lpstr>
      <vt:lpstr>Wingdings</vt:lpstr>
      <vt:lpstr>Arial</vt:lpstr>
      <vt:lpstr>Yu Gothic</vt:lpstr>
      <vt:lpstr>Meiryo UI</vt:lpstr>
      <vt:lpstr>Meiryo</vt:lpstr>
      <vt:lpstr>Helvetica</vt:lpstr>
      <vt:lpstr>HGPｺﾞｼｯｸE</vt:lpstr>
      <vt:lpstr>ＭＳ 明朝</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2024-03-27T07:15:31Z</dcterms:created>
  <dcterms:modified xsi:type="dcterms:W3CDTF">2025-04-11T02:54:03Z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0x0101007A217E08946B6C4B85EDC662FC36E188</vt:lpwstr>
  </property>
</Properties>
</file>