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87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91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08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78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8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00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32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02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48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8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94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A7CDC-28D0-4F79-A948-CF287535AE17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5037-94E6-42C4-847C-94D7F9026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5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79469" y="142064"/>
            <a:ext cx="10457645" cy="3585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/>
              <a:t>交通反則通告制度の概要</a:t>
            </a:r>
            <a:endParaRPr kumimoji="1" lang="ja-JP" altLang="en-US" sz="24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6942" y="730086"/>
            <a:ext cx="10210172" cy="17775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79469" y="594460"/>
            <a:ext cx="950857" cy="3747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/>
              <a:t>概要</a:t>
            </a:r>
            <a:endParaRPr kumimoji="1" lang="ja-JP" altLang="en-US" sz="20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1071967" y="1030287"/>
            <a:ext cx="104126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　交通反則通告制度は、車両等の運転者がした道路交通法違反行為のうち、比較的軽微であって、現認、明白、定型的なものを反則行為とし、反則行為をした者（一定の者を除く。）に対し、行政上の手続として</a:t>
            </a:r>
            <a:r>
              <a:rPr lang="ja-JP" altLang="en-US" dirty="0" smtClean="0"/>
              <a:t>、警察</a:t>
            </a:r>
            <a:r>
              <a:rPr lang="ja-JP" altLang="en-US" dirty="0" smtClean="0"/>
              <a:t>本部長が定額の反則金の納付を通告し、その通告を受けた者が反則金を任意に納付したときは、その反則行為に係る事件について公訴が提起されず、一定期間内に反則金を納付しなかったときは、本来の刑事手続が進行することを内容とする制度です。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086136" y="2830630"/>
            <a:ext cx="10210172" cy="38477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79469" y="2643242"/>
            <a:ext cx="1506531" cy="3747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手続の流れ</a:t>
            </a:r>
            <a:endParaRPr kumimoji="1" lang="ja-JP" altLang="en-US" sz="20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4684542" y="3018018"/>
            <a:ext cx="2743200" cy="4413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反則行為の現認・認知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299294" y="3782380"/>
            <a:ext cx="5513695" cy="7091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反則行為の告知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告知書（交通反則切符）・仮納付書を反則者に交付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>
            <a:stCxn id="10" idx="2"/>
            <a:endCxn id="11" idx="0"/>
          </p:cNvCxnSpPr>
          <p:nvPr/>
        </p:nvCxnSpPr>
        <p:spPr>
          <a:xfrm>
            <a:off x="6056142" y="3459366"/>
            <a:ext cx="0" cy="3230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066325" y="4491558"/>
            <a:ext cx="0" cy="323014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1730327" y="5222634"/>
            <a:ext cx="2954216" cy="584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日本銀行本店・代理店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又は歳入代理店の窓口等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284192" y="5222634"/>
            <a:ext cx="3680730" cy="584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岐阜県</a:t>
            </a:r>
            <a:r>
              <a:rPr lang="ja-JP" altLang="en-US" dirty="0">
                <a:solidFill>
                  <a:schemeClr val="tx1"/>
                </a:solidFill>
              </a:rPr>
              <a:t>警察本部から反則者に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通告書・本納付書を交付（送付）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17182" y="3014315"/>
            <a:ext cx="1938469" cy="382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（岐阜県の例）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3193366" y="4814572"/>
            <a:ext cx="2862780" cy="0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endCxn id="16" idx="0"/>
          </p:cNvCxnSpPr>
          <p:nvPr/>
        </p:nvCxnSpPr>
        <p:spPr>
          <a:xfrm>
            <a:off x="3193366" y="4814572"/>
            <a:ext cx="14069" cy="4080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6008292" y="4814572"/>
            <a:ext cx="2960495" cy="0"/>
          </a:xfrm>
          <a:prstGeom prst="straightConnector1">
            <a:avLst/>
          </a:prstGeom>
          <a:ln w="38100"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8968787" y="4814572"/>
            <a:ext cx="0" cy="40806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7994426" y="6114132"/>
            <a:ext cx="1948722" cy="3225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刑事手続に移行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8968787" y="5836657"/>
            <a:ext cx="0" cy="260563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8812989" y="5836657"/>
            <a:ext cx="193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（本納付しない場合）</a:t>
            </a:r>
            <a:endParaRPr kumimoji="1" lang="ja-JP" altLang="en-US" sz="1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372993" y="4575964"/>
            <a:ext cx="193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（仮納付しない場合）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52781" y="4828301"/>
            <a:ext cx="193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（７日以内）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77632" y="4565031"/>
            <a:ext cx="1938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反則金の仮納付</a:t>
            </a:r>
            <a:endParaRPr kumimoji="1" lang="ja-JP" altLang="en-US" sz="1400" dirty="0"/>
          </a:p>
        </p:txBody>
      </p:sp>
      <p:cxnSp>
        <p:nvCxnSpPr>
          <p:cNvPr id="36" name="直線矢印コネクタ 35"/>
          <p:cNvCxnSpPr>
            <a:stCxn id="17" idx="1"/>
            <a:endCxn id="16" idx="3"/>
          </p:cNvCxnSpPr>
          <p:nvPr/>
        </p:nvCxnSpPr>
        <p:spPr>
          <a:xfrm flipH="1">
            <a:off x="4684543" y="5514936"/>
            <a:ext cx="259964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039056" y="5222634"/>
            <a:ext cx="1938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反則金の本納付</a:t>
            </a:r>
            <a:endParaRPr kumimoji="1" lang="ja-JP" altLang="en-US" sz="1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026942" y="6440857"/>
            <a:ext cx="868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※ </a:t>
            </a:r>
            <a:r>
              <a:rPr lang="ja-JP" altLang="en-US" sz="1400" dirty="0"/>
              <a:t>交通反則切符の供述書欄への署名及び押印（指印）は、任意で求めるものであり、強制ではありません。</a:t>
            </a:r>
            <a:endParaRPr kumimoji="1" lang="ja-JP" altLang="en-US" sz="14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073533" y="5575546"/>
            <a:ext cx="1938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（</a:t>
            </a:r>
            <a:r>
              <a:rPr kumimoji="1" lang="en-US" altLang="ja-JP" sz="1400" dirty="0" smtClean="0"/>
              <a:t>10</a:t>
            </a:r>
            <a:r>
              <a:rPr kumimoji="1" lang="ja-JP" altLang="en-US" sz="1400" dirty="0" smtClean="0"/>
              <a:t>日以内）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49134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251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gifu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Gifu</dc:creator>
  <cp:lastModifiedBy>Gifu</cp:lastModifiedBy>
  <cp:revision>21</cp:revision>
  <cp:lastPrinted>2021-09-13T05:49:46Z</cp:lastPrinted>
  <dcterms:created xsi:type="dcterms:W3CDTF">2021-09-13T05:27:32Z</dcterms:created>
  <dcterms:modified xsi:type="dcterms:W3CDTF">2021-09-17T04:47:42Z</dcterms:modified>
</cp:coreProperties>
</file>