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8"/>
  </p:notesMasterIdLst>
  <p:handoutMasterIdLst>
    <p:handoutMasterId r:id="rId9"/>
  </p:handoutMasterIdLst>
  <p:sldIdLst>
    <p:sldId id="292" r:id="rId2"/>
    <p:sldId id="411" r:id="rId3"/>
    <p:sldId id="413" r:id="rId4"/>
    <p:sldId id="412" r:id="rId5"/>
    <p:sldId id="414" r:id="rId6"/>
    <p:sldId id="415"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66"/>
    <a:srgbClr val="FFFF99"/>
    <a:srgbClr val="FF33CC"/>
    <a:srgbClr val="CCFFCC"/>
    <a:srgbClr val="64CCC2"/>
    <a:srgbClr val="CCFF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07" autoAdjust="0"/>
    <p:restoredTop sz="94434" autoAdjust="0"/>
  </p:normalViewPr>
  <p:slideViewPr>
    <p:cSldViewPr>
      <p:cViewPr varScale="1">
        <p:scale>
          <a:sx n="110" d="100"/>
          <a:sy n="110" d="100"/>
        </p:scale>
        <p:origin x="192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968" y="-10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5" name="Rectangle 5"/>
          <p:cNvSpPr>
            <a:spLocks noGrp="1" noChangeArrowheads="1"/>
          </p:cNvSpPr>
          <p:nvPr>
            <p:ph type="sldNum" sz="quarter" idx="3"/>
          </p:nvPr>
        </p:nvSpPr>
        <p:spPr bwMode="auto">
          <a:xfrm>
            <a:off x="3855221" y="9440373"/>
            <a:ext cx="2950374" cy="497367"/>
          </a:xfrm>
          <a:prstGeom prst="rect">
            <a:avLst/>
          </a:prstGeom>
          <a:noFill/>
          <a:ln w="9525">
            <a:noFill/>
            <a:miter lim="800000"/>
            <a:headEnd/>
            <a:tailEnd/>
          </a:ln>
          <a:effectLst/>
        </p:spPr>
        <p:txBody>
          <a:bodyPr vert="horz" wrap="square" lIns="91408" tIns="45703" rIns="91408" bIns="45703"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13E53106-3372-4313-A719-4D18344D3F96}" type="slidenum">
              <a:rPr lang="en-US" altLang="ja-JP"/>
              <a:pPr>
                <a:defRPr/>
              </a:pPr>
              <a:t>‹#›</a:t>
            </a:fld>
            <a:endParaRPr lang="en-US" altLang="ja-JP"/>
          </a:p>
        </p:txBody>
      </p:sp>
    </p:spTree>
    <p:extLst>
      <p:ext uri="{BB962C8B-B14F-4D97-AF65-F5344CB8AC3E}">
        <p14:creationId xmlns:p14="http://schemas.microsoft.com/office/powerpoint/2010/main" val="3563260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50375" cy="495767"/>
          </a:xfrm>
          <a:prstGeom prst="rect">
            <a:avLst/>
          </a:prstGeom>
        </p:spPr>
        <p:txBody>
          <a:bodyPr vert="horz" lIns="91408" tIns="45703" rIns="91408" bIns="4570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55221" y="0"/>
            <a:ext cx="2950374" cy="495767"/>
          </a:xfrm>
          <a:prstGeom prst="rect">
            <a:avLst/>
          </a:prstGeom>
        </p:spPr>
        <p:txBody>
          <a:bodyPr vert="horz" lIns="91408" tIns="45703" rIns="91408" bIns="45703" rtlCol="0"/>
          <a:lstStyle>
            <a:lvl1pPr algn="r">
              <a:defRPr sz="1200">
                <a:latin typeface="Arial" charset="0"/>
                <a:ea typeface="ＭＳ Ｐゴシック" pitchFamily="50" charset="-128"/>
              </a:defRPr>
            </a:lvl1pPr>
          </a:lstStyle>
          <a:p>
            <a:pPr>
              <a:defRPr/>
            </a:pPr>
            <a:fld id="{44A6A6E2-6427-4553-B680-AA0DEB7ADA61}" type="datetimeFigureOut">
              <a:rPr lang="ja-JP" altLang="en-US"/>
              <a:pPr>
                <a:defRPr/>
              </a:pPr>
              <a:t>2026/5/18</a:t>
            </a:fld>
            <a:endParaRPr lang="ja-JP" altLang="en-US"/>
          </a:p>
        </p:txBody>
      </p:sp>
      <p:sp>
        <p:nvSpPr>
          <p:cNvPr id="4" name="スライド イメージ プレースホルダ 3"/>
          <p:cNvSpPr>
            <a:spLocks noGrp="1" noRot="1" noChangeAspect="1"/>
          </p:cNvSpPr>
          <p:nvPr>
            <p:ph type="sldImg" idx="2"/>
          </p:nvPr>
        </p:nvSpPr>
        <p:spPr>
          <a:xfrm>
            <a:off x="922338" y="747713"/>
            <a:ext cx="4964112" cy="3724275"/>
          </a:xfrm>
          <a:prstGeom prst="rect">
            <a:avLst/>
          </a:prstGeom>
          <a:noFill/>
          <a:ln w="12700">
            <a:solidFill>
              <a:prstClr val="black"/>
            </a:solidFill>
          </a:ln>
        </p:spPr>
        <p:txBody>
          <a:bodyPr vert="horz" lIns="91408" tIns="45703" rIns="91408" bIns="45703" rtlCol="0" anchor="ctr"/>
          <a:lstStyle/>
          <a:p>
            <a:pPr lvl="0"/>
            <a:endParaRPr lang="ja-JP" altLang="en-US" noProof="0"/>
          </a:p>
        </p:txBody>
      </p:sp>
      <p:sp>
        <p:nvSpPr>
          <p:cNvPr id="5" name="ノート プレースホルダ 4"/>
          <p:cNvSpPr>
            <a:spLocks noGrp="1"/>
          </p:cNvSpPr>
          <p:nvPr>
            <p:ph type="body" sz="quarter" idx="3"/>
          </p:nvPr>
        </p:nvSpPr>
        <p:spPr>
          <a:xfrm>
            <a:off x="680241" y="4720986"/>
            <a:ext cx="5446722" cy="4471502"/>
          </a:xfrm>
          <a:prstGeom prst="rect">
            <a:avLst/>
          </a:prstGeom>
        </p:spPr>
        <p:txBody>
          <a:bodyPr vert="horz" lIns="91408" tIns="45703" rIns="91408" bIns="4570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373"/>
            <a:ext cx="2950375" cy="497367"/>
          </a:xfrm>
          <a:prstGeom prst="rect">
            <a:avLst/>
          </a:prstGeom>
        </p:spPr>
        <p:txBody>
          <a:bodyPr vert="horz" lIns="91408" tIns="45703" rIns="91408" bIns="4570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5221" y="9440373"/>
            <a:ext cx="2950374" cy="497367"/>
          </a:xfrm>
          <a:prstGeom prst="rect">
            <a:avLst/>
          </a:prstGeom>
        </p:spPr>
        <p:txBody>
          <a:bodyPr vert="horz" lIns="91408" tIns="45703" rIns="91408" bIns="45703" rtlCol="0" anchor="b"/>
          <a:lstStyle>
            <a:lvl1pPr algn="r">
              <a:defRPr sz="1200">
                <a:latin typeface="Arial" charset="0"/>
                <a:ea typeface="ＭＳ Ｐゴシック" pitchFamily="50" charset="-128"/>
              </a:defRPr>
            </a:lvl1pPr>
          </a:lstStyle>
          <a:p>
            <a:pPr>
              <a:defRPr/>
            </a:pPr>
            <a:fld id="{8E6EDE3E-1BA9-4655-A908-D16AC6AAB25F}" type="slidenum">
              <a:rPr lang="ja-JP" altLang="en-US"/>
              <a:pPr>
                <a:defRPr/>
              </a:pPr>
              <a:t>‹#›</a:t>
            </a:fld>
            <a:endParaRPr lang="ja-JP" altLang="en-US"/>
          </a:p>
        </p:txBody>
      </p:sp>
    </p:spTree>
    <p:extLst>
      <p:ext uri="{BB962C8B-B14F-4D97-AF65-F5344CB8AC3E}">
        <p14:creationId xmlns:p14="http://schemas.microsoft.com/office/powerpoint/2010/main" val="35864310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・県産材流通課 販路拡大係でございます。</a:t>
            </a:r>
            <a:endParaRPr kumimoji="1" lang="en-US" altLang="ja-JP" dirty="0"/>
          </a:p>
          <a:p>
            <a:r>
              <a:rPr kumimoji="1" lang="ja-JP" altLang="en-US" dirty="0"/>
              <a:t>・私どもの係では、県における県産材の利用方針をお示しさせていただくほか、公共施設の木造化などの補助事業につきまして説明をさせていただきます。</a:t>
            </a:r>
            <a:endParaRPr kumimoji="1" lang="en-US" altLang="ja-JP" dirty="0"/>
          </a:p>
          <a:p>
            <a:r>
              <a:rPr kumimoji="1" lang="ja-JP" altLang="en-US" dirty="0"/>
              <a:t>・資料</a:t>
            </a:r>
            <a:r>
              <a:rPr kumimoji="1" lang="en-US" altLang="ja-JP" dirty="0"/>
              <a:t>2</a:t>
            </a:r>
            <a:r>
              <a:rPr kumimoji="1" lang="ja-JP" altLang="en-US" dirty="0"/>
              <a:t>に沿って説明いたします。</a:t>
            </a:r>
          </a:p>
        </p:txBody>
      </p:sp>
      <p:sp>
        <p:nvSpPr>
          <p:cNvPr id="4" name="スライド番号プレースホルダー 3"/>
          <p:cNvSpPr>
            <a:spLocks noGrp="1"/>
          </p:cNvSpPr>
          <p:nvPr>
            <p:ph type="sldNum" sz="quarter" idx="10"/>
          </p:nvPr>
        </p:nvSpPr>
        <p:spPr/>
        <p:txBody>
          <a:bodyPr/>
          <a:lstStyle/>
          <a:p>
            <a:pPr>
              <a:defRPr/>
            </a:pPr>
            <a:fld id="{8E6EDE3E-1BA9-4655-A908-D16AC6AAB25F}" type="slidenum">
              <a:rPr lang="ja-JP" altLang="en-US" smtClean="0"/>
              <a:pPr>
                <a:defRPr/>
              </a:pPr>
              <a:t>1</a:t>
            </a:fld>
            <a:endParaRPr lang="ja-JP" altLang="en-US" dirty="0"/>
          </a:p>
        </p:txBody>
      </p:sp>
    </p:spTree>
    <p:extLst>
      <p:ext uri="{BB962C8B-B14F-4D97-AF65-F5344CB8AC3E}">
        <p14:creationId xmlns:p14="http://schemas.microsoft.com/office/powerpoint/2010/main" val="2020873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・次に、木の香る快適な公共施設等整備事業と県産材需要拡大施設等整備事業のうち公共施設等木造化支援タイプでございます。</a:t>
            </a:r>
            <a:endParaRPr lang="en-US" altLang="ja-JP" dirty="0"/>
          </a:p>
          <a:p>
            <a:pPr defTabSz="915503">
              <a:defRPr/>
            </a:pPr>
            <a:r>
              <a:rPr lang="ja-JP" altLang="en-US" dirty="0"/>
              <a:t>・どちらも市町村などが教育、福祉施設の木造化、内装木質化を行う場合の補助になります。</a:t>
            </a:r>
            <a:endParaRPr lang="en-US" altLang="ja-JP" dirty="0"/>
          </a:p>
          <a:p>
            <a:r>
              <a:rPr lang="ja-JP" altLang="en-US" dirty="0"/>
              <a:t>・整備面積は教育施設については、延床面積が概ね</a:t>
            </a:r>
            <a:r>
              <a:rPr lang="en-US" altLang="ja-JP" dirty="0"/>
              <a:t>500</a:t>
            </a:r>
            <a:r>
              <a:rPr lang="ja-JP" altLang="en-US" dirty="0"/>
              <a:t>平米以上、福祉施設については、概ね</a:t>
            </a:r>
            <a:r>
              <a:rPr lang="en-US" altLang="ja-JP" dirty="0"/>
              <a:t>300</a:t>
            </a:r>
            <a:r>
              <a:rPr lang="ja-JP" altLang="en-US" dirty="0"/>
              <a:t>平米以上になりますが、教育関連施設の木造化について、延べ床面積が概ね</a:t>
            </a:r>
            <a:r>
              <a:rPr lang="en-US" altLang="ja-JP" dirty="0"/>
              <a:t>2000</a:t>
            </a:r>
            <a:r>
              <a:rPr lang="ja-JP" altLang="en-US" dirty="0"/>
              <a:t>平米未満かつ準耐火構造の規制を受けない施設は補助対象外となります。</a:t>
            </a:r>
            <a:endParaRPr lang="en-US" altLang="ja-JP" dirty="0"/>
          </a:p>
          <a:p>
            <a:r>
              <a:rPr lang="ja-JP" altLang="en-US" dirty="0"/>
              <a:t>・施設整備にあたって、木造化では木質部材の７０～８０％以上に</a:t>
            </a:r>
            <a:r>
              <a:rPr lang="ja-JP" altLang="en-US" dirty="0" err="1"/>
              <a:t>ぎふ</a:t>
            </a:r>
            <a:r>
              <a:rPr lang="ja-JP" altLang="en-US" dirty="0"/>
              <a:t>証明材を使用し、主要構造材にＪＡＳ製品等を使用した場合、１平米あたり１７千円を補助いたします。</a:t>
            </a:r>
            <a:endParaRPr lang="en-US" altLang="ja-JP" dirty="0"/>
          </a:p>
          <a:p>
            <a:r>
              <a:rPr lang="ja-JP" altLang="en-US" dirty="0"/>
              <a:t>・また、内装木質化では壁、床、天井のうち２か所以上を、延べ床面積の５０～６０％以上、</a:t>
            </a:r>
            <a:r>
              <a:rPr lang="ja-JP" altLang="en-US" dirty="0" err="1"/>
              <a:t>ぎふ</a:t>
            </a:r>
            <a:r>
              <a:rPr lang="ja-JP" altLang="en-US" dirty="0"/>
              <a:t>証明材で木質化した場合に１平米あたり１０千円を補助いたします。</a:t>
            </a:r>
            <a:endParaRPr lang="en-US" altLang="ja-JP" dirty="0"/>
          </a:p>
          <a:p>
            <a:r>
              <a:rPr lang="ja-JP" altLang="en-US" dirty="0"/>
              <a:t>・なお、補助上限は</a:t>
            </a:r>
            <a:r>
              <a:rPr lang="en-US" altLang="ja-JP" dirty="0"/>
              <a:t>30,000</a:t>
            </a:r>
            <a:r>
              <a:rPr lang="ja-JP" altLang="en-US" dirty="0"/>
              <a:t>千円になります。</a:t>
            </a:r>
            <a:endParaRPr lang="en-US" altLang="ja-JP" dirty="0"/>
          </a:p>
          <a:p>
            <a:r>
              <a:rPr lang="ja-JP" altLang="en-US" dirty="0"/>
              <a:t>・本事業は、林野庁補助を除く他の補助との併用が可能です。</a:t>
            </a:r>
            <a:endParaRPr lang="en-US" altLang="ja-JP" dirty="0"/>
          </a:p>
        </p:txBody>
      </p:sp>
      <p:sp>
        <p:nvSpPr>
          <p:cNvPr id="522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1CAE18-88D5-4934-8C6D-7C8629830F67}" type="slidenum">
              <a:rPr lang="ja-JP" altLang="en-US" smtClean="0">
                <a:ea typeface="ＭＳ Ｐゴシック" charset="-128"/>
              </a:rPr>
              <a:pPr/>
              <a:t>2</a:t>
            </a:fld>
            <a:endParaRPr lang="en-US" altLang="ja-JP">
              <a:ea typeface="ＭＳ Ｐゴシック" charset="-128"/>
            </a:endParaRPr>
          </a:p>
        </p:txBody>
      </p:sp>
    </p:spTree>
    <p:extLst>
      <p:ext uri="{BB962C8B-B14F-4D97-AF65-F5344CB8AC3E}">
        <p14:creationId xmlns:p14="http://schemas.microsoft.com/office/powerpoint/2010/main" val="1937777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・次に、木の香る快適な公共施設等整備事業と県産材需要拡大施設等整備事業のうち公共施設等木造化支援タイプでございます。</a:t>
            </a:r>
            <a:endParaRPr lang="en-US" altLang="ja-JP" dirty="0"/>
          </a:p>
          <a:p>
            <a:pPr defTabSz="915503">
              <a:defRPr/>
            </a:pPr>
            <a:r>
              <a:rPr lang="ja-JP" altLang="en-US" dirty="0"/>
              <a:t>・どちらも市町村などが教育、福祉施設の木造化、内装木質化を行う場合の補助になります。</a:t>
            </a:r>
            <a:endParaRPr lang="en-US" altLang="ja-JP" dirty="0"/>
          </a:p>
          <a:p>
            <a:r>
              <a:rPr lang="ja-JP" altLang="en-US" dirty="0"/>
              <a:t>・整備面積は教育施設については、延床面積が概ね</a:t>
            </a:r>
            <a:r>
              <a:rPr lang="en-US" altLang="ja-JP" dirty="0"/>
              <a:t>500</a:t>
            </a:r>
            <a:r>
              <a:rPr lang="ja-JP" altLang="en-US" dirty="0"/>
              <a:t>平米以上、福祉施設については、概ね</a:t>
            </a:r>
            <a:r>
              <a:rPr lang="en-US" altLang="ja-JP" dirty="0"/>
              <a:t>300</a:t>
            </a:r>
            <a:r>
              <a:rPr lang="ja-JP" altLang="en-US" dirty="0"/>
              <a:t>平米以上になりますが、教育関連施設の木造化について、延べ床面積が概ね</a:t>
            </a:r>
            <a:r>
              <a:rPr lang="en-US" altLang="ja-JP" dirty="0"/>
              <a:t>2000</a:t>
            </a:r>
            <a:r>
              <a:rPr lang="ja-JP" altLang="en-US" dirty="0"/>
              <a:t>平米未満かつ準耐火構造の規制を受けない施設は補助対象外となります。</a:t>
            </a:r>
            <a:endParaRPr lang="en-US" altLang="ja-JP" dirty="0"/>
          </a:p>
          <a:p>
            <a:r>
              <a:rPr lang="ja-JP" altLang="en-US" dirty="0"/>
              <a:t>・施設整備にあたって、木造化では木質部材の７０～８０％以上に</a:t>
            </a:r>
            <a:r>
              <a:rPr lang="ja-JP" altLang="en-US" dirty="0" err="1"/>
              <a:t>ぎふ</a:t>
            </a:r>
            <a:r>
              <a:rPr lang="ja-JP" altLang="en-US" dirty="0"/>
              <a:t>証明材を使用し、主要構造材にＪＡＳ製品等を使用した場合、１平米あたり１７千円を補助いたします。</a:t>
            </a:r>
            <a:endParaRPr lang="en-US" altLang="ja-JP" dirty="0"/>
          </a:p>
          <a:p>
            <a:r>
              <a:rPr lang="ja-JP" altLang="en-US" dirty="0"/>
              <a:t>・また、内装木質化では壁、床、天井のうち２か所以上を、延べ床面積の５０～６０％以上、</a:t>
            </a:r>
            <a:r>
              <a:rPr lang="ja-JP" altLang="en-US" dirty="0" err="1"/>
              <a:t>ぎふ</a:t>
            </a:r>
            <a:r>
              <a:rPr lang="ja-JP" altLang="en-US" dirty="0"/>
              <a:t>証明材で木質化した場合に１平米あたり１０千円を補助いたします。</a:t>
            </a:r>
            <a:endParaRPr lang="en-US" altLang="ja-JP" dirty="0"/>
          </a:p>
          <a:p>
            <a:r>
              <a:rPr lang="ja-JP" altLang="en-US" dirty="0"/>
              <a:t>・なお、補助上限は</a:t>
            </a:r>
            <a:r>
              <a:rPr lang="en-US" altLang="ja-JP" dirty="0"/>
              <a:t>30,000</a:t>
            </a:r>
            <a:r>
              <a:rPr lang="ja-JP" altLang="en-US" dirty="0"/>
              <a:t>千円になります。</a:t>
            </a:r>
            <a:endParaRPr lang="en-US" altLang="ja-JP" dirty="0"/>
          </a:p>
          <a:p>
            <a:r>
              <a:rPr lang="ja-JP" altLang="en-US" dirty="0"/>
              <a:t>・本事業は、林野庁補助を除く他の補助との併用が可能です。</a:t>
            </a:r>
            <a:endParaRPr lang="en-US" altLang="ja-JP" dirty="0"/>
          </a:p>
        </p:txBody>
      </p:sp>
      <p:sp>
        <p:nvSpPr>
          <p:cNvPr id="522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1CAE18-88D5-4934-8C6D-7C8629830F67}" type="slidenum">
              <a:rPr lang="ja-JP" altLang="en-US" smtClean="0">
                <a:ea typeface="ＭＳ Ｐゴシック" charset="-128"/>
              </a:rPr>
              <a:pPr/>
              <a:t>3</a:t>
            </a:fld>
            <a:endParaRPr lang="en-US" altLang="ja-JP">
              <a:ea typeface="ＭＳ Ｐゴシック" charset="-128"/>
            </a:endParaRPr>
          </a:p>
        </p:txBody>
      </p:sp>
    </p:spTree>
    <p:extLst>
      <p:ext uri="{BB962C8B-B14F-4D97-AF65-F5344CB8AC3E}">
        <p14:creationId xmlns:p14="http://schemas.microsoft.com/office/powerpoint/2010/main" val="1059739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・次に、木の香る快適な公共施設等整備事業と県産材需要拡大施設等整備事業のうち公共施設等木造化支援タイプでございます。</a:t>
            </a:r>
            <a:endParaRPr lang="en-US" altLang="ja-JP" dirty="0"/>
          </a:p>
          <a:p>
            <a:pPr defTabSz="915503">
              <a:defRPr/>
            </a:pPr>
            <a:r>
              <a:rPr lang="ja-JP" altLang="en-US" dirty="0"/>
              <a:t>・どちらも市町村などが教育、福祉施設の木造化、内装木質化を行う場合の補助になります。</a:t>
            </a:r>
            <a:endParaRPr lang="en-US" altLang="ja-JP" dirty="0"/>
          </a:p>
          <a:p>
            <a:r>
              <a:rPr lang="ja-JP" altLang="en-US" dirty="0"/>
              <a:t>・整備面積は教育施設については、延床面積が概ね</a:t>
            </a:r>
            <a:r>
              <a:rPr lang="en-US" altLang="ja-JP" dirty="0"/>
              <a:t>500</a:t>
            </a:r>
            <a:r>
              <a:rPr lang="ja-JP" altLang="en-US" dirty="0"/>
              <a:t>平米以上、福祉施設については、概ね</a:t>
            </a:r>
            <a:r>
              <a:rPr lang="en-US" altLang="ja-JP" dirty="0"/>
              <a:t>300</a:t>
            </a:r>
            <a:r>
              <a:rPr lang="ja-JP" altLang="en-US" dirty="0"/>
              <a:t>平米以上になりますが、教育関連施設の木造化について、延べ床面積が概ね</a:t>
            </a:r>
            <a:r>
              <a:rPr lang="en-US" altLang="ja-JP" dirty="0"/>
              <a:t>2000</a:t>
            </a:r>
            <a:r>
              <a:rPr lang="ja-JP" altLang="en-US" dirty="0"/>
              <a:t>平米未満かつ準耐火構造の規制を受けない施設は補助対象外となります。</a:t>
            </a:r>
            <a:endParaRPr lang="en-US" altLang="ja-JP" dirty="0"/>
          </a:p>
          <a:p>
            <a:r>
              <a:rPr lang="ja-JP" altLang="en-US" dirty="0"/>
              <a:t>・施設整備にあたって、木造化では木質部材の７０～８０％以上に</a:t>
            </a:r>
            <a:r>
              <a:rPr lang="ja-JP" altLang="en-US" dirty="0" err="1"/>
              <a:t>ぎふ</a:t>
            </a:r>
            <a:r>
              <a:rPr lang="ja-JP" altLang="en-US" dirty="0"/>
              <a:t>証明材を使用し、主要構造材にＪＡＳ製品等を使用した場合、１平米あたり１７千円を補助いたします。</a:t>
            </a:r>
            <a:endParaRPr lang="en-US" altLang="ja-JP" dirty="0"/>
          </a:p>
          <a:p>
            <a:r>
              <a:rPr lang="ja-JP" altLang="en-US" dirty="0"/>
              <a:t>・また、内装木質化では壁、床、天井のうち２か所以上を、延べ床面積の５０～６０％以上、</a:t>
            </a:r>
            <a:r>
              <a:rPr lang="ja-JP" altLang="en-US" dirty="0" err="1"/>
              <a:t>ぎふ</a:t>
            </a:r>
            <a:r>
              <a:rPr lang="ja-JP" altLang="en-US" dirty="0"/>
              <a:t>証明材で木質化した場合に１平米あたり１０千円を補助いたします。</a:t>
            </a:r>
            <a:endParaRPr lang="en-US" altLang="ja-JP" dirty="0"/>
          </a:p>
          <a:p>
            <a:r>
              <a:rPr lang="ja-JP" altLang="en-US" dirty="0"/>
              <a:t>・なお、補助上限は</a:t>
            </a:r>
            <a:r>
              <a:rPr lang="en-US" altLang="ja-JP" dirty="0"/>
              <a:t>30,000</a:t>
            </a:r>
            <a:r>
              <a:rPr lang="ja-JP" altLang="en-US" dirty="0"/>
              <a:t>千円になります。</a:t>
            </a:r>
            <a:endParaRPr lang="en-US" altLang="ja-JP" dirty="0"/>
          </a:p>
          <a:p>
            <a:r>
              <a:rPr lang="ja-JP" altLang="en-US" dirty="0"/>
              <a:t>・本事業は、林野庁補助を除く他の補助との併用が可能です。</a:t>
            </a:r>
            <a:endParaRPr lang="en-US" altLang="ja-JP" dirty="0"/>
          </a:p>
        </p:txBody>
      </p:sp>
      <p:sp>
        <p:nvSpPr>
          <p:cNvPr id="522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1CAE18-88D5-4934-8C6D-7C8629830F67}" type="slidenum">
              <a:rPr lang="ja-JP" altLang="en-US" smtClean="0">
                <a:ea typeface="ＭＳ Ｐゴシック" charset="-128"/>
              </a:rPr>
              <a:pPr/>
              <a:t>4</a:t>
            </a:fld>
            <a:endParaRPr lang="en-US" altLang="ja-JP">
              <a:ea typeface="ＭＳ Ｐゴシック" charset="-128"/>
            </a:endParaRPr>
          </a:p>
        </p:txBody>
      </p:sp>
    </p:spTree>
    <p:extLst>
      <p:ext uri="{BB962C8B-B14F-4D97-AF65-F5344CB8AC3E}">
        <p14:creationId xmlns:p14="http://schemas.microsoft.com/office/powerpoint/2010/main" val="3267965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・次に、木の香る快適な公共施設等整備事業と県産材需要拡大施設等整備事業のうち公共施設等木造化支援タイプでございます。</a:t>
            </a:r>
            <a:endParaRPr lang="en-US" altLang="ja-JP" dirty="0"/>
          </a:p>
          <a:p>
            <a:pPr defTabSz="915503">
              <a:defRPr/>
            </a:pPr>
            <a:r>
              <a:rPr lang="ja-JP" altLang="en-US" dirty="0"/>
              <a:t>・どちらも市町村などが教育、福祉施設の木造化、内装木質化を行う場合の補助になります。</a:t>
            </a:r>
            <a:endParaRPr lang="en-US" altLang="ja-JP" dirty="0"/>
          </a:p>
          <a:p>
            <a:r>
              <a:rPr lang="ja-JP" altLang="en-US" dirty="0"/>
              <a:t>・整備面積は教育施設については、延床面積が概ね</a:t>
            </a:r>
            <a:r>
              <a:rPr lang="en-US" altLang="ja-JP" dirty="0"/>
              <a:t>500</a:t>
            </a:r>
            <a:r>
              <a:rPr lang="ja-JP" altLang="en-US" dirty="0"/>
              <a:t>平米以上、福祉施設については、概ね</a:t>
            </a:r>
            <a:r>
              <a:rPr lang="en-US" altLang="ja-JP" dirty="0"/>
              <a:t>300</a:t>
            </a:r>
            <a:r>
              <a:rPr lang="ja-JP" altLang="en-US" dirty="0"/>
              <a:t>平米以上になりますが、教育関連施設の木造化について、延べ床面積が概ね</a:t>
            </a:r>
            <a:r>
              <a:rPr lang="en-US" altLang="ja-JP" dirty="0"/>
              <a:t>2000</a:t>
            </a:r>
            <a:r>
              <a:rPr lang="ja-JP" altLang="en-US" dirty="0"/>
              <a:t>平米未満かつ準耐火構造の規制を受けない施設は補助対象外となります。</a:t>
            </a:r>
            <a:endParaRPr lang="en-US" altLang="ja-JP" dirty="0"/>
          </a:p>
          <a:p>
            <a:r>
              <a:rPr lang="ja-JP" altLang="en-US" dirty="0"/>
              <a:t>・施設整備にあたって、木造化では木質部材の７０～８０％以上に</a:t>
            </a:r>
            <a:r>
              <a:rPr lang="ja-JP" altLang="en-US" dirty="0" err="1"/>
              <a:t>ぎふ</a:t>
            </a:r>
            <a:r>
              <a:rPr lang="ja-JP" altLang="en-US" dirty="0"/>
              <a:t>証明材を使用し、主要構造材にＪＡＳ製品等を使用した場合、１平米あたり１７千円を補助いたします。</a:t>
            </a:r>
            <a:endParaRPr lang="en-US" altLang="ja-JP" dirty="0"/>
          </a:p>
          <a:p>
            <a:r>
              <a:rPr lang="ja-JP" altLang="en-US" dirty="0"/>
              <a:t>・また、内装木質化では壁、床、天井のうち２か所以上を、延べ床面積の５０～６０％以上、</a:t>
            </a:r>
            <a:r>
              <a:rPr lang="ja-JP" altLang="en-US" dirty="0" err="1"/>
              <a:t>ぎふ</a:t>
            </a:r>
            <a:r>
              <a:rPr lang="ja-JP" altLang="en-US" dirty="0"/>
              <a:t>証明材で木質化した場合に１平米あたり１０千円を補助いたします。</a:t>
            </a:r>
            <a:endParaRPr lang="en-US" altLang="ja-JP" dirty="0"/>
          </a:p>
          <a:p>
            <a:r>
              <a:rPr lang="ja-JP" altLang="en-US" dirty="0"/>
              <a:t>・なお、補助上限は</a:t>
            </a:r>
            <a:r>
              <a:rPr lang="en-US" altLang="ja-JP" dirty="0"/>
              <a:t>30,000</a:t>
            </a:r>
            <a:r>
              <a:rPr lang="ja-JP" altLang="en-US" dirty="0"/>
              <a:t>千円になります。</a:t>
            </a:r>
            <a:endParaRPr lang="en-US" altLang="ja-JP" dirty="0"/>
          </a:p>
          <a:p>
            <a:r>
              <a:rPr lang="ja-JP" altLang="en-US" dirty="0"/>
              <a:t>・本事業は、林野庁補助を除く他の補助との併用が可能です。</a:t>
            </a:r>
            <a:endParaRPr lang="en-US" altLang="ja-JP" dirty="0"/>
          </a:p>
        </p:txBody>
      </p:sp>
      <p:sp>
        <p:nvSpPr>
          <p:cNvPr id="522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1CAE18-88D5-4934-8C6D-7C8629830F67}" type="slidenum">
              <a:rPr lang="ja-JP" altLang="en-US" smtClean="0">
                <a:ea typeface="ＭＳ Ｐゴシック" charset="-128"/>
              </a:rPr>
              <a:pPr/>
              <a:t>5</a:t>
            </a:fld>
            <a:endParaRPr lang="en-US" altLang="ja-JP">
              <a:ea typeface="ＭＳ Ｐゴシック" charset="-128"/>
            </a:endParaRPr>
          </a:p>
        </p:txBody>
      </p:sp>
    </p:spTree>
    <p:extLst>
      <p:ext uri="{BB962C8B-B14F-4D97-AF65-F5344CB8AC3E}">
        <p14:creationId xmlns:p14="http://schemas.microsoft.com/office/powerpoint/2010/main" val="25818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・次に、木の香る快適な公共施設等整備事業と県産材需要拡大施設等整備事業のうち公共施設等木造化支援タイプでございます。</a:t>
            </a:r>
            <a:endParaRPr lang="en-US" altLang="ja-JP" dirty="0"/>
          </a:p>
          <a:p>
            <a:pPr defTabSz="915503">
              <a:defRPr/>
            </a:pPr>
            <a:r>
              <a:rPr lang="ja-JP" altLang="en-US" dirty="0"/>
              <a:t>・どちらも市町村などが教育、福祉施設の木造化、内装木質化を行う場合の補助になります。</a:t>
            </a:r>
            <a:endParaRPr lang="en-US" altLang="ja-JP" dirty="0"/>
          </a:p>
          <a:p>
            <a:r>
              <a:rPr lang="ja-JP" altLang="en-US" dirty="0"/>
              <a:t>・整備面積は教育施設については、延床面積が概ね</a:t>
            </a:r>
            <a:r>
              <a:rPr lang="en-US" altLang="ja-JP" dirty="0"/>
              <a:t>500</a:t>
            </a:r>
            <a:r>
              <a:rPr lang="ja-JP" altLang="en-US" dirty="0"/>
              <a:t>平米以上、福祉施設については、概ね</a:t>
            </a:r>
            <a:r>
              <a:rPr lang="en-US" altLang="ja-JP" dirty="0"/>
              <a:t>300</a:t>
            </a:r>
            <a:r>
              <a:rPr lang="ja-JP" altLang="en-US" dirty="0"/>
              <a:t>平米以上になりますが、教育関連施設の木造化について、延べ床面積が概ね</a:t>
            </a:r>
            <a:r>
              <a:rPr lang="en-US" altLang="ja-JP" dirty="0"/>
              <a:t>2000</a:t>
            </a:r>
            <a:r>
              <a:rPr lang="ja-JP" altLang="en-US" dirty="0"/>
              <a:t>平米未満かつ準耐火構造の規制を受けない施設は補助対象外となります。</a:t>
            </a:r>
            <a:endParaRPr lang="en-US" altLang="ja-JP" dirty="0"/>
          </a:p>
          <a:p>
            <a:r>
              <a:rPr lang="ja-JP" altLang="en-US" dirty="0"/>
              <a:t>・施設整備にあたって、木造化では木質部材の７０～８０％以上に</a:t>
            </a:r>
            <a:r>
              <a:rPr lang="ja-JP" altLang="en-US" dirty="0" err="1"/>
              <a:t>ぎふ</a:t>
            </a:r>
            <a:r>
              <a:rPr lang="ja-JP" altLang="en-US" dirty="0"/>
              <a:t>証明材を使用し、主要構造材にＪＡＳ製品等を使用した場合、１平米あたり１７千円を補助いたします。</a:t>
            </a:r>
            <a:endParaRPr lang="en-US" altLang="ja-JP" dirty="0"/>
          </a:p>
          <a:p>
            <a:r>
              <a:rPr lang="ja-JP" altLang="en-US" dirty="0"/>
              <a:t>・また、内装木質化では壁、床、天井のうち２か所以上を、延べ床面積の５０～６０％以上、</a:t>
            </a:r>
            <a:r>
              <a:rPr lang="ja-JP" altLang="en-US" dirty="0" err="1"/>
              <a:t>ぎふ</a:t>
            </a:r>
            <a:r>
              <a:rPr lang="ja-JP" altLang="en-US" dirty="0"/>
              <a:t>証明材で木質化した場合に１平米あたり１０千円を補助いたします。</a:t>
            </a:r>
            <a:endParaRPr lang="en-US" altLang="ja-JP" dirty="0"/>
          </a:p>
          <a:p>
            <a:r>
              <a:rPr lang="ja-JP" altLang="en-US" dirty="0"/>
              <a:t>・なお、補助上限は</a:t>
            </a:r>
            <a:r>
              <a:rPr lang="en-US" altLang="ja-JP" dirty="0"/>
              <a:t>30,000</a:t>
            </a:r>
            <a:r>
              <a:rPr lang="ja-JP" altLang="en-US" dirty="0"/>
              <a:t>千円になります。</a:t>
            </a:r>
            <a:endParaRPr lang="en-US" altLang="ja-JP" dirty="0"/>
          </a:p>
          <a:p>
            <a:r>
              <a:rPr lang="ja-JP" altLang="en-US" dirty="0"/>
              <a:t>・本事業は、林野庁補助を除く他の補助との併用が可能です。</a:t>
            </a:r>
            <a:endParaRPr lang="en-US" altLang="ja-JP" dirty="0"/>
          </a:p>
        </p:txBody>
      </p:sp>
      <p:sp>
        <p:nvSpPr>
          <p:cNvPr id="522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1CAE18-88D5-4934-8C6D-7C8629830F67}" type="slidenum">
              <a:rPr lang="ja-JP" altLang="en-US" smtClean="0">
                <a:ea typeface="ＭＳ Ｐゴシック" charset="-128"/>
              </a:rPr>
              <a:pPr/>
              <a:t>6</a:t>
            </a:fld>
            <a:endParaRPr lang="en-US" altLang="ja-JP">
              <a:ea typeface="ＭＳ Ｐゴシック" charset="-128"/>
            </a:endParaRPr>
          </a:p>
        </p:txBody>
      </p:sp>
    </p:spTree>
    <p:extLst>
      <p:ext uri="{BB962C8B-B14F-4D97-AF65-F5344CB8AC3E}">
        <p14:creationId xmlns:p14="http://schemas.microsoft.com/office/powerpoint/2010/main" val="2636594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3DB11A-DD9B-3101-3BB4-354BDF1304E8}"/>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C0E46FB-AB48-FDBF-D4EA-D429BC8762B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5F2157C-2C46-6770-74F7-CD99555F0DB7}"/>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1608C3CE-BDD0-D3BF-7DD7-DFA77F7D9308}"/>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9E454B5C-EF75-4575-5D52-6CD8C3A77AB5}"/>
              </a:ext>
            </a:extLst>
          </p:cNvPr>
          <p:cNvSpPr>
            <a:spLocks noGrp="1"/>
          </p:cNvSpPr>
          <p:nvPr>
            <p:ph type="sldNum" sz="quarter" idx="12"/>
          </p:nvPr>
        </p:nvSpPr>
        <p:spPr/>
        <p:txBody>
          <a:bodyPr/>
          <a:lstStyle/>
          <a:p>
            <a:pPr>
              <a:defRPr/>
            </a:pPr>
            <a:fld id="{B3A72B18-A8EE-48A9-A803-6095947C84DA}" type="slidenum">
              <a:rPr lang="en-US" altLang="ja-JP" smtClean="0"/>
              <a:pPr>
                <a:defRPr/>
              </a:pPr>
              <a:t>‹#›</a:t>
            </a:fld>
            <a:endParaRPr lang="en-US" altLang="ja-JP"/>
          </a:p>
        </p:txBody>
      </p:sp>
    </p:spTree>
    <p:extLst>
      <p:ext uri="{BB962C8B-B14F-4D97-AF65-F5344CB8AC3E}">
        <p14:creationId xmlns:p14="http://schemas.microsoft.com/office/powerpoint/2010/main" val="954215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C17130-3D72-477C-0EE4-379C8A65F14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3B20F0F-1193-380B-8E49-0857106E91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BFB17DF-A0E3-00F4-4110-7E3DAE0D5410}"/>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4CCDA531-B813-B3DB-E6B9-EBBEF13E2CDB}"/>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1923060E-6A75-7694-C202-49FA75680557}"/>
              </a:ext>
            </a:extLst>
          </p:cNvPr>
          <p:cNvSpPr>
            <a:spLocks noGrp="1"/>
          </p:cNvSpPr>
          <p:nvPr>
            <p:ph type="sldNum" sz="quarter" idx="12"/>
          </p:nvPr>
        </p:nvSpPr>
        <p:spPr/>
        <p:txBody>
          <a:bodyPr/>
          <a:lstStyle/>
          <a:p>
            <a:pPr>
              <a:defRPr/>
            </a:pPr>
            <a:fld id="{8B1FB6F4-FECB-4FF1-9850-B9F4010A4BCF}" type="slidenum">
              <a:rPr lang="en-US" altLang="ja-JP" smtClean="0"/>
              <a:pPr>
                <a:defRPr/>
              </a:pPr>
              <a:t>‹#›</a:t>
            </a:fld>
            <a:endParaRPr lang="en-US" altLang="ja-JP"/>
          </a:p>
        </p:txBody>
      </p:sp>
    </p:spTree>
    <p:extLst>
      <p:ext uri="{BB962C8B-B14F-4D97-AF65-F5344CB8AC3E}">
        <p14:creationId xmlns:p14="http://schemas.microsoft.com/office/powerpoint/2010/main" val="581882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2AE806D-8B69-E137-ABC7-DE246466B647}"/>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3772CCB-9047-6821-E661-A27079E5F4D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198EA4-2431-7AA4-9E61-ADEE0DFC457A}"/>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4BC6E4EA-F0FB-8644-6C47-E94BB4DC0C30}"/>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6347E6D5-3B97-4494-BB0E-1352FD05E5D8}"/>
              </a:ext>
            </a:extLst>
          </p:cNvPr>
          <p:cNvSpPr>
            <a:spLocks noGrp="1"/>
          </p:cNvSpPr>
          <p:nvPr>
            <p:ph type="sldNum" sz="quarter" idx="12"/>
          </p:nvPr>
        </p:nvSpPr>
        <p:spPr/>
        <p:txBody>
          <a:bodyPr/>
          <a:lstStyle/>
          <a:p>
            <a:pPr>
              <a:defRPr/>
            </a:pPr>
            <a:fld id="{A3ACDC10-1E65-4E30-9211-AD12A88435D5}" type="slidenum">
              <a:rPr lang="en-US" altLang="ja-JP" smtClean="0"/>
              <a:pPr>
                <a:defRPr/>
              </a:pPr>
              <a:t>‹#›</a:t>
            </a:fld>
            <a:endParaRPr lang="en-US" altLang="ja-JP"/>
          </a:p>
        </p:txBody>
      </p:sp>
    </p:spTree>
    <p:extLst>
      <p:ext uri="{BB962C8B-B14F-4D97-AF65-F5344CB8AC3E}">
        <p14:creationId xmlns:p14="http://schemas.microsoft.com/office/powerpoint/2010/main" val="416053472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8CE7FD-D5D8-7CF1-6E51-53AEC57CDD3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DA126C2-31E2-B56B-6C40-C151E73DEA4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6429FD-8325-A200-9EB8-BE7DBF25F4D1}"/>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4889DADB-5904-82EE-1412-A4491E593BB7}"/>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9323D789-C9D8-DB24-411D-FAF53EE02E15}"/>
              </a:ext>
            </a:extLst>
          </p:cNvPr>
          <p:cNvSpPr>
            <a:spLocks noGrp="1"/>
          </p:cNvSpPr>
          <p:nvPr>
            <p:ph type="sldNum" sz="quarter" idx="12"/>
          </p:nvPr>
        </p:nvSpPr>
        <p:spPr/>
        <p:txBody>
          <a:bodyPr/>
          <a:lstStyle/>
          <a:p>
            <a:pPr>
              <a:defRPr/>
            </a:pPr>
            <a:fld id="{592861C3-DE16-4283-912B-0335DE447C1B}" type="slidenum">
              <a:rPr lang="en-US" altLang="ja-JP" smtClean="0"/>
              <a:pPr>
                <a:defRPr/>
              </a:pPr>
              <a:t>‹#›</a:t>
            </a:fld>
            <a:endParaRPr lang="en-US" altLang="ja-JP"/>
          </a:p>
        </p:txBody>
      </p:sp>
    </p:spTree>
    <p:extLst>
      <p:ext uri="{BB962C8B-B14F-4D97-AF65-F5344CB8AC3E}">
        <p14:creationId xmlns:p14="http://schemas.microsoft.com/office/powerpoint/2010/main" val="3193268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B22E5C-7B37-DF0C-8446-0D35840390CE}"/>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D9417DB-41F6-2B7B-46A1-C6C18B0F13E2}"/>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2C32285-3B70-4BF3-97F6-2A34F8F71A6A}"/>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F04C3136-7FB0-B39A-4059-A86A85C758D4}"/>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BC6AE22C-BA62-CBE1-DD1D-C827BAA37558}"/>
              </a:ext>
            </a:extLst>
          </p:cNvPr>
          <p:cNvSpPr>
            <a:spLocks noGrp="1"/>
          </p:cNvSpPr>
          <p:nvPr>
            <p:ph type="sldNum" sz="quarter" idx="12"/>
          </p:nvPr>
        </p:nvSpPr>
        <p:spPr/>
        <p:txBody>
          <a:bodyPr/>
          <a:lstStyle/>
          <a:p>
            <a:pPr>
              <a:defRPr/>
            </a:pPr>
            <a:fld id="{710F1C02-4519-4B40-9530-A601EE13F904}" type="slidenum">
              <a:rPr lang="en-US" altLang="ja-JP" smtClean="0"/>
              <a:pPr>
                <a:defRPr/>
              </a:pPr>
              <a:t>‹#›</a:t>
            </a:fld>
            <a:endParaRPr lang="en-US" altLang="ja-JP"/>
          </a:p>
        </p:txBody>
      </p:sp>
    </p:spTree>
    <p:extLst>
      <p:ext uri="{BB962C8B-B14F-4D97-AF65-F5344CB8AC3E}">
        <p14:creationId xmlns:p14="http://schemas.microsoft.com/office/powerpoint/2010/main" val="40934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6B30AF-D968-9959-286B-6BBA154DD8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9C22A5-06A3-B755-9B80-84D9223A7776}"/>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ED57475-FBD8-C493-6907-577505300BE4}"/>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14D8328-26C4-870C-E24B-931BC2443821}"/>
              </a:ext>
            </a:extLst>
          </p:cNvPr>
          <p:cNvSpPr>
            <a:spLocks noGrp="1"/>
          </p:cNvSpPr>
          <p:nvPr>
            <p:ph type="dt" sz="half" idx="10"/>
          </p:nvPr>
        </p:nvSpPr>
        <p:spPr/>
        <p:txBody>
          <a:bodyPr/>
          <a:lstStyle/>
          <a:p>
            <a:pPr>
              <a:defRPr/>
            </a:pPr>
            <a:endParaRPr lang="en-US" altLang="ja-JP"/>
          </a:p>
        </p:txBody>
      </p:sp>
      <p:sp>
        <p:nvSpPr>
          <p:cNvPr id="6" name="フッター プレースホルダー 5">
            <a:extLst>
              <a:ext uri="{FF2B5EF4-FFF2-40B4-BE49-F238E27FC236}">
                <a16:creationId xmlns:a16="http://schemas.microsoft.com/office/drawing/2014/main" id="{7CB4060F-3D79-4370-9D6B-943CA30414CD}"/>
              </a:ext>
            </a:extLst>
          </p:cNvPr>
          <p:cNvSpPr>
            <a:spLocks noGrp="1"/>
          </p:cNvSpPr>
          <p:nvPr>
            <p:ph type="ftr" sz="quarter" idx="11"/>
          </p:nvPr>
        </p:nvSpPr>
        <p:spPr/>
        <p:txBody>
          <a:bodyPr/>
          <a:lstStyle/>
          <a:p>
            <a:pPr>
              <a:defRPr/>
            </a:pPr>
            <a:endParaRPr lang="en-US" altLang="ja-JP"/>
          </a:p>
        </p:txBody>
      </p:sp>
      <p:sp>
        <p:nvSpPr>
          <p:cNvPr id="7" name="スライド番号プレースホルダー 6">
            <a:extLst>
              <a:ext uri="{FF2B5EF4-FFF2-40B4-BE49-F238E27FC236}">
                <a16:creationId xmlns:a16="http://schemas.microsoft.com/office/drawing/2014/main" id="{0700869D-A8EF-8D7C-0A41-3C752D871D44}"/>
              </a:ext>
            </a:extLst>
          </p:cNvPr>
          <p:cNvSpPr>
            <a:spLocks noGrp="1"/>
          </p:cNvSpPr>
          <p:nvPr>
            <p:ph type="sldNum" sz="quarter" idx="12"/>
          </p:nvPr>
        </p:nvSpPr>
        <p:spPr/>
        <p:txBody>
          <a:bodyPr/>
          <a:lstStyle/>
          <a:p>
            <a:pPr>
              <a:defRPr/>
            </a:pPr>
            <a:fld id="{8E69A10A-B616-4FA5-BA74-392D1E2CDC7D}" type="slidenum">
              <a:rPr lang="en-US" altLang="ja-JP" smtClean="0"/>
              <a:pPr>
                <a:defRPr/>
              </a:pPr>
              <a:t>‹#›</a:t>
            </a:fld>
            <a:endParaRPr lang="en-US" altLang="ja-JP"/>
          </a:p>
        </p:txBody>
      </p:sp>
    </p:spTree>
    <p:extLst>
      <p:ext uri="{BB962C8B-B14F-4D97-AF65-F5344CB8AC3E}">
        <p14:creationId xmlns:p14="http://schemas.microsoft.com/office/powerpoint/2010/main" val="1818567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78DCAE-CE5C-E937-02C7-F6C6B70B6208}"/>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773ECD0-5757-FABA-2B27-A623FCE62E0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569B948-9DF3-7670-6C80-DB002506C919}"/>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1596646-0180-14AC-DD1B-A36001C602D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36D8B1-0A2B-2BAB-FAEC-D338B57194E9}"/>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D30B3E6-EECD-0805-ABCA-90FE73BC6BCA}"/>
              </a:ext>
            </a:extLst>
          </p:cNvPr>
          <p:cNvSpPr>
            <a:spLocks noGrp="1"/>
          </p:cNvSpPr>
          <p:nvPr>
            <p:ph type="dt" sz="half" idx="10"/>
          </p:nvPr>
        </p:nvSpPr>
        <p:spPr/>
        <p:txBody>
          <a:bodyPr/>
          <a:lstStyle/>
          <a:p>
            <a:pPr>
              <a:defRPr/>
            </a:pPr>
            <a:endParaRPr lang="en-US" altLang="ja-JP"/>
          </a:p>
        </p:txBody>
      </p:sp>
      <p:sp>
        <p:nvSpPr>
          <p:cNvPr id="8" name="フッター プレースホルダー 7">
            <a:extLst>
              <a:ext uri="{FF2B5EF4-FFF2-40B4-BE49-F238E27FC236}">
                <a16:creationId xmlns:a16="http://schemas.microsoft.com/office/drawing/2014/main" id="{E8C3CFC9-72D1-DB62-5A84-4E2B0BDF26CF}"/>
              </a:ext>
            </a:extLst>
          </p:cNvPr>
          <p:cNvSpPr>
            <a:spLocks noGrp="1"/>
          </p:cNvSpPr>
          <p:nvPr>
            <p:ph type="ftr" sz="quarter" idx="11"/>
          </p:nvPr>
        </p:nvSpPr>
        <p:spPr/>
        <p:txBody>
          <a:bodyPr/>
          <a:lstStyle/>
          <a:p>
            <a:pPr>
              <a:defRPr/>
            </a:pPr>
            <a:endParaRPr lang="en-US" altLang="ja-JP"/>
          </a:p>
        </p:txBody>
      </p:sp>
      <p:sp>
        <p:nvSpPr>
          <p:cNvPr id="9" name="スライド番号プレースホルダー 8">
            <a:extLst>
              <a:ext uri="{FF2B5EF4-FFF2-40B4-BE49-F238E27FC236}">
                <a16:creationId xmlns:a16="http://schemas.microsoft.com/office/drawing/2014/main" id="{196D0398-0A1D-98FC-C0D6-EA934114891D}"/>
              </a:ext>
            </a:extLst>
          </p:cNvPr>
          <p:cNvSpPr>
            <a:spLocks noGrp="1"/>
          </p:cNvSpPr>
          <p:nvPr>
            <p:ph type="sldNum" sz="quarter" idx="12"/>
          </p:nvPr>
        </p:nvSpPr>
        <p:spPr/>
        <p:txBody>
          <a:bodyPr/>
          <a:lstStyle/>
          <a:p>
            <a:pPr>
              <a:defRPr/>
            </a:pPr>
            <a:fld id="{BC5BA326-360F-44B0-ADD7-1641F20FDC6C}" type="slidenum">
              <a:rPr lang="en-US" altLang="ja-JP" smtClean="0"/>
              <a:pPr>
                <a:defRPr/>
              </a:pPr>
              <a:t>‹#›</a:t>
            </a:fld>
            <a:endParaRPr lang="en-US" altLang="ja-JP"/>
          </a:p>
        </p:txBody>
      </p:sp>
    </p:spTree>
    <p:extLst>
      <p:ext uri="{BB962C8B-B14F-4D97-AF65-F5344CB8AC3E}">
        <p14:creationId xmlns:p14="http://schemas.microsoft.com/office/powerpoint/2010/main" val="333027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A6A5D1-D765-6991-A21F-6A1CE694FE7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C3D8B01-0C38-481C-C217-37A78014A709}"/>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BB1FA403-21E7-049D-921E-4C2D6AB950FA}"/>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C0BEACDB-30E5-0ADE-B69E-D456EFD25F7A}"/>
              </a:ext>
            </a:extLst>
          </p:cNvPr>
          <p:cNvSpPr>
            <a:spLocks noGrp="1"/>
          </p:cNvSpPr>
          <p:nvPr>
            <p:ph type="sldNum" sz="quarter" idx="12"/>
          </p:nvPr>
        </p:nvSpPr>
        <p:spPr/>
        <p:txBody>
          <a:bodyPr/>
          <a:lstStyle/>
          <a:p>
            <a:pPr>
              <a:defRPr/>
            </a:pPr>
            <a:fld id="{6C429798-1B94-44B9-8D46-AF1057F804E7}" type="slidenum">
              <a:rPr lang="en-US" altLang="ja-JP" smtClean="0"/>
              <a:pPr>
                <a:defRPr/>
              </a:pPr>
              <a:t>‹#›</a:t>
            </a:fld>
            <a:endParaRPr lang="en-US" altLang="ja-JP"/>
          </a:p>
        </p:txBody>
      </p:sp>
    </p:spTree>
    <p:extLst>
      <p:ext uri="{BB962C8B-B14F-4D97-AF65-F5344CB8AC3E}">
        <p14:creationId xmlns:p14="http://schemas.microsoft.com/office/powerpoint/2010/main" val="2669034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1A4C28E-249B-7BC7-C45C-4FA17C774889}"/>
              </a:ext>
            </a:extLst>
          </p:cNvPr>
          <p:cNvSpPr>
            <a:spLocks noGrp="1"/>
          </p:cNvSpPr>
          <p:nvPr>
            <p:ph type="dt" sz="half" idx="10"/>
          </p:nvPr>
        </p:nvSpPr>
        <p:spPr/>
        <p:txBody>
          <a:bodyPr/>
          <a:lstStyle/>
          <a:p>
            <a:pPr>
              <a:defRPr/>
            </a:pPr>
            <a:endParaRPr lang="en-US" altLang="ja-JP"/>
          </a:p>
        </p:txBody>
      </p:sp>
      <p:sp>
        <p:nvSpPr>
          <p:cNvPr id="3" name="フッター プレースホルダー 2">
            <a:extLst>
              <a:ext uri="{FF2B5EF4-FFF2-40B4-BE49-F238E27FC236}">
                <a16:creationId xmlns:a16="http://schemas.microsoft.com/office/drawing/2014/main" id="{A3C9216C-1006-83CC-9548-949B39A9B086}"/>
              </a:ext>
            </a:extLst>
          </p:cNvPr>
          <p:cNvSpPr>
            <a:spLocks noGrp="1"/>
          </p:cNvSpPr>
          <p:nvPr>
            <p:ph type="ftr" sz="quarter" idx="11"/>
          </p:nvPr>
        </p:nvSpPr>
        <p:spPr/>
        <p:txBody>
          <a:bodyPr/>
          <a:lstStyle/>
          <a:p>
            <a:pPr>
              <a:defRPr/>
            </a:pPr>
            <a:endParaRPr lang="en-US" altLang="ja-JP"/>
          </a:p>
        </p:txBody>
      </p:sp>
      <p:sp>
        <p:nvSpPr>
          <p:cNvPr id="4" name="スライド番号プレースホルダー 3">
            <a:extLst>
              <a:ext uri="{FF2B5EF4-FFF2-40B4-BE49-F238E27FC236}">
                <a16:creationId xmlns:a16="http://schemas.microsoft.com/office/drawing/2014/main" id="{3DAD96AC-40A5-4308-F7A7-F4E19E8BF278}"/>
              </a:ext>
            </a:extLst>
          </p:cNvPr>
          <p:cNvSpPr>
            <a:spLocks noGrp="1"/>
          </p:cNvSpPr>
          <p:nvPr>
            <p:ph type="sldNum" sz="quarter" idx="12"/>
          </p:nvPr>
        </p:nvSpPr>
        <p:spPr/>
        <p:txBody>
          <a:bodyPr/>
          <a:lstStyle/>
          <a:p>
            <a:pPr>
              <a:defRPr/>
            </a:pPr>
            <a:fld id="{2A6A1E5A-A8F3-4D42-9593-C9ED527010CD}" type="slidenum">
              <a:rPr lang="en-US" altLang="ja-JP" smtClean="0"/>
              <a:pPr>
                <a:defRPr/>
              </a:pPr>
              <a:t>‹#›</a:t>
            </a:fld>
            <a:endParaRPr lang="en-US" altLang="ja-JP"/>
          </a:p>
        </p:txBody>
      </p:sp>
    </p:spTree>
    <p:extLst>
      <p:ext uri="{BB962C8B-B14F-4D97-AF65-F5344CB8AC3E}">
        <p14:creationId xmlns:p14="http://schemas.microsoft.com/office/powerpoint/2010/main" val="345854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FF22B5-B866-50BC-7282-D1CA673E675A}"/>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35B9281-05FC-7945-177D-59DACE334A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EB3206E-027E-D469-FF31-0B4585F2AEA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7AAA35-1C86-207F-89C4-F3F85F7E9200}"/>
              </a:ext>
            </a:extLst>
          </p:cNvPr>
          <p:cNvSpPr>
            <a:spLocks noGrp="1"/>
          </p:cNvSpPr>
          <p:nvPr>
            <p:ph type="dt" sz="half" idx="10"/>
          </p:nvPr>
        </p:nvSpPr>
        <p:spPr/>
        <p:txBody>
          <a:bodyPr/>
          <a:lstStyle/>
          <a:p>
            <a:pPr>
              <a:defRPr/>
            </a:pPr>
            <a:endParaRPr lang="en-US" altLang="ja-JP"/>
          </a:p>
        </p:txBody>
      </p:sp>
      <p:sp>
        <p:nvSpPr>
          <p:cNvPr id="6" name="フッター プレースホルダー 5">
            <a:extLst>
              <a:ext uri="{FF2B5EF4-FFF2-40B4-BE49-F238E27FC236}">
                <a16:creationId xmlns:a16="http://schemas.microsoft.com/office/drawing/2014/main" id="{62ACD171-0F95-667F-3544-4E16183D30B8}"/>
              </a:ext>
            </a:extLst>
          </p:cNvPr>
          <p:cNvSpPr>
            <a:spLocks noGrp="1"/>
          </p:cNvSpPr>
          <p:nvPr>
            <p:ph type="ftr" sz="quarter" idx="11"/>
          </p:nvPr>
        </p:nvSpPr>
        <p:spPr/>
        <p:txBody>
          <a:bodyPr/>
          <a:lstStyle/>
          <a:p>
            <a:pPr>
              <a:defRPr/>
            </a:pPr>
            <a:endParaRPr lang="en-US" altLang="ja-JP"/>
          </a:p>
        </p:txBody>
      </p:sp>
      <p:sp>
        <p:nvSpPr>
          <p:cNvPr id="7" name="スライド番号プレースホルダー 6">
            <a:extLst>
              <a:ext uri="{FF2B5EF4-FFF2-40B4-BE49-F238E27FC236}">
                <a16:creationId xmlns:a16="http://schemas.microsoft.com/office/drawing/2014/main" id="{7D2A71FD-68D0-9F0B-195B-E87363DA9FD5}"/>
              </a:ext>
            </a:extLst>
          </p:cNvPr>
          <p:cNvSpPr>
            <a:spLocks noGrp="1"/>
          </p:cNvSpPr>
          <p:nvPr>
            <p:ph type="sldNum" sz="quarter" idx="12"/>
          </p:nvPr>
        </p:nvSpPr>
        <p:spPr/>
        <p:txBody>
          <a:bodyPr/>
          <a:lstStyle/>
          <a:p>
            <a:pPr>
              <a:defRPr/>
            </a:pPr>
            <a:fld id="{DA98F839-0F28-4C51-AB1E-36B0D6BFA8F6}" type="slidenum">
              <a:rPr lang="en-US" altLang="ja-JP" smtClean="0"/>
              <a:pPr>
                <a:defRPr/>
              </a:pPr>
              <a:t>‹#›</a:t>
            </a:fld>
            <a:endParaRPr lang="en-US" altLang="ja-JP"/>
          </a:p>
        </p:txBody>
      </p:sp>
    </p:spTree>
    <p:extLst>
      <p:ext uri="{BB962C8B-B14F-4D97-AF65-F5344CB8AC3E}">
        <p14:creationId xmlns:p14="http://schemas.microsoft.com/office/powerpoint/2010/main" val="890559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96E6FC-D361-9E82-7D07-9DF0D3E43F09}"/>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07AE4C3-2391-82AD-B85C-811742155F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0E4FC4E5-6EEB-DB38-5436-A4A71E04BFA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C27B1D8-DA16-97F1-2348-A75EABD291DD}"/>
              </a:ext>
            </a:extLst>
          </p:cNvPr>
          <p:cNvSpPr>
            <a:spLocks noGrp="1"/>
          </p:cNvSpPr>
          <p:nvPr>
            <p:ph type="dt" sz="half" idx="10"/>
          </p:nvPr>
        </p:nvSpPr>
        <p:spPr/>
        <p:txBody>
          <a:bodyPr/>
          <a:lstStyle/>
          <a:p>
            <a:pPr>
              <a:defRPr/>
            </a:pPr>
            <a:endParaRPr lang="en-US" altLang="ja-JP"/>
          </a:p>
        </p:txBody>
      </p:sp>
      <p:sp>
        <p:nvSpPr>
          <p:cNvPr id="6" name="フッター プレースホルダー 5">
            <a:extLst>
              <a:ext uri="{FF2B5EF4-FFF2-40B4-BE49-F238E27FC236}">
                <a16:creationId xmlns:a16="http://schemas.microsoft.com/office/drawing/2014/main" id="{84FB555B-B1EF-2C81-0264-0FA436B2EC18}"/>
              </a:ext>
            </a:extLst>
          </p:cNvPr>
          <p:cNvSpPr>
            <a:spLocks noGrp="1"/>
          </p:cNvSpPr>
          <p:nvPr>
            <p:ph type="ftr" sz="quarter" idx="11"/>
          </p:nvPr>
        </p:nvSpPr>
        <p:spPr/>
        <p:txBody>
          <a:bodyPr/>
          <a:lstStyle/>
          <a:p>
            <a:pPr>
              <a:defRPr/>
            </a:pPr>
            <a:endParaRPr lang="en-US" altLang="ja-JP"/>
          </a:p>
        </p:txBody>
      </p:sp>
      <p:sp>
        <p:nvSpPr>
          <p:cNvPr id="7" name="スライド番号プレースホルダー 6">
            <a:extLst>
              <a:ext uri="{FF2B5EF4-FFF2-40B4-BE49-F238E27FC236}">
                <a16:creationId xmlns:a16="http://schemas.microsoft.com/office/drawing/2014/main" id="{41E4D272-4DFC-408C-AE26-B65FF4B2600C}"/>
              </a:ext>
            </a:extLst>
          </p:cNvPr>
          <p:cNvSpPr>
            <a:spLocks noGrp="1"/>
          </p:cNvSpPr>
          <p:nvPr>
            <p:ph type="sldNum" sz="quarter" idx="12"/>
          </p:nvPr>
        </p:nvSpPr>
        <p:spPr/>
        <p:txBody>
          <a:bodyPr/>
          <a:lstStyle/>
          <a:p>
            <a:pPr>
              <a:defRPr/>
            </a:pPr>
            <a:fld id="{7066D33A-1AA1-440A-A3F6-8DC5CF78E392}" type="slidenum">
              <a:rPr lang="en-US" altLang="ja-JP" smtClean="0"/>
              <a:pPr>
                <a:defRPr/>
              </a:pPr>
              <a:t>‹#›</a:t>
            </a:fld>
            <a:endParaRPr lang="en-US" altLang="ja-JP"/>
          </a:p>
        </p:txBody>
      </p:sp>
    </p:spTree>
    <p:extLst>
      <p:ext uri="{BB962C8B-B14F-4D97-AF65-F5344CB8AC3E}">
        <p14:creationId xmlns:p14="http://schemas.microsoft.com/office/powerpoint/2010/main" val="535991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4B48890-8B71-EB9F-62EA-8F5A081D4FD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B429882-5A80-B2FA-AAAE-8B69E7E0378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BBAD7D1-5693-6EFA-6A2C-447A8BD0C98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ja-JP"/>
          </a:p>
        </p:txBody>
      </p:sp>
      <p:sp>
        <p:nvSpPr>
          <p:cNvPr id="5" name="フッター プレースホルダー 4">
            <a:extLst>
              <a:ext uri="{FF2B5EF4-FFF2-40B4-BE49-F238E27FC236}">
                <a16:creationId xmlns:a16="http://schemas.microsoft.com/office/drawing/2014/main" id="{792DCCD3-D59A-7CD9-FEFE-60150B47674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ja-JP"/>
          </a:p>
        </p:txBody>
      </p:sp>
      <p:sp>
        <p:nvSpPr>
          <p:cNvPr id="6" name="スライド番号プレースホルダー 5">
            <a:extLst>
              <a:ext uri="{FF2B5EF4-FFF2-40B4-BE49-F238E27FC236}">
                <a16:creationId xmlns:a16="http://schemas.microsoft.com/office/drawing/2014/main" id="{F0C8DC5E-91E1-53C7-2046-458EF9E8757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3ACDC10-1E65-4E30-9211-AD12A88435D5}" type="slidenum">
              <a:rPr lang="en-US" altLang="ja-JP" smtClean="0"/>
              <a:pPr>
                <a:defRPr/>
              </a:pPr>
              <a:t>‹#›</a:t>
            </a:fld>
            <a:endParaRPr lang="en-US" altLang="ja-JP"/>
          </a:p>
        </p:txBody>
      </p:sp>
    </p:spTree>
    <p:extLst>
      <p:ext uri="{BB962C8B-B14F-4D97-AF65-F5344CB8AC3E}">
        <p14:creationId xmlns:p14="http://schemas.microsoft.com/office/powerpoint/2010/main" val="8507504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a:spLocks/>
          </p:cNvSpPr>
          <p:nvPr/>
        </p:nvSpPr>
        <p:spPr bwMode="auto">
          <a:xfrm>
            <a:off x="-3127" y="2204864"/>
            <a:ext cx="8642350" cy="15843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514350" indent="-514350"/>
            <a:br>
              <a:rPr lang="en-US" altLang="ja-JP" sz="3200" kern="0" dirty="0">
                <a:latin typeface="HGP創英角ｺﾞｼｯｸUB" panose="020B0900000000000000" pitchFamily="50" charset="-128"/>
                <a:ea typeface="HGP創英角ｺﾞｼｯｸUB" panose="020B0900000000000000" pitchFamily="50" charset="-128"/>
              </a:rPr>
            </a:br>
            <a:r>
              <a:rPr lang="ja-JP" altLang="en-US" sz="3200" kern="0" dirty="0">
                <a:latin typeface="HGP創英角ｺﾞｼｯｸUB" panose="020B0900000000000000" pitchFamily="50" charset="-128"/>
                <a:ea typeface="HGP創英角ｺﾞｼｯｸUB" panose="020B0900000000000000" pitchFamily="50" charset="-128"/>
              </a:rPr>
              <a:t>令和８年度</a:t>
            </a:r>
            <a:br>
              <a:rPr lang="en-US" altLang="ja-JP" sz="3200" kern="0" dirty="0">
                <a:latin typeface="HGP創英角ｺﾞｼｯｸUB" panose="020B0900000000000000" pitchFamily="50" charset="-128"/>
                <a:ea typeface="HGP創英角ｺﾞｼｯｸUB" panose="020B0900000000000000" pitchFamily="50" charset="-128"/>
              </a:rPr>
            </a:br>
            <a:r>
              <a:rPr lang="ja-JP" altLang="en-US" sz="3200" kern="0" dirty="0">
                <a:latin typeface="HGP創英角ｺﾞｼｯｸUB" panose="020B0900000000000000" pitchFamily="50" charset="-128"/>
                <a:ea typeface="HGP創英角ｺﾞｼｯｸUB" panose="020B0900000000000000" pitchFamily="50" charset="-128"/>
              </a:rPr>
              <a:t>ぎふ県産材利用促進施設等整備事業</a:t>
            </a:r>
            <a:br>
              <a:rPr lang="en-US" altLang="ja-JP" sz="4000" kern="0" dirty="0">
                <a:latin typeface="HGP創英角ｺﾞｼｯｸUB" panose="020B0900000000000000" pitchFamily="50" charset="-128"/>
                <a:ea typeface="HGP創英角ｺﾞｼｯｸUB" panose="020B0900000000000000" pitchFamily="50" charset="-128"/>
              </a:rPr>
            </a:br>
            <a:endParaRPr lang="ja-JP" altLang="en-US" sz="4000" kern="0" dirty="0">
              <a:latin typeface="HGP創英角ｺﾞｼｯｸUB" panose="020B0900000000000000" pitchFamily="50" charset="-128"/>
              <a:ea typeface="HGP創英角ｺﾞｼｯｸUB" panose="020B0900000000000000" pitchFamily="50" charset="-128"/>
            </a:endParaRPr>
          </a:p>
        </p:txBody>
      </p:sp>
      <p:sp>
        <p:nvSpPr>
          <p:cNvPr id="10" name="フローチャート : 代替処理 2"/>
          <p:cNvSpPr/>
          <p:nvPr/>
        </p:nvSpPr>
        <p:spPr>
          <a:xfrm>
            <a:off x="6948264" y="404614"/>
            <a:ext cx="1584325" cy="576263"/>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400" b="1" dirty="0">
                <a:solidFill>
                  <a:schemeClr val="tx1"/>
                </a:solidFill>
                <a:latin typeface="HG丸ｺﾞｼｯｸM-PRO" pitchFamily="50" charset="-128"/>
                <a:ea typeface="HG丸ｺﾞｼｯｸM-PRO" pitchFamily="50" charset="-128"/>
              </a:rPr>
              <a:t>事業概要</a:t>
            </a:r>
            <a:endParaRPr lang="ja-JP" altLang="en-US" sz="2400" b="1" dirty="0">
              <a:latin typeface="HG丸ｺﾞｼｯｸM-PRO" pitchFamily="50" charset="-128"/>
              <a:ea typeface="HG丸ｺﾞｼｯｸM-PRO"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4"/>
          <p:cNvGraphicFramePr>
            <a:graphicFrameLocks/>
          </p:cNvGraphicFramePr>
          <p:nvPr>
            <p:extLst>
              <p:ext uri="{D42A27DB-BD31-4B8C-83A1-F6EECF244321}">
                <p14:modId xmlns:p14="http://schemas.microsoft.com/office/powerpoint/2010/main" val="2110440884"/>
              </p:ext>
            </p:extLst>
          </p:nvPr>
        </p:nvGraphicFramePr>
        <p:xfrm>
          <a:off x="395536" y="1330279"/>
          <a:ext cx="8352928" cy="3729642"/>
        </p:xfrm>
        <a:graphic>
          <a:graphicData uri="http://schemas.openxmlformats.org/drawingml/2006/table">
            <a:tbl>
              <a:tblPr>
                <a:tableStyleId>{5940675A-B579-460E-94D1-54222C63F5DA}</a:tableStyleId>
              </a:tblPr>
              <a:tblGrid>
                <a:gridCol w="1152128">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5145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対象施設</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福祉関連施設・</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商業施設・観光施設・医療施設</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6160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面積要件</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○福祉関連施設　延べ床面積が概ね</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以上 </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〇商業施設・観光施設・医療施設　延べ床面積　概ね</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100</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㎡以上</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6061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県産材</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使用基準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indent="0">
                        <a:buNone/>
                      </a:pPr>
                      <a:r>
                        <a:rPr lang="ja-JP" altLang="en-US" sz="1400" dirty="0">
                          <a:latin typeface="游ゴシック Medium" panose="020B0500000000000000" pitchFamily="50" charset="-128"/>
                          <a:ea typeface="游ゴシック Medium" panose="020B0500000000000000" pitchFamily="50" charset="-128"/>
                        </a:rPr>
                        <a:t>・</a:t>
                      </a:r>
                      <a:r>
                        <a:rPr lang="ja-JP" altLang="ja-JP" sz="1400" dirty="0">
                          <a:latin typeface="游ゴシック Medium" panose="020B0500000000000000" pitchFamily="50" charset="-128"/>
                          <a:ea typeface="游ゴシック Medium" panose="020B0500000000000000" pitchFamily="50" charset="-128"/>
                        </a:rPr>
                        <a:t>木質部</a:t>
                      </a:r>
                      <a:r>
                        <a:rPr lang="ja-JP" altLang="en-US" sz="1400" dirty="0">
                          <a:latin typeface="游ゴシック Medium" panose="020B0500000000000000" pitchFamily="50" charset="-128"/>
                          <a:ea typeface="游ゴシック Medium" panose="020B0500000000000000" pitchFamily="50" charset="-128"/>
                        </a:rPr>
                        <a:t>の</a:t>
                      </a:r>
                      <a:r>
                        <a:rPr lang="ja-JP" altLang="ja-JP" sz="1400" dirty="0">
                          <a:latin typeface="游ゴシック Medium" panose="020B0500000000000000" pitchFamily="50" charset="-128"/>
                          <a:ea typeface="游ゴシック Medium" panose="020B0500000000000000" pitchFamily="50" charset="-128"/>
                        </a:rPr>
                        <a:t>８０％以上</a:t>
                      </a:r>
                      <a:r>
                        <a:rPr lang="ja-JP" altLang="en-US" sz="1400" dirty="0">
                          <a:latin typeface="游ゴシック Medium" panose="020B0500000000000000" pitchFamily="50" charset="-128"/>
                          <a:ea typeface="游ゴシック Medium" panose="020B0500000000000000" pitchFamily="50" charset="-128"/>
                        </a:rPr>
                        <a:t>にぎふ証明材等を使用</a:t>
                      </a:r>
                      <a:r>
                        <a:rPr lang="en-US" altLang="ja-JP" sz="900" dirty="0">
                          <a:latin typeface="游ゴシック Medium" panose="020B0500000000000000" pitchFamily="50" charset="-128"/>
                          <a:ea typeface="游ゴシック Medium" panose="020B0500000000000000" pitchFamily="50" charset="-128"/>
                        </a:rPr>
                        <a:t>※1</a:t>
                      </a:r>
                    </a:p>
                    <a:p>
                      <a:pPr marL="0" indent="0">
                        <a:buNone/>
                      </a:pPr>
                      <a:r>
                        <a:rPr lang="ja-JP" altLang="en-US" sz="1400" dirty="0">
                          <a:latin typeface="游ゴシック Medium" panose="020B0500000000000000" pitchFamily="50" charset="-128"/>
                          <a:ea typeface="游ゴシック Medium" panose="020B0500000000000000" pitchFamily="50" charset="-128"/>
                        </a:rPr>
                        <a:t>・主要構造はすべて</a:t>
                      </a:r>
                      <a:r>
                        <a:rPr lang="en-US" altLang="ja-JP" sz="1400" dirty="0">
                          <a:latin typeface="游ゴシック Medium" panose="020B0500000000000000" pitchFamily="50" charset="-128"/>
                          <a:ea typeface="游ゴシック Medium" panose="020B0500000000000000" pitchFamily="50" charset="-128"/>
                        </a:rPr>
                        <a:t>JAS</a:t>
                      </a:r>
                      <a:r>
                        <a:rPr lang="ja-JP" altLang="en-US" sz="1400" dirty="0">
                          <a:latin typeface="游ゴシック Medium" panose="020B0500000000000000" pitchFamily="50" charset="-128"/>
                          <a:ea typeface="游ゴシック Medium" panose="020B0500000000000000" pitchFamily="50" charset="-128"/>
                        </a:rPr>
                        <a:t>製材品等を使用　又はぎふ証明材等を使用</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4019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補助額</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17,000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円／㎡（上限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10342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協定締結者</a:t>
                      </a: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・県外施設も対象</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rPr>
                        <a:t>〇令和７年度までに協定</a:t>
                      </a:r>
                      <a:r>
                        <a:rPr kumimoji="1" lang="en-US" altLang="ja-JP" sz="9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rPr>
                        <a:t>※2</a:t>
                      </a:r>
                      <a:r>
                        <a:rPr kumimoji="1" lang="ja-JP" altLang="en-US" sz="14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rPr>
                        <a:t>を締結した場合の補助額、補助上限額↓</a:t>
                      </a:r>
                      <a:endParaRPr kumimoji="1" lang="en-US" altLang="ja-JP" sz="14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・商業・観光・医療施設で延べ床面積</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500</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㎡以上　</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18,700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円／㎡（上限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50,000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・商業・観光・医療施設で延べ床面積</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1,000</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㎡以上 </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19,550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円／㎡（上限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50,000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13606503"/>
                  </a:ext>
                </a:extLst>
              </a:tr>
              <a:tr h="5180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その他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・国・県及び市町村との補助制度との併用は可能（ただし、林野庁の補助金は除く）　</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8" name="タイトル 1"/>
          <p:cNvSpPr txBox="1">
            <a:spLocks/>
          </p:cNvSpPr>
          <p:nvPr/>
        </p:nvSpPr>
        <p:spPr bwMode="auto">
          <a:xfrm>
            <a:off x="0" y="0"/>
            <a:ext cx="9144000" cy="561975"/>
          </a:xfrm>
          <a:prstGeom prst="rect">
            <a:avLst/>
          </a:prstGeom>
          <a:solidFill>
            <a:schemeClr val="accent2"/>
          </a:solidFill>
          <a:ln w="9525">
            <a:noFill/>
            <a:miter lim="800000"/>
            <a:headEnd/>
            <a:tailEnd/>
          </a:ln>
        </p:spPr>
        <p:txBody>
          <a:bodyPr anchor="ctr"/>
          <a:lstStyle/>
          <a:p>
            <a:pPr algn="ctr">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ぎふ県産材利用促進施設等整備事業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r>
              <a:rPr lang="ja-JP" altLang="en-US" sz="2200" dirty="0">
                <a:solidFill>
                  <a:schemeClr val="bg1"/>
                </a:solidFill>
                <a:latin typeface="ＭＳ Ｐゴシック" panose="020B0600070205080204" pitchFamily="50" charset="-128"/>
                <a:ea typeface="ＭＳ Ｐゴシック" panose="020B0600070205080204" pitchFamily="50" charset="-128"/>
              </a:rPr>
              <a:t>県単事業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endParaRPr lang="ja-JP" altLang="en-US" sz="2200" dirty="0">
              <a:solidFill>
                <a:schemeClr val="bg1"/>
              </a:solidFill>
              <a:latin typeface="ＭＳ Ｐゴシック" panose="020B0600070205080204" pitchFamily="50" charset="-128"/>
              <a:ea typeface="ＭＳ Ｐゴシック" panose="020B0600070205080204" pitchFamily="50" charset="-128"/>
              <a:cs typeface="+mj-cs"/>
            </a:endParaRPr>
          </a:p>
        </p:txBody>
      </p:sp>
      <p:sp>
        <p:nvSpPr>
          <p:cNvPr id="2" name="テキスト ボックス 1">
            <a:extLst>
              <a:ext uri="{FF2B5EF4-FFF2-40B4-BE49-F238E27FC236}">
                <a16:creationId xmlns:a16="http://schemas.microsoft.com/office/drawing/2014/main" id="{D6923F7A-9AAB-2EAE-437C-59811A129809}"/>
              </a:ext>
            </a:extLst>
          </p:cNvPr>
          <p:cNvSpPr txBox="1"/>
          <p:nvPr/>
        </p:nvSpPr>
        <p:spPr>
          <a:xfrm>
            <a:off x="251520" y="960947"/>
            <a:ext cx="7632848" cy="369332"/>
          </a:xfrm>
          <a:prstGeom prst="rect">
            <a:avLst/>
          </a:prstGeom>
          <a:noFill/>
        </p:spPr>
        <p:txBody>
          <a:bodyPr wrap="square" rtlCol="0">
            <a:spAutoFit/>
          </a:bodyPr>
          <a:lstStyle/>
          <a:p>
            <a:r>
              <a:rPr lang="ja-JP" altLang="en-US" dirty="0">
                <a:solidFill>
                  <a:schemeClr val="accent2">
                    <a:lumMod val="75000"/>
                  </a:schemeClr>
                </a:solidFill>
                <a:latin typeface="游ゴシック Medium" panose="020B0500000000000000" pitchFamily="50" charset="-128"/>
                <a:ea typeface="游ゴシック Medium" panose="020B0500000000000000" pitchFamily="50" charset="-128"/>
              </a:rPr>
              <a:t>・木造化支援（福祉・商業・観光・医療施設等の木造化支援）</a:t>
            </a:r>
          </a:p>
        </p:txBody>
      </p:sp>
      <p:sp>
        <p:nvSpPr>
          <p:cNvPr id="3" name="テキスト ボックス 2">
            <a:extLst>
              <a:ext uri="{FF2B5EF4-FFF2-40B4-BE49-F238E27FC236}">
                <a16:creationId xmlns:a16="http://schemas.microsoft.com/office/drawing/2014/main" id="{858CB7FE-53E5-9836-EEA7-52DCCD8AFF0C}"/>
              </a:ext>
            </a:extLst>
          </p:cNvPr>
          <p:cNvSpPr txBox="1"/>
          <p:nvPr/>
        </p:nvSpPr>
        <p:spPr>
          <a:xfrm>
            <a:off x="395536" y="5319560"/>
            <a:ext cx="8424936" cy="577081"/>
          </a:xfrm>
          <a:prstGeom prst="rect">
            <a:avLst/>
          </a:prstGeom>
          <a:noFill/>
        </p:spPr>
        <p:txBody>
          <a:bodyPr wrap="square" rtlCol="0">
            <a:spAutoFit/>
          </a:bodyPr>
          <a:lstStyle/>
          <a:p>
            <a:pPr marL="1255713" indent="-1255713"/>
            <a:r>
              <a:rPr lang="en-US" altLang="ja-JP" sz="1050" dirty="0"/>
              <a:t>※1 </a:t>
            </a:r>
            <a:r>
              <a:rPr lang="ja-JP" altLang="en-US" sz="1050" dirty="0"/>
              <a:t>ぎふ証明材等　：「岐阜証明材推進制度」に基づき認証された木材又は「森林認証制度」に基づき県内のＦＭ認証森林で伐採され、　　</a:t>
            </a:r>
            <a:endParaRPr lang="en-US" altLang="ja-JP" sz="1050" dirty="0"/>
          </a:p>
          <a:p>
            <a:pPr marL="1255713" indent="-1255713"/>
            <a:r>
              <a:rPr lang="ja-JP" altLang="en-US" sz="1050" dirty="0"/>
              <a:t>　　　　　　　　　　ＣｏＣ認証事業体により製材・加工・流通が行われた木材</a:t>
            </a:r>
            <a:endParaRPr lang="en-US" altLang="ja-JP" sz="1050" dirty="0"/>
          </a:p>
          <a:p>
            <a:r>
              <a:rPr lang="en-US" altLang="ja-JP" sz="1050" dirty="0"/>
              <a:t>※2 </a:t>
            </a:r>
            <a:r>
              <a:rPr lang="ja-JP" altLang="en-US" sz="1050" dirty="0"/>
              <a:t>協定締結者　　：岐阜県木の国・山の国県産材利用促進条例に基づく協定</a:t>
            </a:r>
            <a:endParaRPr lang="en-US" altLang="ja-JP" sz="1050" dirty="0"/>
          </a:p>
        </p:txBody>
      </p:sp>
    </p:spTree>
    <p:extLst>
      <p:ext uri="{BB962C8B-B14F-4D97-AF65-F5344CB8AC3E}">
        <p14:creationId xmlns:p14="http://schemas.microsoft.com/office/powerpoint/2010/main" val="665715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4"/>
          <p:cNvGraphicFramePr>
            <a:graphicFrameLocks/>
          </p:cNvGraphicFramePr>
          <p:nvPr>
            <p:extLst>
              <p:ext uri="{D42A27DB-BD31-4B8C-83A1-F6EECF244321}">
                <p14:modId xmlns:p14="http://schemas.microsoft.com/office/powerpoint/2010/main" val="3973383607"/>
              </p:ext>
            </p:extLst>
          </p:nvPr>
        </p:nvGraphicFramePr>
        <p:xfrm>
          <a:off x="413538" y="1346517"/>
          <a:ext cx="8316924" cy="3605597"/>
        </p:xfrm>
        <a:graphic>
          <a:graphicData uri="http://schemas.openxmlformats.org/drawingml/2006/table">
            <a:tbl>
              <a:tblPr>
                <a:tableStyleId>{5940675A-B579-460E-94D1-54222C63F5DA}</a:tableStyleId>
              </a:tblPr>
              <a:tblGrid>
                <a:gridCol w="1134126">
                  <a:extLst>
                    <a:ext uri="{9D8B030D-6E8A-4147-A177-3AD203B41FA5}">
                      <a16:colId xmlns:a16="http://schemas.microsoft.com/office/drawing/2014/main" val="20000"/>
                    </a:ext>
                  </a:extLst>
                </a:gridCol>
                <a:gridCol w="7182798">
                  <a:extLst>
                    <a:ext uri="{9D8B030D-6E8A-4147-A177-3AD203B41FA5}">
                      <a16:colId xmlns:a16="http://schemas.microsoft.com/office/drawing/2014/main" val="20001"/>
                    </a:ext>
                  </a:extLst>
                </a:gridCol>
              </a:tblGrid>
              <a:tr h="4320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対象施設</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新たな部材や新技術を活用した、モデル性が高いものとして知事が認める施設</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5040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面積要件</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概ね</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100</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㎡以上</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6480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県産材</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使用基準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indent="0">
                        <a:buNone/>
                      </a:pPr>
                      <a:r>
                        <a:rPr lang="ja-JP" altLang="en-US" sz="1400" dirty="0">
                          <a:latin typeface="游ゴシック Medium" panose="020B0500000000000000" pitchFamily="50" charset="-128"/>
                          <a:ea typeface="游ゴシック Medium" panose="020B0500000000000000" pitchFamily="50" charset="-128"/>
                        </a:rPr>
                        <a:t>・</a:t>
                      </a:r>
                      <a:r>
                        <a:rPr lang="ja-JP" altLang="ja-JP" sz="1400" dirty="0">
                          <a:latin typeface="游ゴシック Medium" panose="020B0500000000000000" pitchFamily="50" charset="-128"/>
                          <a:ea typeface="游ゴシック Medium" panose="020B0500000000000000" pitchFamily="50" charset="-128"/>
                        </a:rPr>
                        <a:t>木質部</a:t>
                      </a:r>
                      <a:r>
                        <a:rPr lang="ja-JP" altLang="en-US" sz="1400" dirty="0">
                          <a:latin typeface="游ゴシック Medium" panose="020B0500000000000000" pitchFamily="50" charset="-128"/>
                          <a:ea typeface="游ゴシック Medium" panose="020B0500000000000000" pitchFamily="50" charset="-128"/>
                        </a:rPr>
                        <a:t>の</a:t>
                      </a:r>
                      <a:r>
                        <a:rPr lang="ja-JP" altLang="ja-JP" sz="1400" dirty="0">
                          <a:latin typeface="游ゴシック Medium" panose="020B0500000000000000" pitchFamily="50" charset="-128"/>
                          <a:ea typeface="游ゴシック Medium" panose="020B0500000000000000" pitchFamily="50" charset="-128"/>
                        </a:rPr>
                        <a:t>８０％以上</a:t>
                      </a:r>
                      <a:r>
                        <a:rPr lang="ja-JP" altLang="en-US" sz="1400" dirty="0">
                          <a:latin typeface="游ゴシック Medium" panose="020B0500000000000000" pitchFamily="50" charset="-128"/>
                          <a:ea typeface="游ゴシック Medium" panose="020B0500000000000000" pitchFamily="50" charset="-128"/>
                        </a:rPr>
                        <a:t>にぎふ証明材等を使用</a:t>
                      </a:r>
                      <a:endParaRPr lang="en-US" altLang="ja-JP" sz="1400" dirty="0">
                        <a:latin typeface="游ゴシック Medium" panose="020B0500000000000000" pitchFamily="50" charset="-128"/>
                        <a:ea typeface="游ゴシック Medium" panose="020B0500000000000000" pitchFamily="50" charset="-128"/>
                      </a:endParaRPr>
                    </a:p>
                    <a:p>
                      <a:pPr marL="0" indent="0">
                        <a:buNone/>
                      </a:pPr>
                      <a:r>
                        <a:rPr lang="ja-JP" altLang="en-US" sz="1400" dirty="0">
                          <a:latin typeface="游ゴシック Medium" panose="020B0500000000000000" pitchFamily="50" charset="-128"/>
                          <a:ea typeface="游ゴシック Medium" panose="020B0500000000000000" pitchFamily="50" charset="-128"/>
                        </a:rPr>
                        <a:t>・主要構造はすべて</a:t>
                      </a:r>
                      <a:r>
                        <a:rPr lang="en-US" altLang="ja-JP" sz="1400" dirty="0">
                          <a:latin typeface="游ゴシック Medium" panose="020B0500000000000000" pitchFamily="50" charset="-128"/>
                          <a:ea typeface="游ゴシック Medium" panose="020B0500000000000000" pitchFamily="50" charset="-128"/>
                        </a:rPr>
                        <a:t>JAS</a:t>
                      </a:r>
                      <a:r>
                        <a:rPr lang="ja-JP" altLang="en-US" sz="1400" dirty="0">
                          <a:latin typeface="游ゴシック Medium" panose="020B0500000000000000" pitchFamily="50" charset="-128"/>
                          <a:ea typeface="游ゴシック Medium" panose="020B0500000000000000" pitchFamily="50" charset="-128"/>
                        </a:rPr>
                        <a:t>製材品等を使用　又はぎふ証明材等を使用</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4766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補助額</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補助対象経費の</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1/2</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以内（上限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9387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協定締結者</a:t>
                      </a: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・県外施設も対象</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rPr>
                        <a:t>〇令和７年度までに協定を締結した場合の補助上限額↓</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・延べ床面積</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500</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㎡以上　</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補助対象経費の</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1/2</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以内（上限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50,000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13606503"/>
                  </a:ext>
                </a:extLst>
              </a:tr>
              <a:tr h="6060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その他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・国・県及び市町村との補助制度との併用は可能（ただし、林野庁の補助金は除く）　</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8" name="タイトル 1"/>
          <p:cNvSpPr txBox="1">
            <a:spLocks/>
          </p:cNvSpPr>
          <p:nvPr/>
        </p:nvSpPr>
        <p:spPr bwMode="auto">
          <a:xfrm>
            <a:off x="0" y="0"/>
            <a:ext cx="9144000" cy="561975"/>
          </a:xfrm>
          <a:prstGeom prst="rect">
            <a:avLst/>
          </a:prstGeom>
          <a:solidFill>
            <a:schemeClr val="accent2"/>
          </a:solidFill>
          <a:ln w="9525">
            <a:noFill/>
            <a:miter lim="800000"/>
            <a:headEnd/>
            <a:tailEnd/>
          </a:ln>
        </p:spPr>
        <p:txBody>
          <a:bodyPr anchor="ctr"/>
          <a:lstStyle/>
          <a:p>
            <a:pPr algn="ctr">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ぎふ県産材利用促進施設等整備事業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r>
              <a:rPr lang="ja-JP" altLang="en-US" sz="2200" dirty="0">
                <a:solidFill>
                  <a:schemeClr val="bg1"/>
                </a:solidFill>
                <a:latin typeface="ＭＳ Ｐゴシック" panose="020B0600070205080204" pitchFamily="50" charset="-128"/>
                <a:ea typeface="ＭＳ Ｐゴシック" panose="020B0600070205080204" pitchFamily="50" charset="-128"/>
              </a:rPr>
              <a:t>県単事業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endParaRPr lang="ja-JP" altLang="en-US" sz="2200" dirty="0">
              <a:solidFill>
                <a:schemeClr val="bg1"/>
              </a:solidFill>
              <a:latin typeface="ＭＳ Ｐゴシック" panose="020B0600070205080204" pitchFamily="50" charset="-128"/>
              <a:ea typeface="ＭＳ Ｐゴシック" panose="020B0600070205080204" pitchFamily="50" charset="-128"/>
              <a:cs typeface="+mj-cs"/>
            </a:endParaRPr>
          </a:p>
        </p:txBody>
      </p:sp>
      <p:sp>
        <p:nvSpPr>
          <p:cNvPr id="2" name="テキスト ボックス 1">
            <a:extLst>
              <a:ext uri="{FF2B5EF4-FFF2-40B4-BE49-F238E27FC236}">
                <a16:creationId xmlns:a16="http://schemas.microsoft.com/office/drawing/2014/main" id="{D6923F7A-9AAB-2EAE-437C-59811A129809}"/>
              </a:ext>
            </a:extLst>
          </p:cNvPr>
          <p:cNvSpPr txBox="1"/>
          <p:nvPr/>
        </p:nvSpPr>
        <p:spPr>
          <a:xfrm>
            <a:off x="323528" y="977185"/>
            <a:ext cx="7416824" cy="369332"/>
          </a:xfrm>
          <a:prstGeom prst="rect">
            <a:avLst/>
          </a:prstGeom>
          <a:noFill/>
        </p:spPr>
        <p:txBody>
          <a:bodyPr wrap="square" rtlCol="0">
            <a:spAutoFit/>
          </a:bodyPr>
          <a:lstStyle/>
          <a:p>
            <a:r>
              <a:rPr lang="ja-JP" altLang="en-US" dirty="0">
                <a:solidFill>
                  <a:schemeClr val="accent2">
                    <a:lumMod val="75000"/>
                  </a:schemeClr>
                </a:solidFill>
                <a:latin typeface="游ゴシック Medium" panose="020B0500000000000000" pitchFamily="50" charset="-128"/>
                <a:ea typeface="游ゴシック Medium" panose="020B0500000000000000" pitchFamily="50" charset="-128"/>
              </a:rPr>
              <a:t>・木造化支援（新技術・新製品を活用した施設の木造化支援）</a:t>
            </a:r>
          </a:p>
        </p:txBody>
      </p:sp>
    </p:spTree>
    <p:extLst>
      <p:ext uri="{BB962C8B-B14F-4D97-AF65-F5344CB8AC3E}">
        <p14:creationId xmlns:p14="http://schemas.microsoft.com/office/powerpoint/2010/main" val="3615936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4"/>
          <p:cNvGraphicFramePr>
            <a:graphicFrameLocks/>
          </p:cNvGraphicFramePr>
          <p:nvPr>
            <p:extLst>
              <p:ext uri="{D42A27DB-BD31-4B8C-83A1-F6EECF244321}">
                <p14:modId xmlns:p14="http://schemas.microsoft.com/office/powerpoint/2010/main" val="2432649416"/>
              </p:ext>
            </p:extLst>
          </p:nvPr>
        </p:nvGraphicFramePr>
        <p:xfrm>
          <a:off x="359532" y="1364367"/>
          <a:ext cx="8424935" cy="3697217"/>
        </p:xfrm>
        <a:graphic>
          <a:graphicData uri="http://schemas.openxmlformats.org/drawingml/2006/table">
            <a:tbl>
              <a:tblPr>
                <a:tableStyleId>{5940675A-B579-460E-94D1-54222C63F5DA}</a:tableStyleId>
              </a:tblPr>
              <a:tblGrid>
                <a:gridCol w="1188132">
                  <a:extLst>
                    <a:ext uri="{9D8B030D-6E8A-4147-A177-3AD203B41FA5}">
                      <a16:colId xmlns:a16="http://schemas.microsoft.com/office/drawing/2014/main" val="20000"/>
                    </a:ext>
                  </a:extLst>
                </a:gridCol>
                <a:gridCol w="7236803">
                  <a:extLst>
                    <a:ext uri="{9D8B030D-6E8A-4147-A177-3AD203B41FA5}">
                      <a16:colId xmlns:a16="http://schemas.microsoft.com/office/drawing/2014/main" val="20001"/>
                    </a:ext>
                  </a:extLst>
                </a:gridCol>
              </a:tblGrid>
              <a:tr h="9014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対象施設</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教育関連施設、福祉関連施設、公共施設、管理施設、休憩施設、展望施設、観光案内施設、農林産物販売所、集会施設、畜舎、土木資材利用施設（防護壁、木柵、土留等）、四阿、階段、ガードレール、木橋、木製遊具、バス停、公衆トイレ、パーゴラ　等</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53867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面積要件</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概ね</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5㎡</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以上</a:t>
                      </a:r>
                      <a:r>
                        <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300㎡</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未満</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7200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県産材</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使用基準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fontAlgn="ctr"/>
                      <a:r>
                        <a:rPr lang="ja-JP" altLang="en-US" sz="1400" dirty="0">
                          <a:latin typeface="游ゴシック Medium" panose="020B0500000000000000" pitchFamily="50" charset="-128"/>
                          <a:ea typeface="游ゴシック Medium" panose="020B0500000000000000" pitchFamily="50" charset="-128"/>
                        </a:rPr>
                        <a:t>・</a:t>
                      </a:r>
                      <a:r>
                        <a:rPr lang="ja-JP" altLang="ja-JP" sz="1400" dirty="0">
                          <a:latin typeface="游ゴシック Medium" panose="020B0500000000000000" pitchFamily="50" charset="-128"/>
                          <a:ea typeface="游ゴシック Medium" panose="020B0500000000000000" pitchFamily="50" charset="-128"/>
                        </a:rPr>
                        <a:t>概ね</a:t>
                      </a:r>
                      <a:r>
                        <a:rPr lang="en-US" altLang="ja-JP" sz="1400" dirty="0">
                          <a:latin typeface="游ゴシック Medium" panose="020B0500000000000000" pitchFamily="50" charset="-128"/>
                          <a:ea typeface="游ゴシック Medium" panose="020B0500000000000000" pitchFamily="50" charset="-128"/>
                        </a:rPr>
                        <a:t>2</a:t>
                      </a:r>
                      <a:r>
                        <a:rPr lang="ja-JP" altLang="ja-JP" sz="1400" dirty="0">
                          <a:latin typeface="游ゴシック Medium" panose="020B0500000000000000" pitchFamily="50" charset="-128"/>
                          <a:ea typeface="游ゴシック Medium" panose="020B0500000000000000" pitchFamily="50" charset="-128"/>
                        </a:rPr>
                        <a:t>㎥以上</a:t>
                      </a:r>
                      <a:r>
                        <a:rPr lang="ja-JP" altLang="en-US" sz="1400" dirty="0">
                          <a:latin typeface="游ゴシック Medium" panose="020B0500000000000000" pitchFamily="50" charset="-128"/>
                          <a:ea typeface="游ゴシック Medium" panose="020B0500000000000000" pitchFamily="50" charset="-128"/>
                        </a:rPr>
                        <a:t>木材を使用</a:t>
                      </a:r>
                      <a:endParaRPr lang="en-US" altLang="ja-JP" sz="1400" dirty="0">
                        <a:latin typeface="游ゴシック Medium" panose="020B0500000000000000" pitchFamily="50" charset="-128"/>
                        <a:ea typeface="游ゴシック Medium" panose="020B0500000000000000" pitchFamily="50" charset="-128"/>
                      </a:endParaRPr>
                    </a:p>
                    <a:p>
                      <a:pPr fontAlgn="ctr"/>
                      <a:r>
                        <a:rPr lang="ja-JP" altLang="en-US" sz="1400" dirty="0">
                          <a:latin typeface="游ゴシック Medium" panose="020B0500000000000000" pitchFamily="50" charset="-128"/>
                          <a:ea typeface="游ゴシック Medium" panose="020B0500000000000000" pitchFamily="50" charset="-128"/>
                        </a:rPr>
                        <a:t>・</a:t>
                      </a:r>
                      <a:r>
                        <a:rPr lang="ja-JP" altLang="ja-JP" sz="1400" dirty="0">
                          <a:latin typeface="游ゴシック Medium" panose="020B0500000000000000" pitchFamily="50" charset="-128"/>
                          <a:ea typeface="游ゴシック Medium" panose="020B0500000000000000" pitchFamily="50" charset="-128"/>
                        </a:rPr>
                        <a:t>木質部の</a:t>
                      </a:r>
                      <a:r>
                        <a:rPr lang="en-US" altLang="ja-JP" sz="1400" dirty="0">
                          <a:latin typeface="游ゴシック Medium" panose="020B0500000000000000" pitchFamily="50" charset="-128"/>
                          <a:ea typeface="游ゴシック Medium" panose="020B0500000000000000" pitchFamily="50" charset="-128"/>
                        </a:rPr>
                        <a:t>90</a:t>
                      </a:r>
                      <a:r>
                        <a:rPr lang="ja-JP" altLang="ja-JP" sz="1400" dirty="0">
                          <a:latin typeface="游ゴシック Medium" panose="020B0500000000000000" pitchFamily="50" charset="-128"/>
                          <a:ea typeface="游ゴシック Medium" panose="020B0500000000000000" pitchFamily="50" charset="-128"/>
                        </a:rPr>
                        <a:t>％以上ぎふ証明材等を</a:t>
                      </a:r>
                      <a:r>
                        <a:rPr lang="ja-JP" altLang="en-US" sz="1400" dirty="0">
                          <a:latin typeface="游ゴシック Medium" panose="020B0500000000000000" pitchFamily="50" charset="-128"/>
                          <a:ea typeface="游ゴシック Medium" panose="020B0500000000000000" pitchFamily="50" charset="-128"/>
                        </a:rPr>
                        <a:t>使用</a:t>
                      </a:r>
                      <a:endParaRPr lang="ja-JP" altLang="ja-JP" sz="1400" dirty="0">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5040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補助額</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補助対象経費の</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1/2</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以内（上限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4720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協定締結者</a:t>
                      </a: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なし</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13606503"/>
                  </a:ext>
                </a:extLst>
              </a:tr>
              <a:tr h="3198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その他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・他国・県補助金との併用は、補助対象施設が建築物以外の場合は原則不可</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・市町村単独補助は可</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8" name="タイトル 1"/>
          <p:cNvSpPr txBox="1">
            <a:spLocks/>
          </p:cNvSpPr>
          <p:nvPr/>
        </p:nvSpPr>
        <p:spPr bwMode="auto">
          <a:xfrm>
            <a:off x="0" y="0"/>
            <a:ext cx="9144000" cy="561975"/>
          </a:xfrm>
          <a:prstGeom prst="rect">
            <a:avLst/>
          </a:prstGeom>
          <a:solidFill>
            <a:schemeClr val="accent2"/>
          </a:solidFill>
          <a:ln w="9525">
            <a:noFill/>
            <a:miter lim="800000"/>
            <a:headEnd/>
            <a:tailEnd/>
          </a:ln>
        </p:spPr>
        <p:txBody>
          <a:bodyPr anchor="ctr"/>
          <a:lstStyle/>
          <a:p>
            <a:pPr algn="ctr">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ぎふ県産材利用促進施設等整備事業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r>
              <a:rPr lang="ja-JP" altLang="en-US" sz="2200" dirty="0">
                <a:solidFill>
                  <a:schemeClr val="bg1"/>
                </a:solidFill>
                <a:latin typeface="ＭＳ Ｐゴシック" panose="020B0600070205080204" pitchFamily="50" charset="-128"/>
                <a:ea typeface="ＭＳ Ｐゴシック" panose="020B0600070205080204" pitchFamily="50" charset="-128"/>
              </a:rPr>
              <a:t>県単事業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endParaRPr lang="ja-JP" altLang="en-US" sz="2200" dirty="0">
              <a:solidFill>
                <a:schemeClr val="bg1"/>
              </a:solidFill>
              <a:latin typeface="ＭＳ Ｐゴシック" panose="020B0600070205080204" pitchFamily="50" charset="-128"/>
              <a:ea typeface="ＭＳ Ｐゴシック" panose="020B0600070205080204" pitchFamily="50" charset="-128"/>
              <a:cs typeface="+mj-cs"/>
            </a:endParaRPr>
          </a:p>
        </p:txBody>
      </p:sp>
      <p:sp>
        <p:nvSpPr>
          <p:cNvPr id="2" name="テキスト ボックス 1">
            <a:extLst>
              <a:ext uri="{FF2B5EF4-FFF2-40B4-BE49-F238E27FC236}">
                <a16:creationId xmlns:a16="http://schemas.microsoft.com/office/drawing/2014/main" id="{D6923F7A-9AAB-2EAE-437C-59811A129809}"/>
              </a:ext>
            </a:extLst>
          </p:cNvPr>
          <p:cNvSpPr txBox="1"/>
          <p:nvPr/>
        </p:nvSpPr>
        <p:spPr>
          <a:xfrm>
            <a:off x="251520" y="995035"/>
            <a:ext cx="6192688" cy="369332"/>
          </a:xfrm>
          <a:prstGeom prst="rect">
            <a:avLst/>
          </a:prstGeom>
          <a:noFill/>
        </p:spPr>
        <p:txBody>
          <a:bodyPr wrap="square" rtlCol="0">
            <a:spAutoFit/>
          </a:bodyPr>
          <a:lstStyle/>
          <a:p>
            <a:r>
              <a:rPr lang="ja-JP" altLang="en-US" dirty="0">
                <a:solidFill>
                  <a:schemeClr val="accent2">
                    <a:lumMod val="75000"/>
                  </a:schemeClr>
                </a:solidFill>
                <a:latin typeface="游ゴシック Medium" panose="020B0500000000000000" pitchFamily="50" charset="-128"/>
                <a:ea typeface="游ゴシック Medium" panose="020B0500000000000000" pitchFamily="50" charset="-128"/>
              </a:rPr>
              <a:t>・木造化支援（小規模施設の木造化支援）</a:t>
            </a:r>
          </a:p>
        </p:txBody>
      </p:sp>
    </p:spTree>
    <p:extLst>
      <p:ext uri="{BB962C8B-B14F-4D97-AF65-F5344CB8AC3E}">
        <p14:creationId xmlns:p14="http://schemas.microsoft.com/office/powerpoint/2010/main" val="4265884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4"/>
          <p:cNvGraphicFramePr>
            <a:graphicFrameLocks/>
          </p:cNvGraphicFramePr>
          <p:nvPr>
            <p:extLst>
              <p:ext uri="{D42A27DB-BD31-4B8C-83A1-F6EECF244321}">
                <p14:modId xmlns:p14="http://schemas.microsoft.com/office/powerpoint/2010/main" val="3851318943"/>
              </p:ext>
            </p:extLst>
          </p:nvPr>
        </p:nvGraphicFramePr>
        <p:xfrm>
          <a:off x="323529" y="1349918"/>
          <a:ext cx="8496944" cy="2590358"/>
        </p:xfrm>
        <a:graphic>
          <a:graphicData uri="http://schemas.openxmlformats.org/drawingml/2006/table">
            <a:tbl>
              <a:tblPr>
                <a:tableStyleId>{5940675A-B579-460E-94D1-54222C63F5DA}</a:tableStyleId>
              </a:tblPr>
              <a:tblGrid>
                <a:gridCol w="1152127">
                  <a:extLst>
                    <a:ext uri="{9D8B030D-6E8A-4147-A177-3AD203B41FA5}">
                      <a16:colId xmlns:a16="http://schemas.microsoft.com/office/drawing/2014/main" val="20000"/>
                    </a:ext>
                  </a:extLst>
                </a:gridCol>
                <a:gridCol w="7344817">
                  <a:extLst>
                    <a:ext uri="{9D8B030D-6E8A-4147-A177-3AD203B41FA5}">
                      <a16:colId xmlns:a16="http://schemas.microsoft.com/office/drawing/2014/main" val="20001"/>
                    </a:ext>
                  </a:extLst>
                </a:gridCol>
              </a:tblGrid>
              <a:tr h="38155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対象施設</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福祉関連施設・</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商業施設・観光施設・医療施設・市町村役場庁舎</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6061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県産材</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使用基準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fontAlgn="ctr"/>
                      <a:r>
                        <a:rPr lang="ja-JP" altLang="ja-JP" sz="1400" dirty="0">
                          <a:latin typeface="游ゴシック Medium" panose="020B0500000000000000" pitchFamily="50" charset="-128"/>
                          <a:ea typeface="游ゴシック Medium" panose="020B0500000000000000" pitchFamily="50" charset="-128"/>
                        </a:rPr>
                        <a:t>原則としてぎふ証明材等</a:t>
                      </a:r>
                      <a:r>
                        <a:rPr lang="ja-JP" altLang="en-US" sz="1400" dirty="0">
                          <a:latin typeface="游ゴシック Medium" panose="020B0500000000000000" pitchFamily="50" charset="-128"/>
                          <a:ea typeface="游ゴシック Medium" panose="020B0500000000000000" pitchFamily="50" charset="-128"/>
                        </a:rPr>
                        <a:t>、</a:t>
                      </a:r>
                      <a:r>
                        <a:rPr lang="ja-JP" altLang="ja-JP" sz="1400" dirty="0">
                          <a:latin typeface="游ゴシック Medium" panose="020B0500000000000000" pitchFamily="50" charset="-128"/>
                          <a:ea typeface="游ゴシック Medium" panose="020B0500000000000000" pitchFamily="50" charset="-128"/>
                        </a:rPr>
                        <a:t>厚さは概ね１０</a:t>
                      </a:r>
                      <a:r>
                        <a:rPr lang="en-US" altLang="ja-JP" sz="1400" dirty="0">
                          <a:latin typeface="游ゴシック Medium" panose="020B0500000000000000" pitchFamily="50" charset="-128"/>
                          <a:ea typeface="游ゴシック Medium" panose="020B0500000000000000" pitchFamily="50" charset="-128"/>
                        </a:rPr>
                        <a:t>mm</a:t>
                      </a:r>
                      <a:r>
                        <a:rPr lang="ja-JP" altLang="ja-JP" sz="1400" dirty="0">
                          <a:latin typeface="游ゴシック Medium" panose="020B0500000000000000" pitchFamily="50" charset="-128"/>
                          <a:ea typeface="游ゴシック Medium" panose="020B0500000000000000" pitchFamily="50" charset="-128"/>
                        </a:rPr>
                        <a:t>以上</a:t>
                      </a:r>
                      <a:endParaRPr lang="en-US" altLang="ja-JP" sz="1400" dirty="0">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4019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補助額</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施工面積１㎡あたり５千円以内（準不燃材以上使用の場合は１０千円以内）</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792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協定締結者</a:t>
                      </a: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rPr>
                        <a:t>〇補助事業者が協定締結者の場合の追加の補助要件</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・事務室等も補助対象</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13606503"/>
                  </a:ext>
                </a:extLst>
              </a:tr>
              <a:tr h="4086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その他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・国・県及び市町村との補助制度との併用は可能（ただし、林野庁の補助金は除く）</a:t>
                      </a:r>
                    </a:p>
                  </a:txBody>
                  <a:tcPr marL="91441" marR="91441" marT="45715" marB="45715" anchor="ctr" horzOverflow="overflow">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8" name="タイトル 1"/>
          <p:cNvSpPr txBox="1">
            <a:spLocks/>
          </p:cNvSpPr>
          <p:nvPr/>
        </p:nvSpPr>
        <p:spPr bwMode="auto">
          <a:xfrm>
            <a:off x="0" y="0"/>
            <a:ext cx="9144000" cy="561975"/>
          </a:xfrm>
          <a:prstGeom prst="rect">
            <a:avLst/>
          </a:prstGeom>
          <a:solidFill>
            <a:schemeClr val="accent2"/>
          </a:solidFill>
          <a:ln w="9525">
            <a:noFill/>
            <a:miter lim="800000"/>
            <a:headEnd/>
            <a:tailEnd/>
          </a:ln>
        </p:spPr>
        <p:txBody>
          <a:bodyPr anchor="ctr"/>
          <a:lstStyle/>
          <a:p>
            <a:pPr algn="ctr">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ぎふ県産材利用促進施設等整備事業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r>
              <a:rPr lang="ja-JP" altLang="en-US" sz="2200" dirty="0">
                <a:solidFill>
                  <a:schemeClr val="bg1"/>
                </a:solidFill>
                <a:latin typeface="ＭＳ Ｐゴシック" panose="020B0600070205080204" pitchFamily="50" charset="-128"/>
                <a:ea typeface="ＭＳ Ｐゴシック" panose="020B0600070205080204" pitchFamily="50" charset="-128"/>
              </a:rPr>
              <a:t>県単事業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endParaRPr lang="ja-JP" altLang="en-US" sz="2200" dirty="0">
              <a:solidFill>
                <a:schemeClr val="bg1"/>
              </a:solidFill>
              <a:latin typeface="ＭＳ Ｐゴシック" panose="020B0600070205080204" pitchFamily="50" charset="-128"/>
              <a:ea typeface="ＭＳ Ｐゴシック" panose="020B0600070205080204" pitchFamily="50" charset="-128"/>
              <a:cs typeface="+mj-cs"/>
            </a:endParaRPr>
          </a:p>
        </p:txBody>
      </p:sp>
      <p:sp>
        <p:nvSpPr>
          <p:cNvPr id="2" name="テキスト ボックス 1">
            <a:extLst>
              <a:ext uri="{FF2B5EF4-FFF2-40B4-BE49-F238E27FC236}">
                <a16:creationId xmlns:a16="http://schemas.microsoft.com/office/drawing/2014/main" id="{D6923F7A-9AAB-2EAE-437C-59811A129809}"/>
              </a:ext>
            </a:extLst>
          </p:cNvPr>
          <p:cNvSpPr txBox="1"/>
          <p:nvPr/>
        </p:nvSpPr>
        <p:spPr>
          <a:xfrm>
            <a:off x="251520" y="980586"/>
            <a:ext cx="6192688" cy="369332"/>
          </a:xfrm>
          <a:prstGeom prst="rect">
            <a:avLst/>
          </a:prstGeom>
          <a:noFill/>
        </p:spPr>
        <p:txBody>
          <a:bodyPr wrap="square" rtlCol="0">
            <a:spAutoFit/>
          </a:bodyPr>
          <a:lstStyle/>
          <a:p>
            <a:r>
              <a:rPr lang="ja-JP" altLang="en-US" dirty="0">
                <a:solidFill>
                  <a:schemeClr val="accent2">
                    <a:lumMod val="75000"/>
                  </a:schemeClr>
                </a:solidFill>
                <a:latin typeface="游ゴシック Medium" panose="020B0500000000000000" pitchFamily="50" charset="-128"/>
                <a:ea typeface="游ゴシック Medium" panose="020B0500000000000000" pitchFamily="50" charset="-128"/>
              </a:rPr>
              <a:t>・</a:t>
            </a:r>
            <a:r>
              <a:rPr lang="zh-CN" altLang="en-US" dirty="0">
                <a:solidFill>
                  <a:schemeClr val="accent2">
                    <a:lumMod val="75000"/>
                  </a:schemeClr>
                </a:solidFill>
                <a:latin typeface="游ゴシック Medium" panose="020B0500000000000000" pitchFamily="50" charset="-128"/>
                <a:ea typeface="游ゴシック Medium" panose="020B0500000000000000" pitchFamily="50" charset="-128"/>
              </a:rPr>
              <a:t>内装木質化支援</a:t>
            </a:r>
          </a:p>
        </p:txBody>
      </p:sp>
    </p:spTree>
    <p:extLst>
      <p:ext uri="{BB962C8B-B14F-4D97-AF65-F5344CB8AC3E}">
        <p14:creationId xmlns:p14="http://schemas.microsoft.com/office/powerpoint/2010/main" val="983569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4"/>
          <p:cNvGraphicFramePr>
            <a:graphicFrameLocks/>
          </p:cNvGraphicFramePr>
          <p:nvPr>
            <p:extLst>
              <p:ext uri="{D42A27DB-BD31-4B8C-83A1-F6EECF244321}">
                <p14:modId xmlns:p14="http://schemas.microsoft.com/office/powerpoint/2010/main" val="2230870904"/>
              </p:ext>
            </p:extLst>
          </p:nvPr>
        </p:nvGraphicFramePr>
        <p:xfrm>
          <a:off x="287524" y="1330279"/>
          <a:ext cx="8568951" cy="4380254"/>
        </p:xfrm>
        <a:graphic>
          <a:graphicData uri="http://schemas.openxmlformats.org/drawingml/2006/table">
            <a:tbl>
              <a:tblPr>
                <a:tableStyleId>{5940675A-B579-460E-94D1-54222C63F5DA}</a:tableStyleId>
              </a:tblPr>
              <a:tblGrid>
                <a:gridCol w="1188132">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296144">
                  <a:extLst>
                    <a:ext uri="{9D8B030D-6E8A-4147-A177-3AD203B41FA5}">
                      <a16:colId xmlns:a16="http://schemas.microsoft.com/office/drawing/2014/main" val="2104378729"/>
                    </a:ext>
                  </a:extLst>
                </a:gridCol>
                <a:gridCol w="4788531">
                  <a:extLst>
                    <a:ext uri="{9D8B030D-6E8A-4147-A177-3AD203B41FA5}">
                      <a16:colId xmlns:a16="http://schemas.microsoft.com/office/drawing/2014/main" val="1744062155"/>
                    </a:ext>
                  </a:extLst>
                </a:gridCol>
              </a:tblGrid>
              <a:tr h="30822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対象施設</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R w="6350" cap="flat" cmpd="sng" algn="ctr">
                      <a:solidFill>
                        <a:schemeClr val="tx1"/>
                      </a:solidFill>
                      <a:prstDash val="solid"/>
                      <a:round/>
                      <a:headEnd type="none" w="med" len="med"/>
                      <a:tailEnd type="none" w="med" len="med"/>
                    </a:lnR>
                    <a:solidFill>
                      <a:schemeClr val="bg1">
                        <a:lumMod val="85000"/>
                      </a:schemeClr>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教育関連施設・福祉関連施設・</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商業施設・観光施設・医療施設</a:t>
                      </a:r>
                    </a:p>
                  </a:txBody>
                  <a:tcPr marL="91441" marR="91441" marT="45715" marB="45715" horzOverflow="overflow">
                    <a:lnL w="635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18934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補助額</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R w="6350" cap="flat" cmpd="sng" algn="ctr">
                      <a:solidFill>
                        <a:schemeClr val="tx1"/>
                      </a:solidFill>
                      <a:prstDash val="solid"/>
                      <a:round/>
                      <a:headEnd type="none" w="med" len="med"/>
                      <a:tailEnd type="none" w="med" len="med"/>
                    </a:lnR>
                    <a:solidFill>
                      <a:schemeClr val="bg1">
                        <a:lumMod val="85000"/>
                      </a:schemeClr>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CN"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１／２以内　上限</a:t>
                      </a:r>
                      <a:r>
                        <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rPr>
                        <a:t>5,000</a:t>
                      </a:r>
                      <a:r>
                        <a:rPr kumimoji="1" lang="zh-CN"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備品ごとに上限額を設定　</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0">
                <a:tc row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備品種別</a:t>
                      </a:r>
                      <a:r>
                        <a:rPr kumimoji="1" lang="zh-TW"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県産材使用基準</a:t>
                      </a: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等</a:t>
                      </a:r>
                      <a:endParaRPr kumimoji="1" lang="zh-TW"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R w="635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備品種別</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上限額</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県産材使用基準</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7760762"/>
                  </a:ext>
                </a:extLst>
              </a:tr>
              <a:tr h="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机・テーブル　　</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80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千円／脚</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すべてぎふ証明材等で製作されたもの</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dash"/>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0631720"/>
                  </a:ext>
                </a:extLst>
              </a:tr>
              <a:tr h="251452">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椅子・ベンチ　　</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40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千円／脚</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背・座・脚のいずれか２か所以上にぎふ証明材等が現しで使用されているもの</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dash"/>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025924"/>
                  </a:ext>
                </a:extLst>
              </a:tr>
              <a:tr h="198113">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ソファ</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90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千円／脚</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tc>
                <a:extLst>
                  <a:ext uri="{0D108BD9-81ED-4DB2-BD59-A6C34878D82A}">
                    <a16:rowId xmlns:a16="http://schemas.microsoft.com/office/drawing/2014/main" val="3228608179"/>
                  </a:ext>
                </a:extLst>
              </a:tr>
              <a:tr h="14477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ベッド</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千円／床</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ベッドフレームがすべてぎふ証明材等で製作されたもの</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dash"/>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0462746"/>
                  </a:ext>
                </a:extLst>
              </a:tr>
              <a:tr h="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収納・陳列棚　</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千円／台</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すべてぎふ証明材等で製作されたもの</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dash"/>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000465"/>
                  </a:ext>
                </a:extLst>
              </a:tr>
              <a:tr h="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上記以外</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知事が別途</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決定した額</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すべてぎふ証明材等で製作されたもの</a:t>
                      </a:r>
                      <a:endPar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6350" cap="flat" cmpd="sng" algn="ctr">
                      <a:solidFill>
                        <a:schemeClr val="tx1"/>
                      </a:solidFill>
                      <a:prstDash val="dash"/>
                      <a:round/>
                      <a:headEnd type="none" w="med" len="med"/>
                      <a:tailEnd type="none" w="med" len="med"/>
                    </a:lnL>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05119254"/>
                  </a:ext>
                </a:extLst>
              </a:tr>
              <a:tr h="5046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協定締結者</a:t>
                      </a:r>
                    </a:p>
                  </a:txBody>
                  <a:tcPr marL="91441" marR="91441" marT="45715" marB="45715" horzOverflow="overflow">
                    <a:lnR w="6350" cap="flat" cmpd="sng" algn="ctr">
                      <a:solidFill>
                        <a:schemeClr val="tx1"/>
                      </a:solidFill>
                      <a:prstDash val="solid"/>
                      <a:round/>
                      <a:headEnd type="none" w="med" len="med"/>
                      <a:tailEnd type="none" w="med" len="med"/>
                    </a:lnR>
                    <a:solidFill>
                      <a:schemeClr val="bg1">
                        <a:lumMod val="85000"/>
                      </a:schemeClr>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rPr>
                        <a:t>〇補助事業者が協定締結者の場合の追加の補助要件</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・県外及び事務所等への導入も対象</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rPr>
                        <a:t>・複数個所に導入する場合：</a:t>
                      </a:r>
                      <a:r>
                        <a:rPr kumimoji="1" lang="zh-CN"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上限</a:t>
                      </a:r>
                      <a:r>
                        <a:rPr kumimoji="1" lang="en-US" altLang="zh-CN" sz="1400" u="none" strike="noStrike" cap="none" normalizeH="0" baseline="0" dirty="0">
                          <a:ln>
                            <a:noFill/>
                          </a:ln>
                          <a:effectLst/>
                          <a:latin typeface="游ゴシック Medium" panose="020B0500000000000000" pitchFamily="50" charset="-128"/>
                          <a:ea typeface="游ゴシック Medium" panose="020B0500000000000000" pitchFamily="50" charset="-128"/>
                        </a:rPr>
                        <a:t>10,000</a:t>
                      </a:r>
                      <a:r>
                        <a:rPr kumimoji="1" lang="zh-CN"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13606503"/>
                  </a:ext>
                </a:extLst>
              </a:tr>
              <a:tr h="27315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その他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R w="6350" cap="flat" cmpd="sng" algn="ctr">
                      <a:solidFill>
                        <a:schemeClr val="tx1"/>
                      </a:solidFill>
                      <a:prstDash val="solid"/>
                      <a:round/>
                      <a:headEnd type="none" w="med" len="med"/>
                      <a:tailEnd type="none" w="med" len="med"/>
                    </a:lnR>
                    <a:solidFill>
                      <a:schemeClr val="bg1">
                        <a:lumMod val="85000"/>
                      </a:schemeClr>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・他国・県補助金との併用は、原則不可</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・市町村単独補助は可</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635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8" name="タイトル 1"/>
          <p:cNvSpPr txBox="1">
            <a:spLocks/>
          </p:cNvSpPr>
          <p:nvPr/>
        </p:nvSpPr>
        <p:spPr bwMode="auto">
          <a:xfrm>
            <a:off x="0" y="0"/>
            <a:ext cx="9144000" cy="561975"/>
          </a:xfrm>
          <a:prstGeom prst="rect">
            <a:avLst/>
          </a:prstGeom>
          <a:solidFill>
            <a:schemeClr val="accent2"/>
          </a:solidFill>
          <a:ln w="9525">
            <a:noFill/>
            <a:miter lim="800000"/>
            <a:headEnd/>
            <a:tailEnd/>
          </a:ln>
        </p:spPr>
        <p:txBody>
          <a:bodyPr anchor="ctr"/>
          <a:lstStyle/>
          <a:p>
            <a:pPr algn="ctr">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ぎふ県産材利用促進施設等整備事業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r>
              <a:rPr lang="ja-JP" altLang="en-US" sz="2200" dirty="0">
                <a:solidFill>
                  <a:schemeClr val="bg1"/>
                </a:solidFill>
                <a:latin typeface="ＭＳ Ｐゴシック" panose="020B0600070205080204" pitchFamily="50" charset="-128"/>
                <a:ea typeface="ＭＳ Ｐゴシック" panose="020B0600070205080204" pitchFamily="50" charset="-128"/>
              </a:rPr>
              <a:t>県単事業</a:t>
            </a:r>
            <a:r>
              <a:rPr lang="en-US" altLang="ja-JP" sz="2200" dirty="0">
                <a:solidFill>
                  <a:schemeClr val="bg1"/>
                </a:solidFill>
                <a:latin typeface="ＭＳ Ｐゴシック" panose="020B0600070205080204" pitchFamily="50" charset="-128"/>
                <a:ea typeface="ＭＳ Ｐゴシック" panose="020B0600070205080204" pitchFamily="50" charset="-128"/>
              </a:rPr>
              <a:t>】</a:t>
            </a:r>
            <a:endParaRPr lang="ja-JP" altLang="en-US" sz="2200" dirty="0">
              <a:solidFill>
                <a:schemeClr val="bg1"/>
              </a:solidFill>
              <a:latin typeface="ＭＳ Ｐゴシック" panose="020B0600070205080204" pitchFamily="50" charset="-128"/>
              <a:ea typeface="ＭＳ Ｐゴシック" panose="020B0600070205080204" pitchFamily="50" charset="-128"/>
              <a:cs typeface="+mj-cs"/>
            </a:endParaRPr>
          </a:p>
        </p:txBody>
      </p:sp>
      <p:sp>
        <p:nvSpPr>
          <p:cNvPr id="3" name="テキスト ボックス 2">
            <a:extLst>
              <a:ext uri="{FF2B5EF4-FFF2-40B4-BE49-F238E27FC236}">
                <a16:creationId xmlns:a16="http://schemas.microsoft.com/office/drawing/2014/main" id="{4FA96CD9-9CAF-238C-9A57-F7BF47A3D85B}"/>
              </a:ext>
            </a:extLst>
          </p:cNvPr>
          <p:cNvSpPr txBox="1"/>
          <p:nvPr/>
        </p:nvSpPr>
        <p:spPr>
          <a:xfrm>
            <a:off x="251520" y="980586"/>
            <a:ext cx="6192688" cy="369332"/>
          </a:xfrm>
          <a:prstGeom prst="rect">
            <a:avLst/>
          </a:prstGeom>
          <a:noFill/>
        </p:spPr>
        <p:txBody>
          <a:bodyPr wrap="square" rtlCol="0">
            <a:spAutoFit/>
          </a:bodyPr>
          <a:lstStyle/>
          <a:p>
            <a:r>
              <a:rPr lang="ja-JP" altLang="en-US" dirty="0">
                <a:solidFill>
                  <a:schemeClr val="accent2">
                    <a:lumMod val="75000"/>
                  </a:schemeClr>
                </a:solidFill>
                <a:latin typeface="游ゴシック Medium" panose="020B0500000000000000" pitchFamily="50" charset="-128"/>
                <a:ea typeface="游ゴシック Medium" panose="020B0500000000000000" pitchFamily="50" charset="-128"/>
              </a:rPr>
              <a:t>・</a:t>
            </a:r>
            <a:r>
              <a:rPr lang="zh-TW" altLang="en-US" dirty="0">
                <a:solidFill>
                  <a:schemeClr val="accent2">
                    <a:lumMod val="75000"/>
                  </a:schemeClr>
                </a:solidFill>
                <a:latin typeface="游ゴシック Medium" panose="020B0500000000000000" pitchFamily="50" charset="-128"/>
                <a:ea typeface="游ゴシック Medium" panose="020B0500000000000000" pitchFamily="50" charset="-128"/>
              </a:rPr>
              <a:t>備品導入支援</a:t>
            </a:r>
          </a:p>
        </p:txBody>
      </p:sp>
    </p:spTree>
    <p:extLst>
      <p:ext uri="{BB962C8B-B14F-4D97-AF65-F5344CB8AC3E}">
        <p14:creationId xmlns:p14="http://schemas.microsoft.com/office/powerpoint/2010/main" val="22818094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9086</TotalTime>
  <Words>2137</Words>
  <Application>Microsoft Office PowerPoint</Application>
  <PresentationFormat>画面に合わせる (4:3)</PresentationFormat>
  <Paragraphs>153</Paragraphs>
  <Slides>6</Slides>
  <Notes>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HGP創英角ｺﾞｼｯｸUB</vt:lpstr>
      <vt:lpstr>HG丸ｺﾞｼｯｸM-PRO</vt:lpstr>
      <vt:lpstr>ＭＳ Ｐゴシック</vt:lpstr>
      <vt:lpstr>游ゴシック</vt:lpstr>
      <vt:lpstr>游ゴシック Light</vt:lpstr>
      <vt:lpstr>游ゴシック Medium</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岐阜県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公共施設木質化等の取り組みについて</dc:title>
  <dc:creator>RENTAI</dc:creator>
  <cp:lastModifiedBy>安田 有輝</cp:lastModifiedBy>
  <cp:revision>676</cp:revision>
  <cp:lastPrinted>2026-05-18T06:50:29Z</cp:lastPrinted>
  <dcterms:created xsi:type="dcterms:W3CDTF">2009-02-17T08:07:16Z</dcterms:created>
  <dcterms:modified xsi:type="dcterms:W3CDTF">2026-05-18T06:50:36Z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2024-07-26T06:38:33Z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b3aceacd-ceff-4204-ad98-1574a3312f69</vt:lpwstr>
  </property>
  <property fmtid="{D5CDD505-2E9C-101B-9397-08002B2CF9AE}" pid="7" name="MSIP_Label_defa4170-0d19-0005-0004-bc88714345d2_ActionId">
    <vt:lpwstr>c47d6fd1-47c2-4863-95fd-1551621345ef</vt:lpwstr>
  </property>
  <property fmtid="{D5CDD505-2E9C-101B-9397-08002B2CF9AE}" pid="8" name="MSIP_Label_defa4170-0d19-0005-0004-bc88714345d2_ContentBits">
    <vt:lpwstr>0</vt:lpwstr>
  </property>
</Properties>
</file>