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7" r:id="rId2"/>
  </p:sldIdLst>
  <p:sldSz cx="9906000" cy="6858000" type="A4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中間スタイル 2 - アクセント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25" autoAdjust="0"/>
    <p:restoredTop sz="94660"/>
  </p:normalViewPr>
  <p:slideViewPr>
    <p:cSldViewPr snapToGrid="0">
      <p:cViewPr varScale="1">
        <p:scale>
          <a:sx n="135" d="100"/>
          <a:sy n="135" d="100"/>
        </p:scale>
        <p:origin x="826" y="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6038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B5D1BEC-990F-45DB-9840-9479A129AFF9}" type="datetimeFigureOut">
              <a:rPr kumimoji="1" lang="ja-JP" altLang="en-US" smtClean="0"/>
              <a:t>2026/2/17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981075" y="1243013"/>
            <a:ext cx="4845050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1038" y="4783138"/>
            <a:ext cx="5445125" cy="39131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6038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33726DB-4C23-4B97-896C-06A25FA6FC7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271487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A186D64-AAFC-4522-9C0E-9FD617B88846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588690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238250" y="1122363"/>
            <a:ext cx="74295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77BCFC-A184-4261-A7E6-7AEA9E2CBC25}" type="datetimeFigureOut">
              <a:rPr kumimoji="1" lang="ja-JP" altLang="en-US" smtClean="0"/>
              <a:t>2026/2/17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1514DD-9F2D-4253-A8EE-97238F0523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162235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77BCFC-A184-4261-A7E6-7AEA9E2CBC25}" type="datetimeFigureOut">
              <a:rPr kumimoji="1" lang="ja-JP" altLang="en-US" smtClean="0"/>
              <a:t>2026/2/17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1514DD-9F2D-4253-A8EE-97238F0523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69990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5760442" y="365125"/>
            <a:ext cx="173484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553344" y="365125"/>
            <a:ext cx="5083274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77BCFC-A184-4261-A7E6-7AEA9E2CBC25}" type="datetimeFigureOut">
              <a:rPr kumimoji="1" lang="ja-JP" altLang="en-US" smtClean="0"/>
              <a:t>2026/2/17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1514DD-9F2D-4253-A8EE-97238F0523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019433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77BCFC-A184-4261-A7E6-7AEA9E2CBC25}" type="datetimeFigureOut">
              <a:rPr kumimoji="1" lang="ja-JP" altLang="en-US" smtClean="0"/>
              <a:t>2026/2/17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1514DD-9F2D-4253-A8EE-97238F0523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351237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75878" y="1709739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75878" y="4589464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77BCFC-A184-4261-A7E6-7AEA9E2CBC25}" type="datetimeFigureOut">
              <a:rPr kumimoji="1" lang="ja-JP" altLang="en-US" smtClean="0"/>
              <a:t>2026/2/17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1514DD-9F2D-4253-A8EE-97238F0523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121926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553343" y="1825625"/>
            <a:ext cx="3409057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086226" y="1825625"/>
            <a:ext cx="3409057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77BCFC-A184-4261-A7E6-7AEA9E2CBC25}" type="datetimeFigureOut">
              <a:rPr kumimoji="1" lang="ja-JP" altLang="en-US" smtClean="0"/>
              <a:t>2026/2/17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1514DD-9F2D-4253-A8EE-97238F0523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913181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82328" y="365126"/>
            <a:ext cx="8543925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82328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82328" y="2505075"/>
            <a:ext cx="4190702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77BCFC-A184-4261-A7E6-7AEA9E2CBC25}" type="datetimeFigureOut">
              <a:rPr kumimoji="1" lang="ja-JP" altLang="en-US" smtClean="0"/>
              <a:t>2026/2/17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1514DD-9F2D-4253-A8EE-97238F0523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839209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77BCFC-A184-4261-A7E6-7AEA9E2CBC25}" type="datetimeFigureOut">
              <a:rPr kumimoji="1" lang="ja-JP" altLang="en-US" smtClean="0"/>
              <a:t>2026/2/17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1514DD-9F2D-4253-A8EE-97238F0523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166218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77BCFC-A184-4261-A7E6-7AEA9E2CBC25}" type="datetimeFigureOut">
              <a:rPr kumimoji="1" lang="ja-JP" altLang="en-US" smtClean="0"/>
              <a:t>2026/2/17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1514DD-9F2D-4253-A8EE-97238F0523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505689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211340" y="987426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77BCFC-A184-4261-A7E6-7AEA9E2CBC25}" type="datetimeFigureOut">
              <a:rPr kumimoji="1" lang="ja-JP" altLang="en-US" smtClean="0"/>
              <a:t>2026/2/17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1514DD-9F2D-4253-A8EE-97238F0523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476867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4211340" y="987426"/>
            <a:ext cx="5014913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77BCFC-A184-4261-A7E6-7AEA9E2CBC25}" type="datetimeFigureOut">
              <a:rPr kumimoji="1" lang="ja-JP" altLang="en-US" smtClean="0"/>
              <a:t>2026/2/17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1514DD-9F2D-4253-A8EE-97238F0523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115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681038" y="365126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77BCFC-A184-4261-A7E6-7AEA9E2CBC25}" type="datetimeFigureOut">
              <a:rPr kumimoji="1" lang="ja-JP" altLang="en-US" smtClean="0"/>
              <a:t>2026/2/17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996113" y="6356351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1514DD-9F2D-4253-A8EE-97238F0523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891665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0" y="0"/>
            <a:ext cx="9905999" cy="360000"/>
          </a:xfrm>
          <a:solidFill>
            <a:schemeClr val="accent5">
              <a:lumMod val="50000"/>
            </a:schemeClr>
          </a:solidFill>
        </p:spPr>
        <p:txBody>
          <a:bodyPr tIns="72000" anchor="ctr" anchorCtr="1">
            <a:noAutofit/>
          </a:bodyPr>
          <a:lstStyle/>
          <a:p>
            <a:r>
              <a:rPr kumimoji="1" lang="ja-JP" altLang="en-US" sz="2000" b="1" dirty="0">
                <a:solidFill>
                  <a:schemeClr val="bg1"/>
                </a:solidFill>
                <a:latin typeface="ＤＨＰ特太ゴシック体" panose="020B0500000000000000" pitchFamily="50" charset="-128"/>
                <a:ea typeface="ＤＨＰ特太ゴシック体" panose="020B0500000000000000" pitchFamily="50" charset="-128"/>
              </a:rPr>
              <a:t>空き家流通・活用促進</a:t>
            </a:r>
            <a:r>
              <a:rPr kumimoji="1" lang="ja-JP" altLang="en-US" sz="2000" b="1">
                <a:solidFill>
                  <a:schemeClr val="bg1"/>
                </a:solidFill>
                <a:latin typeface="ＤＨＰ特太ゴシック体" panose="020B0500000000000000" pitchFamily="50" charset="-128"/>
                <a:ea typeface="ＤＨＰ特太ゴシック体" panose="020B0500000000000000" pitchFamily="50" charset="-128"/>
              </a:rPr>
              <a:t>事業　事業概要図　</a:t>
            </a:r>
            <a:r>
              <a:rPr kumimoji="1" lang="zh-TW" altLang="en-US" sz="2000" b="1" dirty="0">
                <a:solidFill>
                  <a:schemeClr val="bg1"/>
                </a:solidFill>
                <a:latin typeface="ＤＨＰ特太ゴシック体" panose="020B0500000000000000" pitchFamily="50" charset="-128"/>
                <a:ea typeface="ＤＨＰ特太ゴシック体" panose="020B0500000000000000" pitchFamily="50" charset="-128"/>
              </a:rPr>
              <a:t>　　　　</a:t>
            </a:r>
            <a:endParaRPr kumimoji="1" lang="ja-JP" altLang="en-US" sz="2000" b="1" dirty="0">
              <a:solidFill>
                <a:schemeClr val="bg1"/>
              </a:solidFill>
              <a:latin typeface="ＤＨＰ特太ゴシック体" panose="020B0500000000000000" pitchFamily="50" charset="-128"/>
              <a:ea typeface="ＤＨＰ特太ゴシック体" panose="020B0500000000000000" pitchFamily="50" charset="-128"/>
            </a:endParaRPr>
          </a:p>
        </p:txBody>
      </p:sp>
      <p:graphicFrame>
        <p:nvGraphicFramePr>
          <p:cNvPr id="23" name="表 22">
            <a:extLst>
              <a:ext uri="{FF2B5EF4-FFF2-40B4-BE49-F238E27FC236}">
                <a16:creationId xmlns:a16="http://schemas.microsoft.com/office/drawing/2014/main" id="{EA26EC7B-7A44-45F0-8ED9-9AD7BB1369F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02344363"/>
              </p:ext>
            </p:extLst>
          </p:nvPr>
        </p:nvGraphicFramePr>
        <p:xfrm>
          <a:off x="52295" y="399615"/>
          <a:ext cx="9792000" cy="285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08000">
                  <a:extLst>
                    <a:ext uri="{9D8B030D-6E8A-4147-A177-3AD203B41FA5}">
                      <a16:colId xmlns:a16="http://schemas.microsoft.com/office/drawing/2014/main" val="3471250286"/>
                    </a:ext>
                  </a:extLst>
                </a:gridCol>
                <a:gridCol w="1299083">
                  <a:extLst>
                    <a:ext uri="{9D8B030D-6E8A-4147-A177-3AD203B41FA5}">
                      <a16:colId xmlns:a16="http://schemas.microsoft.com/office/drawing/2014/main" val="525369799"/>
                    </a:ext>
                  </a:extLst>
                </a:gridCol>
                <a:gridCol w="1540933">
                  <a:extLst>
                    <a:ext uri="{9D8B030D-6E8A-4147-A177-3AD203B41FA5}">
                      <a16:colId xmlns:a16="http://schemas.microsoft.com/office/drawing/2014/main" val="2682922178"/>
                    </a:ext>
                  </a:extLst>
                </a:gridCol>
                <a:gridCol w="3414889">
                  <a:extLst>
                    <a:ext uri="{9D8B030D-6E8A-4147-A177-3AD203B41FA5}">
                      <a16:colId xmlns:a16="http://schemas.microsoft.com/office/drawing/2014/main" val="3282479114"/>
                    </a:ext>
                  </a:extLst>
                </a:gridCol>
                <a:gridCol w="1233095">
                  <a:extLst>
                    <a:ext uri="{9D8B030D-6E8A-4147-A177-3AD203B41FA5}">
                      <a16:colId xmlns:a16="http://schemas.microsoft.com/office/drawing/2014/main" val="2211351376"/>
                    </a:ext>
                  </a:extLst>
                </a:gridCol>
                <a:gridCol w="1296000">
                  <a:extLst>
                    <a:ext uri="{9D8B030D-6E8A-4147-A177-3AD203B41FA5}">
                      <a16:colId xmlns:a16="http://schemas.microsoft.com/office/drawing/2014/main" val="2420591015"/>
                    </a:ext>
                  </a:extLst>
                </a:gridCol>
              </a:tblGrid>
              <a:tr h="249115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/>
                        <a:t>事業者名</a:t>
                      </a:r>
                    </a:p>
                  </a:txBody>
                  <a:tcPr marL="36000" marR="36000" marT="36000" marB="3600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solidFill>
                            <a:schemeClr val="tx1"/>
                          </a:solidFill>
                        </a:rPr>
                        <a:t>＊＊</a:t>
                      </a:r>
                    </a:p>
                  </a:txBody>
                  <a:tcPr marL="36000" marR="36000" marT="36000" marB="3600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dirty="0"/>
                        <a:t>事業名</a:t>
                      </a:r>
                    </a:p>
                  </a:txBody>
                  <a:tcPr marL="36000" marR="36000" marT="36000" marB="3600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dirty="0">
                          <a:solidFill>
                            <a:schemeClr val="tx1"/>
                          </a:solidFill>
                        </a:rPr>
                        <a:t>＊＊事業</a:t>
                      </a:r>
                    </a:p>
                  </a:txBody>
                  <a:tcPr marL="36000" marR="36000" marT="36000" marB="3600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/>
                        <a:t>事業費</a:t>
                      </a:r>
                      <a:endParaRPr kumimoji="1" lang="en-US" altLang="ja-JP" sz="1400" dirty="0"/>
                    </a:p>
                  </a:txBody>
                  <a:tcPr marL="36000" marR="36000" marT="36000" marB="3600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sz="1400" b="0" dirty="0">
                          <a:solidFill>
                            <a:schemeClr val="tx1"/>
                          </a:solidFill>
                        </a:rPr>
                        <a:t>＊＊千円</a:t>
                      </a:r>
                    </a:p>
                  </a:txBody>
                  <a:tcPr marL="36000" marR="36000" marT="36000" marB="3600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50111656"/>
                  </a:ext>
                </a:extLst>
              </a:tr>
            </a:tbl>
          </a:graphicData>
        </a:graphic>
      </p:graphicFrame>
      <p:graphicFrame>
        <p:nvGraphicFramePr>
          <p:cNvPr id="33" name="表 32">
            <a:extLst>
              <a:ext uri="{FF2B5EF4-FFF2-40B4-BE49-F238E27FC236}">
                <a16:creationId xmlns:a16="http://schemas.microsoft.com/office/drawing/2014/main" id="{422112CF-1FA6-4524-BA22-AD33936D2F6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62095165"/>
              </p:ext>
            </p:extLst>
          </p:nvPr>
        </p:nvGraphicFramePr>
        <p:xfrm>
          <a:off x="52294" y="751246"/>
          <a:ext cx="9791997" cy="607844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07847">
                  <a:extLst>
                    <a:ext uri="{9D8B030D-6E8A-4147-A177-3AD203B41FA5}">
                      <a16:colId xmlns:a16="http://schemas.microsoft.com/office/drawing/2014/main" val="2512473834"/>
                    </a:ext>
                  </a:extLst>
                </a:gridCol>
                <a:gridCol w="7484150">
                  <a:extLst>
                    <a:ext uri="{9D8B030D-6E8A-4147-A177-3AD203B41FA5}">
                      <a16:colId xmlns:a16="http://schemas.microsoft.com/office/drawing/2014/main" val="118683359"/>
                    </a:ext>
                  </a:extLst>
                </a:gridCol>
              </a:tblGrid>
              <a:tr h="35850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/>
                        <a:t>事業内容</a:t>
                      </a:r>
                    </a:p>
                  </a:txBody>
                  <a:tcPr marL="36000" marR="36000" marT="36000" marB="3600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en-US" altLang="ja-JP" sz="1100" b="0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marT="36000" marB="3600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99853088"/>
                  </a:ext>
                </a:extLst>
              </a:tr>
              <a:tr h="5719944">
                <a:tc gridSpan="2">
                  <a:txBody>
                    <a:bodyPr/>
                    <a:lstStyle/>
                    <a:p>
                      <a:pPr algn="l"/>
                      <a:endParaRPr kumimoji="1" lang="en-US" altLang="ja-JP" sz="110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36000" marR="36000" marT="36000" marB="3600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/>
                      <a:endParaRPr kumimoji="1" lang="ja-JP" alt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1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17697004"/>
                  </a:ext>
                </a:extLst>
              </a:tr>
            </a:tbl>
          </a:graphicData>
        </a:graphic>
      </p:graphicFrame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AABB6FF7-D80A-BC0C-222F-3EF3E5BF3485}"/>
              </a:ext>
            </a:extLst>
          </p:cNvPr>
          <p:cNvSpPr txBox="1"/>
          <p:nvPr/>
        </p:nvSpPr>
        <p:spPr>
          <a:xfrm>
            <a:off x="104380" y="1290229"/>
            <a:ext cx="9679699" cy="81161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noAutofit/>
          </a:bodyPr>
          <a:lstStyle/>
          <a:p>
            <a:endParaRPr lang="en-US" altLang="ja-JP" sz="1200" dirty="0">
              <a:solidFill>
                <a:srgbClr val="FF0000"/>
              </a:solidFill>
            </a:endParaRPr>
          </a:p>
          <a:p>
            <a:endParaRPr lang="en-US" altLang="ja-JP" sz="1200" dirty="0"/>
          </a:p>
          <a:p>
            <a:endParaRPr lang="en-US" altLang="ja-JP" sz="1200" dirty="0"/>
          </a:p>
          <a:p>
            <a:endParaRPr lang="en-US" altLang="ja-JP" sz="1200" dirty="0">
              <a:solidFill>
                <a:srgbClr val="FF0000"/>
              </a:solidFill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862EE862-7638-502E-CC8A-B1561E974073}"/>
              </a:ext>
            </a:extLst>
          </p:cNvPr>
          <p:cNvSpPr txBox="1"/>
          <p:nvPr/>
        </p:nvSpPr>
        <p:spPr>
          <a:xfrm>
            <a:off x="100038" y="1157224"/>
            <a:ext cx="1456526" cy="30777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ja-JP" altLang="en-US" sz="1400" dirty="0"/>
              <a:t>事業目的</a:t>
            </a:r>
            <a:endParaRPr kumimoji="1" lang="ja-JP" altLang="en-US" sz="1400" dirty="0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CCE9802E-8F30-D146-545A-79AC22E8FF69}"/>
              </a:ext>
            </a:extLst>
          </p:cNvPr>
          <p:cNvSpPr txBox="1"/>
          <p:nvPr/>
        </p:nvSpPr>
        <p:spPr>
          <a:xfrm>
            <a:off x="8741515" y="28307"/>
            <a:ext cx="1112107" cy="30777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ja-JP" altLang="en-US" sz="1400" dirty="0"/>
              <a:t>第３号様式</a:t>
            </a:r>
            <a:endParaRPr kumimoji="1" lang="ja-JP" altLang="en-US" sz="1400" dirty="0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90FCDE57-AA93-7B0C-04D8-89FCE5EFD0BB}"/>
              </a:ext>
            </a:extLst>
          </p:cNvPr>
          <p:cNvSpPr txBox="1"/>
          <p:nvPr/>
        </p:nvSpPr>
        <p:spPr>
          <a:xfrm>
            <a:off x="100038" y="5969464"/>
            <a:ext cx="9679699" cy="81161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noAutofit/>
          </a:bodyPr>
          <a:lstStyle/>
          <a:p>
            <a:endParaRPr lang="en-US" altLang="ja-JP" sz="1200" dirty="0">
              <a:solidFill>
                <a:srgbClr val="FF0000"/>
              </a:solidFill>
            </a:endParaRPr>
          </a:p>
          <a:p>
            <a:endParaRPr lang="en-US" altLang="ja-JP" sz="1200" dirty="0"/>
          </a:p>
          <a:p>
            <a:endParaRPr lang="en-US" altLang="ja-JP" sz="1200" dirty="0"/>
          </a:p>
          <a:p>
            <a:endParaRPr lang="en-US" altLang="ja-JP" sz="1200" dirty="0">
              <a:solidFill>
                <a:srgbClr val="FF0000"/>
              </a:solidFill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7AB8B7F1-48B0-8FAD-8BDD-651BFF91E6E3}"/>
              </a:ext>
            </a:extLst>
          </p:cNvPr>
          <p:cNvSpPr txBox="1"/>
          <p:nvPr/>
        </p:nvSpPr>
        <p:spPr>
          <a:xfrm>
            <a:off x="95696" y="5836459"/>
            <a:ext cx="1456526" cy="30777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ja-JP" altLang="en-US" sz="1400" dirty="0"/>
              <a:t>期待される効果</a:t>
            </a:r>
            <a:endParaRPr kumimoji="1" lang="ja-JP" altLang="en-US" sz="1400" dirty="0"/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17DBFDD1-AAB1-85A7-676F-1B20A19A4437}"/>
              </a:ext>
            </a:extLst>
          </p:cNvPr>
          <p:cNvSpPr txBox="1"/>
          <p:nvPr/>
        </p:nvSpPr>
        <p:spPr>
          <a:xfrm>
            <a:off x="104380" y="2307392"/>
            <a:ext cx="9679699" cy="345715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noAutofit/>
          </a:bodyPr>
          <a:lstStyle/>
          <a:p>
            <a:endParaRPr lang="en-US" altLang="ja-JP" sz="1200" dirty="0">
              <a:solidFill>
                <a:srgbClr val="FF0000"/>
              </a:solidFill>
            </a:endParaRPr>
          </a:p>
          <a:p>
            <a:endParaRPr lang="en-US" altLang="ja-JP" sz="1200" dirty="0"/>
          </a:p>
          <a:p>
            <a:endParaRPr lang="en-US" altLang="ja-JP" sz="1200" dirty="0"/>
          </a:p>
          <a:p>
            <a:endParaRPr lang="en-US" altLang="ja-JP" sz="1200" dirty="0">
              <a:solidFill>
                <a:srgbClr val="FF0000"/>
              </a:solidFill>
            </a:endParaRP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18AE9DED-C1BF-8458-B8CD-CB9A4E3FD07A}"/>
              </a:ext>
            </a:extLst>
          </p:cNvPr>
          <p:cNvSpPr txBox="1"/>
          <p:nvPr/>
        </p:nvSpPr>
        <p:spPr>
          <a:xfrm>
            <a:off x="100038" y="2174387"/>
            <a:ext cx="1456526" cy="30777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400" dirty="0"/>
              <a:t>事業内容</a:t>
            </a:r>
          </a:p>
        </p:txBody>
      </p:sp>
    </p:spTree>
    <p:extLst>
      <p:ext uri="{BB962C8B-B14F-4D97-AF65-F5344CB8AC3E}">
        <p14:creationId xmlns:p14="http://schemas.microsoft.com/office/powerpoint/2010/main" val="37665246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黄緑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EE7B08"/>
      </a:hlink>
      <a:folHlink>
        <a:srgbClr val="977B2D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3421</TotalTime>
  <Words>32</Words>
  <Application>Microsoft Office PowerPoint</Application>
  <PresentationFormat>A4 210 x 297 mm</PresentationFormat>
  <Paragraphs>19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ＤＨＰ特太ゴシック体</vt:lpstr>
      <vt:lpstr>游ゴシック</vt:lpstr>
      <vt:lpstr>Arial</vt:lpstr>
      <vt:lpstr>Calibri</vt:lpstr>
      <vt:lpstr>Calibri Light</vt:lpstr>
      <vt:lpstr>Office テーマ</vt:lpstr>
      <vt:lpstr>空き家流通・活用促進事業　事業概要図　　　　　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自主防災組織等のリーダー育成・連携促進支援事業（平成29年度）</dc:title>
  <dc:creator>Administrator</dc:creator>
  <cp:lastModifiedBy>槌谷 和徳</cp:lastModifiedBy>
  <cp:revision>125</cp:revision>
  <cp:lastPrinted>2025-06-16T23:57:17Z</cp:lastPrinted>
  <dcterms:created xsi:type="dcterms:W3CDTF">2018-01-15T04:19:48Z</dcterms:created>
  <dcterms:modified xsi:type="dcterms:W3CDTF">2026-02-17T04:23:00Z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defa4170-0d19-0005-0004-bc88714345d2_Enabled">
    <vt:lpwstr>true</vt:lpwstr>
  </property>
  <property fmtid="{D5CDD505-2E9C-101B-9397-08002B2CF9AE}" pid="3" name="MSIP_Label_defa4170-0d19-0005-0004-bc88714345d2_SetDate">
    <vt:lpwstr>2025-03-06T09:55:46Z</vt:lpwstr>
  </property>
  <property fmtid="{D5CDD505-2E9C-101B-9397-08002B2CF9AE}" pid="4" name="MSIP_Label_defa4170-0d19-0005-0004-bc88714345d2_Method">
    <vt:lpwstr>Standard</vt:lpwstr>
  </property>
  <property fmtid="{D5CDD505-2E9C-101B-9397-08002B2CF9AE}" pid="5" name="MSIP_Label_defa4170-0d19-0005-0004-bc88714345d2_Name">
    <vt:lpwstr>defa4170-0d19-0005-0004-bc88714345d2</vt:lpwstr>
  </property>
  <property fmtid="{D5CDD505-2E9C-101B-9397-08002B2CF9AE}" pid="6" name="MSIP_Label_defa4170-0d19-0005-0004-bc88714345d2_SiteId">
    <vt:lpwstr>b3aceacd-ceff-4204-ad98-1574a3312f69</vt:lpwstr>
  </property>
  <property fmtid="{D5CDD505-2E9C-101B-9397-08002B2CF9AE}" pid="7" name="MSIP_Label_defa4170-0d19-0005-0004-bc88714345d2_ActionId">
    <vt:lpwstr>4e16a0b5-8aa0-481b-a64b-6de4f10a4d4d</vt:lpwstr>
  </property>
  <property fmtid="{D5CDD505-2E9C-101B-9397-08002B2CF9AE}" pid="8" name="MSIP_Label_defa4170-0d19-0005-0004-bc88714345d2_ContentBits">
    <vt:lpwstr>0</vt:lpwstr>
  </property>
</Properties>
</file>