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EDE4"/>
    <a:srgbClr val="FFDA8F"/>
    <a:srgbClr val="DEFFBD"/>
    <a:srgbClr val="CCFF99"/>
    <a:srgbClr val="EAE3E4"/>
    <a:srgbClr val="FFCC66"/>
    <a:srgbClr val="CCFF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19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0CAD50-8B52-299F-34F8-E9723F0052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92DA58C-E735-17A2-CECE-DE75034EF5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3B4D90-8397-15A1-01BB-27744F8B1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7F6962-5FE8-B015-7BAE-D3549691D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F4BCA2-ED12-AB6E-9FB7-7DB1C07E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260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AC93A6-C27E-5F21-55A6-60BA533AA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7879FEA-8FF0-82BD-95BA-CEB623660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345D74-5D44-E8FF-8E95-A45C9B944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EB9205-C459-0FE6-B7F6-38EBC68FE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1A66DE-DD59-FEAD-3A8B-A572BDA63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48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A898AE-B6E5-8D33-FF2A-52D5AFCA6C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2057A8-7366-DEA3-78EF-32A73B47C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5B4E2B-670D-2DC7-060A-81B68F599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3902A7B-8E53-3B48-76F8-3BC363A3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D9A9F5-C0F9-8015-07AF-1E065AD1C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4784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DD5BA3-2AF3-7700-3E8C-10AA3954D1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115E0F-9972-CD2D-511E-B5BD1E4C9D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DA276F-7E2E-7304-C1AA-C32B1299D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28AB9C-83BF-31FE-C558-BDF4C004D5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029AAA2-BF5D-A89D-9EBC-81B53714E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5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25897-2DB9-A492-319D-52BB6850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E0C64E-6123-C590-1D19-E60E00022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3E362A-E4D3-4D6B-154E-B3C4A109D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854DB8-E960-10ED-EDB0-02EE1BA09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54FCC41-C98A-21CB-788A-2F0ADA51F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838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06AF1D-10B3-4946-6B8D-7FAC8C90B4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56798A-F09B-5780-6836-3A5681224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AE2744-AA0B-8844-D714-1899DBF19B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54C8C3-229E-2D7C-B7E3-02BE0C81E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A8F371-A94A-5BA0-8862-8C7AD98F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A9649D-7826-0650-71AC-5A1ADCF61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43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C9767F-B331-8A22-4B94-94A09635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A3CA34B-A4AA-3AA5-15E4-2872A9C77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2E09B8A-C2C4-C19F-96C3-C221EBE2F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AE2B29-0E9C-670C-0FFA-C4A9BA6BAC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69064CA-962A-6B0F-B593-127C1C3BFC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8275085-B21F-88CA-4C8F-F6DD6623D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A30C0C3-33CA-24A5-62EE-7DD8EDCCC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CACD7BC-BDA0-0628-C49A-3C8A2A8D9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9100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9A9A01-6014-F4DD-4FDA-4D1B778E7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FEC0ACE-9659-3B14-896B-DD25CBA815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8D4C1A-FED7-8F21-316B-63FB694C6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67BCE02-5729-5376-1BEB-8A4775208E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16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92B23D5-8047-DA99-E498-6B4CCEC33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29EA31D-8AC0-E5CF-297D-6233E9A37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6BD176-0544-5E72-FF32-3D8689834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6596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0B3BF2A-1631-8F75-AA97-153F1F51E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CB9289-A3D2-F5F4-9EE3-46880F92B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2097AC7-DE35-B7BA-E235-05BDCFB82B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B35188A-763E-2D7F-B2F6-B54820753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8452B8-864E-347A-C656-D730266DA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9AB22D-5D97-46F0-D6A2-3071CCD75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87550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08C5EF-FCB9-8F96-3F4D-2B9C4BB71A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FB79C48-F1D6-05E6-5517-1A4F548F6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DD6772-F052-EA04-58DE-C446775CDF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BC04505-A199-1EA2-757B-64E2BCE08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E2F145-CBD2-E72C-79F6-09663B0D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853173A-C961-E902-51BA-3746B4D0A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38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883033DF-A9DD-C1AF-C373-3FBC5304F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E2F0283-6B26-A0E4-C1C8-3137230B8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28363A-03C2-A3AD-A9FB-1F940CD0E5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2B8B2E-094F-4DF5-A519-915C181C4917}" type="datetimeFigureOut">
              <a:rPr kumimoji="1" lang="ja-JP" altLang="en-US" smtClean="0"/>
              <a:t>2026/1/16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451D36-A920-C130-04DE-B82005C84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4D6DD3-59EC-9605-59C2-560BEB23B5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97F399-5EA6-4C29-B0B2-24BDAEB2E8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1572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B09CFD92-F471-B94F-52A7-57000EB6C69C}"/>
              </a:ext>
            </a:extLst>
          </p:cNvPr>
          <p:cNvSpPr/>
          <p:nvPr/>
        </p:nvSpPr>
        <p:spPr>
          <a:xfrm>
            <a:off x="126561" y="74645"/>
            <a:ext cx="11938878" cy="6708710"/>
          </a:xfrm>
          <a:prstGeom prst="roundRect">
            <a:avLst>
              <a:gd name="adj" fmla="val 2342"/>
            </a:avLst>
          </a:prstGeom>
          <a:pattFill prst="pct30">
            <a:fgClr>
              <a:schemeClr val="accent4">
                <a:lumMod val="20000"/>
                <a:lumOff val="80000"/>
              </a:schemeClr>
            </a:fgClr>
            <a:bgClr>
              <a:schemeClr val="bg1"/>
            </a:bgClr>
          </a:patt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6CDB85F1-BF7E-0C1C-EF96-A180FD949F6D}"/>
              </a:ext>
            </a:extLst>
          </p:cNvPr>
          <p:cNvSpPr/>
          <p:nvPr/>
        </p:nvSpPr>
        <p:spPr>
          <a:xfrm>
            <a:off x="2386603" y="4237569"/>
            <a:ext cx="1101012" cy="7588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DC4C0D7A-24AC-7BB9-DA54-333DF6BEDFC9}"/>
              </a:ext>
            </a:extLst>
          </p:cNvPr>
          <p:cNvSpPr/>
          <p:nvPr/>
        </p:nvSpPr>
        <p:spPr>
          <a:xfrm>
            <a:off x="2405144" y="2050580"/>
            <a:ext cx="1101012" cy="75880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68ABD315-4E5E-E5C8-8F18-29C5E3A52281}"/>
              </a:ext>
            </a:extLst>
          </p:cNvPr>
          <p:cNvSpPr/>
          <p:nvPr/>
        </p:nvSpPr>
        <p:spPr>
          <a:xfrm rot="5400000">
            <a:off x="7322637" y="2358754"/>
            <a:ext cx="5328215" cy="255060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D0B913D-B9CF-F93C-592C-23E90A5D385B}"/>
              </a:ext>
            </a:extLst>
          </p:cNvPr>
          <p:cNvSpPr/>
          <p:nvPr/>
        </p:nvSpPr>
        <p:spPr>
          <a:xfrm rot="5400000">
            <a:off x="2440622" y="2625334"/>
            <a:ext cx="5581005" cy="2017446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0811617-45CD-DCE9-0BCC-7496E7A0D256}"/>
              </a:ext>
            </a:extLst>
          </p:cNvPr>
          <p:cNvSpPr/>
          <p:nvPr/>
        </p:nvSpPr>
        <p:spPr>
          <a:xfrm rot="5400000">
            <a:off x="-1233786" y="2691082"/>
            <a:ext cx="5459708" cy="201744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9F2208F-1603-FEF8-A7BD-A7613F72AC4A}"/>
              </a:ext>
            </a:extLst>
          </p:cNvPr>
          <p:cNvSpPr/>
          <p:nvPr/>
        </p:nvSpPr>
        <p:spPr>
          <a:xfrm>
            <a:off x="5765003" y="625151"/>
            <a:ext cx="1101012" cy="58783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EF1F4C5-51C1-263F-F4F1-CA6934337E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6756" y="428343"/>
            <a:ext cx="6351995" cy="915266"/>
          </a:xfrm>
          <a:solidFill>
            <a:srgbClr val="DEFFBD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kumimoji="1" lang="ja-JP" altLang="en-US" sz="1200" b="1" dirty="0"/>
              <a:t>＜学校が育てたい資質・能力＞</a:t>
            </a:r>
            <a:endParaRPr kumimoji="1" lang="en-US" altLang="ja-JP" sz="1200" b="1" dirty="0"/>
          </a:p>
          <a:p>
            <a:pPr algn="l"/>
            <a:endParaRPr lang="en-US" altLang="ja-JP" sz="1200" dirty="0"/>
          </a:p>
          <a:p>
            <a:pPr algn="l"/>
            <a:endParaRPr kumimoji="1" lang="en-US" altLang="ja-JP" sz="1200" dirty="0"/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F62290AE-5DDD-D13B-415F-AE7C655E46D2}"/>
              </a:ext>
            </a:extLst>
          </p:cNvPr>
          <p:cNvSpPr txBox="1">
            <a:spLocks/>
          </p:cNvSpPr>
          <p:nvPr/>
        </p:nvSpPr>
        <p:spPr>
          <a:xfrm>
            <a:off x="126561" y="141337"/>
            <a:ext cx="5621096" cy="2870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600" b="1" dirty="0"/>
              <a:t>令和８年度　〇〇市町立●●小</a:t>
            </a:r>
            <a:r>
              <a:rPr lang="ja-JP" altLang="en-US" sz="1600" b="1"/>
              <a:t>・中学校・学園　</a:t>
            </a:r>
            <a:r>
              <a:rPr lang="ja-JP" altLang="en-US" sz="1600" b="1" dirty="0"/>
              <a:t>指導改善プラン</a:t>
            </a: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5001BE35-1BC7-0B4F-3142-DF4CA2DDEA58}"/>
              </a:ext>
            </a:extLst>
          </p:cNvPr>
          <p:cNvSpPr txBox="1">
            <a:spLocks/>
          </p:cNvSpPr>
          <p:nvPr/>
        </p:nvSpPr>
        <p:spPr>
          <a:xfrm>
            <a:off x="6658946" y="428341"/>
            <a:ext cx="5316295" cy="915267"/>
          </a:xfrm>
          <a:prstGeom prst="rect">
            <a:avLst/>
          </a:prstGeom>
          <a:solidFill>
            <a:srgbClr val="DEFFB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＜研究主題＞</a:t>
            </a:r>
            <a:endParaRPr lang="en-US" altLang="ja-JP" sz="1200" b="1" dirty="0"/>
          </a:p>
          <a:p>
            <a:pPr algn="l"/>
            <a:endParaRPr lang="ja-JP" altLang="en-US" sz="1200" dirty="0"/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650FD125-FC84-83AB-134C-4EAAD3C62BAC}"/>
              </a:ext>
            </a:extLst>
          </p:cNvPr>
          <p:cNvSpPr txBox="1">
            <a:spLocks/>
          </p:cNvSpPr>
          <p:nvPr/>
        </p:nvSpPr>
        <p:spPr>
          <a:xfrm>
            <a:off x="216757" y="1420496"/>
            <a:ext cx="2666402" cy="2112005"/>
          </a:xfrm>
          <a:prstGeom prst="rect">
            <a:avLst/>
          </a:prstGeom>
          <a:solidFill>
            <a:srgbClr val="DEFFB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＜学校が育てたい資質・能力に関する全国学力学習状況調査分析＞</a:t>
            </a:r>
            <a:r>
              <a:rPr lang="en-US" altLang="ja-JP" sz="1200" b="1" dirty="0"/>
              <a:t>【R7】</a:t>
            </a:r>
          </a:p>
          <a:p>
            <a:pPr algn="l"/>
            <a:endParaRPr lang="en-US" altLang="ja-JP" sz="1200" dirty="0"/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A0C7759C-D0EA-D442-A8B9-2FA6BD6390D1}"/>
              </a:ext>
            </a:extLst>
          </p:cNvPr>
          <p:cNvSpPr txBox="1">
            <a:spLocks/>
          </p:cNvSpPr>
          <p:nvPr/>
        </p:nvSpPr>
        <p:spPr>
          <a:xfrm>
            <a:off x="2982207" y="1420496"/>
            <a:ext cx="4739951" cy="2008504"/>
          </a:xfrm>
          <a:prstGeom prst="rect">
            <a:avLst/>
          </a:prstGeom>
          <a:solidFill>
            <a:srgbClr val="DEFFBD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＜前期の指導改善のポイント＞（前年度からの引き継ぎ）</a:t>
            </a:r>
            <a:endParaRPr lang="en-US" altLang="ja-JP" sz="1200" b="1" dirty="0"/>
          </a:p>
          <a:p>
            <a:pPr algn="l"/>
            <a:endParaRPr lang="en-US" altLang="ja-JP" sz="1200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C73374E8-8F0D-5578-AD13-B056DAAD394D}"/>
              </a:ext>
            </a:extLst>
          </p:cNvPr>
          <p:cNvSpPr txBox="1">
            <a:spLocks/>
          </p:cNvSpPr>
          <p:nvPr/>
        </p:nvSpPr>
        <p:spPr>
          <a:xfrm>
            <a:off x="7722158" y="1420496"/>
            <a:ext cx="4253085" cy="1396482"/>
          </a:xfrm>
          <a:prstGeom prst="rect">
            <a:avLst/>
          </a:prstGeom>
          <a:solidFill>
            <a:srgbClr val="FFDA8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＜前期の校内研修で話題になったこと＞</a:t>
            </a:r>
            <a:endParaRPr lang="en-US" altLang="ja-JP" sz="1200" b="1" dirty="0"/>
          </a:p>
          <a:p>
            <a:pPr algn="l"/>
            <a:br>
              <a:rPr lang="en-US" altLang="ja-JP" sz="1200" dirty="0"/>
            </a:br>
            <a:endParaRPr lang="en-US" altLang="ja-JP" sz="1200" dirty="0"/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075A9DEA-870B-3D18-ABAA-07BDD8B6DDFC}"/>
              </a:ext>
            </a:extLst>
          </p:cNvPr>
          <p:cNvSpPr txBox="1">
            <a:spLocks/>
          </p:cNvSpPr>
          <p:nvPr/>
        </p:nvSpPr>
        <p:spPr>
          <a:xfrm>
            <a:off x="216757" y="5748523"/>
            <a:ext cx="11758484" cy="968140"/>
          </a:xfrm>
          <a:prstGeom prst="rect">
            <a:avLst/>
          </a:prstGeom>
          <a:solidFill>
            <a:srgbClr val="FCEDE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＜令和９年度の指導改善のポイント＞</a:t>
            </a:r>
            <a:endParaRPr lang="en-US" altLang="ja-JP" sz="1200" b="1" dirty="0"/>
          </a:p>
          <a:p>
            <a:pPr algn="l"/>
            <a:endParaRPr lang="en-US" altLang="ja-JP" sz="1200" dirty="0"/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26A3AFDE-0371-AF7E-D627-2A18C2C44E8B}"/>
              </a:ext>
            </a:extLst>
          </p:cNvPr>
          <p:cNvSpPr txBox="1">
            <a:spLocks/>
          </p:cNvSpPr>
          <p:nvPr/>
        </p:nvSpPr>
        <p:spPr>
          <a:xfrm>
            <a:off x="2982207" y="3532504"/>
            <a:ext cx="4739951" cy="2112515"/>
          </a:xfrm>
          <a:prstGeom prst="rect">
            <a:avLst/>
          </a:prstGeom>
          <a:solidFill>
            <a:srgbClr val="FFDA8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＜後期の指導改善のポイント＞</a:t>
            </a:r>
            <a:endParaRPr lang="en-US" altLang="ja-JP" sz="1200" b="1" dirty="0"/>
          </a:p>
          <a:p>
            <a:pPr algn="l"/>
            <a:endParaRPr lang="en-US" altLang="ja-JP" sz="1200" dirty="0"/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FD96D9C9-D189-D084-14A2-A96F801D9FA3}"/>
              </a:ext>
            </a:extLst>
          </p:cNvPr>
          <p:cNvSpPr txBox="1">
            <a:spLocks/>
          </p:cNvSpPr>
          <p:nvPr/>
        </p:nvSpPr>
        <p:spPr>
          <a:xfrm>
            <a:off x="7722158" y="4205863"/>
            <a:ext cx="4253085" cy="1439155"/>
          </a:xfrm>
          <a:prstGeom prst="rect">
            <a:avLst/>
          </a:prstGeom>
          <a:solidFill>
            <a:srgbClr val="FCEDE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＜後期の校内研修で話題になったこと＞</a:t>
            </a:r>
            <a:br>
              <a:rPr lang="en-US" altLang="ja-JP" sz="1200" b="1" dirty="0"/>
            </a:br>
            <a:r>
              <a:rPr lang="ja-JP" altLang="en-US" sz="1200" b="1" dirty="0"/>
              <a:t>（令和８年度の成果と課題）</a:t>
            </a:r>
            <a:endParaRPr lang="en-US" altLang="ja-JP" sz="1200" b="1" dirty="0"/>
          </a:p>
          <a:p>
            <a:pPr algn="l"/>
            <a:endParaRPr lang="en-US" altLang="ja-JP" sz="1200" dirty="0"/>
          </a:p>
        </p:txBody>
      </p:sp>
      <p:sp>
        <p:nvSpPr>
          <p:cNvPr id="20" name="字幕 2">
            <a:extLst>
              <a:ext uri="{FF2B5EF4-FFF2-40B4-BE49-F238E27FC236}">
                <a16:creationId xmlns:a16="http://schemas.microsoft.com/office/drawing/2014/main" id="{489872AF-96C1-79A5-ED17-C538C60DF3CF}"/>
              </a:ext>
            </a:extLst>
          </p:cNvPr>
          <p:cNvSpPr txBox="1">
            <a:spLocks/>
          </p:cNvSpPr>
          <p:nvPr/>
        </p:nvSpPr>
        <p:spPr>
          <a:xfrm>
            <a:off x="216757" y="3532502"/>
            <a:ext cx="2666402" cy="2112515"/>
          </a:xfrm>
          <a:prstGeom prst="rect">
            <a:avLst/>
          </a:prstGeom>
          <a:solidFill>
            <a:srgbClr val="FFDA8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200" b="1" dirty="0"/>
              <a:t>【R8】</a:t>
            </a:r>
          </a:p>
          <a:p>
            <a:pPr algn="l"/>
            <a:endParaRPr lang="en-US" altLang="ja-JP" sz="1200" dirty="0"/>
          </a:p>
        </p:txBody>
      </p:sp>
      <p:sp>
        <p:nvSpPr>
          <p:cNvPr id="23" name="字幕 2">
            <a:extLst>
              <a:ext uri="{FF2B5EF4-FFF2-40B4-BE49-F238E27FC236}">
                <a16:creationId xmlns:a16="http://schemas.microsoft.com/office/drawing/2014/main" id="{C41C4E8E-5967-03B1-DB33-46DD3AE4CC32}"/>
              </a:ext>
            </a:extLst>
          </p:cNvPr>
          <p:cNvSpPr txBox="1">
            <a:spLocks/>
          </p:cNvSpPr>
          <p:nvPr/>
        </p:nvSpPr>
        <p:spPr>
          <a:xfrm>
            <a:off x="7722158" y="2809381"/>
            <a:ext cx="4253085" cy="1421617"/>
          </a:xfrm>
          <a:prstGeom prst="rect">
            <a:avLst/>
          </a:prstGeom>
          <a:solidFill>
            <a:srgbClr val="FFDA8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b="1" dirty="0"/>
              <a:t>＜学力向上・指導改善推進会議で学んだこと＞</a:t>
            </a:r>
            <a:endParaRPr lang="en-US" altLang="ja-JP" sz="1200" b="1" dirty="0"/>
          </a:p>
          <a:p>
            <a:pPr algn="l"/>
            <a:endParaRPr lang="en-US" altLang="ja-JP" sz="1200" dirty="0"/>
          </a:p>
        </p:txBody>
      </p:sp>
    </p:spTree>
    <p:extLst>
      <p:ext uri="{BB962C8B-B14F-4D97-AF65-F5344CB8AC3E}">
        <p14:creationId xmlns:p14="http://schemas.microsoft.com/office/powerpoint/2010/main" val="3848542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123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gifu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久保田 大作</dc:creator>
  <cp:lastModifiedBy>久保田 大作</cp:lastModifiedBy>
  <cp:revision>6</cp:revision>
  <dcterms:created xsi:type="dcterms:W3CDTF">2025-11-18T01:36:59Z</dcterms:created>
  <dcterms:modified xsi:type="dcterms:W3CDTF">2026-01-16T05:58:52Z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2025-11-18T03:00:36Z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22faff4f-d18b-439e-80c6-d5449cc1f021</vt:lpwstr>
  </property>
  <property fmtid="{D5CDD505-2E9C-101B-9397-08002B2CF9AE}" pid="8" name="MSIP_Label_defa4170-0d19-0005-0004-bc88714345d2_ContentBits">
    <vt:lpwstr>0</vt:lpwstr>
  </property>
  <property fmtid="{D5CDD505-2E9C-101B-9397-08002B2CF9AE}" pid="9" name="MSIP_Label_defa4170-0d19-0005-0004-bc88714345d2_Tag">
    <vt:lpwstr>10, 3, 0, 1</vt:lpwstr>
  </property>
</Properties>
</file>