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5191-88EC-4E8A-B1D0-917961F3E0F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0C4A-7951-491A-84DC-07E3E1772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233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5191-88EC-4E8A-B1D0-917961F3E0F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0C4A-7951-491A-84DC-07E3E1772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4653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5191-88EC-4E8A-B1D0-917961F3E0F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0C4A-7951-491A-84DC-07E3E1772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3382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5191-88EC-4E8A-B1D0-917961F3E0F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0C4A-7951-491A-84DC-07E3E1772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8227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5191-88EC-4E8A-B1D0-917961F3E0F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0C4A-7951-491A-84DC-07E3E1772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2885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5191-88EC-4E8A-B1D0-917961F3E0F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0C4A-7951-491A-84DC-07E3E1772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290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5191-88EC-4E8A-B1D0-917961F3E0F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0C4A-7951-491A-84DC-07E3E1772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1830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5191-88EC-4E8A-B1D0-917961F3E0F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0C4A-7951-491A-84DC-07E3E1772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864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5191-88EC-4E8A-B1D0-917961F3E0F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0C4A-7951-491A-84DC-07E3E1772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1335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5191-88EC-4E8A-B1D0-917961F3E0F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0C4A-7951-491A-84DC-07E3E1772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3144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5191-88EC-4E8A-B1D0-917961F3E0F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0C4A-7951-491A-84DC-07E3E1772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498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B5191-88EC-4E8A-B1D0-917961F3E0F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00C4A-7951-491A-84DC-07E3E1772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4686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グループ化 50"/>
          <p:cNvGrpSpPr/>
          <p:nvPr/>
        </p:nvGrpSpPr>
        <p:grpSpPr>
          <a:xfrm>
            <a:off x="4078587" y="4548209"/>
            <a:ext cx="2150771" cy="1921540"/>
            <a:chOff x="6181859" y="1365244"/>
            <a:chExt cx="2150771" cy="1921540"/>
          </a:xfrm>
        </p:grpSpPr>
        <p:sp>
          <p:nvSpPr>
            <p:cNvPr id="17" name="正方形/長方形 16"/>
            <p:cNvSpPr/>
            <p:nvPr/>
          </p:nvSpPr>
          <p:spPr>
            <a:xfrm>
              <a:off x="6181859" y="1365244"/>
              <a:ext cx="2150771" cy="160985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9" name="直線コネクタ 18"/>
            <p:cNvCxnSpPr>
              <a:stCxn id="17" idx="1"/>
              <a:endCxn id="17" idx="3"/>
            </p:cNvCxnSpPr>
            <p:nvPr/>
          </p:nvCxnSpPr>
          <p:spPr>
            <a:xfrm>
              <a:off x="6181859" y="2170174"/>
              <a:ext cx="215077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>
              <a:stCxn id="17" idx="0"/>
            </p:cNvCxnSpPr>
            <p:nvPr/>
          </p:nvCxnSpPr>
          <p:spPr>
            <a:xfrm flipH="1">
              <a:off x="7257244" y="1365244"/>
              <a:ext cx="1" cy="80492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円 21"/>
            <p:cNvSpPr/>
            <p:nvPr/>
          </p:nvSpPr>
          <p:spPr>
            <a:xfrm rot="16005055">
              <a:off x="6365909" y="2650456"/>
              <a:ext cx="609801" cy="662855"/>
            </a:xfrm>
            <a:prstGeom prst="pie">
              <a:avLst>
                <a:gd name="adj1" fmla="val 11002928"/>
                <a:gd name="adj2" fmla="val 16412415"/>
              </a:avLst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6865683" y="1546024"/>
              <a:ext cx="281552" cy="43490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7932299" y="1550254"/>
              <a:ext cx="281552" cy="43490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6414764" y="1595480"/>
              <a:ext cx="33485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/>
                <a:t>あ</a:t>
              </a:r>
            </a:p>
          </p:txBody>
        </p:sp>
        <p:sp>
          <p:nvSpPr>
            <p:cNvPr id="32" name="円 31"/>
            <p:cNvSpPr/>
            <p:nvPr/>
          </p:nvSpPr>
          <p:spPr>
            <a:xfrm rot="16005055">
              <a:off x="6353943" y="1924319"/>
              <a:ext cx="478735" cy="518444"/>
            </a:xfrm>
            <a:prstGeom prst="pie">
              <a:avLst>
                <a:gd name="adj1" fmla="val 11002928"/>
                <a:gd name="adj2" fmla="val 16412415"/>
              </a:avLst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円 33"/>
            <p:cNvSpPr/>
            <p:nvPr/>
          </p:nvSpPr>
          <p:spPr>
            <a:xfrm rot="16005055">
              <a:off x="7400257" y="1924319"/>
              <a:ext cx="478735" cy="518444"/>
            </a:xfrm>
            <a:prstGeom prst="pie">
              <a:avLst>
                <a:gd name="adj1" fmla="val 11002928"/>
                <a:gd name="adj2" fmla="val 16412415"/>
              </a:avLst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7383859" y="1595480"/>
              <a:ext cx="334851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 smtClean="0"/>
                <a:t>柔</a:t>
              </a:r>
              <a:endParaRPr kumimoji="1" lang="ja-JP" altLang="en-US" sz="2000" dirty="0"/>
            </a:p>
          </p:txBody>
        </p:sp>
      </p:grpSp>
      <p:grpSp>
        <p:nvGrpSpPr>
          <p:cNvPr id="52" name="グループ化 51"/>
          <p:cNvGrpSpPr/>
          <p:nvPr/>
        </p:nvGrpSpPr>
        <p:grpSpPr>
          <a:xfrm>
            <a:off x="1124695" y="4551826"/>
            <a:ext cx="2150771" cy="1914759"/>
            <a:chOff x="9053847" y="1384478"/>
            <a:chExt cx="2150771" cy="1914759"/>
          </a:xfrm>
        </p:grpSpPr>
        <p:sp>
          <p:nvSpPr>
            <p:cNvPr id="35" name="正方形/長方形 34"/>
            <p:cNvSpPr/>
            <p:nvPr/>
          </p:nvSpPr>
          <p:spPr>
            <a:xfrm>
              <a:off x="9053847" y="1384478"/>
              <a:ext cx="2150771" cy="160985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円 37"/>
            <p:cNvSpPr/>
            <p:nvPr/>
          </p:nvSpPr>
          <p:spPr>
            <a:xfrm rot="16005055">
              <a:off x="9288388" y="2662909"/>
              <a:ext cx="609801" cy="662855"/>
            </a:xfrm>
            <a:prstGeom prst="pie">
              <a:avLst>
                <a:gd name="adj1" fmla="val 11002928"/>
                <a:gd name="adj2" fmla="val 16412415"/>
              </a:avLst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10128822" y="1564766"/>
              <a:ext cx="281552" cy="43490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10583562" y="1560683"/>
              <a:ext cx="281552" cy="43490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9327586" y="2004395"/>
              <a:ext cx="33485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/>
                <a:t>あ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10302010" y="1600055"/>
              <a:ext cx="33485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kumimoji="1" lang="ja-JP" altLang="en-US" sz="2000" b="1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9725353" y="2004395"/>
              <a:ext cx="334851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 smtClean="0"/>
                <a:t>柔</a:t>
              </a:r>
              <a:endParaRPr kumimoji="1" lang="ja-JP" altLang="en-US" sz="2000" dirty="0"/>
            </a:p>
          </p:txBody>
        </p:sp>
      </p:grpSp>
      <p:grpSp>
        <p:nvGrpSpPr>
          <p:cNvPr id="85" name="グループ化 84"/>
          <p:cNvGrpSpPr/>
          <p:nvPr/>
        </p:nvGrpSpPr>
        <p:grpSpPr>
          <a:xfrm>
            <a:off x="910891" y="1673001"/>
            <a:ext cx="2884868" cy="1693268"/>
            <a:chOff x="601168" y="4893827"/>
            <a:chExt cx="2884868" cy="1693268"/>
          </a:xfrm>
        </p:grpSpPr>
        <p:sp>
          <p:nvSpPr>
            <p:cNvPr id="15" name="楕円 14"/>
            <p:cNvSpPr/>
            <p:nvPr/>
          </p:nvSpPr>
          <p:spPr>
            <a:xfrm>
              <a:off x="601168" y="5775552"/>
              <a:ext cx="2884868" cy="811543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72" name="グループ化 71"/>
            <p:cNvGrpSpPr/>
            <p:nvPr/>
          </p:nvGrpSpPr>
          <p:grpSpPr>
            <a:xfrm>
              <a:off x="926860" y="4893827"/>
              <a:ext cx="1212508" cy="1398969"/>
              <a:chOff x="8879981" y="1538465"/>
              <a:chExt cx="2118577" cy="1700729"/>
            </a:xfrm>
          </p:grpSpPr>
          <p:sp>
            <p:nvSpPr>
              <p:cNvPr id="73" name="正方形/長方形 72"/>
              <p:cNvSpPr/>
              <p:nvPr/>
            </p:nvSpPr>
            <p:spPr>
              <a:xfrm>
                <a:off x="9240589" y="2168811"/>
                <a:ext cx="1384148" cy="107038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4" name="二等辺三角形 73"/>
              <p:cNvSpPr/>
              <p:nvPr/>
            </p:nvSpPr>
            <p:spPr>
              <a:xfrm>
                <a:off x="8879981" y="1538465"/>
                <a:ext cx="2118577" cy="705889"/>
              </a:xfrm>
              <a:prstGeom prst="triangle">
                <a:avLst>
                  <a:gd name="adj" fmla="val 49003"/>
                </a:avLst>
              </a:prstGeom>
              <a:solidFill>
                <a:schemeClr val="accent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76" name="グループ化 75"/>
            <p:cNvGrpSpPr/>
            <p:nvPr/>
          </p:nvGrpSpPr>
          <p:grpSpPr>
            <a:xfrm>
              <a:off x="1969425" y="4893827"/>
              <a:ext cx="1212508" cy="1398969"/>
              <a:chOff x="8879981" y="1538465"/>
              <a:chExt cx="2118577" cy="1700729"/>
            </a:xfrm>
          </p:grpSpPr>
          <p:sp>
            <p:nvSpPr>
              <p:cNvPr id="77" name="正方形/長方形 76"/>
              <p:cNvSpPr/>
              <p:nvPr/>
            </p:nvSpPr>
            <p:spPr>
              <a:xfrm>
                <a:off x="9240589" y="2168811"/>
                <a:ext cx="1384148" cy="107038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8" name="二等辺三角形 77"/>
              <p:cNvSpPr/>
              <p:nvPr/>
            </p:nvSpPr>
            <p:spPr>
              <a:xfrm>
                <a:off x="8879981" y="1538465"/>
                <a:ext cx="2118577" cy="705889"/>
              </a:xfrm>
              <a:prstGeom prst="triangle">
                <a:avLst>
                  <a:gd name="adj" fmla="val 49003"/>
                </a:avLst>
              </a:prstGeom>
              <a:solidFill>
                <a:schemeClr val="accent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0" name="テキスト ボックス 49"/>
            <p:cNvSpPr txBox="1"/>
            <p:nvPr/>
          </p:nvSpPr>
          <p:spPr>
            <a:xfrm>
              <a:off x="1361907" y="5711561"/>
              <a:ext cx="33485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/>
                <a:t>あ</a:t>
              </a:r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2404472" y="5711561"/>
              <a:ext cx="334851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 smtClean="0"/>
                <a:t>柔</a:t>
              </a:r>
              <a:endParaRPr kumimoji="1" lang="ja-JP" altLang="en-US" sz="2000" dirty="0"/>
            </a:p>
          </p:txBody>
        </p:sp>
      </p:grpSp>
      <p:grpSp>
        <p:nvGrpSpPr>
          <p:cNvPr id="83" name="グループ化 82"/>
          <p:cNvGrpSpPr/>
          <p:nvPr/>
        </p:nvGrpSpPr>
        <p:grpSpPr>
          <a:xfrm>
            <a:off x="6887674" y="4260750"/>
            <a:ext cx="2341023" cy="1897318"/>
            <a:chOff x="8442100" y="1077046"/>
            <a:chExt cx="2389033" cy="2183529"/>
          </a:xfrm>
        </p:grpSpPr>
        <p:grpSp>
          <p:nvGrpSpPr>
            <p:cNvPr id="65" name="グループ化 64"/>
            <p:cNvGrpSpPr/>
            <p:nvPr/>
          </p:nvGrpSpPr>
          <p:grpSpPr>
            <a:xfrm>
              <a:off x="8442100" y="1077046"/>
              <a:ext cx="2389033" cy="2183529"/>
              <a:chOff x="8879981" y="1538465"/>
              <a:chExt cx="2118577" cy="1700729"/>
            </a:xfrm>
          </p:grpSpPr>
          <p:sp>
            <p:nvSpPr>
              <p:cNvPr id="63" name="正方形/長方形 62"/>
              <p:cNvSpPr/>
              <p:nvPr/>
            </p:nvSpPr>
            <p:spPr>
              <a:xfrm>
                <a:off x="9240589" y="2168811"/>
                <a:ext cx="1384148" cy="107038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4" name="二等辺三角形 63"/>
              <p:cNvSpPr/>
              <p:nvPr/>
            </p:nvSpPr>
            <p:spPr>
              <a:xfrm>
                <a:off x="8879981" y="1538465"/>
                <a:ext cx="2118577" cy="705889"/>
              </a:xfrm>
              <a:prstGeom prst="triangle">
                <a:avLst>
                  <a:gd name="adj" fmla="val 49003"/>
                </a:avLst>
              </a:prstGeom>
              <a:solidFill>
                <a:schemeClr val="accent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80" name="直線コネクタ 79"/>
            <p:cNvCxnSpPr>
              <a:stCxn id="63" idx="1"/>
              <a:endCxn id="63" idx="3"/>
            </p:cNvCxnSpPr>
            <p:nvPr/>
          </p:nvCxnSpPr>
          <p:spPr>
            <a:xfrm>
              <a:off x="8848743" y="2573455"/>
              <a:ext cx="156084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テキスト ボックス 80"/>
            <p:cNvSpPr txBox="1"/>
            <p:nvPr/>
          </p:nvSpPr>
          <p:spPr>
            <a:xfrm>
              <a:off x="9461740" y="2103087"/>
              <a:ext cx="334851" cy="4604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/>
                <a:t>あ</a:t>
              </a:r>
            </a:p>
          </p:txBody>
        </p:sp>
        <p:sp>
          <p:nvSpPr>
            <p:cNvPr id="82" name="テキスト ボックス 81"/>
            <p:cNvSpPr txBox="1"/>
            <p:nvPr/>
          </p:nvSpPr>
          <p:spPr>
            <a:xfrm>
              <a:off x="9469190" y="2711896"/>
              <a:ext cx="334851" cy="46046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 smtClean="0"/>
                <a:t>柔</a:t>
              </a:r>
              <a:endParaRPr kumimoji="1" lang="ja-JP" altLang="en-US" sz="2000" dirty="0"/>
            </a:p>
          </p:txBody>
        </p:sp>
      </p:grpSp>
      <p:sp>
        <p:nvSpPr>
          <p:cNvPr id="84" name="テキスト ボックス 83"/>
          <p:cNvSpPr txBox="1"/>
          <p:nvPr/>
        </p:nvSpPr>
        <p:spPr>
          <a:xfrm>
            <a:off x="537256" y="1053932"/>
            <a:ext cx="2603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u="sng" dirty="0" smtClean="0"/>
              <a:t>あ</a:t>
            </a:r>
            <a:r>
              <a:rPr kumimoji="1" lang="en-US" altLang="ja-JP" u="sng" dirty="0" smtClean="0"/>
              <a:t>,</a:t>
            </a:r>
            <a:r>
              <a:rPr kumimoji="1" lang="ja-JP" altLang="en-US" u="sng" dirty="0" smtClean="0"/>
              <a:t>柔 共に申請可能な例</a:t>
            </a:r>
            <a:endParaRPr kumimoji="1" lang="ja-JP" altLang="en-US" u="sng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506857" y="3692234"/>
            <a:ext cx="3757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u="sng" dirty="0" smtClean="0"/>
              <a:t>あ</a:t>
            </a:r>
            <a:r>
              <a:rPr kumimoji="1" lang="en-US" altLang="ja-JP" u="sng" dirty="0" smtClean="0"/>
              <a:t>,</a:t>
            </a:r>
            <a:r>
              <a:rPr kumimoji="1" lang="ja-JP" altLang="en-US" u="sng" dirty="0" smtClean="0"/>
              <a:t>柔 どちらか一方が申請可能な例</a:t>
            </a:r>
            <a:endParaRPr kumimoji="1" lang="ja-JP" altLang="en-US" u="sng" dirty="0"/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262133" y="342530"/>
            <a:ext cx="111595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【</a:t>
            </a:r>
            <a:r>
              <a:rPr kumimoji="1" lang="ja-JP" altLang="en-US" sz="2400" dirty="0" smtClean="0"/>
              <a:t>一人の開設者が同一住所内に</a:t>
            </a:r>
            <a:r>
              <a:rPr kumimoji="1" lang="ja-JP" altLang="en-US" sz="2400" dirty="0" err="1" smtClean="0"/>
              <a:t>あは</a:t>
            </a:r>
            <a:r>
              <a:rPr kumimoji="1" lang="ja-JP" altLang="en-US" sz="2400" dirty="0" smtClean="0"/>
              <a:t>き</a:t>
            </a:r>
            <a:r>
              <a:rPr kumimoji="1" lang="en-US" altLang="ja-JP" sz="2400" dirty="0" smtClean="0"/>
              <a:t>(</a:t>
            </a:r>
            <a:r>
              <a:rPr kumimoji="1" lang="ja-JP" altLang="en-US" sz="2400" dirty="0" smtClean="0"/>
              <a:t>あ</a:t>
            </a:r>
            <a:r>
              <a:rPr kumimoji="1" lang="en-US" altLang="ja-JP" sz="2400" dirty="0" smtClean="0"/>
              <a:t>)</a:t>
            </a:r>
            <a:r>
              <a:rPr kumimoji="1" lang="ja-JP" altLang="en-US" sz="2400" dirty="0" smtClean="0"/>
              <a:t>と柔整</a:t>
            </a:r>
            <a:r>
              <a:rPr kumimoji="1" lang="en-US" altLang="ja-JP" sz="2400" dirty="0" smtClean="0"/>
              <a:t>(</a:t>
            </a:r>
            <a:r>
              <a:rPr kumimoji="1" lang="ja-JP" altLang="en-US" sz="2400" dirty="0" smtClean="0"/>
              <a:t>柔</a:t>
            </a:r>
            <a:r>
              <a:rPr kumimoji="1" lang="en-US" altLang="ja-JP" sz="2400" dirty="0" smtClean="0"/>
              <a:t>)</a:t>
            </a:r>
            <a:r>
              <a:rPr kumimoji="1" lang="ja-JP" altLang="en-US" sz="2400" dirty="0" smtClean="0"/>
              <a:t>の施設を持つ場合</a:t>
            </a:r>
            <a:r>
              <a:rPr kumimoji="1" lang="en-US" altLang="ja-JP" sz="2400" dirty="0" smtClean="0"/>
              <a:t>】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03325" y="3157293"/>
            <a:ext cx="12457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※</a:t>
            </a:r>
            <a:r>
              <a:rPr kumimoji="1" lang="ja-JP" altLang="en-US" sz="1400" dirty="0" smtClean="0"/>
              <a:t>同一住所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66454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グループ化 50"/>
          <p:cNvGrpSpPr/>
          <p:nvPr/>
        </p:nvGrpSpPr>
        <p:grpSpPr>
          <a:xfrm>
            <a:off x="1137574" y="1731523"/>
            <a:ext cx="2150771" cy="1921540"/>
            <a:chOff x="6181859" y="1365244"/>
            <a:chExt cx="2150771" cy="1921540"/>
          </a:xfrm>
        </p:grpSpPr>
        <p:sp>
          <p:nvSpPr>
            <p:cNvPr id="17" name="正方形/長方形 16"/>
            <p:cNvSpPr/>
            <p:nvPr/>
          </p:nvSpPr>
          <p:spPr>
            <a:xfrm>
              <a:off x="6181859" y="1365244"/>
              <a:ext cx="2150771" cy="160985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9" name="直線コネクタ 18"/>
            <p:cNvCxnSpPr>
              <a:stCxn id="17" idx="1"/>
              <a:endCxn id="17" idx="3"/>
            </p:cNvCxnSpPr>
            <p:nvPr/>
          </p:nvCxnSpPr>
          <p:spPr>
            <a:xfrm>
              <a:off x="6181859" y="2170174"/>
              <a:ext cx="215077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>
              <a:stCxn id="17" idx="0"/>
            </p:cNvCxnSpPr>
            <p:nvPr/>
          </p:nvCxnSpPr>
          <p:spPr>
            <a:xfrm flipH="1">
              <a:off x="7257244" y="1365244"/>
              <a:ext cx="1" cy="80492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円 21"/>
            <p:cNvSpPr/>
            <p:nvPr/>
          </p:nvSpPr>
          <p:spPr>
            <a:xfrm rot="16005055">
              <a:off x="6365909" y="2650456"/>
              <a:ext cx="609801" cy="662855"/>
            </a:xfrm>
            <a:prstGeom prst="pie">
              <a:avLst>
                <a:gd name="adj1" fmla="val 11002928"/>
                <a:gd name="adj2" fmla="val 16412415"/>
              </a:avLst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6865683" y="1546024"/>
              <a:ext cx="281552" cy="43490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7932299" y="1550254"/>
              <a:ext cx="281552" cy="43490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6414764" y="1595480"/>
              <a:ext cx="33485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A</a:t>
              </a:r>
              <a:endParaRPr kumimoji="1" lang="ja-JP" altLang="en-US" sz="2000" dirty="0"/>
            </a:p>
          </p:txBody>
        </p:sp>
        <p:sp>
          <p:nvSpPr>
            <p:cNvPr id="32" name="円 31"/>
            <p:cNvSpPr/>
            <p:nvPr/>
          </p:nvSpPr>
          <p:spPr>
            <a:xfrm rot="16005055">
              <a:off x="6353943" y="1924319"/>
              <a:ext cx="478735" cy="518444"/>
            </a:xfrm>
            <a:prstGeom prst="pie">
              <a:avLst>
                <a:gd name="adj1" fmla="val 11002928"/>
                <a:gd name="adj2" fmla="val 16412415"/>
              </a:avLst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円 33"/>
            <p:cNvSpPr/>
            <p:nvPr/>
          </p:nvSpPr>
          <p:spPr>
            <a:xfrm rot="16005055">
              <a:off x="7400257" y="1924319"/>
              <a:ext cx="478735" cy="518444"/>
            </a:xfrm>
            <a:prstGeom prst="pie">
              <a:avLst>
                <a:gd name="adj1" fmla="val 11002928"/>
                <a:gd name="adj2" fmla="val 16412415"/>
              </a:avLst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7383859" y="1595480"/>
              <a:ext cx="334851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B</a:t>
              </a:r>
              <a:endParaRPr kumimoji="1" lang="ja-JP" altLang="en-US" sz="2000" dirty="0"/>
            </a:p>
          </p:txBody>
        </p:sp>
      </p:grpSp>
      <p:grpSp>
        <p:nvGrpSpPr>
          <p:cNvPr id="52" name="グループ化 51"/>
          <p:cNvGrpSpPr/>
          <p:nvPr/>
        </p:nvGrpSpPr>
        <p:grpSpPr>
          <a:xfrm>
            <a:off x="1137574" y="4943241"/>
            <a:ext cx="2150771" cy="1914759"/>
            <a:chOff x="9053847" y="1384478"/>
            <a:chExt cx="2150771" cy="1914759"/>
          </a:xfrm>
        </p:grpSpPr>
        <p:sp>
          <p:nvSpPr>
            <p:cNvPr id="35" name="正方形/長方形 34"/>
            <p:cNvSpPr/>
            <p:nvPr/>
          </p:nvSpPr>
          <p:spPr>
            <a:xfrm>
              <a:off x="9053847" y="1384478"/>
              <a:ext cx="2150771" cy="160985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円 37"/>
            <p:cNvSpPr/>
            <p:nvPr/>
          </p:nvSpPr>
          <p:spPr>
            <a:xfrm rot="16005055">
              <a:off x="9288388" y="2662909"/>
              <a:ext cx="609801" cy="662855"/>
            </a:xfrm>
            <a:prstGeom prst="pie">
              <a:avLst>
                <a:gd name="adj1" fmla="val 11002928"/>
                <a:gd name="adj2" fmla="val 16412415"/>
              </a:avLst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10128822" y="1564766"/>
              <a:ext cx="281552" cy="43490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10583562" y="1560683"/>
              <a:ext cx="281552" cy="43490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9327586" y="2004395"/>
              <a:ext cx="33485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A</a:t>
              </a:r>
              <a:endParaRPr kumimoji="1" lang="ja-JP" altLang="en-US" sz="2000" dirty="0"/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10302010" y="1600055"/>
              <a:ext cx="33485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kumimoji="1" lang="ja-JP" altLang="en-US" sz="2000" b="1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9725353" y="2004395"/>
              <a:ext cx="334851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B</a:t>
              </a:r>
              <a:endParaRPr kumimoji="1" lang="ja-JP" altLang="en-US" sz="2000" dirty="0"/>
            </a:p>
          </p:txBody>
        </p:sp>
      </p:grpSp>
      <p:grpSp>
        <p:nvGrpSpPr>
          <p:cNvPr id="85" name="グループ化 84"/>
          <p:cNvGrpSpPr/>
          <p:nvPr/>
        </p:nvGrpSpPr>
        <p:grpSpPr>
          <a:xfrm>
            <a:off x="6096765" y="1703186"/>
            <a:ext cx="2884868" cy="1693268"/>
            <a:chOff x="601168" y="4893827"/>
            <a:chExt cx="2884868" cy="1693268"/>
          </a:xfrm>
        </p:grpSpPr>
        <p:sp>
          <p:nvSpPr>
            <p:cNvPr id="15" name="楕円 14"/>
            <p:cNvSpPr/>
            <p:nvPr/>
          </p:nvSpPr>
          <p:spPr>
            <a:xfrm>
              <a:off x="601168" y="5775552"/>
              <a:ext cx="2884868" cy="811543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72" name="グループ化 71"/>
            <p:cNvGrpSpPr/>
            <p:nvPr/>
          </p:nvGrpSpPr>
          <p:grpSpPr>
            <a:xfrm>
              <a:off x="926860" y="4893827"/>
              <a:ext cx="1212508" cy="1398969"/>
              <a:chOff x="8879981" y="1538465"/>
              <a:chExt cx="2118577" cy="1700729"/>
            </a:xfrm>
          </p:grpSpPr>
          <p:sp>
            <p:nvSpPr>
              <p:cNvPr id="73" name="正方形/長方形 72"/>
              <p:cNvSpPr/>
              <p:nvPr/>
            </p:nvSpPr>
            <p:spPr>
              <a:xfrm>
                <a:off x="9240589" y="2168811"/>
                <a:ext cx="1384148" cy="107038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4" name="二等辺三角形 73"/>
              <p:cNvSpPr/>
              <p:nvPr/>
            </p:nvSpPr>
            <p:spPr>
              <a:xfrm>
                <a:off x="8879981" y="1538465"/>
                <a:ext cx="2118577" cy="705889"/>
              </a:xfrm>
              <a:prstGeom prst="triangle">
                <a:avLst>
                  <a:gd name="adj" fmla="val 49003"/>
                </a:avLst>
              </a:prstGeom>
              <a:solidFill>
                <a:schemeClr val="accent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76" name="グループ化 75"/>
            <p:cNvGrpSpPr/>
            <p:nvPr/>
          </p:nvGrpSpPr>
          <p:grpSpPr>
            <a:xfrm>
              <a:off x="1969425" y="4893827"/>
              <a:ext cx="1212508" cy="1398969"/>
              <a:chOff x="8879981" y="1538465"/>
              <a:chExt cx="2118577" cy="1700729"/>
            </a:xfrm>
          </p:grpSpPr>
          <p:sp>
            <p:nvSpPr>
              <p:cNvPr id="77" name="正方形/長方形 76"/>
              <p:cNvSpPr/>
              <p:nvPr/>
            </p:nvSpPr>
            <p:spPr>
              <a:xfrm>
                <a:off x="9240589" y="2168811"/>
                <a:ext cx="1384148" cy="107038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8" name="二等辺三角形 77"/>
              <p:cNvSpPr/>
              <p:nvPr/>
            </p:nvSpPr>
            <p:spPr>
              <a:xfrm>
                <a:off x="8879981" y="1538465"/>
                <a:ext cx="2118577" cy="705889"/>
              </a:xfrm>
              <a:prstGeom prst="triangle">
                <a:avLst>
                  <a:gd name="adj" fmla="val 49003"/>
                </a:avLst>
              </a:prstGeom>
              <a:solidFill>
                <a:schemeClr val="accent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0" name="テキスト ボックス 49"/>
            <p:cNvSpPr txBox="1"/>
            <p:nvPr/>
          </p:nvSpPr>
          <p:spPr>
            <a:xfrm>
              <a:off x="1361907" y="5711561"/>
              <a:ext cx="33485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A</a:t>
              </a:r>
              <a:endParaRPr kumimoji="1" lang="ja-JP" altLang="en-US" sz="2000" dirty="0"/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2404472" y="5711561"/>
              <a:ext cx="334851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B</a:t>
              </a:r>
              <a:endParaRPr kumimoji="1" lang="ja-JP" altLang="en-US" sz="2000" dirty="0"/>
            </a:p>
          </p:txBody>
        </p:sp>
      </p:grpSp>
      <p:grpSp>
        <p:nvGrpSpPr>
          <p:cNvPr id="83" name="グループ化 82"/>
          <p:cNvGrpSpPr/>
          <p:nvPr/>
        </p:nvGrpSpPr>
        <p:grpSpPr>
          <a:xfrm>
            <a:off x="3701642" y="1413487"/>
            <a:ext cx="2341023" cy="1897318"/>
            <a:chOff x="8442100" y="1077046"/>
            <a:chExt cx="2389033" cy="2183529"/>
          </a:xfrm>
        </p:grpSpPr>
        <p:grpSp>
          <p:nvGrpSpPr>
            <p:cNvPr id="65" name="グループ化 64"/>
            <p:cNvGrpSpPr/>
            <p:nvPr/>
          </p:nvGrpSpPr>
          <p:grpSpPr>
            <a:xfrm>
              <a:off x="8442100" y="1077046"/>
              <a:ext cx="2389033" cy="2183529"/>
              <a:chOff x="8879981" y="1538465"/>
              <a:chExt cx="2118577" cy="1700729"/>
            </a:xfrm>
          </p:grpSpPr>
          <p:sp>
            <p:nvSpPr>
              <p:cNvPr id="63" name="正方形/長方形 62"/>
              <p:cNvSpPr/>
              <p:nvPr/>
            </p:nvSpPr>
            <p:spPr>
              <a:xfrm>
                <a:off x="9240589" y="2168811"/>
                <a:ext cx="1384148" cy="107038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4" name="二等辺三角形 63"/>
              <p:cNvSpPr/>
              <p:nvPr/>
            </p:nvSpPr>
            <p:spPr>
              <a:xfrm>
                <a:off x="8879981" y="1538465"/>
                <a:ext cx="2118577" cy="705889"/>
              </a:xfrm>
              <a:prstGeom prst="triangle">
                <a:avLst>
                  <a:gd name="adj" fmla="val 49003"/>
                </a:avLst>
              </a:prstGeom>
              <a:solidFill>
                <a:schemeClr val="accent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80" name="直線コネクタ 79"/>
            <p:cNvCxnSpPr>
              <a:stCxn id="63" idx="1"/>
              <a:endCxn id="63" idx="3"/>
            </p:cNvCxnSpPr>
            <p:nvPr/>
          </p:nvCxnSpPr>
          <p:spPr>
            <a:xfrm>
              <a:off x="8848743" y="2573455"/>
              <a:ext cx="156084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テキスト ボックス 80"/>
            <p:cNvSpPr txBox="1"/>
            <p:nvPr/>
          </p:nvSpPr>
          <p:spPr>
            <a:xfrm>
              <a:off x="9461740" y="2103087"/>
              <a:ext cx="33485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A</a:t>
              </a:r>
              <a:endParaRPr kumimoji="1" lang="ja-JP" altLang="en-US" sz="2000" dirty="0"/>
            </a:p>
          </p:txBody>
        </p:sp>
        <p:sp>
          <p:nvSpPr>
            <p:cNvPr id="82" name="テキスト ボックス 81"/>
            <p:cNvSpPr txBox="1"/>
            <p:nvPr/>
          </p:nvSpPr>
          <p:spPr>
            <a:xfrm>
              <a:off x="9469190" y="2711896"/>
              <a:ext cx="334851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B</a:t>
              </a:r>
              <a:endParaRPr kumimoji="1" lang="ja-JP" altLang="en-US" sz="2000" dirty="0"/>
            </a:p>
          </p:txBody>
        </p:sp>
      </p:grpSp>
      <p:sp>
        <p:nvSpPr>
          <p:cNvPr id="84" name="テキスト ボックス 83"/>
          <p:cNvSpPr txBox="1"/>
          <p:nvPr/>
        </p:nvSpPr>
        <p:spPr>
          <a:xfrm>
            <a:off x="501526" y="1060410"/>
            <a:ext cx="2401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u="sng" dirty="0" smtClean="0"/>
              <a:t>A,</a:t>
            </a:r>
            <a:r>
              <a:rPr kumimoji="1" lang="en-US" altLang="ja-JP" u="sng" dirty="0"/>
              <a:t>B</a:t>
            </a:r>
            <a:r>
              <a:rPr kumimoji="1" lang="ja-JP" altLang="en-US" u="sng" dirty="0" smtClean="0"/>
              <a:t> 共に申請可能な例</a:t>
            </a:r>
            <a:endParaRPr kumimoji="1" lang="ja-JP" altLang="en-US" u="sng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501526" y="4159871"/>
            <a:ext cx="3555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u="sng" dirty="0" smtClean="0"/>
              <a:t>A,</a:t>
            </a:r>
            <a:r>
              <a:rPr kumimoji="1" lang="en-US" altLang="ja-JP" u="sng" dirty="0"/>
              <a:t>B</a:t>
            </a:r>
            <a:r>
              <a:rPr kumimoji="1" lang="ja-JP" altLang="en-US" u="sng" dirty="0" smtClean="0"/>
              <a:t> どちらか一方が申請可能な例</a:t>
            </a:r>
            <a:endParaRPr kumimoji="1" lang="ja-JP" altLang="en-US" u="sng" dirty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271319" y="326312"/>
            <a:ext cx="88735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【</a:t>
            </a:r>
            <a:r>
              <a:rPr kumimoji="1" lang="ja-JP" altLang="en-US" sz="2400" dirty="0" smtClean="0"/>
              <a:t>異なる開設者</a:t>
            </a:r>
            <a:r>
              <a:rPr kumimoji="1" lang="en-US" altLang="ja-JP" sz="2400" dirty="0" smtClean="0"/>
              <a:t>A,B</a:t>
            </a:r>
            <a:r>
              <a:rPr kumimoji="1" lang="ja-JP" altLang="en-US" sz="2400" dirty="0" smtClean="0"/>
              <a:t>が同一住所内に施設をもつ場合</a:t>
            </a:r>
            <a:r>
              <a:rPr kumimoji="1" lang="en-US" altLang="ja-JP" sz="2400" dirty="0" smtClean="0"/>
              <a:t>】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770082" y="5085040"/>
            <a:ext cx="5782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あはき、柔整に関わらず共用していれば申請不可</a:t>
            </a:r>
            <a:endParaRPr kumimoji="1" lang="ja-JP" altLang="en-US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7024929" y="3185357"/>
            <a:ext cx="12457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※</a:t>
            </a:r>
            <a:r>
              <a:rPr kumimoji="1" lang="ja-JP" altLang="en-US" sz="1400" dirty="0" smtClean="0"/>
              <a:t>同一住所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79611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</TotalTime>
  <Words>111</Words>
  <Application>Microsoft Office PowerPoint</Application>
  <PresentationFormat>ワイド画面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gifu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Gifu</dc:creator>
  <cp:lastModifiedBy>Gifu</cp:lastModifiedBy>
  <cp:revision>17</cp:revision>
  <dcterms:created xsi:type="dcterms:W3CDTF">2023-04-14T06:18:29Z</dcterms:created>
  <dcterms:modified xsi:type="dcterms:W3CDTF">2023-04-19T02:28:44Z</dcterms:modified>
</cp:coreProperties>
</file>