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
  </p:notesMasterIdLst>
  <p:sldIdLst>
    <p:sldId id="258" r:id="rId2"/>
    <p:sldId id="259" r:id="rId3"/>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727" autoAdjust="0"/>
  </p:normalViewPr>
  <p:slideViewPr>
    <p:cSldViewPr snapToGrid="0">
      <p:cViewPr varScale="1">
        <p:scale>
          <a:sx n="79" d="100"/>
          <a:sy n="79" d="100"/>
        </p:scale>
        <p:origin x="3144" y="90"/>
      </p:cViewPr>
      <p:guideLst/>
    </p:cSldViewPr>
  </p:slideViewPr>
  <p:notesTextViewPr>
    <p:cViewPr>
      <p:scale>
        <a:sx n="1" d="1"/>
        <a:sy n="1" d="1"/>
      </p:scale>
      <p:origin x="0" y="0"/>
    </p:cViewPr>
  </p:notesTextViewPr>
  <p:notesViewPr>
    <p:cSldViewPr snapToGrid="0">
      <p:cViewPr varScale="1">
        <p:scale>
          <a:sx n="65" d="100"/>
          <a:sy n="65" d="100"/>
        </p:scale>
        <p:origin x="3154" y="3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AD532CB9-AD5D-42A2-B348-8C3F6C6E6DD0}" type="datetimeFigureOut">
              <a:rPr kumimoji="1" lang="ja-JP" altLang="en-US" smtClean="0"/>
              <a:t>2024/8/22</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EF301349-4EB9-4AA5-B85C-B93CD01CBB23}" type="slidenum">
              <a:rPr kumimoji="1" lang="ja-JP" altLang="en-US" smtClean="0"/>
              <a:t>‹#›</a:t>
            </a:fld>
            <a:endParaRPr kumimoji="1" lang="ja-JP" altLang="en-US"/>
          </a:p>
        </p:txBody>
      </p:sp>
    </p:spTree>
    <p:extLst>
      <p:ext uri="{BB962C8B-B14F-4D97-AF65-F5344CB8AC3E}">
        <p14:creationId xmlns:p14="http://schemas.microsoft.com/office/powerpoint/2010/main" val="1006572406"/>
      </p:ext>
    </p:extLst>
  </p:cSld>
  <p:clrMap bg1="lt1" tx1="dk1" bg2="lt2" tx2="dk2" accent1="accent1" accent2="accent2" accent3="accent3" accent4="accent4" accent5="accent5" accent6="accent6" hlink="hlink" folHlink="folHlink"/>
  <p:notesStyle>
    <a:lvl1pPr marL="0" algn="l" defTabSz="804658" rtl="0" eaLnBrk="1" latinLnBrk="0" hangingPunct="1">
      <a:defRPr kumimoji="1" sz="1055" kern="1200">
        <a:solidFill>
          <a:schemeClr val="tx1"/>
        </a:solidFill>
        <a:latin typeface="+mn-lt"/>
        <a:ea typeface="+mn-ea"/>
        <a:cs typeface="+mn-cs"/>
      </a:defRPr>
    </a:lvl1pPr>
    <a:lvl2pPr marL="402328" algn="l" defTabSz="804658" rtl="0" eaLnBrk="1" latinLnBrk="0" hangingPunct="1">
      <a:defRPr kumimoji="1" sz="1055" kern="1200">
        <a:solidFill>
          <a:schemeClr val="tx1"/>
        </a:solidFill>
        <a:latin typeface="+mn-lt"/>
        <a:ea typeface="+mn-ea"/>
        <a:cs typeface="+mn-cs"/>
      </a:defRPr>
    </a:lvl2pPr>
    <a:lvl3pPr marL="804658" algn="l" defTabSz="804658" rtl="0" eaLnBrk="1" latinLnBrk="0" hangingPunct="1">
      <a:defRPr kumimoji="1" sz="1055" kern="1200">
        <a:solidFill>
          <a:schemeClr val="tx1"/>
        </a:solidFill>
        <a:latin typeface="+mn-lt"/>
        <a:ea typeface="+mn-ea"/>
        <a:cs typeface="+mn-cs"/>
      </a:defRPr>
    </a:lvl3pPr>
    <a:lvl4pPr marL="1206986" algn="l" defTabSz="804658" rtl="0" eaLnBrk="1" latinLnBrk="0" hangingPunct="1">
      <a:defRPr kumimoji="1" sz="1055" kern="1200">
        <a:solidFill>
          <a:schemeClr val="tx1"/>
        </a:solidFill>
        <a:latin typeface="+mn-lt"/>
        <a:ea typeface="+mn-ea"/>
        <a:cs typeface="+mn-cs"/>
      </a:defRPr>
    </a:lvl4pPr>
    <a:lvl5pPr marL="1609315" algn="l" defTabSz="804658" rtl="0" eaLnBrk="1" latinLnBrk="0" hangingPunct="1">
      <a:defRPr kumimoji="1" sz="1055" kern="1200">
        <a:solidFill>
          <a:schemeClr val="tx1"/>
        </a:solidFill>
        <a:latin typeface="+mn-lt"/>
        <a:ea typeface="+mn-ea"/>
        <a:cs typeface="+mn-cs"/>
      </a:defRPr>
    </a:lvl5pPr>
    <a:lvl6pPr marL="2011643" algn="l" defTabSz="804658" rtl="0" eaLnBrk="1" latinLnBrk="0" hangingPunct="1">
      <a:defRPr kumimoji="1" sz="1055" kern="1200">
        <a:solidFill>
          <a:schemeClr val="tx1"/>
        </a:solidFill>
        <a:latin typeface="+mn-lt"/>
        <a:ea typeface="+mn-ea"/>
        <a:cs typeface="+mn-cs"/>
      </a:defRPr>
    </a:lvl6pPr>
    <a:lvl7pPr marL="2413972" algn="l" defTabSz="804658" rtl="0" eaLnBrk="1" latinLnBrk="0" hangingPunct="1">
      <a:defRPr kumimoji="1" sz="1055" kern="1200">
        <a:solidFill>
          <a:schemeClr val="tx1"/>
        </a:solidFill>
        <a:latin typeface="+mn-lt"/>
        <a:ea typeface="+mn-ea"/>
        <a:cs typeface="+mn-cs"/>
      </a:defRPr>
    </a:lvl7pPr>
    <a:lvl8pPr marL="2816301" algn="l" defTabSz="804658" rtl="0" eaLnBrk="1" latinLnBrk="0" hangingPunct="1">
      <a:defRPr kumimoji="1" sz="1055" kern="1200">
        <a:solidFill>
          <a:schemeClr val="tx1"/>
        </a:solidFill>
        <a:latin typeface="+mn-lt"/>
        <a:ea typeface="+mn-ea"/>
        <a:cs typeface="+mn-cs"/>
      </a:defRPr>
    </a:lvl8pPr>
    <a:lvl9pPr marL="3218629" algn="l" defTabSz="804658" rtl="0" eaLnBrk="1" latinLnBrk="0" hangingPunct="1">
      <a:defRPr kumimoji="1" sz="1055"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D25A24D-F469-4152-A14B-178B26BB1820}" type="datetimeFigureOut">
              <a:rPr kumimoji="1" lang="ja-JP" altLang="en-US" smtClean="0"/>
              <a:t>2024/8/22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608EB4-88F8-4C7A-AEEC-0F1E508D7253}" type="slidenum">
              <a:rPr kumimoji="1" lang="ja-JP" altLang="en-US" smtClean="0"/>
              <a:t>‹#›</a:t>
            </a:fld>
            <a:endParaRPr kumimoji="1" lang="ja-JP" altLang="en-US"/>
          </a:p>
        </p:txBody>
      </p:sp>
    </p:spTree>
    <p:extLst>
      <p:ext uri="{BB962C8B-B14F-4D97-AF65-F5344CB8AC3E}">
        <p14:creationId xmlns:p14="http://schemas.microsoft.com/office/powerpoint/2010/main" val="302253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D25A24D-F469-4152-A14B-178B26BB1820}" type="datetimeFigureOut">
              <a:rPr kumimoji="1" lang="ja-JP" altLang="en-US" smtClean="0"/>
              <a:t>2024/8/22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608EB4-88F8-4C7A-AEEC-0F1E508D7253}" type="slidenum">
              <a:rPr kumimoji="1" lang="ja-JP" altLang="en-US" smtClean="0"/>
              <a:t>‹#›</a:t>
            </a:fld>
            <a:endParaRPr kumimoji="1" lang="ja-JP" altLang="en-US"/>
          </a:p>
        </p:txBody>
      </p:sp>
    </p:spTree>
    <p:extLst>
      <p:ext uri="{BB962C8B-B14F-4D97-AF65-F5344CB8AC3E}">
        <p14:creationId xmlns:p14="http://schemas.microsoft.com/office/powerpoint/2010/main" val="1516960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D25A24D-F469-4152-A14B-178B26BB1820}" type="datetimeFigureOut">
              <a:rPr kumimoji="1" lang="ja-JP" altLang="en-US" smtClean="0"/>
              <a:t>2024/8/22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608EB4-88F8-4C7A-AEEC-0F1E508D7253}" type="slidenum">
              <a:rPr kumimoji="1" lang="ja-JP" altLang="en-US" smtClean="0"/>
              <a:t>‹#›</a:t>
            </a:fld>
            <a:endParaRPr kumimoji="1" lang="ja-JP" altLang="en-US"/>
          </a:p>
        </p:txBody>
      </p:sp>
    </p:spTree>
    <p:extLst>
      <p:ext uri="{BB962C8B-B14F-4D97-AF65-F5344CB8AC3E}">
        <p14:creationId xmlns:p14="http://schemas.microsoft.com/office/powerpoint/2010/main" val="333848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D25A24D-F469-4152-A14B-178B26BB1820}" type="datetimeFigureOut">
              <a:rPr kumimoji="1" lang="ja-JP" altLang="en-US" smtClean="0"/>
              <a:t>2024/8/22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608EB4-88F8-4C7A-AEEC-0F1E508D7253}" type="slidenum">
              <a:rPr kumimoji="1" lang="ja-JP" altLang="en-US" smtClean="0"/>
              <a:t>‹#›</a:t>
            </a:fld>
            <a:endParaRPr kumimoji="1" lang="ja-JP" altLang="en-US"/>
          </a:p>
        </p:txBody>
      </p:sp>
    </p:spTree>
    <p:extLst>
      <p:ext uri="{BB962C8B-B14F-4D97-AF65-F5344CB8AC3E}">
        <p14:creationId xmlns:p14="http://schemas.microsoft.com/office/powerpoint/2010/main" val="2509068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D25A24D-F469-4152-A14B-178B26BB1820}" type="datetimeFigureOut">
              <a:rPr kumimoji="1" lang="ja-JP" altLang="en-US" smtClean="0"/>
              <a:t>2024/8/22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608EB4-88F8-4C7A-AEEC-0F1E508D7253}" type="slidenum">
              <a:rPr kumimoji="1" lang="ja-JP" altLang="en-US" smtClean="0"/>
              <a:t>‹#›</a:t>
            </a:fld>
            <a:endParaRPr kumimoji="1" lang="ja-JP" altLang="en-US"/>
          </a:p>
        </p:txBody>
      </p:sp>
    </p:spTree>
    <p:extLst>
      <p:ext uri="{BB962C8B-B14F-4D97-AF65-F5344CB8AC3E}">
        <p14:creationId xmlns:p14="http://schemas.microsoft.com/office/powerpoint/2010/main" val="2234849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D25A24D-F469-4152-A14B-178B26BB1820}" type="datetimeFigureOut">
              <a:rPr kumimoji="1" lang="ja-JP" altLang="en-US" smtClean="0"/>
              <a:t>2024/8/22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608EB4-88F8-4C7A-AEEC-0F1E508D7253}" type="slidenum">
              <a:rPr kumimoji="1" lang="ja-JP" altLang="en-US" smtClean="0"/>
              <a:t>‹#›</a:t>
            </a:fld>
            <a:endParaRPr kumimoji="1" lang="ja-JP" altLang="en-US"/>
          </a:p>
        </p:txBody>
      </p:sp>
    </p:spTree>
    <p:extLst>
      <p:ext uri="{BB962C8B-B14F-4D97-AF65-F5344CB8AC3E}">
        <p14:creationId xmlns:p14="http://schemas.microsoft.com/office/powerpoint/2010/main" val="1552024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D25A24D-F469-4152-A14B-178B26BB1820}" type="datetimeFigureOut">
              <a:rPr kumimoji="1" lang="ja-JP" altLang="en-US" smtClean="0"/>
              <a:t>2024/8/22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9608EB4-88F8-4C7A-AEEC-0F1E508D7253}" type="slidenum">
              <a:rPr kumimoji="1" lang="ja-JP" altLang="en-US" smtClean="0"/>
              <a:t>‹#›</a:t>
            </a:fld>
            <a:endParaRPr kumimoji="1" lang="ja-JP" altLang="en-US"/>
          </a:p>
        </p:txBody>
      </p:sp>
    </p:spTree>
    <p:extLst>
      <p:ext uri="{BB962C8B-B14F-4D97-AF65-F5344CB8AC3E}">
        <p14:creationId xmlns:p14="http://schemas.microsoft.com/office/powerpoint/2010/main" val="970464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D25A24D-F469-4152-A14B-178B26BB1820}" type="datetimeFigureOut">
              <a:rPr kumimoji="1" lang="ja-JP" altLang="en-US" smtClean="0"/>
              <a:t>2024/8/22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9608EB4-88F8-4C7A-AEEC-0F1E508D7253}" type="slidenum">
              <a:rPr kumimoji="1" lang="ja-JP" altLang="en-US" smtClean="0"/>
              <a:t>‹#›</a:t>
            </a:fld>
            <a:endParaRPr kumimoji="1" lang="ja-JP" altLang="en-US"/>
          </a:p>
        </p:txBody>
      </p:sp>
    </p:spTree>
    <p:extLst>
      <p:ext uri="{BB962C8B-B14F-4D97-AF65-F5344CB8AC3E}">
        <p14:creationId xmlns:p14="http://schemas.microsoft.com/office/powerpoint/2010/main" val="2193554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8/22/2024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98321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D25A24D-F469-4152-A14B-178B26BB1820}" type="datetimeFigureOut">
              <a:rPr kumimoji="1" lang="ja-JP" altLang="en-US" smtClean="0"/>
              <a:t>2024/8/22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608EB4-88F8-4C7A-AEEC-0F1E508D7253}" type="slidenum">
              <a:rPr kumimoji="1" lang="ja-JP" altLang="en-US" smtClean="0"/>
              <a:t>‹#›</a:t>
            </a:fld>
            <a:endParaRPr kumimoji="1" lang="ja-JP" altLang="en-US"/>
          </a:p>
        </p:txBody>
      </p:sp>
    </p:spTree>
    <p:extLst>
      <p:ext uri="{BB962C8B-B14F-4D97-AF65-F5344CB8AC3E}">
        <p14:creationId xmlns:p14="http://schemas.microsoft.com/office/powerpoint/2010/main" val="2858551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D25A24D-F469-4152-A14B-178B26BB1820}" type="datetimeFigureOut">
              <a:rPr kumimoji="1" lang="ja-JP" altLang="en-US" smtClean="0"/>
              <a:t>2024/8/22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608EB4-88F8-4C7A-AEEC-0F1E508D7253}" type="slidenum">
              <a:rPr kumimoji="1" lang="ja-JP" altLang="en-US" smtClean="0"/>
              <a:t>‹#›</a:t>
            </a:fld>
            <a:endParaRPr kumimoji="1" lang="ja-JP" altLang="en-US"/>
          </a:p>
        </p:txBody>
      </p:sp>
    </p:spTree>
    <p:extLst>
      <p:ext uri="{BB962C8B-B14F-4D97-AF65-F5344CB8AC3E}">
        <p14:creationId xmlns:p14="http://schemas.microsoft.com/office/powerpoint/2010/main" val="763523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764DE79-268F-4C1A-8933-263129D2AF90}" type="datetimeFigureOut">
              <a:rPr lang="en-US" smtClean="0"/>
              <a:t>8/22/2024</a:t>
            </a:fld>
            <a:endParaRPr lang="en-US"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48F63A3B-78C7-47BE-AE5E-E10140E04643}" type="slidenum">
              <a:rPr lang="en-US" smtClean="0"/>
              <a:t>‹#›</a:t>
            </a:fld>
            <a:endParaRPr lang="en-US" dirty="0"/>
          </a:p>
        </p:txBody>
      </p:sp>
      <p:pic>
        <p:nvPicPr>
          <p:cNvPr id="7" name="Picture 20" descr="ppjtitle">
            <a:extLst>
              <a:ext uri="{FF2B5EF4-FFF2-40B4-BE49-F238E27FC236}">
                <a16:creationId xmlns:a16="http://schemas.microsoft.com/office/drawing/2014/main" id="{9E9EE2A6-A321-431D-92C0-D196D09665A8}"/>
              </a:ext>
            </a:extLst>
          </p:cNvPr>
          <p:cNvPicPr/>
          <p:nvPr userDrawn="1"/>
        </p:nvPicPr>
        <p:blipFill>
          <a:blip r:embed="rId13" cstate="print"/>
          <a:srcRect/>
          <a:stretch>
            <a:fillRect/>
          </a:stretch>
        </p:blipFill>
        <p:spPr bwMode="auto">
          <a:xfrm>
            <a:off x="-11574" y="9373715"/>
            <a:ext cx="6876000" cy="540000"/>
          </a:xfrm>
          <a:prstGeom prst="rect">
            <a:avLst/>
          </a:prstGeom>
          <a:noFill/>
          <a:ln w="9525">
            <a:noFill/>
            <a:miter lim="800000"/>
            <a:headEnd/>
            <a:tailEnd/>
          </a:ln>
        </p:spPr>
      </p:pic>
      <p:sp>
        <p:nvSpPr>
          <p:cNvPr id="8" name="Rectangle 14">
            <a:extLst>
              <a:ext uri="{FF2B5EF4-FFF2-40B4-BE49-F238E27FC236}">
                <a16:creationId xmlns:a16="http://schemas.microsoft.com/office/drawing/2014/main" id="{EF81EEC9-B9AC-4F9B-B969-BD823489F5DC}"/>
              </a:ext>
            </a:extLst>
          </p:cNvPr>
          <p:cNvSpPr>
            <a:spLocks noChangeArrowheads="1"/>
          </p:cNvSpPr>
          <p:nvPr userDrawn="1"/>
        </p:nvSpPr>
        <p:spPr bwMode="auto">
          <a:xfrm>
            <a:off x="57954" y="429911"/>
            <a:ext cx="6768000" cy="71755"/>
          </a:xfrm>
          <a:prstGeom prst="rect">
            <a:avLst/>
          </a:prstGeom>
          <a:solidFill>
            <a:srgbClr val="FF0000"/>
          </a:solidFill>
          <a:ln>
            <a:noFill/>
          </a:ln>
        </p:spPr>
        <p:txBody>
          <a:bodyPr wrap="none" anchor="ctr"/>
          <a:lstStyle/>
          <a:p>
            <a:endParaRPr lang="ja-JP" altLang="en-US" sz="1753"/>
          </a:p>
        </p:txBody>
      </p:sp>
    </p:spTree>
    <p:extLst>
      <p:ext uri="{BB962C8B-B14F-4D97-AF65-F5344CB8AC3E}">
        <p14:creationId xmlns:p14="http://schemas.microsoft.com/office/powerpoint/2010/main" val="292562820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2">
            <a:extLst>
              <a:ext uri="{FF2B5EF4-FFF2-40B4-BE49-F238E27FC236}">
                <a16:creationId xmlns:a16="http://schemas.microsoft.com/office/drawing/2014/main" id="{15A58209-0BB6-4AA7-8C94-9040FFE501F1}"/>
              </a:ext>
            </a:extLst>
          </p:cNvPr>
          <p:cNvGraphicFramePr>
            <a:graphicFrameLocks noGrp="1"/>
          </p:cNvGraphicFramePr>
          <p:nvPr>
            <p:extLst>
              <p:ext uri="{D42A27DB-BD31-4B8C-83A1-F6EECF244321}">
                <p14:modId xmlns:p14="http://schemas.microsoft.com/office/powerpoint/2010/main" val="3416154602"/>
              </p:ext>
            </p:extLst>
          </p:nvPr>
        </p:nvGraphicFramePr>
        <p:xfrm>
          <a:off x="1573308" y="2733096"/>
          <a:ext cx="5104013" cy="1679860"/>
        </p:xfrm>
        <a:graphic>
          <a:graphicData uri="http://schemas.openxmlformats.org/drawingml/2006/table">
            <a:tbl>
              <a:tblPr firstRow="1" bandRow="1">
                <a:tableStyleId>{5940675A-B579-460E-94D1-54222C63F5DA}</a:tableStyleId>
              </a:tblPr>
              <a:tblGrid>
                <a:gridCol w="5104013">
                  <a:extLst>
                    <a:ext uri="{9D8B030D-6E8A-4147-A177-3AD203B41FA5}">
                      <a16:colId xmlns:a16="http://schemas.microsoft.com/office/drawing/2014/main" val="3166164023"/>
                    </a:ext>
                  </a:extLst>
                </a:gridCol>
              </a:tblGrid>
              <a:tr h="335972">
                <a:tc>
                  <a:txBody>
                    <a:bodyPr/>
                    <a:lstStyle/>
                    <a:p>
                      <a:r>
                        <a:rPr kumimoji="1" lang="ja-JP" altLang="en-US" dirty="0">
                          <a:latin typeface="Meiryo UI" panose="020B0604030504040204" pitchFamily="50" charset="-128"/>
                          <a:ea typeface="Meiryo UI" panose="020B0604030504040204" pitchFamily="50" charset="-128"/>
                        </a:rPr>
                        <a:t>氏名</a:t>
                      </a:r>
                    </a:p>
                  </a:txBody>
                  <a:tcPr marL="72000" marR="72000" marT="0" marB="0" anchor="ctr">
                    <a:lnL w="12700" cmpd="sng">
                      <a:noFill/>
                    </a:lnL>
                    <a:lnR w="12700" cmpd="sng">
                      <a:noFill/>
                    </a:lnR>
                    <a:lnT w="12700" cmpd="sng">
                      <a:noFill/>
                    </a:lnT>
                    <a:lnB w="28575"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1519703048"/>
                  </a:ext>
                </a:extLst>
              </a:tr>
              <a:tr h="335972">
                <a:tc>
                  <a:txBody>
                    <a:bodyPr/>
                    <a:lstStyle/>
                    <a:p>
                      <a:r>
                        <a:rPr kumimoji="1" lang="ja-JP" altLang="en-US" dirty="0">
                          <a:latin typeface="Meiryo UI" panose="020B0604030504040204" pitchFamily="50" charset="-128"/>
                          <a:ea typeface="Meiryo UI" panose="020B0604030504040204" pitchFamily="50" charset="-128"/>
                        </a:rPr>
                        <a:t>住所</a:t>
                      </a:r>
                    </a:p>
                  </a:txBody>
                  <a:tcPr anchor="ctr">
                    <a:lnL w="12700" cmpd="sng">
                      <a:noFill/>
                    </a:lnL>
                    <a:lnR w="12700" cmpd="sng">
                      <a:noFill/>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1559927810"/>
                  </a:ext>
                </a:extLst>
              </a:tr>
              <a:tr h="335972">
                <a:tc>
                  <a:txBody>
                    <a:bodyPr/>
                    <a:lstStyle/>
                    <a:p>
                      <a:r>
                        <a:rPr kumimoji="1" lang="ja-JP" altLang="en-US">
                          <a:latin typeface="Meiryo UI" panose="020B0604030504040204" pitchFamily="50" charset="-128"/>
                          <a:ea typeface="Meiryo UI" panose="020B0604030504040204" pitchFamily="50" charset="-128"/>
                        </a:rPr>
                        <a:t>性別                           　　男　</a:t>
                      </a:r>
                      <a:r>
                        <a:rPr kumimoji="1" lang="ja-JP" altLang="en-US" dirty="0">
                          <a:latin typeface="Meiryo UI" panose="020B0604030504040204" pitchFamily="50" charset="-128"/>
                          <a:ea typeface="Meiryo UI" panose="020B0604030504040204" pitchFamily="50" charset="-128"/>
                        </a:rPr>
                        <a:t>・　女 ・ 回答しない</a:t>
                      </a:r>
                    </a:p>
                  </a:txBody>
                  <a:tcPr anchor="ctr">
                    <a:lnL w="12700" cmpd="sng">
                      <a:noFill/>
                    </a:lnL>
                    <a:lnR w="12700" cmpd="sng">
                      <a:noFill/>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2807707392"/>
                  </a:ext>
                </a:extLst>
              </a:tr>
              <a:tr h="335972">
                <a:tc>
                  <a:txBody>
                    <a:bodyPr/>
                    <a:lstStyle/>
                    <a:p>
                      <a:r>
                        <a:rPr kumimoji="1" lang="ja-JP" altLang="en-US" dirty="0">
                          <a:latin typeface="Meiryo UI" panose="020B0604030504040204" pitchFamily="50" charset="-128"/>
                          <a:ea typeface="Meiryo UI" panose="020B0604030504040204" pitchFamily="50" charset="-128"/>
                        </a:rPr>
                        <a:t>サービス利用希望　　　　　　　　希望する　・　希望しない</a:t>
                      </a:r>
                    </a:p>
                  </a:txBody>
                  <a:tcPr anchor="ctr">
                    <a:lnL w="12700" cmpd="sng">
                      <a:noFill/>
                    </a:lnL>
                    <a:lnR w="12700" cmpd="sng">
                      <a:noFill/>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1646216052"/>
                  </a:ext>
                </a:extLst>
              </a:tr>
              <a:tr h="335972">
                <a:tc>
                  <a:txBody>
                    <a:bodyPr/>
                    <a:lstStyle/>
                    <a:p>
                      <a:r>
                        <a:rPr kumimoji="1" lang="en-US" altLang="ja-JP">
                          <a:latin typeface="Meiryo UI" panose="020B0604030504040204" pitchFamily="50" charset="-128"/>
                          <a:ea typeface="Meiryo UI" panose="020B0604030504040204" pitchFamily="50" charset="-128"/>
                        </a:rPr>
                        <a:t>E-mail</a:t>
                      </a:r>
                      <a:r>
                        <a:rPr kumimoji="1" lang="ja-JP" altLang="en-US" dirty="0">
                          <a:latin typeface="Meiryo UI" panose="020B0604030504040204" pitchFamily="50" charset="-128"/>
                          <a:ea typeface="Meiryo UI" panose="020B0604030504040204" pitchFamily="50" charset="-128"/>
                        </a:rPr>
                        <a:t>　　　　　　　　　　　　　　　　　</a:t>
                      </a:r>
                      <a:r>
                        <a:rPr kumimoji="1" lang="en-US" altLang="ja-JP"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a:txBody>
                  <a:tcPr anchor="ctr">
                    <a:lnL w="12700" cmpd="sng">
                      <a:noFill/>
                    </a:lnL>
                    <a:lnR w="12700" cmpd="sng">
                      <a:noFill/>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1092388352"/>
                  </a:ext>
                </a:extLst>
              </a:tr>
            </a:tbl>
          </a:graphicData>
        </a:graphic>
      </p:graphicFrame>
      <p:sp>
        <p:nvSpPr>
          <p:cNvPr id="4" name="テキスト ボックス 3">
            <a:extLst>
              <a:ext uri="{FF2B5EF4-FFF2-40B4-BE49-F238E27FC236}">
                <a16:creationId xmlns:a16="http://schemas.microsoft.com/office/drawing/2014/main" id="{8E465CF4-35B7-4A22-A439-6DB6A8A9BA1F}"/>
              </a:ext>
            </a:extLst>
          </p:cNvPr>
          <p:cNvSpPr txBox="1"/>
          <p:nvPr/>
        </p:nvSpPr>
        <p:spPr>
          <a:xfrm>
            <a:off x="127703" y="85878"/>
            <a:ext cx="5941488"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dirty="0">
                <a:solidFill>
                  <a:prstClr val="black"/>
                </a:solidFill>
                <a:latin typeface="Meiryo UI" panose="020B0604030504040204" pitchFamily="50" charset="-128"/>
                <a:ea typeface="Meiryo UI" panose="020B0604030504040204" pitchFamily="50" charset="-128"/>
              </a:rPr>
              <a:t>通訳案内士登録情報検索サービス利用申請</a:t>
            </a:r>
          </a:p>
        </p:txBody>
      </p:sp>
      <p:sp>
        <p:nvSpPr>
          <p:cNvPr id="6" name="テキスト ボックス 5">
            <a:extLst>
              <a:ext uri="{FF2B5EF4-FFF2-40B4-BE49-F238E27FC236}">
                <a16:creationId xmlns:a16="http://schemas.microsoft.com/office/drawing/2014/main" id="{8C4B057F-FE81-4860-8C6B-FBEBE264BFD9}"/>
              </a:ext>
            </a:extLst>
          </p:cNvPr>
          <p:cNvSpPr txBox="1"/>
          <p:nvPr/>
        </p:nvSpPr>
        <p:spPr>
          <a:xfrm>
            <a:off x="88589" y="589885"/>
            <a:ext cx="6763575" cy="2032223"/>
          </a:xfrm>
          <a:prstGeom prst="rect">
            <a:avLst/>
          </a:prstGeom>
          <a:noFill/>
        </p:spPr>
        <p:txBody>
          <a:bodyPr wrap="square" rtlCol="0">
            <a:spAutoFit/>
          </a:bodyPr>
          <a:lstStyle/>
          <a:p>
            <a:pPr marL="0" marR="0" lvl="0" indent="0" algn="l" defTabSz="457200" rtl="0" eaLnBrk="1" fontAlgn="auto" latinLnBrk="0" hangingPunct="1">
              <a:lnSpc>
                <a:spcPts val="1700"/>
              </a:lnSpc>
              <a:spcBef>
                <a:spcPts val="0"/>
              </a:spcBef>
              <a:spcAft>
                <a:spcPts val="0"/>
              </a:spcAft>
              <a:buClrTx/>
              <a:buSzTx/>
              <a:buFontTx/>
              <a:buNone/>
              <a:tabLst/>
              <a:defRPr/>
            </a:pPr>
            <a:r>
              <a:rPr kumimoji="1" lang="ja-JP" altLang="en-US" sz="127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観光庁では、通訳案内士として登録されている皆様の</a:t>
            </a:r>
            <a:r>
              <a:rPr kumimoji="1" lang="ja-JP" altLang="en-US" sz="1270" dirty="0">
                <a:solidFill>
                  <a:prstClr val="black"/>
                </a:solidFill>
                <a:latin typeface="Meiryo UI" panose="020B0604030504040204" pitchFamily="50" charset="-128"/>
                <a:ea typeface="Meiryo UI" panose="020B0604030504040204" pitchFamily="50" charset="-128"/>
              </a:rPr>
              <a:t>就業機会の確保</a:t>
            </a:r>
            <a:r>
              <a:rPr kumimoji="1" lang="ja-JP" altLang="en-US" sz="127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と通訳案内研修の受講状況の管理等を目的とした、「通訳案内士登録情報検索サービス」を</a:t>
            </a:r>
            <a:r>
              <a:rPr kumimoji="1" lang="ja-JP" altLang="en-US" sz="1270" dirty="0">
                <a:solidFill>
                  <a:prstClr val="black"/>
                </a:solidFill>
                <a:latin typeface="Meiryo UI" panose="020B0604030504040204" pitchFamily="50" charset="-128"/>
                <a:ea typeface="Meiryo UI" panose="020B0604030504040204" pitchFamily="50" charset="-128"/>
              </a:rPr>
              <a:t>運用</a:t>
            </a:r>
            <a:r>
              <a:rPr kumimoji="1" lang="ja-JP" altLang="en-US" sz="127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しております。</a:t>
            </a:r>
            <a:endParaRPr kumimoji="1" lang="en-US" altLang="ja-JP" sz="127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ts val="1700"/>
              </a:lnSpc>
              <a:spcBef>
                <a:spcPts val="0"/>
              </a:spcBef>
              <a:spcAft>
                <a:spcPts val="0"/>
              </a:spcAft>
              <a:buClrTx/>
              <a:buSzTx/>
              <a:buFontTx/>
              <a:buNone/>
              <a:tabLst/>
              <a:defRPr/>
            </a:pPr>
            <a:r>
              <a:rPr kumimoji="1" lang="ja-JP" altLang="en-US" sz="1270" dirty="0">
                <a:solidFill>
                  <a:prstClr val="black"/>
                </a:solidFill>
                <a:latin typeface="Meiryo UI" panose="020B0604030504040204" pitchFamily="50" charset="-128"/>
                <a:ea typeface="Meiryo UI" panose="020B0604030504040204" pitchFamily="50" charset="-128"/>
              </a:rPr>
              <a:t>　通訳案内士として登録を受けると、本サービスのアカウントが作成されＩＤが付与されることになります。本サービスの利用を希望すれば、氏名・住所をはじめたとした法令で定められた登録項目の他、自己</a:t>
            </a:r>
            <a:r>
              <a:rPr kumimoji="1" lang="en-US" altLang="ja-JP" sz="1270" dirty="0">
                <a:solidFill>
                  <a:prstClr val="black"/>
                </a:solidFill>
                <a:latin typeface="Meiryo UI" panose="020B0604030504040204" pitchFamily="50" charset="-128"/>
                <a:ea typeface="Meiryo UI" panose="020B0604030504040204" pitchFamily="50" charset="-128"/>
              </a:rPr>
              <a:t>PR</a:t>
            </a:r>
            <a:r>
              <a:rPr kumimoji="1" lang="ja-JP" altLang="en-US" sz="1270" dirty="0">
                <a:solidFill>
                  <a:prstClr val="black"/>
                </a:solidFill>
                <a:latin typeface="Meiryo UI" panose="020B0604030504040204" pitchFamily="50" charset="-128"/>
                <a:ea typeface="Meiryo UI" panose="020B0604030504040204" pitchFamily="50" charset="-128"/>
              </a:rPr>
              <a:t>など様々な項目を旅行会社等に情報公開することが可能な他、通訳案内研修の受講状況を確認頂く事ができます。</a:t>
            </a:r>
            <a:r>
              <a:rPr kumimoji="1" lang="ja-JP" altLang="en-US" sz="1270" b="1" u="sng" dirty="0">
                <a:solidFill>
                  <a:prstClr val="black"/>
                </a:solidFill>
                <a:latin typeface="Meiryo UI" panose="020B0604030504040204" pitchFamily="50" charset="-128"/>
                <a:ea typeface="Meiryo UI" panose="020B0604030504040204" pitchFamily="50" charset="-128"/>
              </a:rPr>
              <a:t>（公開する項目は登録者本人が選択可能）</a:t>
            </a:r>
            <a:endParaRPr kumimoji="1" lang="en-US" altLang="ja-JP" sz="1270" b="1" u="sng"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ts val="1700"/>
              </a:lnSpc>
              <a:spcBef>
                <a:spcPts val="0"/>
              </a:spcBef>
              <a:spcAft>
                <a:spcPts val="0"/>
              </a:spcAft>
              <a:buClrTx/>
              <a:buSzTx/>
              <a:buFontTx/>
              <a:buNone/>
              <a:tabLst/>
              <a:defRPr/>
            </a:pPr>
            <a:r>
              <a:rPr kumimoji="1" lang="ja-JP" altLang="en-US" sz="1270" dirty="0">
                <a:solidFill>
                  <a:prstClr val="black"/>
                </a:solidFill>
                <a:latin typeface="Meiryo UI" panose="020B0604030504040204" pitchFamily="50" charset="-128"/>
                <a:ea typeface="Meiryo UI" panose="020B0604030504040204" pitchFamily="50" charset="-128"/>
              </a:rPr>
              <a:t>　また、ご自身の情報公開の他、旅行会社等がサービスに登録した就業依頼の閲覧や依頼への応募もサービス上で実施頂くことが可能と</a:t>
            </a:r>
            <a:r>
              <a:rPr kumimoji="1" lang="ja-JP" altLang="en-US" sz="1270">
                <a:solidFill>
                  <a:prstClr val="black"/>
                </a:solidFill>
                <a:latin typeface="Meiryo UI" panose="020B0604030504040204" pitchFamily="50" charset="-128"/>
                <a:ea typeface="Meiryo UI" panose="020B0604030504040204" pitchFamily="50" charset="-128"/>
              </a:rPr>
              <a:t>なります。つきましては</a:t>
            </a:r>
            <a:r>
              <a:rPr kumimoji="1" lang="ja-JP" altLang="en-US" sz="1270" dirty="0">
                <a:solidFill>
                  <a:prstClr val="black"/>
                </a:solidFill>
                <a:latin typeface="Meiryo UI" panose="020B0604030504040204" pitchFamily="50" charset="-128"/>
                <a:ea typeface="Meiryo UI" panose="020B0604030504040204" pitchFamily="50" charset="-128"/>
              </a:rPr>
              <a:t>、本サービスの利用を希望される方は、以下の欄にご記入いただき、登録を行う</a:t>
            </a:r>
            <a:r>
              <a:rPr kumimoji="1" lang="ja-JP" altLang="en-US" sz="1270">
                <a:solidFill>
                  <a:prstClr val="black"/>
                </a:solidFill>
                <a:latin typeface="Meiryo UI" panose="020B0604030504040204" pitchFamily="50" charset="-128"/>
                <a:ea typeface="Meiryo UI" panose="020B0604030504040204" pitchFamily="50" charset="-128"/>
              </a:rPr>
              <a:t>際に都道府県の窓口にご提出ください。</a:t>
            </a:r>
            <a:endParaRPr kumimoji="1" lang="en-US" altLang="ja-JP" sz="1270" dirty="0">
              <a:solidFill>
                <a:prstClr val="black"/>
              </a:solidFill>
              <a:latin typeface="Meiryo UI" panose="020B0604030504040204" pitchFamily="50" charset="-128"/>
              <a:ea typeface="Meiryo UI" panose="020B0604030504040204" pitchFamily="50" charset="-128"/>
            </a:endParaRPr>
          </a:p>
        </p:txBody>
      </p:sp>
      <p:sp>
        <p:nvSpPr>
          <p:cNvPr id="138" name="四角形: 角を丸くする 137">
            <a:extLst>
              <a:ext uri="{FF2B5EF4-FFF2-40B4-BE49-F238E27FC236}">
                <a16:creationId xmlns:a16="http://schemas.microsoft.com/office/drawing/2014/main" id="{E3D80E30-FCE7-4F06-867B-98A68112D890}"/>
              </a:ext>
            </a:extLst>
          </p:cNvPr>
          <p:cNvSpPr/>
          <p:nvPr/>
        </p:nvSpPr>
        <p:spPr>
          <a:xfrm>
            <a:off x="61714" y="569049"/>
            <a:ext cx="6734871" cy="2095086"/>
          </a:xfrm>
          <a:prstGeom prst="roundRect">
            <a:avLst>
              <a:gd name="adj" fmla="val 8894"/>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52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81" name="テキスト ボックス 80">
            <a:extLst>
              <a:ext uri="{FF2B5EF4-FFF2-40B4-BE49-F238E27FC236}">
                <a16:creationId xmlns:a16="http://schemas.microsoft.com/office/drawing/2014/main" id="{9D6AA794-D68A-479F-A8B3-93482A649D68}"/>
              </a:ext>
            </a:extLst>
          </p:cNvPr>
          <p:cNvSpPr txBox="1"/>
          <p:nvPr/>
        </p:nvSpPr>
        <p:spPr>
          <a:xfrm flipH="1">
            <a:off x="1582933" y="4410324"/>
            <a:ext cx="5201010" cy="507831"/>
          </a:xfrm>
          <a:prstGeom prst="rect">
            <a:avLst/>
          </a:prstGeom>
          <a:noFill/>
        </p:spPr>
        <p:txBody>
          <a:bodyPr wrap="square" rtlCol="0">
            <a:spAutoFit/>
          </a:bodyPr>
          <a:lstStyle/>
          <a:p>
            <a:r>
              <a:rPr kumimoji="1" lang="en-US" altLang="ja-JP" sz="900" dirty="0">
                <a:latin typeface="メイリオ" panose="020B0604030504040204" pitchFamily="50" charset="-128"/>
                <a:ea typeface="メイリオ" panose="020B0604030504040204" pitchFamily="50" charset="-128"/>
              </a:rPr>
              <a:t>※</a:t>
            </a:r>
            <a:r>
              <a:rPr kumimoji="1" lang="ja-JP" altLang="en-US" sz="900" dirty="0">
                <a:latin typeface="メイリオ" panose="020B0604030504040204" pitchFamily="50" charset="-128"/>
                <a:ea typeface="メイリオ" panose="020B0604030504040204" pitchFamily="50" charset="-128"/>
              </a:rPr>
              <a:t>注意事項</a:t>
            </a:r>
            <a:endParaRPr kumimoji="1" lang="en-US" altLang="ja-JP" sz="900" dirty="0">
              <a:latin typeface="メイリオ" panose="020B0604030504040204" pitchFamily="50" charset="-128"/>
              <a:ea typeface="メイリオ" panose="020B0604030504040204" pitchFamily="50" charset="-128"/>
            </a:endParaRPr>
          </a:p>
          <a:p>
            <a:r>
              <a:rPr kumimoji="1" lang="ja-JP" altLang="en-US" sz="900" dirty="0">
                <a:latin typeface="メイリオ" panose="020B0604030504040204" pitchFamily="50" charset="-128"/>
                <a:ea typeface="メイリオ" panose="020B0604030504040204" pitchFamily="50" charset="-128"/>
              </a:rPr>
              <a:t>サービス利用を希望される場合、</a:t>
            </a:r>
            <a:r>
              <a:rPr kumimoji="1" lang="en-US" altLang="ja-JP" sz="900" dirty="0">
                <a:latin typeface="メイリオ" panose="020B0604030504040204" pitchFamily="50" charset="-128"/>
                <a:ea typeface="メイリオ" panose="020B0604030504040204" pitchFamily="50" charset="-128"/>
              </a:rPr>
              <a:t>E-mail</a:t>
            </a:r>
            <a:r>
              <a:rPr kumimoji="1" lang="ja-JP" altLang="en-US" sz="900" dirty="0">
                <a:latin typeface="メイリオ" panose="020B0604030504040204" pitchFamily="50" charset="-128"/>
                <a:ea typeface="メイリオ" panose="020B0604030504040204" pitchFamily="50" charset="-128"/>
              </a:rPr>
              <a:t>は必須となります。</a:t>
            </a:r>
            <a:endParaRPr kumimoji="1" lang="en-US" altLang="ja-JP" sz="900" dirty="0">
              <a:latin typeface="メイリオ" panose="020B0604030504040204" pitchFamily="50" charset="-128"/>
              <a:ea typeface="メイリオ" panose="020B0604030504040204" pitchFamily="50" charset="-128"/>
            </a:endParaRPr>
          </a:p>
          <a:p>
            <a:r>
              <a:rPr kumimoji="1" lang="ja-JP" altLang="en-US" sz="900" dirty="0">
                <a:solidFill>
                  <a:prstClr val="black"/>
                </a:solidFill>
                <a:latin typeface="Meiryo UI" panose="020B0604030504040204" pitchFamily="50" charset="-128"/>
                <a:ea typeface="Meiryo UI" panose="020B0604030504040204" pitchFamily="50" charset="-128"/>
              </a:rPr>
              <a:t>複数言語の資格をお持ち</a:t>
            </a:r>
            <a:r>
              <a:rPr kumimoji="1" lang="ja-JP" altLang="en-US" sz="900" dirty="0">
                <a:solidFill>
                  <a:prstClr val="black"/>
                </a:solidFill>
                <a:latin typeface="メイリオ" panose="020B0604030504040204" pitchFamily="50" charset="-128"/>
                <a:ea typeface="メイリオ" panose="020B0604030504040204" pitchFamily="50" charset="-128"/>
              </a:rPr>
              <a:t>の方は、各言語について利用登録させて頂きます。</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82" name="テキスト ボックス 81">
            <a:extLst>
              <a:ext uri="{FF2B5EF4-FFF2-40B4-BE49-F238E27FC236}">
                <a16:creationId xmlns:a16="http://schemas.microsoft.com/office/drawing/2014/main" id="{DF0E9D4A-66E9-40B5-A93C-671B19A4C28D}"/>
              </a:ext>
            </a:extLst>
          </p:cNvPr>
          <p:cNvSpPr txBox="1"/>
          <p:nvPr/>
        </p:nvSpPr>
        <p:spPr>
          <a:xfrm flipH="1">
            <a:off x="1573308" y="5483790"/>
            <a:ext cx="5382518" cy="400110"/>
          </a:xfrm>
          <a:prstGeom prst="rect">
            <a:avLst/>
          </a:prstGeom>
          <a:noFill/>
        </p:spPr>
        <p:txBody>
          <a:bodyPr wrap="square" rtlCol="0">
            <a:spAutoFit/>
          </a:bodyPr>
          <a:lstStyle/>
          <a:p>
            <a:r>
              <a:rPr kumimoji="1" lang="ja-JP" altLang="en-US" sz="1200" u="sng" dirty="0">
                <a:latin typeface="メイリオ" panose="020B0604030504040204" pitchFamily="50" charset="-128"/>
                <a:ea typeface="メイリオ" panose="020B0604030504040204" pitchFamily="50" charset="-128"/>
              </a:rPr>
              <a:t>その他の通訳案内士資格（種別・登録地域・登録番号をお書きください）</a:t>
            </a:r>
            <a:r>
              <a:rPr kumimoji="1" lang="ja-JP" altLang="en-US" sz="1000" dirty="0">
                <a:latin typeface="メイリオ" panose="020B0604030504040204" pitchFamily="50" charset="-128"/>
                <a:ea typeface="メイリオ" panose="020B0604030504040204" pitchFamily="50" charset="-128"/>
              </a:rPr>
              <a:t>  </a:t>
            </a:r>
            <a:endParaRPr kumimoji="1" lang="en-US" altLang="ja-JP" sz="1000" dirty="0">
              <a:latin typeface="メイリオ" panose="020B0604030504040204" pitchFamily="50" charset="-128"/>
              <a:ea typeface="メイリオ" panose="020B0604030504040204" pitchFamily="50" charset="-128"/>
            </a:endParaRPr>
          </a:p>
          <a:p>
            <a:r>
              <a:rPr kumimoji="1" lang="ja-JP" altLang="en-US" sz="800" dirty="0">
                <a:latin typeface="メイリオ" panose="020B0604030504040204" pitchFamily="50" charset="-128"/>
                <a:ea typeface="メイリオ" panose="020B0604030504040204" pitchFamily="50" charset="-128"/>
              </a:rPr>
              <a:t>種別：全国通訳案内士・地域通訳案内士どちらかお書きください。</a:t>
            </a:r>
            <a:endParaRPr kumimoji="1" lang="en-US" altLang="ja-JP" sz="800" dirty="0">
              <a:latin typeface="メイリオ" panose="020B0604030504040204" pitchFamily="50" charset="-128"/>
              <a:ea typeface="メイリオ" panose="020B0604030504040204" pitchFamily="50" charset="-128"/>
            </a:endParaRPr>
          </a:p>
        </p:txBody>
      </p:sp>
      <p:sp>
        <p:nvSpPr>
          <p:cNvPr id="112" name="四角形: 角を丸くする 111">
            <a:extLst>
              <a:ext uri="{FF2B5EF4-FFF2-40B4-BE49-F238E27FC236}">
                <a16:creationId xmlns:a16="http://schemas.microsoft.com/office/drawing/2014/main" id="{705EEFEF-C78E-4353-98CA-1A0172271DC4}"/>
              </a:ext>
            </a:extLst>
          </p:cNvPr>
          <p:cNvSpPr/>
          <p:nvPr/>
        </p:nvSpPr>
        <p:spPr>
          <a:xfrm>
            <a:off x="61415" y="8050394"/>
            <a:ext cx="6734871" cy="1264962"/>
          </a:xfrm>
          <a:prstGeom prst="roundRect">
            <a:avLst>
              <a:gd name="adj" fmla="val 8894"/>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52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3" name="テキスト ボックス 112">
            <a:extLst>
              <a:ext uri="{FF2B5EF4-FFF2-40B4-BE49-F238E27FC236}">
                <a16:creationId xmlns:a16="http://schemas.microsoft.com/office/drawing/2014/main" id="{7B739B37-EB71-4CAC-ACD8-B328610783C2}"/>
              </a:ext>
            </a:extLst>
          </p:cNvPr>
          <p:cNvSpPr txBox="1"/>
          <p:nvPr/>
        </p:nvSpPr>
        <p:spPr>
          <a:xfrm>
            <a:off x="127703" y="8064052"/>
            <a:ext cx="6763575" cy="129266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1" dirty="0">
                <a:solidFill>
                  <a:prstClr val="black"/>
                </a:solidFill>
                <a:latin typeface="メイリオ" panose="020B0604030504040204" pitchFamily="50" charset="-128"/>
                <a:ea typeface="メイリオ" panose="020B0604030504040204" pitchFamily="50" charset="-128"/>
              </a:rPr>
              <a:t>※</a:t>
            </a:r>
            <a:r>
              <a:rPr kumimoji="1" lang="ja-JP" altLang="en-US" sz="1200" b="1" dirty="0">
                <a:solidFill>
                  <a:prstClr val="black"/>
                </a:solidFill>
                <a:latin typeface="メイリオ" panose="020B0604030504040204" pitchFamily="50" charset="-128"/>
                <a:ea typeface="メイリオ" panose="020B0604030504040204" pitchFamily="50" charset="-128"/>
              </a:rPr>
              <a:t>注意事項</a:t>
            </a:r>
            <a:endParaRPr kumimoji="1" lang="en-US" altLang="ja-JP" sz="1200" b="1" dirty="0">
              <a:solidFill>
                <a:prstClr val="black"/>
              </a:solidFill>
              <a:latin typeface="メイリオ" panose="020B0604030504040204" pitchFamily="50" charset="-128"/>
              <a:ea typeface="メイリオ"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dirty="0">
                <a:solidFill>
                  <a:prstClr val="black"/>
                </a:solidFill>
                <a:latin typeface="メイリオ" panose="020B0604030504040204" pitchFamily="50" charset="-128"/>
                <a:ea typeface="メイリオ" panose="020B0604030504040204" pitchFamily="50" charset="-128"/>
              </a:rPr>
              <a:t>①ログインするには</a:t>
            </a:r>
            <a:r>
              <a:rPr kumimoji="1" lang="en-US" altLang="ja-JP" sz="1200" dirty="0">
                <a:solidFill>
                  <a:prstClr val="black"/>
                </a:solidFill>
                <a:latin typeface="メイリオ" panose="020B0604030504040204" pitchFamily="50" charset="-128"/>
                <a:ea typeface="メイリオ" panose="020B0604030504040204" pitchFamily="50" charset="-128"/>
              </a:rPr>
              <a:t>ID</a:t>
            </a:r>
            <a:r>
              <a:rPr kumimoji="1" lang="ja-JP" altLang="en-US" sz="1200" dirty="0">
                <a:solidFill>
                  <a:prstClr val="black"/>
                </a:solidFill>
                <a:latin typeface="メイリオ" panose="020B0604030504040204" pitchFamily="50" charset="-128"/>
                <a:ea typeface="メイリオ" panose="020B0604030504040204" pitchFamily="50" charset="-128"/>
              </a:rPr>
              <a:t>が必要となります。</a:t>
            </a:r>
            <a:r>
              <a:rPr kumimoji="1" lang="en-US" altLang="ja-JP" sz="1200" dirty="0">
                <a:solidFill>
                  <a:prstClr val="black"/>
                </a:solidFill>
                <a:latin typeface="メイリオ" panose="020B0604030504040204" pitchFamily="50" charset="-128"/>
                <a:ea typeface="メイリオ" panose="020B0604030504040204" pitchFamily="50" charset="-128"/>
              </a:rPr>
              <a:t>ID</a:t>
            </a:r>
            <a:r>
              <a:rPr kumimoji="1" lang="ja-JP" altLang="en-US" sz="1200" dirty="0">
                <a:solidFill>
                  <a:prstClr val="black"/>
                </a:solidFill>
                <a:latin typeface="メイリオ" panose="020B0604030504040204" pitchFamily="50" charset="-128"/>
                <a:ea typeface="メイリオ" panose="020B0604030504040204" pitchFamily="50" charset="-128"/>
              </a:rPr>
              <a:t>はシステムから与えらえたアルファベット　　　　　　　と数字を組み合わせた</a:t>
            </a:r>
            <a:r>
              <a:rPr kumimoji="1" lang="en-US" altLang="ja-JP" sz="1200" dirty="0">
                <a:solidFill>
                  <a:prstClr val="black"/>
                </a:solidFill>
                <a:latin typeface="メイリオ" panose="020B0604030504040204" pitchFamily="50" charset="-128"/>
                <a:ea typeface="メイリオ" panose="020B0604030504040204" pitchFamily="50" charset="-128"/>
              </a:rPr>
              <a:t>10</a:t>
            </a:r>
            <a:r>
              <a:rPr kumimoji="1" lang="ja-JP" altLang="en-US" sz="1200" dirty="0">
                <a:solidFill>
                  <a:prstClr val="black"/>
                </a:solidFill>
                <a:latin typeface="メイリオ" panose="020B0604030504040204" pitchFamily="50" charset="-128"/>
                <a:ea typeface="メイリオ" panose="020B0604030504040204" pitchFamily="50" charset="-128"/>
              </a:rPr>
              <a:t>桁で構成されております。紛失しないようにお願いいたします。</a:t>
            </a:r>
            <a:endParaRPr kumimoji="1" lang="en-US" altLang="ja-JP" sz="1200" dirty="0">
              <a:solidFill>
                <a:prstClr val="black"/>
              </a:solidFill>
              <a:latin typeface="メイリオ" panose="020B0604030504040204" pitchFamily="50" charset="-128"/>
              <a:ea typeface="メイリオ"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00" dirty="0">
                <a:solidFill>
                  <a:prstClr val="black"/>
                </a:solidFill>
                <a:latin typeface="メイリオ" panose="020B0604030504040204" pitchFamily="50" charset="-128"/>
                <a:ea typeface="メイリオ" panose="020B0604030504040204" pitchFamily="50" charset="-128"/>
              </a:rPr>
              <a:t>　</a:t>
            </a:r>
            <a:endParaRPr kumimoji="1" lang="en-US" altLang="ja-JP" sz="300" dirty="0">
              <a:solidFill>
                <a:prstClr val="black"/>
              </a:solidFill>
              <a:latin typeface="メイリオ" panose="020B0604030504040204" pitchFamily="50" charset="-128"/>
              <a:ea typeface="メイリオ"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dirty="0">
                <a:solidFill>
                  <a:prstClr val="black"/>
                </a:solidFill>
                <a:latin typeface="メイリオ" panose="020B0604030504040204" pitchFamily="50" charset="-128"/>
                <a:ea typeface="メイリオ" panose="020B0604030504040204" pitchFamily="50" charset="-128"/>
              </a:rPr>
              <a:t>②本サービスの利用に当たっては、後日</a:t>
            </a:r>
            <a:r>
              <a:rPr kumimoji="1" lang="en-US" altLang="ja-JP" sz="1200" dirty="0">
                <a:solidFill>
                  <a:prstClr val="black"/>
                </a:solidFill>
                <a:latin typeface="メイリオ" panose="020B0604030504040204" pitchFamily="50" charset="-128"/>
                <a:ea typeface="メイリオ" panose="020B0604030504040204" pitchFamily="50" charset="-128"/>
              </a:rPr>
              <a:t>ID</a:t>
            </a:r>
            <a:r>
              <a:rPr kumimoji="1" lang="ja-JP" altLang="en-US" sz="1200" dirty="0">
                <a:solidFill>
                  <a:prstClr val="black"/>
                </a:solidFill>
                <a:latin typeface="メイリオ" panose="020B0604030504040204" pitchFamily="50" charset="-128"/>
                <a:ea typeface="メイリオ" panose="020B0604030504040204" pitchFamily="50" charset="-128"/>
              </a:rPr>
              <a:t>とあわせてお渡しする資料に記載されている手順で</a:t>
            </a:r>
            <a:br>
              <a:rPr kumimoji="1" lang="en-US" altLang="ja-JP" sz="1200" dirty="0">
                <a:solidFill>
                  <a:prstClr val="black"/>
                </a:solidFill>
                <a:latin typeface="メイリオ" panose="020B0604030504040204" pitchFamily="50" charset="-128"/>
                <a:ea typeface="メイリオ" panose="020B0604030504040204" pitchFamily="50" charset="-128"/>
              </a:rPr>
            </a:br>
            <a:r>
              <a:rPr kumimoji="1" lang="ja-JP" altLang="en-US" sz="1200" dirty="0">
                <a:solidFill>
                  <a:prstClr val="black"/>
                </a:solidFill>
                <a:latin typeface="メイリオ" panose="020B0604030504040204" pitchFamily="50" charset="-128"/>
                <a:ea typeface="メイリオ" panose="020B0604030504040204" pitchFamily="50" charset="-128"/>
              </a:rPr>
              <a:t>　情報公開設定をしていただく必要があります。</a:t>
            </a:r>
            <a:endParaRPr kumimoji="1" lang="en-US" altLang="ja-JP" sz="1200" dirty="0">
              <a:solidFill>
                <a:prstClr val="black"/>
              </a:solidFill>
              <a:latin typeface="メイリオ" panose="020B0604030504040204" pitchFamily="50" charset="-128"/>
              <a:ea typeface="メイリオ"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00" dirty="0">
                <a:solidFill>
                  <a:prstClr val="black"/>
                </a:solidFill>
                <a:latin typeface="メイリオ" panose="020B0604030504040204" pitchFamily="50" charset="-128"/>
                <a:ea typeface="メイリオ" panose="020B0604030504040204" pitchFamily="50" charset="-128"/>
              </a:rPr>
              <a:t>　</a:t>
            </a:r>
            <a:endParaRPr kumimoji="1" lang="en-US" altLang="ja-JP" sz="300" dirty="0">
              <a:solidFill>
                <a:prstClr val="black"/>
              </a:solidFill>
              <a:latin typeface="メイリオ" panose="020B0604030504040204" pitchFamily="50" charset="-128"/>
              <a:ea typeface="メイリオ"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u="sng" dirty="0">
                <a:solidFill>
                  <a:prstClr val="black"/>
                </a:solidFill>
                <a:latin typeface="メイリオ" panose="020B0604030504040204" pitchFamily="50" charset="-128"/>
                <a:ea typeface="メイリオ" panose="020B0604030504040204" pitchFamily="50" charset="-128"/>
              </a:rPr>
              <a:t>③これらの手続きをしない限り、一切の情報は公開されません。</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aphicFrame>
        <p:nvGraphicFramePr>
          <p:cNvPr id="43" name="表 2">
            <a:extLst>
              <a:ext uri="{FF2B5EF4-FFF2-40B4-BE49-F238E27FC236}">
                <a16:creationId xmlns:a16="http://schemas.microsoft.com/office/drawing/2014/main" id="{F0F404AF-CCBD-4682-B08F-704FC86CAC27}"/>
              </a:ext>
            </a:extLst>
          </p:cNvPr>
          <p:cNvGraphicFramePr>
            <a:graphicFrameLocks noGrp="1"/>
          </p:cNvGraphicFramePr>
          <p:nvPr>
            <p:extLst>
              <p:ext uri="{D42A27DB-BD31-4B8C-83A1-F6EECF244321}">
                <p14:modId xmlns:p14="http://schemas.microsoft.com/office/powerpoint/2010/main" val="415428495"/>
              </p:ext>
            </p:extLst>
          </p:nvPr>
        </p:nvGraphicFramePr>
        <p:xfrm>
          <a:off x="1573308" y="5926204"/>
          <a:ext cx="5155069" cy="1983360"/>
        </p:xfrm>
        <a:graphic>
          <a:graphicData uri="http://schemas.openxmlformats.org/drawingml/2006/table">
            <a:tbl>
              <a:tblPr firstRow="1" bandRow="1">
                <a:tableStyleId>{5940675A-B579-460E-94D1-54222C63F5DA}</a:tableStyleId>
              </a:tblPr>
              <a:tblGrid>
                <a:gridCol w="5155069">
                  <a:extLst>
                    <a:ext uri="{9D8B030D-6E8A-4147-A177-3AD203B41FA5}">
                      <a16:colId xmlns:a16="http://schemas.microsoft.com/office/drawing/2014/main" val="3166164023"/>
                    </a:ext>
                  </a:extLst>
                </a:gridCol>
              </a:tblGrid>
              <a:tr h="330560">
                <a:tc>
                  <a:txBody>
                    <a:bodyPr/>
                    <a:lstStyle/>
                    <a:p>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例</a:t>
                      </a: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 </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全国・東京都・</a:t>
                      </a: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SP00000</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、地域・○○県地域通訳案内士・</a:t>
                      </a: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EN00000</a:t>
                      </a:r>
                      <a:endParaRPr kumimoji="1" lang="ja-JP" altLang="en-US" sz="1200" dirty="0">
                        <a:solidFill>
                          <a:schemeClr val="bg1">
                            <a:lumMod val="65000"/>
                          </a:schemeClr>
                        </a:solidFill>
                        <a:latin typeface="Meiryo UI" panose="020B0604030504040204" pitchFamily="50" charset="-128"/>
                        <a:ea typeface="Meiryo UI" panose="020B0604030504040204" pitchFamily="50" charset="-128"/>
                      </a:endParaRPr>
                    </a:p>
                  </a:txBody>
                  <a:tcPr marL="72000" marR="72000" marT="0" marB="0" anchor="ctr">
                    <a:lnL w="12700" cmpd="sng">
                      <a:noFill/>
                    </a:lnL>
                    <a:lnR w="12700" cmpd="sng">
                      <a:noFill/>
                    </a:lnR>
                    <a:lnT w="28575" cap="flat" cmpd="sng" algn="ctr">
                      <a:noFill/>
                      <a:prstDash val="solid"/>
                      <a:round/>
                      <a:headEnd type="none" w="med" len="med"/>
                      <a:tailEnd type="none" w="med" len="med"/>
                    </a:lnT>
                    <a:lnB w="28575"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3695432247"/>
                  </a:ext>
                </a:extLst>
              </a:tr>
              <a:tr h="330560">
                <a:tc>
                  <a:txBody>
                    <a:bodyPr/>
                    <a:lstStyle/>
                    <a:p>
                      <a:r>
                        <a:rPr kumimoji="1" lang="ja-JP" altLang="en-US" dirty="0">
                          <a:latin typeface="Meiryo UI" panose="020B0604030504040204" pitchFamily="50" charset="-128"/>
                          <a:ea typeface="Meiryo UI" panose="020B0604030504040204" pitchFamily="50" charset="-128"/>
                        </a:rPr>
                        <a:t>①　</a:t>
                      </a:r>
                    </a:p>
                  </a:txBody>
                  <a:tcPr marL="72000" marR="72000" marT="0" marB="0" anchor="ctr">
                    <a:lnL w="12700" cmpd="sng">
                      <a:noFill/>
                    </a:lnL>
                    <a:lnR w="12700" cmpd="sng">
                      <a:noFill/>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1774139792"/>
                  </a:ext>
                </a:extLst>
              </a:tr>
              <a:tr h="330560">
                <a:tc>
                  <a:txBody>
                    <a:bodyPr/>
                    <a:lstStyle/>
                    <a:p>
                      <a:r>
                        <a:rPr kumimoji="1" lang="ja-JP" altLang="en-US" dirty="0">
                          <a:latin typeface="Meiryo UI" panose="020B0604030504040204" pitchFamily="50" charset="-128"/>
                          <a:ea typeface="Meiryo UI" panose="020B0604030504040204" pitchFamily="50" charset="-128"/>
                        </a:rPr>
                        <a:t>②</a:t>
                      </a:r>
                    </a:p>
                  </a:txBody>
                  <a:tcPr anchor="ctr">
                    <a:lnL w="12700" cmpd="sng">
                      <a:noFill/>
                    </a:lnL>
                    <a:lnR w="12700" cmpd="sng">
                      <a:noFill/>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1559927810"/>
                  </a:ext>
                </a:extLst>
              </a:tr>
              <a:tr h="330560">
                <a:tc>
                  <a:txBody>
                    <a:bodyPr/>
                    <a:lstStyle/>
                    <a:p>
                      <a:r>
                        <a:rPr kumimoji="1" lang="ja-JP" altLang="en-US" dirty="0">
                          <a:latin typeface="Meiryo UI" panose="020B0604030504040204" pitchFamily="50" charset="-128"/>
                          <a:ea typeface="Meiryo UI" panose="020B0604030504040204" pitchFamily="50" charset="-128"/>
                        </a:rPr>
                        <a:t>③</a:t>
                      </a:r>
                    </a:p>
                  </a:txBody>
                  <a:tcPr anchor="ctr">
                    <a:lnL w="12700" cmpd="sng">
                      <a:noFill/>
                    </a:lnL>
                    <a:lnR w="12700" cmpd="sng">
                      <a:noFill/>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2807707392"/>
                  </a:ext>
                </a:extLst>
              </a:tr>
              <a:tr h="330560">
                <a:tc>
                  <a:txBody>
                    <a:bodyPr/>
                    <a:lstStyle/>
                    <a:p>
                      <a:r>
                        <a:rPr kumimoji="1" lang="ja-JP" altLang="en-US" dirty="0">
                          <a:latin typeface="Meiryo UI" panose="020B0604030504040204" pitchFamily="50" charset="-128"/>
                          <a:ea typeface="Meiryo UI" panose="020B0604030504040204" pitchFamily="50" charset="-128"/>
                        </a:rPr>
                        <a:t>④</a:t>
                      </a:r>
                    </a:p>
                  </a:txBody>
                  <a:tcPr anchor="ctr">
                    <a:lnL w="12700" cmpd="sng">
                      <a:noFill/>
                    </a:lnL>
                    <a:lnR w="12700" cmpd="sng">
                      <a:noFill/>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1646216052"/>
                  </a:ext>
                </a:extLst>
              </a:tr>
              <a:tr h="330560">
                <a:tc>
                  <a:txBody>
                    <a:bodyPr/>
                    <a:lstStyle/>
                    <a:p>
                      <a:r>
                        <a:rPr kumimoji="1" lang="ja-JP" altLang="en-US" dirty="0">
                          <a:latin typeface="Meiryo UI" panose="020B0604030504040204" pitchFamily="50" charset="-128"/>
                          <a:ea typeface="Meiryo UI" panose="020B0604030504040204" pitchFamily="50" charset="-128"/>
                        </a:rPr>
                        <a:t>⑤</a:t>
                      </a:r>
                    </a:p>
                  </a:txBody>
                  <a:tcPr anchor="ctr">
                    <a:lnL w="12700" cmpd="sng">
                      <a:noFill/>
                    </a:lnL>
                    <a:lnR w="12700" cmpd="sng">
                      <a:noFill/>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1092388352"/>
                  </a:ext>
                </a:extLst>
              </a:tr>
            </a:tbl>
          </a:graphicData>
        </a:graphic>
      </p:graphicFrame>
      <p:sp>
        <p:nvSpPr>
          <p:cNvPr id="12" name="テキスト ボックス 11">
            <a:extLst>
              <a:ext uri="{FF2B5EF4-FFF2-40B4-BE49-F238E27FC236}">
                <a16:creationId xmlns:a16="http://schemas.microsoft.com/office/drawing/2014/main" id="{AE92B2DF-489F-4A86-99B0-017B333C4146}"/>
              </a:ext>
            </a:extLst>
          </p:cNvPr>
          <p:cNvSpPr txBox="1"/>
          <p:nvPr/>
        </p:nvSpPr>
        <p:spPr>
          <a:xfrm flipH="1">
            <a:off x="1573308" y="5029681"/>
            <a:ext cx="5382518" cy="461665"/>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今回申請頂く言語以外の言語や、その他の通訳案内士資格をお持ちの方は、下記にご記入ください。</a:t>
            </a:r>
            <a:endParaRPr kumimoji="1" lang="en-US" altLang="ja-JP" sz="1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176815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E465CF4-35B7-4A22-A439-6DB6A8A9BA1F}"/>
              </a:ext>
            </a:extLst>
          </p:cNvPr>
          <p:cNvSpPr txBox="1"/>
          <p:nvPr/>
        </p:nvSpPr>
        <p:spPr>
          <a:xfrm>
            <a:off x="127703" y="85878"/>
            <a:ext cx="5941488"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Q&amp;A</a:t>
            </a:r>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6" name="グループ化 5">
            <a:extLst>
              <a:ext uri="{FF2B5EF4-FFF2-40B4-BE49-F238E27FC236}">
                <a16:creationId xmlns:a16="http://schemas.microsoft.com/office/drawing/2014/main" id="{DFA71F63-90A4-438C-9C29-ED0B32360A87}"/>
              </a:ext>
            </a:extLst>
          </p:cNvPr>
          <p:cNvGrpSpPr/>
          <p:nvPr/>
        </p:nvGrpSpPr>
        <p:grpSpPr>
          <a:xfrm>
            <a:off x="737551" y="4869195"/>
            <a:ext cx="5755292" cy="961087"/>
            <a:chOff x="313900" y="930510"/>
            <a:chExt cx="5755292" cy="961087"/>
          </a:xfrm>
        </p:grpSpPr>
        <p:sp>
          <p:nvSpPr>
            <p:cNvPr id="112" name="四角形: 角を丸くする 111">
              <a:extLst>
                <a:ext uri="{FF2B5EF4-FFF2-40B4-BE49-F238E27FC236}">
                  <a16:creationId xmlns:a16="http://schemas.microsoft.com/office/drawing/2014/main" id="{705EEFEF-C78E-4353-98CA-1A0172271DC4}"/>
                </a:ext>
              </a:extLst>
            </p:cNvPr>
            <p:cNvSpPr/>
            <p:nvPr/>
          </p:nvSpPr>
          <p:spPr>
            <a:xfrm>
              <a:off x="313900" y="930510"/>
              <a:ext cx="5755292" cy="961087"/>
            </a:xfrm>
            <a:prstGeom prst="roundRect">
              <a:avLst>
                <a:gd name="adj" fmla="val 8894"/>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52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 name="テキスト ボックス 1">
              <a:extLst>
                <a:ext uri="{FF2B5EF4-FFF2-40B4-BE49-F238E27FC236}">
                  <a16:creationId xmlns:a16="http://schemas.microsoft.com/office/drawing/2014/main" id="{FEE409F1-E9F9-4686-AA9B-1B2EB226CB3E}"/>
                </a:ext>
              </a:extLst>
            </p:cNvPr>
            <p:cNvSpPr txBox="1"/>
            <p:nvPr/>
          </p:nvSpPr>
          <p:spPr>
            <a:xfrm>
              <a:off x="313900" y="974010"/>
              <a:ext cx="5755292" cy="874085"/>
            </a:xfrm>
            <a:prstGeom prst="rect">
              <a:avLst/>
            </a:prstGeom>
            <a:noFill/>
          </p:spPr>
          <p:txBody>
            <a:bodyPr wrap="square" rtlCol="0">
              <a:spAutoFit/>
            </a:bodyPr>
            <a:lstStyle/>
            <a:p>
              <a:pPr marL="442913" indent="-442913" defTabSz="179388"/>
              <a:r>
                <a:rPr kumimoji="1" lang="en-US" altLang="ja-JP" sz="1270" dirty="0">
                  <a:latin typeface="メイリオ" panose="020B0604030504040204" pitchFamily="50" charset="-128"/>
                  <a:ea typeface="メイリオ" panose="020B0604030504040204" pitchFamily="50" charset="-128"/>
                </a:rPr>
                <a:t>Q.4</a:t>
              </a:r>
              <a:r>
                <a:rPr kumimoji="1" lang="ja-JP" altLang="en-US" sz="1270" dirty="0">
                  <a:latin typeface="メイリオ" panose="020B0604030504040204" pitchFamily="50" charset="-128"/>
                  <a:ea typeface="メイリオ" panose="020B0604030504040204" pitchFamily="50" charset="-128"/>
                </a:rPr>
                <a:t>　情報公開をしたいのですが、</a:t>
              </a:r>
              <a:r>
                <a:rPr kumimoji="1" lang="en-US" altLang="ja-JP" sz="1270" dirty="0">
                  <a:latin typeface="メイリオ" panose="020B0604030504040204" pitchFamily="50" charset="-128"/>
                  <a:ea typeface="メイリオ" panose="020B0604030504040204" pitchFamily="50" charset="-128"/>
                </a:rPr>
                <a:t>E-mail</a:t>
              </a:r>
              <a:r>
                <a:rPr kumimoji="1" lang="ja-JP" altLang="en-US" sz="1270" dirty="0">
                  <a:latin typeface="メイリオ" panose="020B0604030504040204" pitchFamily="50" charset="-128"/>
                  <a:ea typeface="メイリオ" panose="020B0604030504040204" pitchFamily="50" charset="-128"/>
                </a:rPr>
                <a:t>アドレスを持っていません。どうしたらいいですか？</a:t>
              </a:r>
              <a:endParaRPr kumimoji="1" lang="en-US" altLang="ja-JP" sz="1270" dirty="0">
                <a:latin typeface="メイリオ" panose="020B0604030504040204" pitchFamily="50" charset="-128"/>
                <a:ea typeface="メイリオ" panose="020B0604030504040204" pitchFamily="50" charset="-128"/>
              </a:endParaRPr>
            </a:p>
            <a:p>
              <a:pPr marL="442913" indent="-442913" defTabSz="179388"/>
              <a:r>
                <a:rPr kumimoji="1" lang="en-US" altLang="ja-JP" sz="1270" dirty="0">
                  <a:latin typeface="メイリオ" panose="020B0604030504040204" pitchFamily="50" charset="-128"/>
                  <a:ea typeface="メイリオ" panose="020B0604030504040204" pitchFamily="50" charset="-128"/>
                </a:rPr>
                <a:t>A.4</a:t>
              </a:r>
              <a:r>
                <a:rPr kumimoji="1" lang="ja-JP" altLang="en-US" sz="1270" dirty="0">
                  <a:latin typeface="メイリオ" panose="020B0604030504040204" pitchFamily="50" charset="-128"/>
                  <a:ea typeface="メイリオ" panose="020B0604030504040204" pitchFamily="50" charset="-128"/>
                </a:rPr>
                <a:t>　ご自分の</a:t>
              </a:r>
              <a:r>
                <a:rPr kumimoji="1" lang="en-US" altLang="ja-JP" sz="1270" dirty="0">
                  <a:latin typeface="メイリオ" panose="020B0604030504040204" pitchFamily="50" charset="-128"/>
                  <a:ea typeface="メイリオ" panose="020B0604030504040204" pitchFamily="50" charset="-128"/>
                </a:rPr>
                <a:t>E-mail</a:t>
              </a:r>
              <a:r>
                <a:rPr kumimoji="1" lang="ja-JP" altLang="en-US" sz="1270" dirty="0">
                  <a:latin typeface="メイリオ" panose="020B0604030504040204" pitchFamily="50" charset="-128"/>
                  <a:ea typeface="メイリオ" panose="020B0604030504040204" pitchFamily="50" charset="-128"/>
                </a:rPr>
                <a:t>アドレスを取得した上で申請していただく必要がござ　　　　　　　</a:t>
              </a:r>
              <a:endParaRPr kumimoji="1" lang="en-US" altLang="ja-JP" sz="1270" dirty="0">
                <a:latin typeface="メイリオ" panose="020B0604030504040204" pitchFamily="50" charset="-128"/>
                <a:ea typeface="メイリオ" panose="020B0604030504040204" pitchFamily="50" charset="-128"/>
              </a:endParaRPr>
            </a:p>
            <a:p>
              <a:pPr marL="442913" defTabSz="179388"/>
              <a:r>
                <a:rPr kumimoji="1" lang="ja-JP" altLang="en-US" sz="1270" dirty="0">
                  <a:latin typeface="メイリオ" panose="020B0604030504040204" pitchFamily="50" charset="-128"/>
                  <a:ea typeface="メイリオ" panose="020B0604030504040204" pitchFamily="50" charset="-128"/>
                </a:rPr>
                <a:t>います。</a:t>
              </a:r>
            </a:p>
          </p:txBody>
        </p:sp>
      </p:grpSp>
      <p:grpSp>
        <p:nvGrpSpPr>
          <p:cNvPr id="5" name="グループ化 4">
            <a:extLst>
              <a:ext uri="{FF2B5EF4-FFF2-40B4-BE49-F238E27FC236}">
                <a16:creationId xmlns:a16="http://schemas.microsoft.com/office/drawing/2014/main" id="{22F1082C-6F3E-4AC7-BE01-20919A4D0FDA}"/>
              </a:ext>
            </a:extLst>
          </p:cNvPr>
          <p:cNvGrpSpPr/>
          <p:nvPr/>
        </p:nvGrpSpPr>
        <p:grpSpPr>
          <a:xfrm>
            <a:off x="436609" y="8151511"/>
            <a:ext cx="5992321" cy="1297951"/>
            <a:chOff x="551353" y="2366897"/>
            <a:chExt cx="5992321" cy="1297951"/>
          </a:xfrm>
        </p:grpSpPr>
        <p:sp>
          <p:nvSpPr>
            <p:cNvPr id="36" name="四角形: 角を丸くする 35">
              <a:extLst>
                <a:ext uri="{FF2B5EF4-FFF2-40B4-BE49-F238E27FC236}">
                  <a16:creationId xmlns:a16="http://schemas.microsoft.com/office/drawing/2014/main" id="{DD7B951E-97BB-49FE-9515-5296FD868E10}"/>
                </a:ext>
              </a:extLst>
            </p:cNvPr>
            <p:cNvSpPr/>
            <p:nvPr/>
          </p:nvSpPr>
          <p:spPr>
            <a:xfrm>
              <a:off x="551354" y="2366897"/>
              <a:ext cx="5941488" cy="1048089"/>
            </a:xfrm>
            <a:prstGeom prst="roundRect">
              <a:avLst>
                <a:gd name="adj" fmla="val 8894"/>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52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7" name="テキスト ボックス 36">
              <a:extLst>
                <a:ext uri="{FF2B5EF4-FFF2-40B4-BE49-F238E27FC236}">
                  <a16:creationId xmlns:a16="http://schemas.microsoft.com/office/drawing/2014/main" id="{C0FC4005-69C2-4B55-AA97-708E41754A67}"/>
                </a:ext>
              </a:extLst>
            </p:cNvPr>
            <p:cNvSpPr txBox="1"/>
            <p:nvPr/>
          </p:nvSpPr>
          <p:spPr>
            <a:xfrm>
              <a:off x="551353" y="2399886"/>
              <a:ext cx="5992321" cy="1264962"/>
            </a:xfrm>
            <a:prstGeom prst="rect">
              <a:avLst/>
            </a:prstGeom>
            <a:noFill/>
          </p:spPr>
          <p:txBody>
            <a:bodyPr wrap="square" rtlCol="0">
              <a:spAutoFit/>
            </a:bodyPr>
            <a:lstStyle/>
            <a:p>
              <a:pPr marL="442913" indent="-442913" defTabSz="179388"/>
              <a:r>
                <a:rPr kumimoji="1" lang="en-US" altLang="ja-JP" sz="1270" dirty="0">
                  <a:latin typeface="メイリオ" panose="020B0604030504040204" pitchFamily="50" charset="-128"/>
                  <a:ea typeface="メイリオ" panose="020B0604030504040204" pitchFamily="50" charset="-128"/>
                </a:rPr>
                <a:t>Q.7</a:t>
              </a:r>
              <a:r>
                <a:rPr kumimoji="1" lang="ja-JP" altLang="en-US" sz="1270" dirty="0">
                  <a:latin typeface="メイリオ" panose="020B0604030504040204" pitchFamily="50" charset="-128"/>
                  <a:ea typeface="メイリオ" panose="020B0604030504040204" pitchFamily="50" charset="-128"/>
                </a:rPr>
                <a:t>　このサービスを使えば、住所変更等も自分でできるようになるのですか？</a:t>
              </a:r>
              <a:endParaRPr kumimoji="1" lang="en-US" altLang="ja-JP" sz="1270" dirty="0">
                <a:latin typeface="メイリオ" panose="020B0604030504040204" pitchFamily="50" charset="-128"/>
                <a:ea typeface="メイリオ" panose="020B0604030504040204" pitchFamily="50" charset="-128"/>
              </a:endParaRPr>
            </a:p>
            <a:p>
              <a:pPr marL="442913" indent="-442913" defTabSz="179388"/>
              <a:r>
                <a:rPr kumimoji="1" lang="en-US" altLang="ja-JP" sz="1270" dirty="0">
                  <a:latin typeface="メイリオ" panose="020B0604030504040204" pitchFamily="50" charset="-128"/>
                  <a:ea typeface="メイリオ" panose="020B0604030504040204" pitchFamily="50" charset="-128"/>
                </a:rPr>
                <a:t>A.7</a:t>
              </a:r>
              <a:r>
                <a:rPr kumimoji="1" lang="ja-JP" altLang="en-US" sz="1270" dirty="0">
                  <a:latin typeface="メイリオ" panose="020B0604030504040204" pitchFamily="50" charset="-128"/>
                  <a:ea typeface="メイリオ" panose="020B0604030504040204" pitchFamily="50" charset="-128"/>
                </a:rPr>
                <a:t>　通訳案内士法上、「氏名・住所・生年月日・登録番号・登録年月日・言語種別・代理人の情報」については、登録されている都道府県に届け出る必要があるため、システム上で変更することはできません。</a:t>
              </a:r>
              <a:endParaRPr kumimoji="1" lang="en-US" altLang="ja-JP" sz="1270" dirty="0">
                <a:latin typeface="メイリオ" panose="020B0604030504040204" pitchFamily="50" charset="-128"/>
                <a:ea typeface="メイリオ" panose="020B0604030504040204" pitchFamily="50" charset="-128"/>
              </a:endParaRPr>
            </a:p>
            <a:p>
              <a:pPr marL="442913" indent="-442913" defTabSz="179388"/>
              <a:r>
                <a:rPr kumimoji="1" lang="en-US" altLang="ja-JP" sz="1270" dirty="0">
                  <a:latin typeface="メイリオ" panose="020B0604030504040204" pitchFamily="50" charset="-128"/>
                  <a:ea typeface="メイリオ" panose="020B0604030504040204" pitchFamily="50" charset="-128"/>
                </a:rPr>
                <a:t>      </a:t>
              </a:r>
              <a:r>
                <a:rPr kumimoji="1" lang="ja-JP" altLang="en-US" sz="1270" dirty="0">
                  <a:latin typeface="メイリオ" panose="020B0604030504040204" pitchFamily="50" charset="-128"/>
                  <a:ea typeface="メイリオ" panose="020B0604030504040204" pitchFamily="50" charset="-128"/>
                </a:rPr>
                <a:t>（情報公開可否についてのみ変更可。）</a:t>
              </a:r>
              <a:br>
                <a:rPr kumimoji="1" lang="en-US" altLang="ja-JP" sz="1270" dirty="0">
                  <a:latin typeface="メイリオ" panose="020B0604030504040204" pitchFamily="50" charset="-128"/>
                  <a:ea typeface="メイリオ" panose="020B0604030504040204" pitchFamily="50" charset="-128"/>
                </a:rPr>
              </a:br>
              <a:endParaRPr kumimoji="1" lang="en-US" altLang="ja-JP" sz="1270" dirty="0">
                <a:latin typeface="メイリオ" panose="020B0604030504040204" pitchFamily="50" charset="-128"/>
                <a:ea typeface="メイリオ" panose="020B0604030504040204" pitchFamily="50" charset="-128"/>
              </a:endParaRPr>
            </a:p>
          </p:txBody>
        </p:sp>
      </p:grpSp>
      <p:grpSp>
        <p:nvGrpSpPr>
          <p:cNvPr id="3" name="グループ化 2">
            <a:extLst>
              <a:ext uri="{FF2B5EF4-FFF2-40B4-BE49-F238E27FC236}">
                <a16:creationId xmlns:a16="http://schemas.microsoft.com/office/drawing/2014/main" id="{35DC817E-9586-47FF-A5D5-5AFDC2322695}"/>
              </a:ext>
            </a:extLst>
          </p:cNvPr>
          <p:cNvGrpSpPr/>
          <p:nvPr/>
        </p:nvGrpSpPr>
        <p:grpSpPr>
          <a:xfrm>
            <a:off x="436609" y="5950943"/>
            <a:ext cx="5755292" cy="733196"/>
            <a:chOff x="313900" y="4047816"/>
            <a:chExt cx="5755292" cy="733196"/>
          </a:xfrm>
        </p:grpSpPr>
        <p:sp>
          <p:nvSpPr>
            <p:cNvPr id="38" name="四角形: 角を丸くする 37">
              <a:extLst>
                <a:ext uri="{FF2B5EF4-FFF2-40B4-BE49-F238E27FC236}">
                  <a16:creationId xmlns:a16="http://schemas.microsoft.com/office/drawing/2014/main" id="{46528B38-98A5-408E-9737-EAABE7F2D078}"/>
                </a:ext>
              </a:extLst>
            </p:cNvPr>
            <p:cNvSpPr/>
            <p:nvPr/>
          </p:nvSpPr>
          <p:spPr>
            <a:xfrm>
              <a:off x="313900" y="4047816"/>
              <a:ext cx="5755292" cy="723828"/>
            </a:xfrm>
            <a:prstGeom prst="roundRect">
              <a:avLst>
                <a:gd name="adj" fmla="val 8894"/>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52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9" name="テキスト ボックス 38">
              <a:extLst>
                <a:ext uri="{FF2B5EF4-FFF2-40B4-BE49-F238E27FC236}">
                  <a16:creationId xmlns:a16="http://schemas.microsoft.com/office/drawing/2014/main" id="{E4BFA456-DA6E-4D6C-9786-F9CE6233EA35}"/>
                </a:ext>
              </a:extLst>
            </p:cNvPr>
            <p:cNvSpPr txBox="1"/>
            <p:nvPr/>
          </p:nvSpPr>
          <p:spPr>
            <a:xfrm>
              <a:off x="313900" y="4102365"/>
              <a:ext cx="5755292" cy="678647"/>
            </a:xfrm>
            <a:prstGeom prst="rect">
              <a:avLst/>
            </a:prstGeom>
            <a:noFill/>
          </p:spPr>
          <p:txBody>
            <a:bodyPr wrap="square" rtlCol="0">
              <a:spAutoFit/>
            </a:bodyPr>
            <a:lstStyle/>
            <a:p>
              <a:pPr marL="442913" indent="-442913" defTabSz="179388"/>
              <a:r>
                <a:rPr kumimoji="1" lang="en-US" altLang="ja-JP" sz="1270" dirty="0">
                  <a:latin typeface="メイリオ" panose="020B0604030504040204" pitchFamily="50" charset="-128"/>
                  <a:ea typeface="メイリオ" panose="020B0604030504040204" pitchFamily="50" charset="-128"/>
                </a:rPr>
                <a:t>Q.5</a:t>
              </a:r>
              <a:r>
                <a:rPr kumimoji="1" lang="ja-JP" altLang="en-US" sz="1270" dirty="0">
                  <a:latin typeface="メイリオ" panose="020B0604030504040204" pitchFamily="50" charset="-128"/>
                  <a:ea typeface="メイリオ" panose="020B0604030504040204" pitchFamily="50" charset="-128"/>
                </a:rPr>
                <a:t>　情報公開をやめたいのですが、どうすればいいですか？</a:t>
              </a:r>
              <a:endParaRPr kumimoji="1" lang="en-US" altLang="ja-JP" sz="1270" dirty="0">
                <a:latin typeface="メイリオ" panose="020B0604030504040204" pitchFamily="50" charset="-128"/>
                <a:ea typeface="メイリオ" panose="020B0604030504040204" pitchFamily="50" charset="-128"/>
              </a:endParaRPr>
            </a:p>
            <a:p>
              <a:pPr marL="442913" indent="-442913" defTabSz="179388"/>
              <a:r>
                <a:rPr kumimoji="1" lang="en-US" altLang="ja-JP" sz="1270" dirty="0">
                  <a:latin typeface="メイリオ" panose="020B0604030504040204" pitchFamily="50" charset="-128"/>
                  <a:ea typeface="メイリオ" panose="020B0604030504040204" pitchFamily="50" charset="-128"/>
                </a:rPr>
                <a:t>A.5</a:t>
              </a:r>
              <a:r>
                <a:rPr kumimoji="1" lang="ja-JP" altLang="en-US" sz="1270" dirty="0">
                  <a:latin typeface="メイリオ" panose="020B0604030504040204" pitchFamily="50" charset="-128"/>
                  <a:ea typeface="メイリオ" panose="020B0604030504040204" pitchFamily="50" charset="-128"/>
                </a:rPr>
                <a:t>　専用のホームページからログインしていただき、情報公開設定のチェックを外していただければ、その項目は非公開になります。</a:t>
              </a:r>
              <a:endParaRPr kumimoji="1" lang="en-US" altLang="ja-JP" sz="1270" dirty="0">
                <a:latin typeface="メイリオ" panose="020B0604030504040204" pitchFamily="50" charset="-128"/>
                <a:ea typeface="メイリオ" panose="020B0604030504040204" pitchFamily="50" charset="-128"/>
              </a:endParaRPr>
            </a:p>
          </p:txBody>
        </p:sp>
      </p:grpSp>
      <p:grpSp>
        <p:nvGrpSpPr>
          <p:cNvPr id="7" name="グループ化 6">
            <a:extLst>
              <a:ext uri="{FF2B5EF4-FFF2-40B4-BE49-F238E27FC236}">
                <a16:creationId xmlns:a16="http://schemas.microsoft.com/office/drawing/2014/main" id="{4B7C397A-0329-4119-A4C5-7E05915B14AE}"/>
              </a:ext>
            </a:extLst>
          </p:cNvPr>
          <p:cNvGrpSpPr/>
          <p:nvPr/>
        </p:nvGrpSpPr>
        <p:grpSpPr>
          <a:xfrm>
            <a:off x="436609" y="536383"/>
            <a:ext cx="5755292" cy="2075531"/>
            <a:chOff x="436609" y="622556"/>
            <a:chExt cx="5755292" cy="2075531"/>
          </a:xfrm>
        </p:grpSpPr>
        <p:sp>
          <p:nvSpPr>
            <p:cNvPr id="13" name="テキスト ボックス 12">
              <a:extLst>
                <a:ext uri="{FF2B5EF4-FFF2-40B4-BE49-F238E27FC236}">
                  <a16:creationId xmlns:a16="http://schemas.microsoft.com/office/drawing/2014/main" id="{61BAB34A-6473-420F-9A3E-DFF34BB54E7E}"/>
                </a:ext>
              </a:extLst>
            </p:cNvPr>
            <p:cNvSpPr txBox="1"/>
            <p:nvPr/>
          </p:nvSpPr>
          <p:spPr>
            <a:xfrm>
              <a:off x="436609" y="651373"/>
              <a:ext cx="5755292" cy="2046714"/>
            </a:xfrm>
            <a:prstGeom prst="rect">
              <a:avLst/>
            </a:prstGeom>
            <a:noFill/>
          </p:spPr>
          <p:txBody>
            <a:bodyPr wrap="square" rtlCol="0">
              <a:spAutoFit/>
            </a:bodyPr>
            <a:lstStyle/>
            <a:p>
              <a:pPr marL="442913" indent="-442913" defTabSz="179388"/>
              <a:r>
                <a:rPr kumimoji="1" lang="en-US" altLang="ja-JP" sz="1270" dirty="0">
                  <a:latin typeface="メイリオ" panose="020B0604030504040204" pitchFamily="50" charset="-128"/>
                  <a:ea typeface="メイリオ" panose="020B0604030504040204" pitchFamily="50" charset="-128"/>
                </a:rPr>
                <a:t>Q.1</a:t>
              </a:r>
              <a:r>
                <a:rPr kumimoji="1" lang="ja-JP" altLang="en-US" sz="1270" dirty="0">
                  <a:latin typeface="メイリオ" panose="020B0604030504040204" pitchFamily="50" charset="-128"/>
                  <a:ea typeface="メイリオ" panose="020B0604030504040204" pitchFamily="50" charset="-128"/>
                </a:rPr>
                <a:t>　このサービスで通訳案内士の情報を閲覧したり、就業依頼を登録する「旅行会社等」とは具体的に誰になるのですか？</a:t>
              </a:r>
              <a:endParaRPr kumimoji="1" lang="en-US" altLang="ja-JP" sz="1270" dirty="0">
                <a:latin typeface="メイリオ" panose="020B0604030504040204" pitchFamily="50" charset="-128"/>
                <a:ea typeface="メイリオ" panose="020B0604030504040204" pitchFamily="50" charset="-128"/>
              </a:endParaRPr>
            </a:p>
            <a:p>
              <a:pPr marL="442913" indent="-442913" defTabSz="179388"/>
              <a:r>
                <a:rPr kumimoji="1" lang="en-US" altLang="ja-JP" sz="1270" dirty="0">
                  <a:latin typeface="メイリオ" panose="020B0604030504040204" pitchFamily="50" charset="-128"/>
                  <a:ea typeface="メイリオ" panose="020B0604030504040204" pitchFamily="50" charset="-128"/>
                </a:rPr>
                <a:t>A.1</a:t>
              </a:r>
              <a:r>
                <a:rPr kumimoji="1" lang="ja-JP" altLang="en-US" sz="1270" dirty="0">
                  <a:latin typeface="メイリオ" panose="020B0604030504040204" pitchFamily="50" charset="-128"/>
                  <a:ea typeface="メイリオ" panose="020B0604030504040204" pitchFamily="50" charset="-128"/>
                </a:rPr>
                <a:t>　閲覧申請を観光庁に行い、承認された下記の者のみが対象となります。</a:t>
              </a:r>
              <a:r>
                <a:rPr kumimoji="1" lang="en-US" altLang="ja-JP" sz="1270" dirty="0">
                  <a:latin typeface="メイリオ" panose="020B0604030504040204" pitchFamily="50" charset="-128"/>
                  <a:ea typeface="メイリオ" panose="020B0604030504040204" pitchFamily="50" charset="-128"/>
                </a:rPr>
                <a:t>[1]</a:t>
              </a:r>
              <a:r>
                <a:rPr kumimoji="1" lang="ja-JP" altLang="en-US" sz="1270" dirty="0">
                  <a:latin typeface="メイリオ" panose="020B0604030504040204" pitchFamily="50" charset="-128"/>
                  <a:ea typeface="メイリオ" panose="020B0604030504040204" pitchFamily="50" charset="-128"/>
                </a:rPr>
                <a:t>旅行業者（第１種・第２種・第３種・地域限定・旅行業者代理業）</a:t>
              </a:r>
              <a:r>
                <a:rPr kumimoji="1" lang="en-US" altLang="ja-JP" sz="1270" dirty="0">
                  <a:latin typeface="メイリオ" panose="020B0604030504040204" pitchFamily="50" charset="-128"/>
                  <a:ea typeface="メイリオ" panose="020B0604030504040204" pitchFamily="50" charset="-128"/>
                </a:rPr>
                <a:t>[2]</a:t>
              </a:r>
              <a:r>
                <a:rPr kumimoji="1" lang="ja-JP" altLang="en-US" sz="1270" dirty="0">
                  <a:latin typeface="メイリオ" panose="020B0604030504040204" pitchFamily="50" charset="-128"/>
                  <a:ea typeface="メイリオ" panose="020B0604030504040204" pitchFamily="50" charset="-128"/>
                </a:rPr>
                <a:t>旅行サービス手配業者（ランドオペレーター） </a:t>
              </a:r>
              <a:endParaRPr kumimoji="1" lang="en-US" altLang="ja-JP" sz="1270" dirty="0">
                <a:latin typeface="メイリオ" panose="020B0604030504040204" pitchFamily="50" charset="-128"/>
                <a:ea typeface="メイリオ" panose="020B0604030504040204" pitchFamily="50" charset="-128"/>
              </a:endParaRPr>
            </a:p>
            <a:p>
              <a:pPr marL="442913" indent="-442913" defTabSz="179388"/>
              <a:r>
                <a:rPr kumimoji="1" lang="ja-JP" altLang="en-US" sz="1270" dirty="0">
                  <a:latin typeface="メイリオ" panose="020B0604030504040204" pitchFamily="50" charset="-128"/>
                  <a:ea typeface="メイリオ" panose="020B0604030504040204" pitchFamily="50" charset="-128"/>
                </a:rPr>
                <a:t>　　  </a:t>
              </a:r>
              <a:r>
                <a:rPr kumimoji="1" lang="en-US" altLang="ja-JP" sz="1270" dirty="0">
                  <a:latin typeface="メイリオ" panose="020B0604030504040204" pitchFamily="50" charset="-128"/>
                  <a:ea typeface="メイリオ" panose="020B0604030504040204" pitchFamily="50" charset="-128"/>
                </a:rPr>
                <a:t>[3]</a:t>
              </a:r>
              <a:r>
                <a:rPr kumimoji="1" lang="ja-JP" altLang="en-US" sz="1270" dirty="0">
                  <a:latin typeface="メイリオ" panose="020B0604030504040204" pitchFamily="50" charset="-128"/>
                  <a:ea typeface="メイリオ" panose="020B0604030504040204" pitchFamily="50" charset="-128"/>
                </a:rPr>
                <a:t>旅館業法に基づくホテル及び旅館</a:t>
              </a:r>
              <a:endParaRPr kumimoji="1" lang="en-US" altLang="ja-JP" sz="1270" dirty="0">
                <a:latin typeface="メイリオ" panose="020B0604030504040204" pitchFamily="50" charset="-128"/>
                <a:ea typeface="メイリオ" panose="020B0604030504040204" pitchFamily="50" charset="-128"/>
              </a:endParaRPr>
            </a:p>
            <a:p>
              <a:pPr marL="442913" indent="-442913" defTabSz="179388"/>
              <a:r>
                <a:rPr kumimoji="1" lang="ja-JP" altLang="en-US" sz="1270" dirty="0">
                  <a:latin typeface="メイリオ" panose="020B0604030504040204" pitchFamily="50" charset="-128"/>
                  <a:ea typeface="メイリオ" panose="020B0604030504040204" pitchFamily="50" charset="-128"/>
                </a:rPr>
                <a:t>　　  </a:t>
              </a:r>
              <a:r>
                <a:rPr kumimoji="1" lang="en-US" altLang="ja-JP" sz="1270" dirty="0">
                  <a:latin typeface="メイリオ" panose="020B0604030504040204" pitchFamily="50" charset="-128"/>
                  <a:ea typeface="メイリオ" panose="020B0604030504040204" pitchFamily="50" charset="-128"/>
                </a:rPr>
                <a:t>[4]</a:t>
              </a:r>
              <a:r>
                <a:rPr kumimoji="1" lang="ja-JP" altLang="en-US" sz="1270" dirty="0">
                  <a:latin typeface="メイリオ" panose="020B0604030504040204" pitchFamily="50" charset="-128"/>
                  <a:ea typeface="メイリオ" panose="020B0604030504040204" pitchFamily="50" charset="-128"/>
                </a:rPr>
                <a:t>労働者派遣法・職業安定法に基づく通訳案内士派遣業者</a:t>
              </a:r>
              <a:endParaRPr kumimoji="1" lang="en-US" altLang="ja-JP" sz="1270" dirty="0">
                <a:latin typeface="メイリオ" panose="020B0604030504040204" pitchFamily="50" charset="-128"/>
                <a:ea typeface="メイリオ" panose="020B0604030504040204" pitchFamily="50" charset="-128"/>
              </a:endParaRPr>
            </a:p>
            <a:p>
              <a:pPr marL="442913" indent="-442913" defTabSz="179388"/>
              <a:r>
                <a:rPr kumimoji="1" lang="ja-JP" altLang="en-US" sz="1270" dirty="0">
                  <a:latin typeface="メイリオ" panose="020B0604030504040204" pitchFamily="50" charset="-128"/>
                  <a:ea typeface="メイリオ" panose="020B0604030504040204" pitchFamily="50" charset="-128"/>
                </a:rPr>
                <a:t>　　  </a:t>
              </a:r>
              <a:r>
                <a:rPr kumimoji="1" lang="en-US" altLang="ja-JP" sz="1270" dirty="0">
                  <a:latin typeface="メイリオ" panose="020B0604030504040204" pitchFamily="50" charset="-128"/>
                  <a:ea typeface="メイリオ" panose="020B0604030504040204" pitchFamily="50" charset="-128"/>
                </a:rPr>
                <a:t>[5]</a:t>
              </a:r>
              <a:r>
                <a:rPr kumimoji="1" lang="ja-JP" altLang="en-US" sz="1270" dirty="0">
                  <a:latin typeface="メイリオ" panose="020B0604030504040204" pitchFamily="50" charset="-128"/>
                  <a:ea typeface="メイリオ" panose="020B0604030504040204" pitchFamily="50" charset="-128"/>
                </a:rPr>
                <a:t>日本版</a:t>
              </a:r>
              <a:r>
                <a:rPr kumimoji="1" lang="en-US" altLang="ja-JP" sz="1270" dirty="0">
                  <a:latin typeface="メイリオ" panose="020B0604030504040204" pitchFamily="50" charset="-128"/>
                  <a:ea typeface="メイリオ" panose="020B0604030504040204" pitchFamily="50" charset="-128"/>
                </a:rPr>
                <a:t>DMO</a:t>
              </a:r>
              <a:r>
                <a:rPr kumimoji="1" lang="ja-JP" altLang="en-US" sz="1270" dirty="0">
                  <a:latin typeface="メイリオ" panose="020B0604030504040204" pitchFamily="50" charset="-128"/>
                  <a:ea typeface="メイリオ" panose="020B0604030504040204" pitchFamily="50" charset="-128"/>
                </a:rPr>
                <a:t>登録団体</a:t>
              </a:r>
              <a:endParaRPr kumimoji="1" lang="en-US" altLang="ja-JP" sz="1270" dirty="0">
                <a:latin typeface="メイリオ" panose="020B0604030504040204" pitchFamily="50" charset="-128"/>
                <a:ea typeface="メイリオ" panose="020B0604030504040204" pitchFamily="50" charset="-128"/>
              </a:endParaRPr>
            </a:p>
            <a:p>
              <a:pPr marL="442913" indent="-442913" defTabSz="179388"/>
              <a:r>
                <a:rPr kumimoji="1" lang="ja-JP" altLang="en-US" sz="1270" dirty="0">
                  <a:latin typeface="メイリオ" panose="020B0604030504040204" pitchFamily="50" charset="-128"/>
                  <a:ea typeface="メイリオ" panose="020B0604030504040204" pitchFamily="50" charset="-128"/>
                </a:rPr>
                <a:t>　　 </a:t>
              </a: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自治体に対しては、災害時などに通訳案内士の手配が必要な場合に備えて、別途閲覧権限を付与する場合があります。</a:t>
              </a:r>
              <a:endParaRPr kumimoji="1" lang="en-US" altLang="ja-JP" sz="1100" dirty="0">
                <a:latin typeface="メイリオ" panose="020B0604030504040204" pitchFamily="50" charset="-128"/>
                <a:ea typeface="メイリオ" panose="020B0604030504040204" pitchFamily="50" charset="-128"/>
              </a:endParaRPr>
            </a:p>
          </p:txBody>
        </p:sp>
        <p:sp>
          <p:nvSpPr>
            <p:cNvPr id="14" name="四角形: 角を丸くする 13">
              <a:extLst>
                <a:ext uri="{FF2B5EF4-FFF2-40B4-BE49-F238E27FC236}">
                  <a16:creationId xmlns:a16="http://schemas.microsoft.com/office/drawing/2014/main" id="{7F2B25B6-5772-4C78-BF6F-0A82908707D6}"/>
                </a:ext>
              </a:extLst>
            </p:cNvPr>
            <p:cNvSpPr/>
            <p:nvPr/>
          </p:nvSpPr>
          <p:spPr>
            <a:xfrm>
              <a:off x="436609" y="622556"/>
              <a:ext cx="5755292" cy="2046715"/>
            </a:xfrm>
            <a:prstGeom prst="roundRect">
              <a:avLst>
                <a:gd name="adj" fmla="val 8894"/>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52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grpSp>
        <p:nvGrpSpPr>
          <p:cNvPr id="8" name="グループ化 7">
            <a:extLst>
              <a:ext uri="{FF2B5EF4-FFF2-40B4-BE49-F238E27FC236}">
                <a16:creationId xmlns:a16="http://schemas.microsoft.com/office/drawing/2014/main" id="{6C1D1268-0E6A-4B06-9C4D-0E6900FC9DC3}"/>
              </a:ext>
            </a:extLst>
          </p:cNvPr>
          <p:cNvGrpSpPr/>
          <p:nvPr/>
        </p:nvGrpSpPr>
        <p:grpSpPr>
          <a:xfrm>
            <a:off x="737551" y="2707321"/>
            <a:ext cx="5755292" cy="912080"/>
            <a:chOff x="737551" y="2870923"/>
            <a:chExt cx="5755292" cy="912080"/>
          </a:xfrm>
        </p:grpSpPr>
        <p:sp>
          <p:nvSpPr>
            <p:cNvPr id="15" name="四角形: 角を丸くする 14">
              <a:extLst>
                <a:ext uri="{FF2B5EF4-FFF2-40B4-BE49-F238E27FC236}">
                  <a16:creationId xmlns:a16="http://schemas.microsoft.com/office/drawing/2014/main" id="{8F75F28D-54CF-4CB6-8DEE-43C5C9D38B40}"/>
                </a:ext>
              </a:extLst>
            </p:cNvPr>
            <p:cNvSpPr/>
            <p:nvPr/>
          </p:nvSpPr>
          <p:spPr>
            <a:xfrm>
              <a:off x="737551" y="2870923"/>
              <a:ext cx="5755292" cy="859817"/>
            </a:xfrm>
            <a:prstGeom prst="roundRect">
              <a:avLst>
                <a:gd name="adj" fmla="val 8894"/>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52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7" name="テキスト ボックス 16">
              <a:extLst>
                <a:ext uri="{FF2B5EF4-FFF2-40B4-BE49-F238E27FC236}">
                  <a16:creationId xmlns:a16="http://schemas.microsoft.com/office/drawing/2014/main" id="{4946B92C-87A1-442B-A4FC-F33A18481E5B}"/>
                </a:ext>
              </a:extLst>
            </p:cNvPr>
            <p:cNvSpPr txBox="1"/>
            <p:nvPr/>
          </p:nvSpPr>
          <p:spPr>
            <a:xfrm>
              <a:off x="737551" y="2908918"/>
              <a:ext cx="5755292" cy="874085"/>
            </a:xfrm>
            <a:prstGeom prst="rect">
              <a:avLst/>
            </a:prstGeom>
            <a:noFill/>
          </p:spPr>
          <p:txBody>
            <a:bodyPr wrap="square" rtlCol="0">
              <a:spAutoFit/>
            </a:bodyPr>
            <a:lstStyle/>
            <a:p>
              <a:pPr marL="442913" indent="-442913" defTabSz="179388"/>
              <a:r>
                <a:rPr kumimoji="1" lang="en-US" altLang="ja-JP" sz="1270" dirty="0">
                  <a:latin typeface="メイリオ" panose="020B0604030504040204" pitchFamily="50" charset="-128"/>
                  <a:ea typeface="メイリオ" panose="020B0604030504040204" pitchFamily="50" charset="-128"/>
                </a:rPr>
                <a:t>Q.2</a:t>
              </a:r>
              <a:r>
                <a:rPr kumimoji="1" lang="ja-JP" altLang="en-US" sz="1270" dirty="0">
                  <a:latin typeface="メイリオ" panose="020B0604030504040204" pitchFamily="50" charset="-128"/>
                  <a:ea typeface="メイリオ" panose="020B0604030504040204" pitchFamily="50" charset="-128"/>
                </a:rPr>
                <a:t>　全員の登録情報が公開されることになるのですか？</a:t>
              </a:r>
              <a:endParaRPr kumimoji="1" lang="en-US" altLang="ja-JP" sz="1270" dirty="0">
                <a:latin typeface="メイリオ" panose="020B0604030504040204" pitchFamily="50" charset="-128"/>
                <a:ea typeface="メイリオ" panose="020B0604030504040204" pitchFamily="50" charset="-128"/>
              </a:endParaRPr>
            </a:p>
            <a:p>
              <a:pPr marL="442913" indent="-442913" defTabSz="179388"/>
              <a:r>
                <a:rPr kumimoji="1" lang="en-US" altLang="ja-JP" sz="1270" dirty="0">
                  <a:latin typeface="メイリオ" panose="020B0604030504040204" pitchFamily="50" charset="-128"/>
                  <a:ea typeface="メイリオ" panose="020B0604030504040204" pitchFamily="50" charset="-128"/>
                </a:rPr>
                <a:t>A.2</a:t>
              </a:r>
              <a:r>
                <a:rPr kumimoji="1" lang="ja-JP" altLang="en-US" sz="1270" dirty="0">
                  <a:latin typeface="メイリオ" panose="020B0604030504040204" pitchFamily="50" charset="-128"/>
                  <a:ea typeface="メイリオ" panose="020B0604030504040204" pitchFamily="50" charset="-128"/>
                </a:rPr>
                <a:t>　公開される情報は、通訳案内士様ご自身が「公開する」と設定した情報のみとなります。ご自身が公開の設定をしない限りは、公開されることはありません。</a:t>
              </a:r>
              <a:endParaRPr kumimoji="1" lang="en-US" altLang="ja-JP" sz="1270" dirty="0">
                <a:latin typeface="メイリオ" panose="020B0604030504040204" pitchFamily="50" charset="-128"/>
                <a:ea typeface="メイリオ" panose="020B0604030504040204" pitchFamily="50" charset="-128"/>
              </a:endParaRPr>
            </a:p>
          </p:txBody>
        </p:sp>
      </p:grpSp>
      <p:grpSp>
        <p:nvGrpSpPr>
          <p:cNvPr id="9" name="グループ化 8">
            <a:extLst>
              <a:ext uri="{FF2B5EF4-FFF2-40B4-BE49-F238E27FC236}">
                <a16:creationId xmlns:a16="http://schemas.microsoft.com/office/drawing/2014/main" id="{D92389C0-52A1-449C-9C76-D8F74057725C}"/>
              </a:ext>
            </a:extLst>
          </p:cNvPr>
          <p:cNvGrpSpPr/>
          <p:nvPr/>
        </p:nvGrpSpPr>
        <p:grpSpPr>
          <a:xfrm>
            <a:off x="436609" y="3691361"/>
            <a:ext cx="5755292" cy="1090832"/>
            <a:chOff x="436609" y="3903576"/>
            <a:chExt cx="5755292" cy="1090832"/>
          </a:xfrm>
        </p:grpSpPr>
        <p:sp>
          <p:nvSpPr>
            <p:cNvPr id="16" name="四角形: 角を丸くする 15">
              <a:extLst>
                <a:ext uri="{FF2B5EF4-FFF2-40B4-BE49-F238E27FC236}">
                  <a16:creationId xmlns:a16="http://schemas.microsoft.com/office/drawing/2014/main" id="{D3647CE1-1B54-4154-B51F-86DA1E274EC1}"/>
                </a:ext>
              </a:extLst>
            </p:cNvPr>
            <p:cNvSpPr/>
            <p:nvPr/>
          </p:nvSpPr>
          <p:spPr>
            <a:xfrm>
              <a:off x="436609" y="3903576"/>
              <a:ext cx="5755292" cy="1049424"/>
            </a:xfrm>
            <a:prstGeom prst="roundRect">
              <a:avLst>
                <a:gd name="adj" fmla="val 8894"/>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52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8" name="テキスト ボックス 17">
              <a:extLst>
                <a:ext uri="{FF2B5EF4-FFF2-40B4-BE49-F238E27FC236}">
                  <a16:creationId xmlns:a16="http://schemas.microsoft.com/office/drawing/2014/main" id="{78C7DB33-F765-42C8-9224-9FAC628102BE}"/>
                </a:ext>
              </a:extLst>
            </p:cNvPr>
            <p:cNvSpPr txBox="1"/>
            <p:nvPr/>
          </p:nvSpPr>
          <p:spPr>
            <a:xfrm>
              <a:off x="436609" y="3924884"/>
              <a:ext cx="5755292" cy="1069524"/>
            </a:xfrm>
            <a:prstGeom prst="rect">
              <a:avLst/>
            </a:prstGeom>
            <a:noFill/>
          </p:spPr>
          <p:txBody>
            <a:bodyPr wrap="square" rtlCol="0">
              <a:spAutoFit/>
            </a:bodyPr>
            <a:lstStyle/>
            <a:p>
              <a:pPr marL="442913" indent="-442913" defTabSz="179388"/>
              <a:r>
                <a:rPr kumimoji="1" lang="en-US" altLang="ja-JP" sz="1270" dirty="0">
                  <a:latin typeface="メイリオ" panose="020B0604030504040204" pitchFamily="50" charset="-128"/>
                  <a:ea typeface="メイリオ" panose="020B0604030504040204" pitchFamily="50" charset="-128"/>
                </a:rPr>
                <a:t>Q.3</a:t>
              </a:r>
              <a:r>
                <a:rPr kumimoji="1" lang="ja-JP" altLang="en-US" sz="1270" dirty="0">
                  <a:latin typeface="メイリオ" panose="020B0604030504040204" pitchFamily="50" charset="-128"/>
                  <a:ea typeface="メイリオ" panose="020B0604030504040204" pitchFamily="50" charset="-128"/>
                </a:rPr>
                <a:t>　どのような情報が公開できるのでしょうか？</a:t>
              </a:r>
              <a:endParaRPr kumimoji="1" lang="en-US" altLang="ja-JP" sz="1270" dirty="0">
                <a:latin typeface="メイリオ" panose="020B0604030504040204" pitchFamily="50" charset="-128"/>
                <a:ea typeface="メイリオ" panose="020B0604030504040204" pitchFamily="50" charset="-128"/>
              </a:endParaRPr>
            </a:p>
            <a:p>
              <a:pPr marL="442913" indent="-442913" defTabSz="179388"/>
              <a:r>
                <a:rPr kumimoji="1" lang="en-US" altLang="ja-JP" sz="1270" dirty="0">
                  <a:latin typeface="メイリオ" panose="020B0604030504040204" pitchFamily="50" charset="-128"/>
                  <a:ea typeface="メイリオ" panose="020B0604030504040204" pitchFamily="50" charset="-128"/>
                </a:rPr>
                <a:t>A.3</a:t>
              </a:r>
              <a:r>
                <a:rPr kumimoji="1" lang="ja-JP" altLang="en-US" sz="1270" dirty="0">
                  <a:latin typeface="メイリオ" panose="020B0604030504040204" pitchFamily="50" charset="-128"/>
                  <a:ea typeface="メイリオ" panose="020B0604030504040204" pitchFamily="50" charset="-128"/>
                </a:rPr>
                <a:t>　都道府県等に登録されている基本情報（氏名、言語、住所等）の他、付加情報として自己紹介や写真、動画などが公開可能となります。</a:t>
              </a:r>
              <a:endParaRPr kumimoji="1" lang="en-US" altLang="ja-JP" sz="1270" dirty="0">
                <a:latin typeface="メイリオ" panose="020B0604030504040204" pitchFamily="50" charset="-128"/>
                <a:ea typeface="メイリオ" panose="020B0604030504040204" pitchFamily="50" charset="-128"/>
              </a:endParaRPr>
            </a:p>
            <a:p>
              <a:pPr marL="442913" indent="-442913" defTabSz="179388"/>
              <a:r>
                <a:rPr kumimoji="1" lang="ja-JP" altLang="en-US" sz="1270" dirty="0">
                  <a:latin typeface="メイリオ" panose="020B0604030504040204" pitchFamily="50" charset="-128"/>
                  <a:ea typeface="メイリオ" panose="020B0604030504040204" pitchFamily="50" charset="-128"/>
                </a:rPr>
                <a:t>　　 </a:t>
              </a:r>
              <a:r>
                <a:rPr kumimoji="1" lang="en-US" altLang="ja-JP" sz="1270" dirty="0">
                  <a:latin typeface="メイリオ" panose="020B0604030504040204" pitchFamily="50" charset="-128"/>
                  <a:ea typeface="メイリオ" panose="020B0604030504040204" pitchFamily="50" charset="-128"/>
                </a:rPr>
                <a:t>※</a:t>
              </a:r>
              <a:r>
                <a:rPr kumimoji="1" lang="ja-JP" altLang="en-US" sz="1270" dirty="0">
                  <a:latin typeface="メイリオ" panose="020B0604030504040204" pitchFamily="50" charset="-128"/>
                  <a:ea typeface="メイリオ" panose="020B0604030504040204" pitchFamily="50" charset="-128"/>
                </a:rPr>
                <a:t>付加情報は入力したものがそのまま公開されますので、公開したくないものは入力しないでください。</a:t>
              </a:r>
              <a:endParaRPr kumimoji="1" lang="en-US" altLang="ja-JP" sz="1270" dirty="0">
                <a:latin typeface="メイリオ" panose="020B0604030504040204" pitchFamily="50" charset="-128"/>
                <a:ea typeface="メイリオ" panose="020B0604030504040204" pitchFamily="50" charset="-128"/>
              </a:endParaRPr>
            </a:p>
          </p:txBody>
        </p:sp>
      </p:grpSp>
      <p:sp>
        <p:nvSpPr>
          <p:cNvPr id="19" name="四角形: 角を丸くする 18">
            <a:extLst>
              <a:ext uri="{FF2B5EF4-FFF2-40B4-BE49-F238E27FC236}">
                <a16:creationId xmlns:a16="http://schemas.microsoft.com/office/drawing/2014/main" id="{0A1FC3F0-FDAC-4D7F-92C9-B8C2B55E3425}"/>
              </a:ext>
            </a:extLst>
          </p:cNvPr>
          <p:cNvSpPr/>
          <p:nvPr/>
        </p:nvSpPr>
        <p:spPr>
          <a:xfrm>
            <a:off x="737551" y="6794257"/>
            <a:ext cx="5755292" cy="1238050"/>
          </a:xfrm>
          <a:prstGeom prst="roundRect">
            <a:avLst>
              <a:gd name="adj" fmla="val 8894"/>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52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4" name="テキスト ボックス 23">
            <a:extLst>
              <a:ext uri="{FF2B5EF4-FFF2-40B4-BE49-F238E27FC236}">
                <a16:creationId xmlns:a16="http://schemas.microsoft.com/office/drawing/2014/main" id="{C8BB07D0-A0D0-471E-85E8-A6332370DCA2}"/>
              </a:ext>
            </a:extLst>
          </p:cNvPr>
          <p:cNvSpPr txBox="1"/>
          <p:nvPr/>
        </p:nvSpPr>
        <p:spPr>
          <a:xfrm>
            <a:off x="737551" y="6793337"/>
            <a:ext cx="5755292" cy="1264962"/>
          </a:xfrm>
          <a:prstGeom prst="rect">
            <a:avLst/>
          </a:prstGeom>
          <a:noFill/>
        </p:spPr>
        <p:txBody>
          <a:bodyPr wrap="square" rtlCol="0">
            <a:spAutoFit/>
          </a:bodyPr>
          <a:lstStyle/>
          <a:p>
            <a:pPr marL="442913" indent="-442913" defTabSz="179388"/>
            <a:r>
              <a:rPr kumimoji="1" lang="en-US" altLang="ja-JP" sz="1270" dirty="0">
                <a:latin typeface="メイリオ" panose="020B0604030504040204" pitchFamily="50" charset="-128"/>
                <a:ea typeface="メイリオ" panose="020B0604030504040204" pitchFamily="50" charset="-128"/>
              </a:rPr>
              <a:t>Q.6</a:t>
            </a:r>
            <a:r>
              <a:rPr kumimoji="1" lang="ja-JP" altLang="en-US" sz="1270" dirty="0">
                <a:latin typeface="メイリオ" panose="020B0604030504040204" pitchFamily="50" charset="-128"/>
                <a:ea typeface="メイリオ" panose="020B0604030504040204" pitchFamily="50" charset="-128"/>
              </a:rPr>
              <a:t>　氏名、住所等は旅行会社等に情報公開せず、通訳案内研修の受講状況の確認にのみ利用することは可能ですか？。</a:t>
            </a:r>
            <a:endParaRPr kumimoji="1" lang="en-US" altLang="ja-JP" sz="1270" dirty="0">
              <a:latin typeface="メイリオ" panose="020B0604030504040204" pitchFamily="50" charset="-128"/>
              <a:ea typeface="メイリオ" panose="020B0604030504040204" pitchFamily="50" charset="-128"/>
            </a:endParaRPr>
          </a:p>
          <a:p>
            <a:pPr marL="442913" indent="-442913" defTabSz="179388"/>
            <a:r>
              <a:rPr kumimoji="1" lang="en-US" altLang="ja-JP" sz="1270" dirty="0">
                <a:latin typeface="メイリオ" panose="020B0604030504040204" pitchFamily="50" charset="-128"/>
                <a:ea typeface="メイリオ" panose="020B0604030504040204" pitchFamily="50" charset="-128"/>
              </a:rPr>
              <a:t>A.6</a:t>
            </a:r>
            <a:r>
              <a:rPr kumimoji="1" lang="ja-JP" altLang="en-US" sz="1270" dirty="0">
                <a:latin typeface="メイリオ" panose="020B0604030504040204" pitchFamily="50" charset="-128"/>
                <a:ea typeface="メイリオ" panose="020B0604030504040204" pitchFamily="50" charset="-128"/>
              </a:rPr>
              <a:t>　研修の受講状況の確認だけしたい方は、研修受講年月日の公開だけを行い、氏名、住所等の他の情報の公開設定や付加情報の入力はしないでください。研修受講年月日しか公開していない方は、旅行会社等の閲覧対象にはなりません。</a:t>
            </a:r>
            <a:endParaRPr kumimoji="1" lang="en-US" altLang="ja-JP" sz="127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716693945"/>
      </p:ext>
    </p:extLst>
  </p:cSld>
  <p:clrMapOvr>
    <a:masterClrMapping/>
  </p:clrMapOvr>
</p:sld>
</file>

<file path=ppt/theme/theme1.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863</TotalTime>
  <Words>989</Words>
  <Application>Microsoft Office PowerPoint</Application>
  <PresentationFormat>A4 210 x 297 mm</PresentationFormat>
  <Paragraphs>49</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メイリオ</vt:lpstr>
      <vt:lpstr>游ゴシック</vt:lpstr>
      <vt:lpstr>Arial</vt:lpstr>
      <vt:lpstr>Calibri</vt:lpstr>
      <vt:lpstr>Calibri Light</vt:lpstr>
      <vt:lpstr>1_Office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SUKEGAWA YUKI(助川　由樹)</dc:creator>
  <cp:lastModifiedBy>平井 文也</cp:lastModifiedBy>
  <cp:revision>100</cp:revision>
  <cp:lastPrinted>2022-10-24T03:57:18Z</cp:lastPrinted>
  <dcterms:created xsi:type="dcterms:W3CDTF">2022-09-26T00:47:29Z</dcterms:created>
  <dcterms:modified xsi:type="dcterms:W3CDTF">2024-08-22T05:42:06Z</dcterms:modified>
</cp:coreProperties>
</file>