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5D1BEC-990F-45DB-9840-9479A129AFF9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3726DB-4C23-4B97-896C-06A25FA6FC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48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186D64-AAFC-4522-9C0E-9FD617B8884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8869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BCFC-A184-4261-A7E6-7AEA9E2CBC2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6223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BCFC-A184-4261-A7E6-7AEA9E2CBC2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99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760442" y="365125"/>
            <a:ext cx="173484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53344" y="365125"/>
            <a:ext cx="5083274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BCFC-A184-4261-A7E6-7AEA9E2CBC2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194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BCFC-A184-4261-A7E6-7AEA9E2CBC2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5123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BCFC-A184-4261-A7E6-7AEA9E2CBC2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192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53343" y="1825625"/>
            <a:ext cx="3409057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086226" y="1825625"/>
            <a:ext cx="3409057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BCFC-A184-4261-A7E6-7AEA9E2CBC2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131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BCFC-A184-4261-A7E6-7AEA9E2CBC2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920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BCFC-A184-4261-A7E6-7AEA9E2CBC2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62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BCFC-A184-4261-A7E6-7AEA9E2CBC2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0568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BCFC-A184-4261-A7E6-7AEA9E2CBC2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7686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BCFC-A184-4261-A7E6-7AEA9E2CBC2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5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7BCFC-A184-4261-A7E6-7AEA9E2CBC2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514DD-9F2D-4253-A8EE-97238F0523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9166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0"/>
            <a:ext cx="9905999" cy="360000"/>
          </a:xfrm>
          <a:solidFill>
            <a:srgbClr val="00B050"/>
          </a:solidFill>
        </p:spPr>
        <p:txBody>
          <a:bodyPr tIns="72000" anchor="ctr" anchorCtr="1">
            <a:noAutofit/>
          </a:bodyPr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アグリパーク構想実行計画概要図（重点推進モデル）　</a:t>
            </a:r>
            <a:r>
              <a:rPr kumimoji="1" lang="zh-TW" altLang="en-US" sz="2000" b="1" dirty="0">
                <a:solidFill>
                  <a:schemeClr val="bg1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　　　　</a:t>
            </a:r>
            <a:endParaRPr kumimoji="1" lang="ja-JP" altLang="en-US" sz="2000" b="1" dirty="0">
              <a:solidFill>
                <a:schemeClr val="bg1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graphicFrame>
        <p:nvGraphicFramePr>
          <p:cNvPr id="23" name="表 22">
            <a:extLst>
              <a:ext uri="{FF2B5EF4-FFF2-40B4-BE49-F238E27FC236}">
                <a16:creationId xmlns:a16="http://schemas.microsoft.com/office/drawing/2014/main" id="{EA26EC7B-7A44-45F0-8ED9-9AD7BB1369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402929"/>
              </p:ext>
            </p:extLst>
          </p:nvPr>
        </p:nvGraphicFramePr>
        <p:xfrm>
          <a:off x="52295" y="399615"/>
          <a:ext cx="9792000" cy="3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000">
                  <a:extLst>
                    <a:ext uri="{9D8B030D-6E8A-4147-A177-3AD203B41FA5}">
                      <a16:colId xmlns:a16="http://schemas.microsoft.com/office/drawing/2014/main" val="3471250286"/>
                    </a:ext>
                  </a:extLst>
                </a:gridCol>
                <a:gridCol w="5466011">
                  <a:extLst>
                    <a:ext uri="{9D8B030D-6E8A-4147-A177-3AD203B41FA5}">
                      <a16:colId xmlns:a16="http://schemas.microsoft.com/office/drawing/2014/main" val="525369799"/>
                    </a:ext>
                  </a:extLst>
                </a:gridCol>
                <a:gridCol w="1281953">
                  <a:extLst>
                    <a:ext uri="{9D8B030D-6E8A-4147-A177-3AD203B41FA5}">
                      <a16:colId xmlns:a16="http://schemas.microsoft.com/office/drawing/2014/main" val="2211351376"/>
                    </a:ext>
                  </a:extLst>
                </a:gridCol>
                <a:gridCol w="2036036">
                  <a:extLst>
                    <a:ext uri="{9D8B030D-6E8A-4147-A177-3AD203B41FA5}">
                      <a16:colId xmlns:a16="http://schemas.microsoft.com/office/drawing/2014/main" val="2420591015"/>
                    </a:ext>
                  </a:extLst>
                </a:gridCol>
              </a:tblGrid>
              <a:tr h="2491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事業名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○○○○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F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事業経費</a:t>
                      </a:r>
                      <a:endParaRPr kumimoji="1" lang="en-US" altLang="ja-JP" sz="1600" dirty="0"/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＊＊千円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F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0111656"/>
                  </a:ext>
                </a:extLst>
              </a:tr>
            </a:tbl>
          </a:graphicData>
        </a:graphic>
      </p:graphicFrame>
      <p:graphicFrame>
        <p:nvGraphicFramePr>
          <p:cNvPr id="33" name="表 32">
            <a:extLst>
              <a:ext uri="{FF2B5EF4-FFF2-40B4-BE49-F238E27FC236}">
                <a16:creationId xmlns:a16="http://schemas.microsoft.com/office/drawing/2014/main" id="{422112CF-1FA6-4524-BA22-AD33936D2F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4397557"/>
              </p:ext>
            </p:extLst>
          </p:nvPr>
        </p:nvGraphicFramePr>
        <p:xfrm>
          <a:off x="52294" y="1197144"/>
          <a:ext cx="9791997" cy="5632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8271">
                  <a:extLst>
                    <a:ext uri="{9D8B030D-6E8A-4147-A177-3AD203B41FA5}">
                      <a16:colId xmlns:a16="http://schemas.microsoft.com/office/drawing/2014/main" val="2512473834"/>
                    </a:ext>
                  </a:extLst>
                </a:gridCol>
                <a:gridCol w="8463726">
                  <a:extLst>
                    <a:ext uri="{9D8B030D-6E8A-4147-A177-3AD203B41FA5}">
                      <a16:colId xmlns:a16="http://schemas.microsoft.com/office/drawing/2014/main" val="118683359"/>
                    </a:ext>
                  </a:extLst>
                </a:gridCol>
              </a:tblGrid>
              <a:tr h="3322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事業内容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9853088"/>
                  </a:ext>
                </a:extLst>
              </a:tr>
              <a:tr h="5300345">
                <a:tc gridSpan="2">
                  <a:txBody>
                    <a:bodyPr/>
                    <a:lstStyle/>
                    <a:p>
                      <a:pPr algn="l"/>
                      <a:endParaRPr kumimoji="1" lang="en-US" altLang="ja-JP" sz="11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FF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697004"/>
                  </a:ext>
                </a:extLst>
              </a:tr>
            </a:tbl>
          </a:graphicData>
        </a:graphic>
      </p:graphicFrame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9C37E053-7820-06D0-ED42-A9AE3023A9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031936"/>
              </p:ext>
            </p:extLst>
          </p:nvPr>
        </p:nvGraphicFramePr>
        <p:xfrm>
          <a:off x="52294" y="794840"/>
          <a:ext cx="9792000" cy="3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235">
                  <a:extLst>
                    <a:ext uri="{9D8B030D-6E8A-4147-A177-3AD203B41FA5}">
                      <a16:colId xmlns:a16="http://schemas.microsoft.com/office/drawing/2014/main" val="1254145471"/>
                    </a:ext>
                  </a:extLst>
                </a:gridCol>
                <a:gridCol w="3947714">
                  <a:extLst>
                    <a:ext uri="{9D8B030D-6E8A-4147-A177-3AD203B41FA5}">
                      <a16:colId xmlns:a16="http://schemas.microsoft.com/office/drawing/2014/main" val="194481458"/>
                    </a:ext>
                  </a:extLst>
                </a:gridCol>
                <a:gridCol w="1212714">
                  <a:extLst>
                    <a:ext uri="{9D8B030D-6E8A-4147-A177-3AD203B41FA5}">
                      <a16:colId xmlns:a16="http://schemas.microsoft.com/office/drawing/2014/main" val="4017264909"/>
                    </a:ext>
                  </a:extLst>
                </a:gridCol>
                <a:gridCol w="3294337">
                  <a:extLst>
                    <a:ext uri="{9D8B030D-6E8A-4147-A177-3AD203B41FA5}">
                      <a16:colId xmlns:a16="http://schemas.microsoft.com/office/drawing/2014/main" val="19419002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事業実施主体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〇〇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提案区分</a:t>
                      </a:r>
                      <a:endParaRPr kumimoji="1" lang="en-US" altLang="ja-JP" sz="1600" dirty="0"/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ゴシック 本文"/>
                        </a:rPr>
                        <a:t>　　　　　　　　　　　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ＭＳ ゴシック 本文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F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341580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ABB6FF7-D80A-BC0C-222F-3EF3E5BF3485}"/>
              </a:ext>
            </a:extLst>
          </p:cNvPr>
          <p:cNvSpPr txBox="1"/>
          <p:nvPr/>
        </p:nvSpPr>
        <p:spPr>
          <a:xfrm>
            <a:off x="104380" y="1736127"/>
            <a:ext cx="9679699" cy="104503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endParaRPr lang="en-US" altLang="ja-JP" sz="1200" dirty="0">
              <a:solidFill>
                <a:srgbClr val="FF0000"/>
              </a:solidFill>
            </a:endParaRPr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62EE862-7638-502E-CC8A-B1561E974073}"/>
              </a:ext>
            </a:extLst>
          </p:cNvPr>
          <p:cNvSpPr txBox="1"/>
          <p:nvPr/>
        </p:nvSpPr>
        <p:spPr>
          <a:xfrm>
            <a:off x="109766" y="1594453"/>
            <a:ext cx="136046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背景・目的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1E9C28E-A76A-59F5-4BB4-CA253AF9E81A}"/>
              </a:ext>
            </a:extLst>
          </p:cNvPr>
          <p:cNvSpPr txBox="1"/>
          <p:nvPr/>
        </p:nvSpPr>
        <p:spPr>
          <a:xfrm>
            <a:off x="100038" y="2962906"/>
            <a:ext cx="9684041" cy="37856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1200" dirty="0">
              <a:solidFill>
                <a:schemeClr val="tx1"/>
              </a:solidFill>
              <a:latin typeface="+mn-ea"/>
              <a:ea typeface="+mn-ea"/>
            </a:endParaRPr>
          </a:p>
          <a:p>
            <a:endParaRPr lang="en-US" altLang="ja-JP" sz="1200" dirty="0">
              <a:latin typeface="+mn-ea"/>
            </a:endParaRPr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lang="en-US" altLang="ja-JP" sz="12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A817CCC-38DB-0B81-EB25-7D84665302D0}"/>
              </a:ext>
            </a:extLst>
          </p:cNvPr>
          <p:cNvSpPr txBox="1"/>
          <p:nvPr/>
        </p:nvSpPr>
        <p:spPr>
          <a:xfrm>
            <a:off x="100038" y="2867626"/>
            <a:ext cx="150502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/>
              <a:t>事業内容（概要）</a:t>
            </a:r>
            <a:endParaRPr kumimoji="1" lang="ja-JP" altLang="en-US" sz="14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E9802E-8F30-D146-545A-79AC22E8FF69}"/>
              </a:ext>
            </a:extLst>
          </p:cNvPr>
          <p:cNvSpPr txBox="1"/>
          <p:nvPr/>
        </p:nvSpPr>
        <p:spPr>
          <a:xfrm>
            <a:off x="8741515" y="28307"/>
            <a:ext cx="1112107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/>
              <a:t>様式４号</a:t>
            </a:r>
            <a:endParaRPr kumimoji="1" lang="ja-JP" altLang="en-US" sz="14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FE1D1D4-2F8B-240F-9E52-559E3B5D53D8}"/>
              </a:ext>
            </a:extLst>
          </p:cNvPr>
          <p:cNvSpPr txBox="1"/>
          <p:nvPr/>
        </p:nvSpPr>
        <p:spPr>
          <a:xfrm>
            <a:off x="255535" y="3253820"/>
            <a:ext cx="9373045" cy="19389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本事業概要図は１枚とし、必要に応じて補足資料（イラスト、写真、図等）をＡ４用紙４枚以内で添付することが可能です。</a:t>
            </a:r>
            <a:endParaRPr kumimoji="1" lang="en-US" altLang="ja-JP" sz="2400" dirty="0"/>
          </a:p>
          <a:p>
            <a:endParaRPr lang="en-US" altLang="ja-JP" sz="2400" dirty="0"/>
          </a:p>
          <a:p>
            <a:pPr marL="288000" indent="-457200" algn="just"/>
            <a:r>
              <a:rPr kumimoji="1" lang="en-US" altLang="ja-JP" sz="2400" dirty="0"/>
              <a:t>※</a:t>
            </a:r>
            <a:r>
              <a:rPr kumimoji="1" lang="ja-JP" altLang="en-US" sz="2400" dirty="0"/>
              <a:t>　本事業概要図及び補足資料を活用し、評価項目および評価内容（募集要領第７の２）に沿って審査を実施する予定です。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3766524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3422</TotalTime>
  <Words>104</Words>
  <Application>Microsoft Office PowerPoint</Application>
  <PresentationFormat>A4 210 x 297 mm</PresentationFormat>
  <Paragraphs>37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ＤＨＰ特太ゴシック体</vt:lpstr>
      <vt:lpstr>ＭＳ ゴシック 本文</vt:lpstr>
      <vt:lpstr>游ゴシック</vt:lpstr>
      <vt:lpstr>Arial</vt:lpstr>
      <vt:lpstr>Calibri</vt:lpstr>
      <vt:lpstr>Calibri Light</vt:lpstr>
      <vt:lpstr>Office テーマ</vt:lpstr>
      <vt:lpstr>アグリパーク構想実行計画概要図（重点推進モデル）　　　　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自主防災組織等のリーダー育成・連携促進支援事業（平成29年度）</dc:title>
  <dc:creator>Administrator</dc:creator>
  <cp:lastModifiedBy>杉原 鷹彦</cp:lastModifiedBy>
  <cp:revision>127</cp:revision>
  <cp:lastPrinted>2025-11-25T11:11:37Z</cp:lastPrinted>
  <dcterms:created xsi:type="dcterms:W3CDTF">2018-01-15T04:19:48Z</dcterms:created>
  <dcterms:modified xsi:type="dcterms:W3CDTF">2025-11-25T11:26:17Z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2025-03-06T09:55:46Z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b3aceacd-ceff-4204-ad98-1574a3312f69</vt:lpwstr>
  </property>
  <property fmtid="{D5CDD505-2E9C-101B-9397-08002B2CF9AE}" pid="7" name="MSIP_Label_defa4170-0d19-0005-0004-bc88714345d2_ActionId">
    <vt:lpwstr>4e16a0b5-8aa0-481b-a64b-6de4f10a4d4d</vt:lpwstr>
  </property>
  <property fmtid="{D5CDD505-2E9C-101B-9397-08002B2CF9AE}" pid="8" name="MSIP_Label_defa4170-0d19-0005-0004-bc88714345d2_ContentBits">
    <vt:lpwstr>0</vt:lpwstr>
  </property>
</Properties>
</file>