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8"/>
  </p:notesMasterIdLst>
  <p:handoutMasterIdLst>
    <p:handoutMasterId r:id="rId19"/>
  </p:handoutMasterIdLst>
  <p:sldIdLst>
    <p:sldId id="511" r:id="rId7"/>
    <p:sldId id="450" r:id="rId8"/>
    <p:sldId id="508" r:id="rId9"/>
    <p:sldId id="496" r:id="rId10"/>
    <p:sldId id="509" r:id="rId11"/>
    <p:sldId id="497" r:id="rId12"/>
    <p:sldId id="498" r:id="rId13"/>
    <p:sldId id="510" r:id="rId14"/>
    <p:sldId id="506" r:id="rId15"/>
    <p:sldId id="500" r:id="rId16"/>
    <p:sldId id="507" r:id="rId17"/>
  </p:sldIdLst>
  <p:sldSz cx="9144000" cy="6858000" type="screen4x3"/>
  <p:notesSz cx="6807200" cy="9939338"/>
  <p:custDataLst>
    <p:tags r:id="rId20"/>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4434" autoAdjust="0"/>
  </p:normalViewPr>
  <p:slideViewPr>
    <p:cSldViewPr>
      <p:cViewPr varScale="1">
        <p:scale>
          <a:sx n="164" d="100"/>
          <a:sy n="164" d="100"/>
        </p:scale>
        <p:origin x="1662"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2593769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D4D5E22-4B6A-50D0-9785-E49CC946EF8C}"/>
              </a:ext>
            </a:extLst>
          </p:cNvPr>
          <p:cNvGrpSpPr/>
          <p:nvPr/>
        </p:nvGrpSpPr>
        <p:grpSpPr>
          <a:xfrm>
            <a:off x="0" y="0"/>
            <a:ext cx="9144000" cy="6381328"/>
            <a:chOff x="0" y="0"/>
            <a:chExt cx="9144000" cy="6434190"/>
          </a:xfrm>
        </p:grpSpPr>
        <p:sp>
          <p:nvSpPr>
            <p:cNvPr id="3" name="正方形/長方形 2">
              <a:extLst>
                <a:ext uri="{FF2B5EF4-FFF2-40B4-BE49-F238E27FC236}">
                  <a16:creationId xmlns:a16="http://schemas.microsoft.com/office/drawing/2014/main" id="{EC5C5519-E488-56AE-3D86-247A7ABBBE24}"/>
                </a:ext>
              </a:extLst>
            </p:cNvPr>
            <p:cNvSpPr/>
            <p:nvPr/>
          </p:nvSpPr>
          <p:spPr>
            <a:xfrm>
              <a:off x="0" y="188640"/>
              <a:ext cx="9143999"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dirty="0">
                <a:latin typeface="+mj-ea"/>
                <a:ea typeface="+mj-ea"/>
              </a:endParaRPr>
            </a:p>
          </p:txBody>
        </p:sp>
        <p:sp>
          <p:nvSpPr>
            <p:cNvPr id="4" name="Rectangle 813">
              <a:extLst>
                <a:ext uri="{FF2B5EF4-FFF2-40B4-BE49-F238E27FC236}">
                  <a16:creationId xmlns:a16="http://schemas.microsoft.com/office/drawing/2014/main" id="{8BFE6767-5859-2634-C00F-439834CED7B8}"/>
                </a:ext>
              </a:extLst>
            </p:cNvPr>
            <p:cNvSpPr>
              <a:spLocks noChangeArrowheads="1"/>
            </p:cNvSpPr>
            <p:nvPr/>
          </p:nvSpPr>
          <p:spPr bwMode="auto">
            <a:xfrm>
              <a:off x="0" y="0"/>
              <a:ext cx="9144000" cy="1332382"/>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6500"/>
                </a:lnSpc>
                <a:buSzPct val="100000"/>
                <a:defRPr/>
              </a:pPr>
              <a:endParaRPr lang="ja-JP" altLang="en-US" sz="3600" b="1" dirty="0">
                <a:solidFill>
                  <a:srgbClr val="FFFFFF"/>
                </a:solidFill>
                <a:effectLst>
                  <a:outerShdw blurRad="38100" dist="38100" dir="2700000" algn="tl">
                    <a:schemeClr val="tx1"/>
                  </a:outerShdw>
                </a:effectLst>
                <a:latin typeface="+mj-ea"/>
                <a:ea typeface="+mj-ea"/>
              </a:endParaRPr>
            </a:p>
          </p:txBody>
        </p:sp>
      </p:grpSp>
      <p:sp>
        <p:nvSpPr>
          <p:cNvPr id="6" name="テキスト ボックス 5">
            <a:extLst>
              <a:ext uri="{FF2B5EF4-FFF2-40B4-BE49-F238E27FC236}">
                <a16:creationId xmlns:a16="http://schemas.microsoft.com/office/drawing/2014/main" id="{4695D6E7-249F-7FE5-7058-F16E4AB03DF4}"/>
              </a:ext>
            </a:extLst>
          </p:cNvPr>
          <p:cNvSpPr txBox="1"/>
          <p:nvPr/>
        </p:nvSpPr>
        <p:spPr>
          <a:xfrm>
            <a:off x="226880" y="548680"/>
            <a:ext cx="8892478" cy="646331"/>
          </a:xfrm>
          <a:prstGeom prst="rect">
            <a:avLst/>
          </a:prstGeom>
          <a:noFill/>
        </p:spPr>
        <p:txBody>
          <a:bodyPr wrap="square" rtlCol="0">
            <a:spAutoFit/>
          </a:bodyPr>
          <a:lstStyle/>
          <a:p>
            <a:r>
              <a:rPr lang="ja-JP" altLang="en-US" sz="3600" b="1" dirty="0">
                <a:solidFill>
                  <a:srgbClr val="FFFF00"/>
                </a:solidFill>
                <a:effectLst>
                  <a:outerShdw blurRad="38100" dist="38100" dir="2700000" algn="tl">
                    <a:srgbClr val="C0C0C0"/>
                  </a:outerShdw>
                </a:effectLst>
                <a:latin typeface="+mj-ea"/>
                <a:ea typeface="+mj-ea"/>
              </a:rPr>
              <a:t>テーマ１３</a:t>
            </a:r>
            <a:r>
              <a:rPr lang="ja-JP" altLang="en-US" sz="3600" b="1" dirty="0">
                <a:solidFill>
                  <a:srgbClr val="FFFFFF"/>
                </a:solidFill>
                <a:effectLst>
                  <a:outerShdw blurRad="38100" dist="38100" dir="2700000" algn="tl">
                    <a:srgbClr val="C0C0C0"/>
                  </a:outerShdw>
                </a:effectLst>
                <a:latin typeface="+mj-ea"/>
                <a:ea typeface="+mj-ea"/>
              </a:rPr>
              <a:t>　フィッシング詐欺</a:t>
            </a:r>
            <a:endParaRPr kumimoji="1" lang="ja-JP" altLang="en-US" dirty="0"/>
          </a:p>
        </p:txBody>
      </p:sp>
      <p:sp>
        <p:nvSpPr>
          <p:cNvPr id="7" name="テキスト ボックス 6">
            <a:extLst>
              <a:ext uri="{FF2B5EF4-FFF2-40B4-BE49-F238E27FC236}">
                <a16:creationId xmlns:a16="http://schemas.microsoft.com/office/drawing/2014/main" id="{5CCBD7EF-6B7A-1A27-B01E-61E5B41C08A9}"/>
              </a:ext>
            </a:extLst>
          </p:cNvPr>
          <p:cNvSpPr txBox="1"/>
          <p:nvPr/>
        </p:nvSpPr>
        <p:spPr>
          <a:xfrm>
            <a:off x="5004047" y="404967"/>
            <a:ext cx="4354557" cy="246221"/>
          </a:xfrm>
          <a:prstGeom prst="rect">
            <a:avLst/>
          </a:prstGeom>
          <a:noFill/>
        </p:spPr>
        <p:txBody>
          <a:bodyPr wrap="square" rtlCol="0">
            <a:spAutoFit/>
          </a:bodyPr>
          <a:lstStyle/>
          <a:p>
            <a:r>
              <a:rPr kumimoji="1" lang="ja-JP" altLang="en-US" sz="1000" b="1" dirty="0">
                <a:solidFill>
                  <a:schemeClr val="bg1"/>
                </a:solidFill>
                <a:latin typeface="+mj-ea"/>
                <a:ea typeface="+mj-ea"/>
              </a:rPr>
              <a:t>さぎ</a:t>
            </a:r>
            <a:endParaRPr kumimoji="1" lang="en-US" altLang="ja-JP" sz="1000" b="1" dirty="0">
              <a:solidFill>
                <a:schemeClr val="bg1"/>
              </a:solidFill>
              <a:latin typeface="+mj-ea"/>
              <a:ea typeface="+mj-ea"/>
            </a:endParaRPr>
          </a:p>
        </p:txBody>
      </p:sp>
      <p:sp>
        <p:nvSpPr>
          <p:cNvPr id="8" name="正方形/長方形 7">
            <a:extLst>
              <a:ext uri="{FF2B5EF4-FFF2-40B4-BE49-F238E27FC236}">
                <a16:creationId xmlns:a16="http://schemas.microsoft.com/office/drawing/2014/main" id="{11BC62E3-94D9-75A5-8B3F-7E78DB91B052}"/>
              </a:ext>
            </a:extLst>
          </p:cNvPr>
          <p:cNvSpPr/>
          <p:nvPr/>
        </p:nvSpPr>
        <p:spPr>
          <a:xfrm>
            <a:off x="-110108" y="1697854"/>
            <a:ext cx="9324528" cy="1825051"/>
          </a:xfrm>
          <a:prstGeom prst="rect">
            <a:avLst/>
          </a:prstGeom>
          <a:noFill/>
        </p:spPr>
        <p:txBody>
          <a:bodyPr>
            <a:spAutoFit/>
          </a:bodyPr>
          <a:lstStyle/>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とてもお得だけど</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a:p>
            <a:pPr algn="ctr" eaLnBrk="1" hangingPunct="1">
              <a:lnSpc>
                <a:spcPts val="72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本当に大丈夫かな？</a:t>
            </a:r>
          </a:p>
        </p:txBody>
      </p:sp>
      <p:sp>
        <p:nvSpPr>
          <p:cNvPr id="9" name="正方形/長方形 8">
            <a:extLst>
              <a:ext uri="{FF2B5EF4-FFF2-40B4-BE49-F238E27FC236}">
                <a16:creationId xmlns:a16="http://schemas.microsoft.com/office/drawing/2014/main" id="{3551A0CA-D833-5387-79F2-04635962A1A1}"/>
              </a:ext>
            </a:extLst>
          </p:cNvPr>
          <p:cNvSpPr/>
          <p:nvPr/>
        </p:nvSpPr>
        <p:spPr>
          <a:xfrm rot="360391">
            <a:off x="2114849" y="4327422"/>
            <a:ext cx="873487" cy="16047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latin typeface="+mj-ea"/>
              <a:ea typeface="+mj-ea"/>
            </a:endParaRPr>
          </a:p>
        </p:txBody>
      </p:sp>
      <p:pic>
        <p:nvPicPr>
          <p:cNvPr id="10" name="図 10">
            <a:extLst>
              <a:ext uri="{FF2B5EF4-FFF2-40B4-BE49-F238E27FC236}">
                <a16:creationId xmlns:a16="http://schemas.microsoft.com/office/drawing/2014/main" id="{3A87E752-B7A1-3EBA-3C97-3A84BD51D2E6}"/>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01287" y="3972642"/>
            <a:ext cx="2163617" cy="2033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正方形/長方形 10">
            <a:extLst>
              <a:ext uri="{FF2B5EF4-FFF2-40B4-BE49-F238E27FC236}">
                <a16:creationId xmlns:a16="http://schemas.microsoft.com/office/drawing/2014/main" id="{6175EB31-1A80-55E7-B919-DF651282F29B}"/>
              </a:ext>
            </a:extLst>
          </p:cNvPr>
          <p:cNvSpPr/>
          <p:nvPr/>
        </p:nvSpPr>
        <p:spPr>
          <a:xfrm>
            <a:off x="2068013" y="4989338"/>
            <a:ext cx="974752" cy="492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sz="1200" b="1" dirty="0">
                <a:solidFill>
                  <a:srgbClr val="FF0000"/>
                </a:solidFill>
                <a:latin typeface="+mj-ea"/>
                <a:ea typeface="+mj-ea"/>
              </a:rPr>
              <a:t>フィッシング</a:t>
            </a:r>
            <a:endParaRPr kumimoji="1" lang="en-US" altLang="ja-JP" sz="1200" b="1" dirty="0">
              <a:solidFill>
                <a:srgbClr val="FF0000"/>
              </a:solidFill>
              <a:latin typeface="+mj-ea"/>
              <a:ea typeface="+mj-ea"/>
            </a:endParaRPr>
          </a:p>
          <a:p>
            <a:pPr algn="ctr">
              <a:lnSpc>
                <a:spcPct val="150000"/>
              </a:lnSpc>
            </a:pPr>
            <a:r>
              <a:rPr kumimoji="1" lang="ja-JP" altLang="en-US" sz="1200" b="1" dirty="0">
                <a:solidFill>
                  <a:srgbClr val="FF0000"/>
                </a:solidFill>
                <a:latin typeface="+mj-ea"/>
                <a:ea typeface="+mj-ea"/>
              </a:rPr>
              <a:t>詐欺</a:t>
            </a:r>
          </a:p>
        </p:txBody>
      </p:sp>
      <p:sp>
        <p:nvSpPr>
          <p:cNvPr id="12" name="テキスト ボックス 11">
            <a:extLst>
              <a:ext uri="{FF2B5EF4-FFF2-40B4-BE49-F238E27FC236}">
                <a16:creationId xmlns:a16="http://schemas.microsoft.com/office/drawing/2014/main" id="{CBD53C8A-8D06-8E5B-A11D-A2CA770B717A}"/>
              </a:ext>
            </a:extLst>
          </p:cNvPr>
          <p:cNvSpPr txBox="1"/>
          <p:nvPr/>
        </p:nvSpPr>
        <p:spPr>
          <a:xfrm>
            <a:off x="4547341" y="1609558"/>
            <a:ext cx="4596659" cy="276999"/>
          </a:xfrm>
          <a:prstGeom prst="rect">
            <a:avLst/>
          </a:prstGeom>
          <a:noFill/>
        </p:spPr>
        <p:txBody>
          <a:bodyPr wrap="square" rtlCol="0">
            <a:spAutoFit/>
          </a:bodyPr>
          <a:lstStyle/>
          <a:p>
            <a:r>
              <a:rPr kumimoji="1" lang="ja-JP" altLang="en-US" sz="1200" b="1" dirty="0">
                <a:solidFill>
                  <a:srgbClr val="FFC000"/>
                </a:solidFill>
                <a:latin typeface="+mj-ea"/>
                <a:ea typeface="+mj-ea"/>
              </a:rPr>
              <a:t>とく</a:t>
            </a:r>
            <a:endParaRPr kumimoji="1" lang="en-US" altLang="ja-JP" sz="1200" b="1" dirty="0">
              <a:solidFill>
                <a:srgbClr val="FFC000"/>
              </a:solidFill>
              <a:latin typeface="+mj-ea"/>
              <a:ea typeface="+mj-ea"/>
            </a:endParaRPr>
          </a:p>
        </p:txBody>
      </p:sp>
      <p:sp>
        <p:nvSpPr>
          <p:cNvPr id="13" name="テキスト ボックス 12">
            <a:extLst>
              <a:ext uri="{FF2B5EF4-FFF2-40B4-BE49-F238E27FC236}">
                <a16:creationId xmlns:a16="http://schemas.microsoft.com/office/drawing/2014/main" id="{2BE5AF94-E040-54A4-B67C-093DF8D68C18}"/>
              </a:ext>
            </a:extLst>
          </p:cNvPr>
          <p:cNvSpPr txBox="1"/>
          <p:nvPr/>
        </p:nvSpPr>
        <p:spPr>
          <a:xfrm>
            <a:off x="1619673" y="2530691"/>
            <a:ext cx="4167150" cy="276999"/>
          </a:xfrm>
          <a:prstGeom prst="rect">
            <a:avLst/>
          </a:prstGeom>
          <a:noFill/>
        </p:spPr>
        <p:txBody>
          <a:bodyPr wrap="square" rtlCol="0">
            <a:spAutoFit/>
          </a:bodyPr>
          <a:lstStyle/>
          <a:p>
            <a:r>
              <a:rPr kumimoji="1" lang="ja-JP" altLang="en-US" sz="1200" b="1" dirty="0">
                <a:solidFill>
                  <a:srgbClr val="FFC000"/>
                </a:solidFill>
                <a:latin typeface="+mj-ea"/>
                <a:ea typeface="+mj-ea"/>
              </a:rPr>
              <a:t>ほん　　　　とう　　　　　　　　　　 だい         じょう        ぶ</a:t>
            </a:r>
            <a:endParaRPr kumimoji="1" lang="en-US" altLang="ja-JP" sz="1200" b="1" dirty="0">
              <a:solidFill>
                <a:srgbClr val="FFC000"/>
              </a:solidFill>
              <a:latin typeface="+mj-ea"/>
              <a:ea typeface="+mj-ea"/>
            </a:endParaRPr>
          </a:p>
        </p:txBody>
      </p:sp>
      <p:sp>
        <p:nvSpPr>
          <p:cNvPr id="14" name="テキスト ボックス 13">
            <a:extLst>
              <a:ext uri="{FF2B5EF4-FFF2-40B4-BE49-F238E27FC236}">
                <a16:creationId xmlns:a16="http://schemas.microsoft.com/office/drawing/2014/main" id="{AC395A6D-A246-97FC-57DE-6552557F79B2}"/>
              </a:ext>
            </a:extLst>
          </p:cNvPr>
          <p:cNvSpPr txBox="1"/>
          <p:nvPr/>
        </p:nvSpPr>
        <p:spPr>
          <a:xfrm>
            <a:off x="2362483" y="5167911"/>
            <a:ext cx="378218" cy="215444"/>
          </a:xfrm>
          <a:prstGeom prst="rect">
            <a:avLst/>
          </a:prstGeom>
          <a:noFill/>
        </p:spPr>
        <p:txBody>
          <a:bodyPr wrap="square" rtlCol="0">
            <a:spAutoFit/>
          </a:bodyPr>
          <a:lstStyle/>
          <a:p>
            <a:r>
              <a:rPr kumimoji="1" lang="ja-JP" altLang="en-US" sz="800" b="1" dirty="0">
                <a:solidFill>
                  <a:srgbClr val="FF0000"/>
                </a:solidFill>
                <a:latin typeface="+mj-ea"/>
                <a:ea typeface="+mj-ea"/>
              </a:rPr>
              <a:t>さぎ</a:t>
            </a:r>
            <a:endParaRPr kumimoji="1" lang="en-US" altLang="ja-JP" sz="800" b="1" dirty="0">
              <a:solidFill>
                <a:srgbClr val="FF0000"/>
              </a:solidFill>
              <a:latin typeface="+mj-ea"/>
              <a:ea typeface="+mj-ea"/>
            </a:endParaRPr>
          </a:p>
        </p:txBody>
      </p:sp>
      <p:sp>
        <p:nvSpPr>
          <p:cNvPr id="15" name="四角形: 1 つの角を切り取る 14">
            <a:extLst>
              <a:ext uri="{FF2B5EF4-FFF2-40B4-BE49-F238E27FC236}">
                <a16:creationId xmlns:a16="http://schemas.microsoft.com/office/drawing/2014/main" id="{C26D5175-F0A5-12F6-20D5-E9E19F51FC24}"/>
              </a:ext>
            </a:extLst>
          </p:cNvPr>
          <p:cNvSpPr/>
          <p:nvPr/>
        </p:nvSpPr>
        <p:spPr>
          <a:xfrm>
            <a:off x="3235324" y="5243776"/>
            <a:ext cx="4433019" cy="576064"/>
          </a:xfrm>
          <a:prstGeom prst="snip1Rect">
            <a:avLst/>
          </a:prstGeom>
          <a:solidFill>
            <a:schemeClr val="accent1">
              <a:lumMod val="20000"/>
              <a:lumOff val="80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tx1"/>
              </a:solidFill>
              <a:effectLst>
                <a:outerShdw blurRad="38100" dist="25400" dir="5400000" algn="ctr" rotWithShape="0">
                  <a:srgbClr val="6E747A">
                    <a:alpha val="43000"/>
                  </a:srgbClr>
                </a:outerShdw>
              </a:effectLst>
            </a:endParaRPr>
          </a:p>
        </p:txBody>
      </p:sp>
      <p:sp>
        <p:nvSpPr>
          <p:cNvPr id="16" name="テキスト ボックス 17">
            <a:extLst>
              <a:ext uri="{FF2B5EF4-FFF2-40B4-BE49-F238E27FC236}">
                <a16:creationId xmlns:a16="http://schemas.microsoft.com/office/drawing/2014/main" id="{2544BBCE-B064-BE98-B562-D21159757177}"/>
              </a:ext>
            </a:extLst>
          </p:cNvPr>
          <p:cNvSpPr txBox="1"/>
          <p:nvPr/>
        </p:nvSpPr>
        <p:spPr>
          <a:xfrm>
            <a:off x="3323913" y="5326475"/>
            <a:ext cx="4311337" cy="461665"/>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solidFill>
                  <a:srgbClr val="FF0000"/>
                </a:solidFill>
                <a:latin typeface="+mn-ea"/>
                <a:ea typeface="+mn-ea"/>
              </a:rPr>
              <a:t>※</a:t>
            </a:r>
            <a:r>
              <a:rPr kumimoji="1" lang="ja-JP" altLang="en-US" sz="800" b="1" dirty="0">
                <a:solidFill>
                  <a:srgbClr val="FF0000"/>
                </a:solidFill>
                <a:latin typeface="+mn-ea"/>
                <a:ea typeface="+mn-ea"/>
              </a:rPr>
              <a:t>フィッシング詐欺とは＝インターネットを利用する人から、悪用者が金品を得るためにクレジット</a:t>
            </a:r>
            <a:endParaRPr kumimoji="1" lang="en-US" altLang="ja-JP" sz="800" b="1" dirty="0">
              <a:solidFill>
                <a:srgbClr val="FF0000"/>
              </a:solidFill>
              <a:latin typeface="+mn-ea"/>
              <a:ea typeface="+mn-ea"/>
            </a:endParaRPr>
          </a:p>
          <a:p>
            <a:endParaRPr kumimoji="1" lang="en-US" altLang="ja-JP" sz="800" b="1" dirty="0">
              <a:solidFill>
                <a:srgbClr val="FF0000"/>
              </a:solidFill>
              <a:latin typeface="+mn-ea"/>
              <a:ea typeface="+mn-ea"/>
            </a:endParaRPr>
          </a:p>
          <a:p>
            <a:r>
              <a:rPr kumimoji="1" lang="ja-JP" altLang="en-US" sz="800" b="1" dirty="0">
                <a:solidFill>
                  <a:srgbClr val="FF0000"/>
                </a:solidFill>
                <a:latin typeface="+mn-ea"/>
                <a:ea typeface="+mn-ea"/>
              </a:rPr>
              <a:t>カード情報や銀行口座情報を騙し取る手口の犯罪です。</a:t>
            </a:r>
            <a:endParaRPr kumimoji="1" lang="ja-JP" altLang="en-US" sz="800" b="1" dirty="0">
              <a:latin typeface="+mn-ea"/>
              <a:ea typeface="+mn-ea"/>
            </a:endParaRPr>
          </a:p>
        </p:txBody>
      </p:sp>
      <p:sp>
        <p:nvSpPr>
          <p:cNvPr id="17" name="テキスト ボックス 18">
            <a:extLst>
              <a:ext uri="{FF2B5EF4-FFF2-40B4-BE49-F238E27FC236}">
                <a16:creationId xmlns:a16="http://schemas.microsoft.com/office/drawing/2014/main" id="{CD681690-C78E-D54F-AFED-A40700C3AC79}"/>
              </a:ext>
            </a:extLst>
          </p:cNvPr>
          <p:cNvSpPr txBox="1"/>
          <p:nvPr/>
        </p:nvSpPr>
        <p:spPr>
          <a:xfrm>
            <a:off x="3923928" y="5255129"/>
            <a:ext cx="4320480"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rgbClr val="FF0000"/>
                </a:solidFill>
                <a:latin typeface="+mn-ea"/>
                <a:ea typeface="+mn-ea"/>
              </a:rPr>
              <a:t>　さぎ　　　　　　　　　　　　　　　　　　　　　　　　りよう　　　　　ひ と　　　　　　あくようしゃ　　きんぴん　　え</a:t>
            </a:r>
          </a:p>
        </p:txBody>
      </p:sp>
      <p:sp>
        <p:nvSpPr>
          <p:cNvPr id="19" name="テキスト ボックス 18">
            <a:extLst>
              <a:ext uri="{FF2B5EF4-FFF2-40B4-BE49-F238E27FC236}">
                <a16:creationId xmlns:a16="http://schemas.microsoft.com/office/drawing/2014/main" id="{D462AB50-F2EE-AB2F-42D4-1AE46DB4FD4A}"/>
              </a:ext>
            </a:extLst>
          </p:cNvPr>
          <p:cNvSpPr txBox="1"/>
          <p:nvPr/>
        </p:nvSpPr>
        <p:spPr>
          <a:xfrm>
            <a:off x="3563888" y="5487202"/>
            <a:ext cx="4680520"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rgbClr val="FF0000"/>
                </a:solidFill>
                <a:latin typeface="+mn-ea"/>
                <a:ea typeface="+mn-ea"/>
              </a:rPr>
              <a:t>じょうほう　 ぎんこうこうざじょうほう　　だま　　と　　　てぐち　　　はんざい</a:t>
            </a:r>
          </a:p>
        </p:txBody>
      </p:sp>
      <p:sp>
        <p:nvSpPr>
          <p:cNvPr id="18" name="フッター プレースホルダー 2">
            <a:extLst>
              <a:ext uri="{FF2B5EF4-FFF2-40B4-BE49-F238E27FC236}">
                <a16:creationId xmlns:a16="http://schemas.microsoft.com/office/drawing/2014/main" id="{3563C50C-7271-1611-6A16-B778783CBCD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0" name="フッター プレースホルダー 2">
            <a:extLst>
              <a:ext uri="{FF2B5EF4-FFF2-40B4-BE49-F238E27FC236}">
                <a16:creationId xmlns:a16="http://schemas.microsoft.com/office/drawing/2014/main" id="{A135BE6E-8786-E816-D76F-A768AC074C3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908334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直角三角形 13">
            <a:extLst>
              <a:ext uri="{FF2B5EF4-FFF2-40B4-BE49-F238E27FC236}">
                <a16:creationId xmlns:a16="http://schemas.microsoft.com/office/drawing/2014/main" id="{9E326446-F705-C30A-D0E1-B98DC4A36524}"/>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⑨トラブルに巻き込まれないために　その１</a:t>
              </a:r>
            </a:p>
          </p:txBody>
        </p:sp>
      </p:grpSp>
      <p:sp>
        <p:nvSpPr>
          <p:cNvPr id="2" name="テキスト ボックス 1">
            <a:extLst>
              <a:ext uri="{FF2B5EF4-FFF2-40B4-BE49-F238E27FC236}">
                <a16:creationId xmlns:a16="http://schemas.microsoft.com/office/drawing/2014/main" id="{9ECB8DE8-643F-ADF5-883A-533527C8B395}"/>
              </a:ext>
            </a:extLst>
          </p:cNvPr>
          <p:cNvSpPr txBox="1"/>
          <p:nvPr/>
        </p:nvSpPr>
        <p:spPr>
          <a:xfrm>
            <a:off x="953852" y="991919"/>
            <a:ext cx="7272808" cy="4729500"/>
          </a:xfrm>
          <a:prstGeom prst="rect">
            <a:avLst/>
          </a:prstGeom>
          <a:noFill/>
        </p:spPr>
        <p:txBody>
          <a:bodyPr wrap="square" rtlCol="0">
            <a:spAutoFit/>
          </a:bodyPr>
          <a:lstStyle/>
          <a:p>
            <a:pPr>
              <a:lnSpc>
                <a:spcPts val="3400"/>
              </a:lnSpc>
            </a:pPr>
            <a:r>
              <a:rPr kumimoji="1" lang="ja-JP" altLang="en-US" sz="2400" b="1" dirty="0">
                <a:solidFill>
                  <a:srgbClr val="FF0000"/>
                </a:solidFill>
                <a:effectLst>
                  <a:outerShdw blurRad="38100" dist="38100" dir="2700000" algn="tl">
                    <a:srgbClr val="000000">
                      <a:alpha val="43137"/>
                    </a:srgbClr>
                  </a:outerShdw>
                </a:effectLst>
              </a:rPr>
              <a:t>１．アプリは、正規の配信サイトを利用しよう</a:t>
            </a:r>
          </a:p>
          <a:p>
            <a:pPr>
              <a:lnSpc>
                <a:spcPts val="3400"/>
              </a:lnSpc>
            </a:pPr>
            <a:r>
              <a:rPr kumimoji="1" lang="ja-JP" altLang="en-US" sz="2000" dirty="0">
                <a:latin typeface="+mn-ea"/>
                <a:ea typeface="+mn-ea"/>
              </a:rPr>
              <a:t>　本物と見分けがつかない不正なサイトで、不正なアプリのインストールが求められるケースが増えています。不正なアプリを</a:t>
            </a:r>
            <a:r>
              <a:rPr kumimoji="1" lang="ja-JP" altLang="en-US" sz="2000" spc="100" dirty="0">
                <a:latin typeface="+mn-ea"/>
                <a:ea typeface="+mn-ea"/>
              </a:rPr>
              <a:t>インストールすると、カード番号等の情報が抜き取られ、不正な購買や</a:t>
            </a:r>
            <a:r>
              <a:rPr kumimoji="1" lang="ja-JP" altLang="en-US" sz="2000" dirty="0">
                <a:latin typeface="+mn-ea"/>
                <a:ea typeface="+mn-ea"/>
              </a:rPr>
              <a:t>決済につながるため、アプリは正規の配信サイトでインストールしましょう。</a:t>
            </a:r>
          </a:p>
          <a:p>
            <a:pPr>
              <a:lnSpc>
                <a:spcPts val="3400"/>
              </a:lnSpc>
            </a:pPr>
            <a:r>
              <a:rPr kumimoji="1" lang="ja-JP" altLang="en-US" sz="2400" b="1" dirty="0">
                <a:solidFill>
                  <a:srgbClr val="FF0000"/>
                </a:solidFill>
                <a:effectLst>
                  <a:outerShdw blurRad="38100" dist="38100" dir="2700000" algn="tl">
                    <a:srgbClr val="000000">
                      <a:alpha val="43137"/>
                    </a:srgbClr>
                  </a:outerShdw>
                </a:effectLst>
              </a:rPr>
              <a:t>２．不安を煽るような内容のメッセージに注意しよう</a:t>
            </a:r>
          </a:p>
          <a:p>
            <a:pPr>
              <a:lnSpc>
                <a:spcPts val="3400"/>
              </a:lnSpc>
            </a:pPr>
            <a:r>
              <a:rPr kumimoji="1" lang="ja-JP" altLang="en-US" sz="2000" dirty="0">
                <a:latin typeface="+mn-ea"/>
                <a:ea typeface="+mn-ea"/>
              </a:rPr>
              <a:t>　高額請求やウイルス感染など不安を煽るような内容の場合は、慌ててリンク先やＵＲＬをクリックせず、先生や保護者に相談しましょう。</a:t>
            </a:r>
          </a:p>
          <a:p>
            <a:endParaRPr kumimoji="1" lang="ja-JP" altLang="en-US" dirty="0"/>
          </a:p>
        </p:txBody>
      </p:sp>
      <p:sp>
        <p:nvSpPr>
          <p:cNvPr id="3" name="テキスト ボックス 2">
            <a:extLst>
              <a:ext uri="{FF2B5EF4-FFF2-40B4-BE49-F238E27FC236}">
                <a16:creationId xmlns:a16="http://schemas.microsoft.com/office/drawing/2014/main" id="{EBFF867A-F8D9-391D-412D-C848EFC2F866}"/>
              </a:ext>
            </a:extLst>
          </p:cNvPr>
          <p:cNvSpPr txBox="1"/>
          <p:nvPr/>
        </p:nvSpPr>
        <p:spPr>
          <a:xfrm>
            <a:off x="2688959" y="920517"/>
            <a:ext cx="6300192" cy="230832"/>
          </a:xfrm>
          <a:prstGeom prst="rect">
            <a:avLst/>
          </a:prstGeom>
          <a:noFill/>
        </p:spPr>
        <p:txBody>
          <a:bodyPr wrap="square" rtlCol="0">
            <a:spAutoFit/>
          </a:bodyPr>
          <a:lstStyle/>
          <a:p>
            <a:r>
              <a:rPr kumimoji="1" lang="ja-JP" altLang="en-US" sz="900" b="1" dirty="0">
                <a:solidFill>
                  <a:srgbClr val="FF0000"/>
                </a:solidFill>
                <a:latin typeface="+mj-ea"/>
                <a:ea typeface="+mj-ea"/>
              </a:rPr>
              <a:t>せい     き　　　　 　はい   しん　　　　　　　 　    　　　　　り      よう</a:t>
            </a:r>
            <a:endParaRPr kumimoji="1" lang="en-US" altLang="ja-JP" sz="9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8B08EC19-05AF-A45B-46CC-FBE63337354A}"/>
              </a:ext>
            </a:extLst>
          </p:cNvPr>
          <p:cNvSpPr txBox="1"/>
          <p:nvPr/>
        </p:nvSpPr>
        <p:spPr>
          <a:xfrm>
            <a:off x="2604338" y="1924"/>
            <a:ext cx="6516216" cy="276999"/>
          </a:xfrm>
          <a:prstGeom prst="rect">
            <a:avLst/>
          </a:prstGeom>
          <a:noFill/>
        </p:spPr>
        <p:txBody>
          <a:bodyPr wrap="square" rtlCol="0">
            <a:spAutoFit/>
          </a:bodyPr>
          <a:lstStyle/>
          <a:p>
            <a:r>
              <a:rPr kumimoji="1" lang="ja-JP" altLang="en-US" sz="1200" b="1" dirty="0">
                <a:solidFill>
                  <a:schemeClr val="bg1"/>
                </a:solidFill>
                <a:latin typeface="+mj-ea"/>
                <a:ea typeface="+mj-ea"/>
              </a:rPr>
              <a:t>ま　　　　　　　こ</a:t>
            </a:r>
            <a:endParaRPr kumimoji="1" lang="en-US" altLang="ja-JP" sz="1200" b="1" dirty="0">
              <a:solidFill>
                <a:schemeClr val="bg1"/>
              </a:solidFill>
              <a:latin typeface="+mj-ea"/>
              <a:ea typeface="+mj-ea"/>
            </a:endParaRPr>
          </a:p>
        </p:txBody>
      </p:sp>
      <p:sp>
        <p:nvSpPr>
          <p:cNvPr id="5" name="テキスト ボックス 4">
            <a:extLst>
              <a:ext uri="{FF2B5EF4-FFF2-40B4-BE49-F238E27FC236}">
                <a16:creationId xmlns:a16="http://schemas.microsoft.com/office/drawing/2014/main" id="{6E4DE037-CC0F-DDC6-27E0-6FEE108CF75E}"/>
              </a:ext>
            </a:extLst>
          </p:cNvPr>
          <p:cNvSpPr txBox="1"/>
          <p:nvPr/>
        </p:nvSpPr>
        <p:spPr>
          <a:xfrm>
            <a:off x="1115616" y="1389465"/>
            <a:ext cx="5256584" cy="230832"/>
          </a:xfrm>
          <a:prstGeom prst="rect">
            <a:avLst/>
          </a:prstGeom>
          <a:noFill/>
        </p:spPr>
        <p:txBody>
          <a:bodyPr wrap="square" rtlCol="0">
            <a:spAutoFit/>
          </a:bodyPr>
          <a:lstStyle/>
          <a:p>
            <a:r>
              <a:rPr kumimoji="1" lang="ja-JP" altLang="en-US" sz="900" b="1" dirty="0">
                <a:latin typeface="+mj-ea"/>
                <a:ea typeface="+mj-ea"/>
              </a:rPr>
              <a:t> ほん もの　　    み   わ　 　　　　　　　　　　　  　　　　　　  　ふ  せい 　　　　　　　　　　 　　　    　　ふ  せい</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B857B739-DD21-D623-FD26-90D901CA7DA8}"/>
              </a:ext>
            </a:extLst>
          </p:cNvPr>
          <p:cNvSpPr txBox="1"/>
          <p:nvPr/>
        </p:nvSpPr>
        <p:spPr>
          <a:xfrm>
            <a:off x="1728192" y="1812446"/>
            <a:ext cx="4417740" cy="230832"/>
          </a:xfrm>
          <a:prstGeom prst="rect">
            <a:avLst/>
          </a:prstGeom>
          <a:noFill/>
        </p:spPr>
        <p:txBody>
          <a:bodyPr wrap="square" rtlCol="0">
            <a:spAutoFit/>
          </a:bodyPr>
          <a:lstStyle/>
          <a:p>
            <a:r>
              <a:rPr kumimoji="1" lang="ja-JP" altLang="en-US" sz="900" b="1" dirty="0">
                <a:latin typeface="+mj-ea"/>
                <a:ea typeface="+mj-ea"/>
              </a:rPr>
              <a:t>もと　　　　　　　　　　　　　　　　　　　　　　　 　　　ふ                                          ふ   せい　　　　　　　　　　　　　　　　　　　　　　　　　　　　　　　　　　　　　　　　　　　　　　　　　　　　　　　             　　　</a:t>
            </a:r>
            <a:endParaRPr kumimoji="1" lang="en-US" altLang="ja-JP" sz="900" b="1" dirty="0">
              <a:latin typeface="+mj-ea"/>
              <a:ea typeface="+mj-ea"/>
            </a:endParaRPr>
          </a:p>
        </p:txBody>
      </p:sp>
      <p:sp>
        <p:nvSpPr>
          <p:cNvPr id="7" name="テキスト ボックス 6">
            <a:extLst>
              <a:ext uri="{FF2B5EF4-FFF2-40B4-BE49-F238E27FC236}">
                <a16:creationId xmlns:a16="http://schemas.microsoft.com/office/drawing/2014/main" id="{19228638-F668-7D47-5547-58EAB093879F}"/>
              </a:ext>
            </a:extLst>
          </p:cNvPr>
          <p:cNvSpPr txBox="1"/>
          <p:nvPr/>
        </p:nvSpPr>
        <p:spPr>
          <a:xfrm>
            <a:off x="2993140" y="2244627"/>
            <a:ext cx="4891228" cy="230832"/>
          </a:xfrm>
          <a:prstGeom prst="rect">
            <a:avLst/>
          </a:prstGeom>
          <a:noFill/>
        </p:spPr>
        <p:txBody>
          <a:bodyPr wrap="square" rtlCol="0">
            <a:spAutoFit/>
          </a:bodyPr>
          <a:lstStyle/>
          <a:p>
            <a:r>
              <a:rPr kumimoji="1" lang="ja-JP" altLang="en-US" sz="900" b="1" dirty="0">
                <a:latin typeface="+mj-ea"/>
                <a:ea typeface="+mj-ea"/>
              </a:rPr>
              <a:t> ばん   ごう  とう　　　　じょう ほう            ぬ　　　　　と　　　　　　　　　    ふ   せい　　  　こう  ばい　　　   　　　</a:t>
            </a:r>
            <a:endParaRPr kumimoji="1" lang="en-US" altLang="ja-JP" sz="900" b="1" dirty="0">
              <a:latin typeface="+mj-ea"/>
              <a:ea typeface="+mj-ea"/>
            </a:endParaRPr>
          </a:p>
        </p:txBody>
      </p:sp>
      <p:sp>
        <p:nvSpPr>
          <p:cNvPr id="8" name="テキスト ボックス 7">
            <a:extLst>
              <a:ext uri="{FF2B5EF4-FFF2-40B4-BE49-F238E27FC236}">
                <a16:creationId xmlns:a16="http://schemas.microsoft.com/office/drawing/2014/main" id="{2D95C6CE-055E-5706-821C-B51EC3899D92}"/>
              </a:ext>
            </a:extLst>
          </p:cNvPr>
          <p:cNvSpPr txBox="1"/>
          <p:nvPr/>
        </p:nvSpPr>
        <p:spPr>
          <a:xfrm>
            <a:off x="918944" y="2686888"/>
            <a:ext cx="7812360" cy="230832"/>
          </a:xfrm>
          <a:prstGeom prst="rect">
            <a:avLst/>
          </a:prstGeom>
          <a:noFill/>
        </p:spPr>
        <p:txBody>
          <a:bodyPr wrap="square" rtlCol="0">
            <a:spAutoFit/>
          </a:bodyPr>
          <a:lstStyle/>
          <a:p>
            <a:r>
              <a:rPr kumimoji="1" lang="ja-JP" altLang="en-US" sz="900" b="1" dirty="0">
                <a:latin typeface="+mj-ea"/>
                <a:ea typeface="+mj-ea"/>
              </a:rPr>
              <a:t> けっ  さい                                                                               せい    き　  　　はい   しん</a:t>
            </a:r>
            <a:endParaRPr kumimoji="1" lang="en-US" altLang="ja-JP" sz="900" b="1" dirty="0">
              <a:latin typeface="+mj-ea"/>
              <a:ea typeface="+mj-ea"/>
            </a:endParaRPr>
          </a:p>
        </p:txBody>
      </p:sp>
      <p:sp>
        <p:nvSpPr>
          <p:cNvPr id="10" name="テキスト ボックス 9">
            <a:extLst>
              <a:ext uri="{FF2B5EF4-FFF2-40B4-BE49-F238E27FC236}">
                <a16:creationId xmlns:a16="http://schemas.microsoft.com/office/drawing/2014/main" id="{EBA3D94E-D18B-018E-6C6D-B4DA98AD08F3}"/>
              </a:ext>
            </a:extLst>
          </p:cNvPr>
          <p:cNvSpPr txBox="1"/>
          <p:nvPr/>
        </p:nvSpPr>
        <p:spPr>
          <a:xfrm>
            <a:off x="1468005" y="3507415"/>
            <a:ext cx="7596336" cy="230832"/>
          </a:xfrm>
          <a:prstGeom prst="rect">
            <a:avLst/>
          </a:prstGeom>
          <a:noFill/>
        </p:spPr>
        <p:txBody>
          <a:bodyPr wrap="square" rtlCol="0">
            <a:spAutoFit/>
          </a:bodyPr>
          <a:lstStyle/>
          <a:p>
            <a:r>
              <a:rPr kumimoji="1" lang="ja-JP" altLang="en-US" sz="900" b="1" dirty="0">
                <a:solidFill>
                  <a:srgbClr val="FF0000"/>
                </a:solidFill>
                <a:latin typeface="+mj-ea"/>
                <a:ea typeface="+mj-ea"/>
              </a:rPr>
              <a:t>ふ    あん　  　 　 あお  　 　　　　　　　　  　　　ない   よう　　　　　　　　　　　　　　　　　　　　        　　 ちゅう   い</a:t>
            </a:r>
            <a:endParaRPr kumimoji="1" lang="en-US" altLang="ja-JP" sz="900" b="1" dirty="0">
              <a:solidFill>
                <a:srgbClr val="FF0000"/>
              </a:solidFill>
              <a:latin typeface="+mj-ea"/>
              <a:ea typeface="+mj-ea"/>
            </a:endParaRPr>
          </a:p>
        </p:txBody>
      </p:sp>
      <p:sp>
        <p:nvSpPr>
          <p:cNvPr id="11" name="テキスト ボックス 10">
            <a:extLst>
              <a:ext uri="{FF2B5EF4-FFF2-40B4-BE49-F238E27FC236}">
                <a16:creationId xmlns:a16="http://schemas.microsoft.com/office/drawing/2014/main" id="{0EBFCF4F-75AE-8E0E-8577-F21FA15FE6E3}"/>
              </a:ext>
            </a:extLst>
          </p:cNvPr>
          <p:cNvSpPr txBox="1"/>
          <p:nvPr/>
        </p:nvSpPr>
        <p:spPr>
          <a:xfrm>
            <a:off x="1150688" y="3975069"/>
            <a:ext cx="6445648" cy="230832"/>
          </a:xfrm>
          <a:prstGeom prst="rect">
            <a:avLst/>
          </a:prstGeom>
          <a:noFill/>
        </p:spPr>
        <p:txBody>
          <a:bodyPr wrap="square" rtlCol="0">
            <a:spAutoFit/>
          </a:bodyPr>
          <a:lstStyle/>
          <a:p>
            <a:r>
              <a:rPr kumimoji="1" lang="ja-JP" altLang="en-US" sz="900" b="1" dirty="0">
                <a:latin typeface="+mj-ea"/>
                <a:ea typeface="+mj-ea"/>
              </a:rPr>
              <a:t>こう  がく  せい きゅう　　　　　　　　　　　　　 　 かん  せん 　　　     　ふ   あん　 　  あお　　　　　　　　 　　  ない  よう          ば   あい</a:t>
            </a:r>
            <a:endParaRPr kumimoji="1" lang="en-US" altLang="ja-JP" sz="900" b="1" dirty="0">
              <a:latin typeface="+mj-ea"/>
              <a:ea typeface="+mj-ea"/>
            </a:endParaRPr>
          </a:p>
        </p:txBody>
      </p:sp>
      <p:sp>
        <p:nvSpPr>
          <p:cNvPr id="12" name="テキスト ボックス 11">
            <a:extLst>
              <a:ext uri="{FF2B5EF4-FFF2-40B4-BE49-F238E27FC236}">
                <a16:creationId xmlns:a16="http://schemas.microsoft.com/office/drawing/2014/main" id="{A8079AD8-74CD-0F08-7FF6-AC003AE55A1F}"/>
              </a:ext>
            </a:extLst>
          </p:cNvPr>
          <p:cNvSpPr txBox="1"/>
          <p:nvPr/>
        </p:nvSpPr>
        <p:spPr>
          <a:xfrm>
            <a:off x="953853" y="4408270"/>
            <a:ext cx="6570476" cy="230832"/>
          </a:xfrm>
          <a:prstGeom prst="rect">
            <a:avLst/>
          </a:prstGeom>
          <a:noFill/>
        </p:spPr>
        <p:txBody>
          <a:bodyPr wrap="square" rtlCol="0">
            <a:spAutoFit/>
          </a:bodyPr>
          <a:lstStyle/>
          <a:p>
            <a:r>
              <a:rPr kumimoji="1" lang="en-US" altLang="ja-JP" sz="900" b="1" dirty="0">
                <a:latin typeface="+mj-ea"/>
                <a:ea typeface="+mj-ea"/>
              </a:rPr>
              <a:t> </a:t>
            </a:r>
            <a:r>
              <a:rPr kumimoji="1" lang="ja-JP" altLang="en-US" sz="900" b="1" dirty="0">
                <a:latin typeface="+mj-ea"/>
                <a:ea typeface="+mj-ea"/>
              </a:rPr>
              <a:t>あわ　　　　　　　　　      　　 さき　　　　　　　　　　　　　　　　　　　　　　　　　　　       　　　せん せい           ほ    ご   しゃ　    　そう だん</a:t>
            </a:r>
            <a:endParaRPr kumimoji="1" lang="en-US" altLang="ja-JP" sz="900" b="1" dirty="0">
              <a:latin typeface="+mj-ea"/>
              <a:ea typeface="+mj-ea"/>
            </a:endParaRPr>
          </a:p>
        </p:txBody>
      </p:sp>
      <p:sp>
        <p:nvSpPr>
          <p:cNvPr id="9" name="フッター プレースホルダー 2">
            <a:extLst>
              <a:ext uri="{FF2B5EF4-FFF2-40B4-BE49-F238E27FC236}">
                <a16:creationId xmlns:a16="http://schemas.microsoft.com/office/drawing/2014/main" id="{EFA07FBE-2B83-0FC6-E49C-B559D50853D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3" name="フッター プレースホルダー 2">
            <a:extLst>
              <a:ext uri="{FF2B5EF4-FFF2-40B4-BE49-F238E27FC236}">
                <a16:creationId xmlns:a16="http://schemas.microsoft.com/office/drawing/2014/main" id="{4E2CF6B7-ABBD-BF3A-D9F1-70F2AE775392}"/>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直角三角形 11">
            <a:extLst>
              <a:ext uri="{FF2B5EF4-FFF2-40B4-BE49-F238E27FC236}">
                <a16:creationId xmlns:a16="http://schemas.microsoft.com/office/drawing/2014/main" id="{E2B34C2C-88F8-2F2C-F72A-88D00D573FC9}"/>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3315" name="正方形/長方形 2"/>
          <p:cNvGrpSpPr>
            <a:grpSpLocks/>
          </p:cNvGrpSpPr>
          <p:nvPr/>
        </p:nvGrpSpPr>
        <p:grpSpPr bwMode="auto">
          <a:xfrm>
            <a:off x="-30163" y="-30163"/>
            <a:ext cx="9240838" cy="878814"/>
            <a:chOff x="-19" y="-19"/>
            <a:chExt cx="5821" cy="925"/>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9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⑩トラブルに巻き込まれないために　その２</a:t>
              </a:r>
            </a:p>
          </p:txBody>
        </p:sp>
      </p:grpSp>
      <p:sp>
        <p:nvSpPr>
          <p:cNvPr id="2" name="テキスト ボックス 1">
            <a:extLst>
              <a:ext uri="{FF2B5EF4-FFF2-40B4-BE49-F238E27FC236}">
                <a16:creationId xmlns:a16="http://schemas.microsoft.com/office/drawing/2014/main" id="{4291EF85-2E26-61E9-3EBD-CE787AEBC0F7}"/>
              </a:ext>
            </a:extLst>
          </p:cNvPr>
          <p:cNvSpPr txBox="1"/>
          <p:nvPr/>
        </p:nvSpPr>
        <p:spPr>
          <a:xfrm>
            <a:off x="971600" y="980728"/>
            <a:ext cx="7128792" cy="3719480"/>
          </a:xfrm>
          <a:prstGeom prst="rect">
            <a:avLst/>
          </a:prstGeom>
          <a:noFill/>
        </p:spPr>
        <p:txBody>
          <a:bodyPr wrap="square" rtlCol="0">
            <a:spAutoFit/>
          </a:bodyPr>
          <a:lstStyle/>
          <a:p>
            <a:pPr>
              <a:lnSpc>
                <a:spcPts val="3800"/>
              </a:lnSpc>
            </a:pPr>
            <a:r>
              <a:rPr kumimoji="1" lang="ja-JP" altLang="en-US" sz="2400" b="1" dirty="0">
                <a:solidFill>
                  <a:srgbClr val="FF0000"/>
                </a:solidFill>
                <a:effectLst>
                  <a:outerShdw blurRad="38100" dist="38100" dir="2700000" algn="tl">
                    <a:srgbClr val="000000">
                      <a:alpha val="43137"/>
                    </a:srgbClr>
                  </a:outerShdw>
                </a:effectLst>
              </a:rPr>
              <a:t>３．セキュリティソフトを導入しよう</a:t>
            </a:r>
          </a:p>
          <a:p>
            <a:pPr>
              <a:lnSpc>
                <a:spcPts val="3400"/>
              </a:lnSpc>
            </a:pPr>
            <a:r>
              <a:rPr kumimoji="1" lang="ja-JP" altLang="en-US" sz="2000" dirty="0">
                <a:latin typeface="+mn-ea"/>
                <a:ea typeface="+mn-ea"/>
              </a:rPr>
              <a:t>　セキュリティソフトの多くは、フィッシング詐欺を目的としたメールを除外するフィルタリング機能を備えています。フィッシングサイトと疑われるサイトへアクセスしようとするとブロックする機能もあるようです。</a:t>
            </a:r>
          </a:p>
          <a:p>
            <a:pPr>
              <a:lnSpc>
                <a:spcPts val="3800"/>
              </a:lnSpc>
            </a:pPr>
            <a:r>
              <a:rPr kumimoji="1" lang="ja-JP" altLang="en-US" sz="2400" b="1" dirty="0">
                <a:solidFill>
                  <a:srgbClr val="FF0000"/>
                </a:solidFill>
                <a:effectLst>
                  <a:outerShdw blurRad="38100" dist="38100" dir="2700000" algn="tl">
                    <a:srgbClr val="000000">
                      <a:alpha val="43137"/>
                    </a:srgbClr>
                  </a:outerShdw>
                </a:effectLst>
              </a:rPr>
              <a:t>４．メールなどの送信元を確認しよう</a:t>
            </a:r>
          </a:p>
          <a:p>
            <a:pPr>
              <a:lnSpc>
                <a:spcPts val="3400"/>
              </a:lnSpc>
            </a:pPr>
            <a:r>
              <a:rPr kumimoji="1" lang="ja-JP" altLang="en-US" sz="2000" dirty="0">
                <a:latin typeface="+mn-ea"/>
                <a:ea typeface="+mn-ea"/>
              </a:rPr>
              <a:t>　ＳＭＳやメールが送られてきたら、メールの送信元を落ち着いて確認し、先生や保護者に相談しましょう。</a:t>
            </a:r>
          </a:p>
        </p:txBody>
      </p:sp>
      <p:sp>
        <p:nvSpPr>
          <p:cNvPr id="3" name="テキスト ボックス 2">
            <a:extLst>
              <a:ext uri="{FF2B5EF4-FFF2-40B4-BE49-F238E27FC236}">
                <a16:creationId xmlns:a16="http://schemas.microsoft.com/office/drawing/2014/main" id="{9E218322-3199-E522-5DF8-631FC6DBC95D}"/>
              </a:ext>
            </a:extLst>
          </p:cNvPr>
          <p:cNvSpPr txBox="1"/>
          <p:nvPr/>
        </p:nvSpPr>
        <p:spPr>
          <a:xfrm>
            <a:off x="3887416" y="926724"/>
            <a:ext cx="5220072" cy="230832"/>
          </a:xfrm>
          <a:prstGeom prst="rect">
            <a:avLst/>
          </a:prstGeom>
          <a:noFill/>
        </p:spPr>
        <p:txBody>
          <a:bodyPr wrap="square" rtlCol="0">
            <a:spAutoFit/>
          </a:bodyPr>
          <a:lstStyle/>
          <a:p>
            <a:r>
              <a:rPr kumimoji="1" lang="ja-JP" altLang="en-US" sz="900" b="1" dirty="0">
                <a:solidFill>
                  <a:srgbClr val="FF0000"/>
                </a:solidFill>
                <a:latin typeface="+mj-ea"/>
                <a:ea typeface="+mj-ea"/>
              </a:rPr>
              <a:t>どうにゅう</a:t>
            </a:r>
            <a:endParaRPr kumimoji="1" lang="en-US" altLang="ja-JP" sz="9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D7F52AAC-6DB9-C32E-9536-1B880576DE91}"/>
              </a:ext>
            </a:extLst>
          </p:cNvPr>
          <p:cNvSpPr txBox="1"/>
          <p:nvPr/>
        </p:nvSpPr>
        <p:spPr>
          <a:xfrm>
            <a:off x="3245959" y="1428725"/>
            <a:ext cx="3918330" cy="230832"/>
          </a:xfrm>
          <a:prstGeom prst="rect">
            <a:avLst/>
          </a:prstGeom>
          <a:noFill/>
        </p:spPr>
        <p:txBody>
          <a:bodyPr wrap="square" rtlCol="0">
            <a:spAutoFit/>
          </a:bodyPr>
          <a:lstStyle/>
          <a:p>
            <a:r>
              <a:rPr kumimoji="1" lang="ja-JP" altLang="en-US" sz="900" b="1" dirty="0">
                <a:latin typeface="+mj-ea"/>
                <a:ea typeface="+mj-ea"/>
              </a:rPr>
              <a:t>おお　　　　　　　　　　　　　　　　　 　　　　　 　  さ      ぎ　　    もく   てき</a:t>
            </a:r>
            <a:endParaRPr kumimoji="1" lang="en-US" altLang="ja-JP" sz="900" b="1" dirty="0">
              <a:latin typeface="+mj-ea"/>
              <a:ea typeface="+mj-ea"/>
            </a:endParaRPr>
          </a:p>
        </p:txBody>
      </p:sp>
      <p:sp>
        <p:nvSpPr>
          <p:cNvPr id="5" name="テキスト ボックス 4">
            <a:extLst>
              <a:ext uri="{FF2B5EF4-FFF2-40B4-BE49-F238E27FC236}">
                <a16:creationId xmlns:a16="http://schemas.microsoft.com/office/drawing/2014/main" id="{883DA482-C861-19CA-6C5E-A4000C5110D8}"/>
              </a:ext>
            </a:extLst>
          </p:cNvPr>
          <p:cNvSpPr txBox="1"/>
          <p:nvPr/>
        </p:nvSpPr>
        <p:spPr>
          <a:xfrm>
            <a:off x="1217929" y="1862828"/>
            <a:ext cx="3642103" cy="230832"/>
          </a:xfrm>
          <a:prstGeom prst="rect">
            <a:avLst/>
          </a:prstGeom>
          <a:noFill/>
        </p:spPr>
        <p:txBody>
          <a:bodyPr wrap="square" rtlCol="0">
            <a:spAutoFit/>
          </a:bodyPr>
          <a:lstStyle/>
          <a:p>
            <a:r>
              <a:rPr kumimoji="1" lang="ja-JP" altLang="en-US" sz="900" b="1" dirty="0">
                <a:latin typeface="+mj-ea"/>
                <a:ea typeface="+mj-ea"/>
              </a:rPr>
              <a:t>じょ  がい　　　　　　　　　　　　　　　　　　　　　　　　 　　 き  のう　  　　そな</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F4F8E719-476C-9C2A-6FE9-997A53192096}"/>
              </a:ext>
            </a:extLst>
          </p:cNvPr>
          <p:cNvSpPr txBox="1"/>
          <p:nvPr/>
        </p:nvSpPr>
        <p:spPr>
          <a:xfrm>
            <a:off x="1165468" y="2274715"/>
            <a:ext cx="7956376" cy="230832"/>
          </a:xfrm>
          <a:prstGeom prst="rect">
            <a:avLst/>
          </a:prstGeom>
          <a:noFill/>
        </p:spPr>
        <p:txBody>
          <a:bodyPr wrap="square" rtlCol="0">
            <a:spAutoFit/>
          </a:bodyPr>
          <a:lstStyle/>
          <a:p>
            <a:r>
              <a:rPr kumimoji="1" lang="ja-JP" altLang="en-US" sz="900" b="1" dirty="0">
                <a:latin typeface="+mj-ea"/>
                <a:ea typeface="+mj-ea"/>
              </a:rPr>
              <a:t>うたが                                                                                                                                                        き  のう</a:t>
            </a:r>
            <a:endParaRPr kumimoji="1" lang="en-US" altLang="ja-JP" sz="900" b="1" dirty="0">
              <a:latin typeface="+mj-ea"/>
              <a:ea typeface="+mj-ea"/>
            </a:endParaRPr>
          </a:p>
        </p:txBody>
      </p:sp>
      <p:sp>
        <p:nvSpPr>
          <p:cNvPr id="8" name="テキスト ボックス 7">
            <a:extLst>
              <a:ext uri="{FF2B5EF4-FFF2-40B4-BE49-F238E27FC236}">
                <a16:creationId xmlns:a16="http://schemas.microsoft.com/office/drawing/2014/main" id="{6F125909-EE6F-70A1-1ED7-3670EAFA9A63}"/>
              </a:ext>
            </a:extLst>
          </p:cNvPr>
          <p:cNvSpPr txBox="1"/>
          <p:nvPr/>
        </p:nvSpPr>
        <p:spPr>
          <a:xfrm>
            <a:off x="3118508" y="3126568"/>
            <a:ext cx="5903640" cy="230832"/>
          </a:xfrm>
          <a:prstGeom prst="rect">
            <a:avLst/>
          </a:prstGeom>
          <a:noFill/>
        </p:spPr>
        <p:txBody>
          <a:bodyPr wrap="square" rtlCol="0">
            <a:spAutoFit/>
          </a:bodyPr>
          <a:lstStyle/>
          <a:p>
            <a:r>
              <a:rPr kumimoji="1" lang="ja-JP" altLang="en-US" sz="900" b="1" dirty="0">
                <a:solidFill>
                  <a:srgbClr val="FF0000"/>
                </a:solidFill>
                <a:latin typeface="+mj-ea"/>
                <a:ea typeface="+mj-ea"/>
              </a:rPr>
              <a:t>そう    しん   もと　　　　  かく   にん</a:t>
            </a:r>
            <a:endParaRPr kumimoji="1" lang="en-US" altLang="ja-JP" sz="900" b="1" dirty="0">
              <a:solidFill>
                <a:srgbClr val="FF0000"/>
              </a:solidFill>
              <a:latin typeface="+mj-ea"/>
              <a:ea typeface="+mj-ea"/>
            </a:endParaRPr>
          </a:p>
        </p:txBody>
      </p:sp>
      <p:sp>
        <p:nvSpPr>
          <p:cNvPr id="9" name="テキスト ボックス 8">
            <a:extLst>
              <a:ext uri="{FF2B5EF4-FFF2-40B4-BE49-F238E27FC236}">
                <a16:creationId xmlns:a16="http://schemas.microsoft.com/office/drawing/2014/main" id="{BD769940-964F-DEFE-22C4-406FB5ACAFD1}"/>
              </a:ext>
            </a:extLst>
          </p:cNvPr>
          <p:cNvSpPr txBox="1"/>
          <p:nvPr/>
        </p:nvSpPr>
        <p:spPr>
          <a:xfrm>
            <a:off x="2921133" y="3628161"/>
            <a:ext cx="4531187" cy="230832"/>
          </a:xfrm>
          <a:prstGeom prst="rect">
            <a:avLst/>
          </a:prstGeom>
          <a:noFill/>
        </p:spPr>
        <p:txBody>
          <a:bodyPr wrap="square" rtlCol="0">
            <a:spAutoFit/>
          </a:bodyPr>
          <a:lstStyle/>
          <a:p>
            <a:r>
              <a:rPr kumimoji="1" lang="ja-JP" altLang="en-US" sz="900" b="1" dirty="0">
                <a:latin typeface="+mj-ea"/>
                <a:ea typeface="+mj-ea"/>
              </a:rPr>
              <a:t>  おく　　　　　　　　　　　　　　　　　　　　　　　　　　　　　　　　　そう  しん  もと         お　　　 　つ　　　　　     　　　</a:t>
            </a:r>
            <a:endParaRPr kumimoji="1" lang="en-US" altLang="ja-JP" sz="900" b="1" dirty="0">
              <a:latin typeface="+mj-ea"/>
              <a:ea typeface="+mj-ea"/>
            </a:endParaRPr>
          </a:p>
        </p:txBody>
      </p:sp>
      <p:sp>
        <p:nvSpPr>
          <p:cNvPr id="10" name="テキスト ボックス 9">
            <a:extLst>
              <a:ext uri="{FF2B5EF4-FFF2-40B4-BE49-F238E27FC236}">
                <a16:creationId xmlns:a16="http://schemas.microsoft.com/office/drawing/2014/main" id="{03B148C4-5F66-3C9B-95C6-70DDACC067D5}"/>
              </a:ext>
            </a:extLst>
          </p:cNvPr>
          <p:cNvSpPr txBox="1"/>
          <p:nvPr/>
        </p:nvSpPr>
        <p:spPr>
          <a:xfrm>
            <a:off x="990328" y="4069793"/>
            <a:ext cx="3293640" cy="230832"/>
          </a:xfrm>
          <a:prstGeom prst="rect">
            <a:avLst/>
          </a:prstGeom>
          <a:noFill/>
        </p:spPr>
        <p:txBody>
          <a:bodyPr wrap="square" rtlCol="0">
            <a:spAutoFit/>
          </a:bodyPr>
          <a:lstStyle/>
          <a:p>
            <a:r>
              <a:rPr kumimoji="1" lang="ja-JP" altLang="en-US" sz="900" b="1" dirty="0">
                <a:latin typeface="+mj-ea"/>
                <a:ea typeface="+mj-ea"/>
              </a:rPr>
              <a:t>かく  にん　　　　　せん  せい  　   　ほ    ご    しゃ 　 　 そう  だん</a:t>
            </a:r>
            <a:endParaRPr kumimoji="1" lang="en-US" altLang="ja-JP" sz="900" b="1" dirty="0">
              <a:latin typeface="+mj-ea"/>
              <a:ea typeface="+mj-ea"/>
            </a:endParaRPr>
          </a:p>
        </p:txBody>
      </p:sp>
      <p:sp>
        <p:nvSpPr>
          <p:cNvPr id="11" name="テキスト ボックス 10">
            <a:extLst>
              <a:ext uri="{FF2B5EF4-FFF2-40B4-BE49-F238E27FC236}">
                <a16:creationId xmlns:a16="http://schemas.microsoft.com/office/drawing/2014/main" id="{92F85384-947E-D8A1-C8C9-854FA46C79DC}"/>
              </a:ext>
            </a:extLst>
          </p:cNvPr>
          <p:cNvSpPr txBox="1"/>
          <p:nvPr/>
        </p:nvSpPr>
        <p:spPr>
          <a:xfrm>
            <a:off x="2627784" y="7785"/>
            <a:ext cx="6516216" cy="276999"/>
          </a:xfrm>
          <a:prstGeom prst="rect">
            <a:avLst/>
          </a:prstGeom>
          <a:noFill/>
        </p:spPr>
        <p:txBody>
          <a:bodyPr wrap="square" rtlCol="0">
            <a:spAutoFit/>
          </a:bodyPr>
          <a:lstStyle/>
          <a:p>
            <a:r>
              <a:rPr kumimoji="1" lang="ja-JP" altLang="en-US" sz="1200" b="1" dirty="0">
                <a:solidFill>
                  <a:schemeClr val="bg1"/>
                </a:solidFill>
                <a:latin typeface="+mj-ea"/>
                <a:ea typeface="+mj-ea"/>
              </a:rPr>
              <a:t>ま　　　 　　　こ</a:t>
            </a:r>
            <a:endParaRPr kumimoji="1" lang="en-US" altLang="ja-JP" sz="1200" b="1" dirty="0">
              <a:solidFill>
                <a:schemeClr val="bg1"/>
              </a:solidFill>
              <a:latin typeface="+mj-ea"/>
              <a:ea typeface="+mj-ea"/>
            </a:endParaRPr>
          </a:p>
        </p:txBody>
      </p:sp>
      <p:sp>
        <p:nvSpPr>
          <p:cNvPr id="15" name="四角形: 1 つの角を切り取る 14">
            <a:extLst>
              <a:ext uri="{FF2B5EF4-FFF2-40B4-BE49-F238E27FC236}">
                <a16:creationId xmlns:a16="http://schemas.microsoft.com/office/drawing/2014/main" id="{4E5963E2-29BD-E5EF-A288-E4718B6C98D4}"/>
              </a:ext>
            </a:extLst>
          </p:cNvPr>
          <p:cNvSpPr/>
          <p:nvPr/>
        </p:nvSpPr>
        <p:spPr>
          <a:xfrm>
            <a:off x="1115616" y="5599185"/>
            <a:ext cx="6840760" cy="638127"/>
          </a:xfrm>
          <a:prstGeom prst="snip1Rect">
            <a:avLst/>
          </a:prstGeom>
          <a:solidFill>
            <a:schemeClr val="accent1">
              <a:lumMod val="20000"/>
              <a:lumOff val="80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rgbClr val="FF0000"/>
              </a:solidFill>
              <a:effectLst>
                <a:outerShdw blurRad="38100" dist="25400" dir="5400000" algn="ctr" rotWithShape="0">
                  <a:srgbClr val="6E747A">
                    <a:alpha val="43000"/>
                  </a:srgbClr>
                </a:outerShdw>
              </a:effectLst>
              <a:latin typeface="+mj-ea"/>
              <a:ea typeface="+mj-ea"/>
            </a:endParaRPr>
          </a:p>
        </p:txBody>
      </p:sp>
      <p:sp>
        <p:nvSpPr>
          <p:cNvPr id="16" name="テキスト ボックス 8">
            <a:extLst>
              <a:ext uri="{FF2B5EF4-FFF2-40B4-BE49-F238E27FC236}">
                <a16:creationId xmlns:a16="http://schemas.microsoft.com/office/drawing/2014/main" id="{63924978-47D3-C93C-B347-EE9BA3DEEEE6}"/>
              </a:ext>
            </a:extLst>
          </p:cNvPr>
          <p:cNvSpPr txBox="1"/>
          <p:nvPr/>
        </p:nvSpPr>
        <p:spPr>
          <a:xfrm>
            <a:off x="1827140" y="5724847"/>
            <a:ext cx="5472608" cy="461665"/>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solidFill>
                  <a:srgbClr val="FF0000"/>
                </a:solidFill>
                <a:latin typeface="+mj-ea"/>
                <a:ea typeface="+mj-ea"/>
              </a:rPr>
              <a:t>※</a:t>
            </a:r>
            <a:r>
              <a:rPr kumimoji="1" lang="ja-JP" altLang="en-US" sz="800" b="1" dirty="0">
                <a:solidFill>
                  <a:srgbClr val="FF0000"/>
                </a:solidFill>
                <a:latin typeface="+mj-ea"/>
                <a:ea typeface="+mj-ea"/>
              </a:rPr>
              <a:t>セキュリティソフトとは＝コンピュータウイルスを防ぐためのソフトウェアです。 パソコンやスマートフォンに導入しておけば、</a:t>
            </a:r>
            <a:endParaRPr kumimoji="1" lang="en-US" altLang="ja-JP" sz="800" b="1" dirty="0">
              <a:solidFill>
                <a:srgbClr val="FF0000"/>
              </a:solidFill>
              <a:latin typeface="+mj-ea"/>
              <a:ea typeface="+mj-ea"/>
            </a:endParaRPr>
          </a:p>
          <a:p>
            <a:endParaRPr kumimoji="1" lang="en-US" altLang="ja-JP" sz="800" b="1" dirty="0">
              <a:solidFill>
                <a:srgbClr val="FF0000"/>
              </a:solidFill>
              <a:latin typeface="+mj-ea"/>
              <a:ea typeface="+mj-ea"/>
            </a:endParaRPr>
          </a:p>
          <a:p>
            <a:r>
              <a:rPr kumimoji="1" lang="ja-JP" altLang="en-US" sz="800" b="1" dirty="0">
                <a:solidFill>
                  <a:srgbClr val="FF0000"/>
                </a:solidFill>
                <a:latin typeface="+mj-ea"/>
                <a:ea typeface="+mj-ea"/>
              </a:rPr>
              <a:t>　 個人情報の漏洩や不正アクセスのリスクを軽減することが可能です。</a:t>
            </a:r>
          </a:p>
        </p:txBody>
      </p:sp>
      <p:sp>
        <p:nvSpPr>
          <p:cNvPr id="17" name="テキスト ボックス 10">
            <a:extLst>
              <a:ext uri="{FF2B5EF4-FFF2-40B4-BE49-F238E27FC236}">
                <a16:creationId xmlns:a16="http://schemas.microsoft.com/office/drawing/2014/main" id="{DB5C5F9A-CBFB-5E4F-2B5D-DAE389ADBF92}"/>
              </a:ext>
            </a:extLst>
          </p:cNvPr>
          <p:cNvSpPr txBox="1"/>
          <p:nvPr/>
        </p:nvSpPr>
        <p:spPr>
          <a:xfrm>
            <a:off x="3915372" y="5633042"/>
            <a:ext cx="4617068"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dirty="0">
                <a:solidFill>
                  <a:srgbClr val="FF0000"/>
                </a:solidFill>
                <a:latin typeface="+mj-ea"/>
                <a:ea typeface="+mj-ea"/>
              </a:rPr>
              <a:t>ふせ　　　　　　　　　　　　　　　　　　　　　　　　　　　　　　　　　　　　　　　　　　　　　　　　　　　　　どうにゅう</a:t>
            </a:r>
          </a:p>
        </p:txBody>
      </p:sp>
      <p:sp>
        <p:nvSpPr>
          <p:cNvPr id="18" name="テキスト ボックス 18">
            <a:extLst>
              <a:ext uri="{FF2B5EF4-FFF2-40B4-BE49-F238E27FC236}">
                <a16:creationId xmlns:a16="http://schemas.microsoft.com/office/drawing/2014/main" id="{6638D667-5A98-8122-F820-4F2214B5A59D}"/>
              </a:ext>
            </a:extLst>
          </p:cNvPr>
          <p:cNvSpPr txBox="1"/>
          <p:nvPr/>
        </p:nvSpPr>
        <p:spPr>
          <a:xfrm>
            <a:off x="1943448" y="5876874"/>
            <a:ext cx="6561996"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dirty="0">
                <a:solidFill>
                  <a:srgbClr val="FF0000"/>
                </a:solidFill>
                <a:latin typeface="+mj-ea"/>
                <a:ea typeface="+mj-ea"/>
              </a:rPr>
              <a:t>こじんじょうほう　　ろうえい　　ふせい　　　　　　　　　　　　　　　　　　　けいげん　　　　　　　　　　かのう</a:t>
            </a:r>
          </a:p>
        </p:txBody>
      </p:sp>
      <p:sp>
        <p:nvSpPr>
          <p:cNvPr id="19" name="テキスト ボックス 6">
            <a:extLst>
              <a:ext uri="{FF2B5EF4-FFF2-40B4-BE49-F238E27FC236}">
                <a16:creationId xmlns:a16="http://schemas.microsoft.com/office/drawing/2014/main" id="{188CB2BC-1ACB-1E3C-5773-70303B8D8DDF}"/>
              </a:ext>
            </a:extLst>
          </p:cNvPr>
          <p:cNvSpPr txBox="1"/>
          <p:nvPr/>
        </p:nvSpPr>
        <p:spPr>
          <a:xfrm>
            <a:off x="1303768" y="1021011"/>
            <a:ext cx="285935" cy="230832"/>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900" b="1" dirty="0">
                <a:solidFill>
                  <a:srgbClr val="FF0000"/>
                </a:solidFill>
                <a:latin typeface="+mn-ea"/>
                <a:ea typeface="+mn-ea"/>
              </a:rPr>
              <a:t>※</a:t>
            </a:r>
            <a:endParaRPr kumimoji="1" lang="ja-JP" altLang="en-US" sz="900" b="1" dirty="0">
              <a:solidFill>
                <a:srgbClr val="FF0000"/>
              </a:solidFill>
              <a:latin typeface="+mn-ea"/>
              <a:ea typeface="+mn-ea"/>
            </a:endParaRPr>
          </a:p>
        </p:txBody>
      </p:sp>
      <p:sp>
        <p:nvSpPr>
          <p:cNvPr id="7" name="フッター プレースホルダー 2">
            <a:extLst>
              <a:ext uri="{FF2B5EF4-FFF2-40B4-BE49-F238E27FC236}">
                <a16:creationId xmlns:a16="http://schemas.microsoft.com/office/drawing/2014/main" id="{AF2372ED-D11F-35DE-A455-876E27F407D3}"/>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3" name="フッター プレースホルダー 2">
            <a:extLst>
              <a:ext uri="{FF2B5EF4-FFF2-40B4-BE49-F238E27FC236}">
                <a16:creationId xmlns:a16="http://schemas.microsoft.com/office/drawing/2014/main" id="{730FE6DD-0608-1A00-7703-4B08D9CE0D82}"/>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40306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直角三角形 15">
            <a:extLst>
              <a:ext uri="{FF2B5EF4-FFF2-40B4-BE49-F238E27FC236}">
                <a16:creationId xmlns:a16="http://schemas.microsoft.com/office/drawing/2014/main" id="{488D50C5-F1F6-C761-AB45-D09B3C1450E4}"/>
              </a:ext>
            </a:extLst>
          </p:cNvPr>
          <p:cNvSpPr/>
          <p:nvPr/>
        </p:nvSpPr>
        <p:spPr>
          <a:xfrm>
            <a:off x="-18728" y="876598"/>
            <a:ext cx="4995094" cy="5471120"/>
          </a:xfrm>
          <a:prstGeom prst="rtTriangle">
            <a:avLst/>
          </a:prstGeom>
          <a:pattFill prst="wd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9219" name="正方形/長方形 2"/>
          <p:cNvGrpSpPr>
            <a:grpSpLocks/>
          </p:cNvGrpSpPr>
          <p:nvPr/>
        </p:nvGrpSpPr>
        <p:grpSpPr bwMode="auto">
          <a:xfrm>
            <a:off x="-30163" y="-30163"/>
            <a:ext cx="9240838" cy="1004511"/>
            <a:chOff x="-19" y="-19"/>
            <a:chExt cx="5821" cy="914"/>
          </a:xfrm>
        </p:grpSpPr>
        <p:pic>
          <p:nvPicPr>
            <p:cNvPr id="9232"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①フィッシング詐欺</a:t>
              </a:r>
            </a:p>
          </p:txBody>
        </p:sp>
      </p:grpSp>
      <p:pic>
        <p:nvPicPr>
          <p:cNvPr id="46" name="図 4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75673" y="1748610"/>
            <a:ext cx="2547472" cy="4055211"/>
          </a:xfrm>
          <a:prstGeom prst="rect">
            <a:avLst/>
          </a:prstGeom>
        </p:spPr>
      </p:pic>
      <p:sp>
        <p:nvSpPr>
          <p:cNvPr id="47" name="正方形/長方形 46"/>
          <p:cNvSpPr/>
          <p:nvPr/>
        </p:nvSpPr>
        <p:spPr>
          <a:xfrm>
            <a:off x="958101" y="2616454"/>
            <a:ext cx="2196309" cy="2807803"/>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j-ea"/>
              <a:ea typeface="+mj-ea"/>
            </a:endParaRPr>
          </a:p>
        </p:txBody>
      </p:sp>
      <p:sp>
        <p:nvSpPr>
          <p:cNvPr id="48" name="テキスト ボックス 47"/>
          <p:cNvSpPr txBox="1"/>
          <p:nvPr/>
        </p:nvSpPr>
        <p:spPr>
          <a:xfrm>
            <a:off x="1098457" y="2734148"/>
            <a:ext cx="1944133" cy="338554"/>
          </a:xfrm>
          <a:prstGeom prst="rect">
            <a:avLst/>
          </a:prstGeom>
          <a:noFill/>
        </p:spPr>
        <p:txBody>
          <a:bodyPr wrap="square" rtlCol="0">
            <a:spAutoFit/>
          </a:bodyPr>
          <a:lstStyle/>
          <a:p>
            <a:r>
              <a:rPr kumimoji="1" lang="ja-JP" altLang="en-US" sz="1600" b="1" dirty="0">
                <a:latin typeface="+mj-ea"/>
                <a:ea typeface="+mj-ea"/>
              </a:rPr>
              <a:t>外国製限定自転車</a:t>
            </a:r>
            <a:endParaRPr kumimoji="1" lang="en-US" altLang="ja-JP" sz="1600" b="1" dirty="0">
              <a:latin typeface="+mj-ea"/>
              <a:ea typeface="+mj-ea"/>
            </a:endParaRPr>
          </a:p>
        </p:txBody>
      </p:sp>
      <p:sp>
        <p:nvSpPr>
          <p:cNvPr id="49" name="テキスト ボックス 48"/>
          <p:cNvSpPr txBox="1"/>
          <p:nvPr/>
        </p:nvSpPr>
        <p:spPr>
          <a:xfrm>
            <a:off x="1277048" y="3551930"/>
            <a:ext cx="1948672" cy="777777"/>
          </a:xfrm>
          <a:prstGeom prst="rect">
            <a:avLst/>
          </a:prstGeom>
          <a:noFill/>
        </p:spPr>
        <p:txBody>
          <a:bodyPr wrap="square" rtlCol="0">
            <a:spAutoFit/>
          </a:bodyPr>
          <a:lstStyle/>
          <a:p>
            <a:pPr>
              <a:lnSpc>
                <a:spcPts val="2900"/>
              </a:lnSpc>
            </a:pPr>
            <a:r>
              <a:rPr kumimoji="1" lang="ja-JP" altLang="en-US" sz="1600" b="1" dirty="0">
                <a:latin typeface="+mj-ea"/>
                <a:ea typeface="+mj-ea"/>
              </a:rPr>
              <a:t>最大９０％オフ！</a:t>
            </a:r>
            <a:endParaRPr kumimoji="1" lang="en-US" altLang="ja-JP" sz="1600" b="1" dirty="0">
              <a:latin typeface="+mj-ea"/>
              <a:ea typeface="+mj-ea"/>
            </a:endParaRPr>
          </a:p>
          <a:p>
            <a:pPr>
              <a:lnSpc>
                <a:spcPts val="2900"/>
              </a:lnSpc>
            </a:pPr>
            <a:r>
              <a:rPr kumimoji="1" lang="ja-JP" altLang="en-US" sz="1600" b="1" dirty="0">
                <a:latin typeface="+mj-ea"/>
                <a:ea typeface="+mj-ea"/>
              </a:rPr>
              <a:t>在庫一掃セール</a:t>
            </a:r>
            <a:endParaRPr kumimoji="1" lang="en-US" altLang="ja-JP" sz="1600" b="1" dirty="0">
              <a:latin typeface="+mj-ea"/>
              <a:ea typeface="+mj-ea"/>
            </a:endParaRPr>
          </a:p>
        </p:txBody>
      </p:sp>
      <p:sp>
        <p:nvSpPr>
          <p:cNvPr id="50" name="テキスト ボックス 49"/>
          <p:cNvSpPr txBox="1"/>
          <p:nvPr/>
        </p:nvSpPr>
        <p:spPr>
          <a:xfrm>
            <a:off x="1099539" y="3081947"/>
            <a:ext cx="1871353" cy="369332"/>
          </a:xfrm>
          <a:prstGeom prst="rect">
            <a:avLst/>
          </a:prstGeom>
          <a:solidFill>
            <a:srgbClr val="FF0000"/>
          </a:solidFill>
          <a:ln>
            <a:solidFill>
              <a:srgbClr val="FF0000"/>
            </a:solidFill>
          </a:ln>
        </p:spPr>
        <p:txBody>
          <a:bodyPr wrap="square" rtlCol="0">
            <a:spAutoFit/>
          </a:bodyPr>
          <a:lstStyle/>
          <a:p>
            <a:pPr algn="ctr"/>
            <a:r>
              <a:rPr kumimoji="1" lang="ja-JP" altLang="en-US" b="1" dirty="0">
                <a:solidFill>
                  <a:schemeClr val="bg1"/>
                </a:solidFill>
                <a:latin typeface="+mj-ea"/>
                <a:ea typeface="+mj-ea"/>
              </a:rPr>
              <a:t>１０万円→１万円</a:t>
            </a:r>
          </a:p>
        </p:txBody>
      </p:sp>
      <p:pic>
        <p:nvPicPr>
          <p:cNvPr id="42" name="Picture 12" descr="C:\Users\crestec\Desktop\平井作業フォルダ\CEC_2018年度用(捨てないで！)\ペープサート教材\ペープサート教材_イラスト集_HTML版\Links\255.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4438" y="4344557"/>
            <a:ext cx="1687343" cy="1138462"/>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35DBAAEB-5D4F-6903-BEE1-7E145AFD80FF}"/>
              </a:ext>
            </a:extLst>
          </p:cNvPr>
          <p:cNvSpPr txBox="1"/>
          <p:nvPr/>
        </p:nvSpPr>
        <p:spPr>
          <a:xfrm>
            <a:off x="2873419" y="17122"/>
            <a:ext cx="978501"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a:t>
            </a:r>
            <a:endParaRPr kumimoji="1" lang="en-US" altLang="ja-JP" sz="1200" b="1" dirty="0">
              <a:solidFill>
                <a:schemeClr val="bg1"/>
              </a:solidFill>
              <a:latin typeface="+mj-ea"/>
              <a:ea typeface="+mj-ea"/>
            </a:endParaRPr>
          </a:p>
        </p:txBody>
      </p:sp>
      <p:sp>
        <p:nvSpPr>
          <p:cNvPr id="3" name="正方形/長方形 2">
            <a:extLst>
              <a:ext uri="{FF2B5EF4-FFF2-40B4-BE49-F238E27FC236}">
                <a16:creationId xmlns:a16="http://schemas.microsoft.com/office/drawing/2014/main" id="{28D2C2A5-DDC0-2291-37EE-3434843251EB}"/>
              </a:ext>
            </a:extLst>
          </p:cNvPr>
          <p:cNvSpPr/>
          <p:nvPr/>
        </p:nvSpPr>
        <p:spPr>
          <a:xfrm>
            <a:off x="1346131" y="1014730"/>
            <a:ext cx="6451738"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b="1" u="sng" dirty="0">
                <a:ln w="0"/>
                <a:solidFill>
                  <a:srgbClr val="FF0000"/>
                </a:solidFill>
                <a:effectLst>
                  <a:outerShdw blurRad="38100" dist="19050" dir="2700000" algn="tl" rotWithShape="0">
                    <a:prstClr val="black">
                      <a:alpha val="40000"/>
                    </a:prstClr>
                  </a:outerShdw>
                </a:effectLst>
                <a:latin typeface="+mj-ea"/>
                <a:ea typeface="+mj-ea"/>
                <a:cs typeface="Arial"/>
              </a:rPr>
              <a:t>ネットで買い物をしようと検索していると・・</a:t>
            </a:r>
            <a:endParaRPr kumimoji="0" lang="en-US" altLang="ja-JP" sz="2800" b="1" i="0" u="sng"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mj-ea"/>
              <a:ea typeface="+mj-ea"/>
              <a:cs typeface="Arial"/>
            </a:endParaRPr>
          </a:p>
        </p:txBody>
      </p:sp>
      <p:sp>
        <p:nvSpPr>
          <p:cNvPr id="4" name="吹き出し: 角を丸めた四角形 3">
            <a:extLst>
              <a:ext uri="{FF2B5EF4-FFF2-40B4-BE49-F238E27FC236}">
                <a16:creationId xmlns:a16="http://schemas.microsoft.com/office/drawing/2014/main" id="{3F18F1FB-E9CA-0DA9-BE05-7694849A7870}"/>
              </a:ext>
            </a:extLst>
          </p:cNvPr>
          <p:cNvSpPr/>
          <p:nvPr/>
        </p:nvSpPr>
        <p:spPr>
          <a:xfrm>
            <a:off x="5038106" y="1765332"/>
            <a:ext cx="3228007" cy="2599772"/>
          </a:xfrm>
          <a:prstGeom prst="wedgeRoundRectCallout">
            <a:avLst>
              <a:gd name="adj1" fmla="val -56009"/>
              <a:gd name="adj2" fmla="val 12443"/>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C4B6B255-4CE4-C310-5B26-23AC3005555B}"/>
              </a:ext>
            </a:extLst>
          </p:cNvPr>
          <p:cNvSpPr txBox="1"/>
          <p:nvPr/>
        </p:nvSpPr>
        <p:spPr>
          <a:xfrm>
            <a:off x="5246893" y="1992691"/>
            <a:ext cx="2878136" cy="1881284"/>
          </a:xfrm>
          <a:prstGeom prst="rect">
            <a:avLst/>
          </a:prstGeom>
          <a:noFill/>
        </p:spPr>
        <p:txBody>
          <a:bodyPr wrap="square" rtlCol="0">
            <a:spAutoFit/>
          </a:bodyPr>
          <a:lstStyle/>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家にいることが多くなって、体を動かしていないな～。</a:t>
            </a: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なんか安い自転車ないかな～</a:t>
            </a:r>
            <a:endParaRPr kumimoji="1" lang="en-US" altLang="ja-JP" sz="1600" b="1" dirty="0">
              <a:solidFill>
                <a:schemeClr val="bg1"/>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あった！これカッコイイ！</a:t>
            </a: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しかも、こんなに安くなってる！</a:t>
            </a:r>
          </a:p>
        </p:txBody>
      </p:sp>
      <p:sp>
        <p:nvSpPr>
          <p:cNvPr id="6" name="テキスト ボックス 5">
            <a:extLst>
              <a:ext uri="{FF2B5EF4-FFF2-40B4-BE49-F238E27FC236}">
                <a16:creationId xmlns:a16="http://schemas.microsoft.com/office/drawing/2014/main" id="{DFD83C5E-2883-8876-E158-F49207609208}"/>
              </a:ext>
            </a:extLst>
          </p:cNvPr>
          <p:cNvSpPr txBox="1"/>
          <p:nvPr/>
        </p:nvSpPr>
        <p:spPr>
          <a:xfrm>
            <a:off x="5282988" y="2318861"/>
            <a:ext cx="3018294" cy="215444"/>
          </a:xfrm>
          <a:prstGeom prst="rect">
            <a:avLst/>
          </a:prstGeom>
          <a:noFill/>
        </p:spPr>
        <p:txBody>
          <a:bodyPr wrap="square" rtlCol="0">
            <a:spAutoFit/>
          </a:bodyPr>
          <a:lstStyle/>
          <a:p>
            <a:r>
              <a:rPr kumimoji="1" lang="ja-JP" altLang="en-US" sz="800" b="1" dirty="0">
                <a:solidFill>
                  <a:schemeClr val="bg1"/>
                </a:solidFill>
                <a:latin typeface="+mj-ea"/>
                <a:ea typeface="+mj-ea"/>
              </a:rPr>
              <a:t>うご　</a:t>
            </a:r>
            <a:endParaRPr kumimoji="1" lang="en-US" altLang="ja-JP" sz="800" b="1" dirty="0">
              <a:solidFill>
                <a:schemeClr val="bg1"/>
              </a:solidFill>
              <a:latin typeface="+mj-ea"/>
              <a:ea typeface="+mj-ea"/>
            </a:endParaRPr>
          </a:p>
        </p:txBody>
      </p:sp>
      <p:sp>
        <p:nvSpPr>
          <p:cNvPr id="7" name="テキスト ボックス 6">
            <a:extLst>
              <a:ext uri="{FF2B5EF4-FFF2-40B4-BE49-F238E27FC236}">
                <a16:creationId xmlns:a16="http://schemas.microsoft.com/office/drawing/2014/main" id="{7A6CF9CF-9D6E-0AAC-020A-F714C279FDB7}"/>
              </a:ext>
            </a:extLst>
          </p:cNvPr>
          <p:cNvSpPr txBox="1"/>
          <p:nvPr/>
        </p:nvSpPr>
        <p:spPr>
          <a:xfrm>
            <a:off x="5247819" y="1949381"/>
            <a:ext cx="2822575" cy="215444"/>
          </a:xfrm>
          <a:prstGeom prst="rect">
            <a:avLst/>
          </a:prstGeom>
          <a:noFill/>
        </p:spPr>
        <p:txBody>
          <a:bodyPr wrap="square" rtlCol="0">
            <a:spAutoFit/>
          </a:bodyPr>
          <a:lstStyle/>
          <a:p>
            <a:r>
              <a:rPr kumimoji="1" lang="ja-JP" altLang="en-US" sz="800" b="1" dirty="0">
                <a:solidFill>
                  <a:schemeClr val="bg1"/>
                </a:solidFill>
                <a:latin typeface="+mj-ea"/>
                <a:ea typeface="+mj-ea"/>
              </a:rPr>
              <a:t>いえ　　　　　　　　　　　　　　　　　おお　　　　　　　　　　　からだ</a:t>
            </a:r>
            <a:endParaRPr kumimoji="1" lang="en-US" altLang="ja-JP" sz="800" b="1" dirty="0">
              <a:solidFill>
                <a:schemeClr val="bg1"/>
              </a:solidFill>
              <a:latin typeface="+mj-ea"/>
              <a:ea typeface="+mj-ea"/>
            </a:endParaRPr>
          </a:p>
        </p:txBody>
      </p:sp>
      <p:grpSp>
        <p:nvGrpSpPr>
          <p:cNvPr id="8" name="グループ化 7"/>
          <p:cNvGrpSpPr/>
          <p:nvPr/>
        </p:nvGrpSpPr>
        <p:grpSpPr>
          <a:xfrm flipH="1">
            <a:off x="3942903" y="3176323"/>
            <a:ext cx="1546226" cy="2340862"/>
            <a:chOff x="5076056" y="2956315"/>
            <a:chExt cx="1652151" cy="2844978"/>
          </a:xfrm>
        </p:grpSpPr>
        <p:pic>
          <p:nvPicPr>
            <p:cNvPr id="52"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76056" y="4342191"/>
              <a:ext cx="1652151" cy="145910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5" descr="C:\Users\crestec\Desktop\平井作業フォルダ\CEC_2018年度用(捨てないで！)\ペープサート教材\ペープサート教材_イラスト集_Delivery\ペープサート教材_イラスト集\キャラ\中学生男子\002_中学男子B_喜ぶ.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94945" y="2956315"/>
              <a:ext cx="1214372" cy="1533443"/>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テキスト ボックス 8">
            <a:extLst>
              <a:ext uri="{FF2B5EF4-FFF2-40B4-BE49-F238E27FC236}">
                <a16:creationId xmlns:a16="http://schemas.microsoft.com/office/drawing/2014/main" id="{0E7A750F-6945-CDCE-8117-651477A5BB29}"/>
              </a:ext>
            </a:extLst>
          </p:cNvPr>
          <p:cNvSpPr txBox="1"/>
          <p:nvPr/>
        </p:nvSpPr>
        <p:spPr>
          <a:xfrm>
            <a:off x="5881336" y="2678740"/>
            <a:ext cx="2391927" cy="215444"/>
          </a:xfrm>
          <a:prstGeom prst="rect">
            <a:avLst/>
          </a:prstGeom>
          <a:noFill/>
        </p:spPr>
        <p:txBody>
          <a:bodyPr wrap="square" rtlCol="0">
            <a:spAutoFit/>
          </a:bodyPr>
          <a:lstStyle/>
          <a:p>
            <a:r>
              <a:rPr kumimoji="1" lang="ja-JP" altLang="en-US" sz="800" b="1" dirty="0">
                <a:solidFill>
                  <a:schemeClr val="bg1"/>
                </a:solidFill>
                <a:latin typeface="+mj-ea"/>
                <a:ea typeface="+mj-ea"/>
              </a:rPr>
              <a:t>やす　　　じ  てん  しゃ</a:t>
            </a:r>
            <a:endParaRPr kumimoji="1" lang="en-US" altLang="ja-JP" sz="800" b="1" dirty="0">
              <a:solidFill>
                <a:schemeClr val="bg1"/>
              </a:solidFill>
              <a:latin typeface="+mj-ea"/>
              <a:ea typeface="+mj-ea"/>
            </a:endParaRPr>
          </a:p>
        </p:txBody>
      </p:sp>
      <p:sp>
        <p:nvSpPr>
          <p:cNvPr id="10" name="テキスト ボックス 9">
            <a:extLst>
              <a:ext uri="{FF2B5EF4-FFF2-40B4-BE49-F238E27FC236}">
                <a16:creationId xmlns:a16="http://schemas.microsoft.com/office/drawing/2014/main" id="{8CC2992F-1284-E453-8066-733964BC9F3B}"/>
              </a:ext>
            </a:extLst>
          </p:cNvPr>
          <p:cNvSpPr txBox="1"/>
          <p:nvPr/>
        </p:nvSpPr>
        <p:spPr>
          <a:xfrm>
            <a:off x="6659106" y="3429000"/>
            <a:ext cx="1578134" cy="215444"/>
          </a:xfrm>
          <a:prstGeom prst="rect">
            <a:avLst/>
          </a:prstGeom>
          <a:noFill/>
        </p:spPr>
        <p:txBody>
          <a:bodyPr wrap="square" rtlCol="0">
            <a:spAutoFit/>
          </a:bodyPr>
          <a:lstStyle/>
          <a:p>
            <a:r>
              <a:rPr kumimoji="1" lang="ja-JP" altLang="en-US" sz="800" b="1" dirty="0">
                <a:solidFill>
                  <a:schemeClr val="bg1"/>
                </a:solidFill>
                <a:latin typeface="+mj-ea"/>
                <a:ea typeface="+mj-ea"/>
              </a:rPr>
              <a:t>やす</a:t>
            </a:r>
            <a:endParaRPr kumimoji="1" lang="en-US" altLang="ja-JP" sz="800" b="1" dirty="0">
              <a:solidFill>
                <a:schemeClr val="bg1"/>
              </a:solidFill>
              <a:latin typeface="+mj-ea"/>
              <a:ea typeface="+mj-ea"/>
            </a:endParaRPr>
          </a:p>
        </p:txBody>
      </p:sp>
      <p:sp>
        <p:nvSpPr>
          <p:cNvPr id="11" name="テキスト ボックス 10">
            <a:extLst>
              <a:ext uri="{FF2B5EF4-FFF2-40B4-BE49-F238E27FC236}">
                <a16:creationId xmlns:a16="http://schemas.microsoft.com/office/drawing/2014/main" id="{E43E8B06-27E7-BFB5-E313-0D5F6EA2B445}"/>
              </a:ext>
            </a:extLst>
          </p:cNvPr>
          <p:cNvSpPr txBox="1"/>
          <p:nvPr/>
        </p:nvSpPr>
        <p:spPr>
          <a:xfrm>
            <a:off x="1134113" y="2602883"/>
            <a:ext cx="1944132" cy="215444"/>
          </a:xfrm>
          <a:prstGeom prst="rect">
            <a:avLst/>
          </a:prstGeom>
          <a:noFill/>
        </p:spPr>
        <p:txBody>
          <a:bodyPr wrap="square" rtlCol="0">
            <a:spAutoFit/>
          </a:bodyPr>
          <a:lstStyle/>
          <a:p>
            <a:r>
              <a:rPr kumimoji="1" lang="ja-JP" altLang="en-US" sz="800" b="1" dirty="0">
                <a:latin typeface="+mj-ea"/>
                <a:ea typeface="+mj-ea"/>
              </a:rPr>
              <a:t>がいこく せい げん てい じ  てん しゃ</a:t>
            </a:r>
            <a:endParaRPr kumimoji="1" lang="en-US" altLang="ja-JP" sz="800" b="1" dirty="0">
              <a:latin typeface="+mj-ea"/>
              <a:ea typeface="+mj-ea"/>
            </a:endParaRPr>
          </a:p>
        </p:txBody>
      </p:sp>
      <p:sp>
        <p:nvSpPr>
          <p:cNvPr id="12" name="テキスト ボックス 11">
            <a:extLst>
              <a:ext uri="{FF2B5EF4-FFF2-40B4-BE49-F238E27FC236}">
                <a16:creationId xmlns:a16="http://schemas.microsoft.com/office/drawing/2014/main" id="{221C8895-0AC1-FA8A-AB38-75C7D1EEC24C}"/>
              </a:ext>
            </a:extLst>
          </p:cNvPr>
          <p:cNvSpPr txBox="1"/>
          <p:nvPr/>
        </p:nvSpPr>
        <p:spPr>
          <a:xfrm>
            <a:off x="1495186" y="3041874"/>
            <a:ext cx="1578134" cy="184666"/>
          </a:xfrm>
          <a:prstGeom prst="rect">
            <a:avLst/>
          </a:prstGeom>
          <a:noFill/>
        </p:spPr>
        <p:txBody>
          <a:bodyPr wrap="square" rtlCol="0">
            <a:spAutoFit/>
          </a:bodyPr>
          <a:lstStyle/>
          <a:p>
            <a:r>
              <a:rPr kumimoji="1" lang="ja-JP" altLang="en-US" sz="600" b="1" dirty="0">
                <a:solidFill>
                  <a:schemeClr val="bg1"/>
                </a:solidFill>
                <a:latin typeface="+mj-ea"/>
                <a:ea typeface="+mj-ea"/>
              </a:rPr>
              <a:t>まん   えん　　　　　　　　　 まん    えん</a:t>
            </a:r>
            <a:endParaRPr kumimoji="1" lang="en-US" altLang="ja-JP" sz="600" b="1" dirty="0">
              <a:solidFill>
                <a:schemeClr val="bg1"/>
              </a:solidFill>
              <a:latin typeface="+mj-ea"/>
              <a:ea typeface="+mj-ea"/>
            </a:endParaRPr>
          </a:p>
        </p:txBody>
      </p:sp>
      <p:sp>
        <p:nvSpPr>
          <p:cNvPr id="13" name="テキスト ボックス 12">
            <a:extLst>
              <a:ext uri="{FF2B5EF4-FFF2-40B4-BE49-F238E27FC236}">
                <a16:creationId xmlns:a16="http://schemas.microsoft.com/office/drawing/2014/main" id="{87F6492C-6DB5-BF45-8A65-1E0508CA5637}"/>
              </a:ext>
            </a:extLst>
          </p:cNvPr>
          <p:cNvSpPr txBox="1"/>
          <p:nvPr/>
        </p:nvSpPr>
        <p:spPr>
          <a:xfrm>
            <a:off x="1286513" y="3501008"/>
            <a:ext cx="1605268" cy="215444"/>
          </a:xfrm>
          <a:prstGeom prst="rect">
            <a:avLst/>
          </a:prstGeom>
          <a:noFill/>
        </p:spPr>
        <p:txBody>
          <a:bodyPr wrap="square" rtlCol="0">
            <a:spAutoFit/>
          </a:bodyPr>
          <a:lstStyle/>
          <a:p>
            <a:r>
              <a:rPr kumimoji="1" lang="ja-JP" altLang="en-US" sz="800" b="1" dirty="0">
                <a:latin typeface="+mj-ea"/>
                <a:ea typeface="+mj-ea"/>
              </a:rPr>
              <a:t>さいだい　　　　パーセント</a:t>
            </a:r>
            <a:endParaRPr kumimoji="1" lang="en-US" altLang="ja-JP" sz="800" b="1" dirty="0">
              <a:latin typeface="+mj-ea"/>
              <a:ea typeface="+mj-ea"/>
            </a:endParaRPr>
          </a:p>
        </p:txBody>
      </p:sp>
      <p:sp>
        <p:nvSpPr>
          <p:cNvPr id="14" name="テキスト ボックス 13">
            <a:extLst>
              <a:ext uri="{FF2B5EF4-FFF2-40B4-BE49-F238E27FC236}">
                <a16:creationId xmlns:a16="http://schemas.microsoft.com/office/drawing/2014/main" id="{0DAEA598-7275-B41C-6F13-A6087A492AE0}"/>
              </a:ext>
            </a:extLst>
          </p:cNvPr>
          <p:cNvSpPr txBox="1"/>
          <p:nvPr/>
        </p:nvSpPr>
        <p:spPr>
          <a:xfrm>
            <a:off x="1283350" y="3889863"/>
            <a:ext cx="1605268" cy="215444"/>
          </a:xfrm>
          <a:prstGeom prst="rect">
            <a:avLst/>
          </a:prstGeom>
          <a:noFill/>
        </p:spPr>
        <p:txBody>
          <a:bodyPr wrap="square" rtlCol="0">
            <a:spAutoFit/>
          </a:bodyPr>
          <a:lstStyle/>
          <a:p>
            <a:r>
              <a:rPr kumimoji="1" lang="ja-JP" altLang="en-US" sz="800" b="1" dirty="0">
                <a:latin typeface="+mj-ea"/>
                <a:ea typeface="+mj-ea"/>
              </a:rPr>
              <a:t>ざい   こ  いっ そう</a:t>
            </a:r>
            <a:endParaRPr kumimoji="1" lang="en-US" altLang="ja-JP" sz="800" b="1" dirty="0">
              <a:latin typeface="+mj-ea"/>
              <a:ea typeface="+mj-ea"/>
            </a:endParaRPr>
          </a:p>
        </p:txBody>
      </p:sp>
      <p:sp>
        <p:nvSpPr>
          <p:cNvPr id="15" name="テキスト ボックス 14">
            <a:extLst>
              <a:ext uri="{FF2B5EF4-FFF2-40B4-BE49-F238E27FC236}">
                <a16:creationId xmlns:a16="http://schemas.microsoft.com/office/drawing/2014/main" id="{ECD9765A-DAEF-45FF-E4E7-AB1FB773B935}"/>
              </a:ext>
            </a:extLst>
          </p:cNvPr>
          <p:cNvSpPr txBox="1"/>
          <p:nvPr/>
        </p:nvSpPr>
        <p:spPr>
          <a:xfrm>
            <a:off x="2627784" y="908720"/>
            <a:ext cx="6516216" cy="246221"/>
          </a:xfrm>
          <a:prstGeom prst="rect">
            <a:avLst/>
          </a:prstGeom>
          <a:noFill/>
        </p:spPr>
        <p:txBody>
          <a:bodyPr wrap="square" rtlCol="0">
            <a:spAutoFit/>
          </a:bodyPr>
          <a:lstStyle/>
          <a:p>
            <a:r>
              <a:rPr kumimoji="1" lang="ja-JP" altLang="en-US" sz="1000" b="1" dirty="0">
                <a:solidFill>
                  <a:srgbClr val="FF0000"/>
                </a:solidFill>
                <a:latin typeface="+mj-ea"/>
                <a:ea typeface="+mj-ea"/>
              </a:rPr>
              <a:t>か　　　　　　もの　 　　　　　　　　　　　　　　　　 けん    さく</a:t>
            </a:r>
            <a:endParaRPr kumimoji="1" lang="en-US" altLang="ja-JP" sz="1000" b="1" dirty="0">
              <a:solidFill>
                <a:srgbClr val="FF0000"/>
              </a:solidFill>
              <a:latin typeface="+mj-ea"/>
              <a:ea typeface="+mj-ea"/>
            </a:endParaRPr>
          </a:p>
        </p:txBody>
      </p:sp>
      <p:sp>
        <p:nvSpPr>
          <p:cNvPr id="17" name="フッター プレースホルダー 2">
            <a:extLst>
              <a:ext uri="{FF2B5EF4-FFF2-40B4-BE49-F238E27FC236}">
                <a16:creationId xmlns:a16="http://schemas.microsoft.com/office/drawing/2014/main" id="{AD71241D-F054-8EE1-8431-B6B1076F616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3FD375D0-6E70-5303-E65A-F3F001B858DE}"/>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直角三角形 13">
            <a:extLst>
              <a:ext uri="{FF2B5EF4-FFF2-40B4-BE49-F238E27FC236}">
                <a16:creationId xmlns:a16="http://schemas.microsoft.com/office/drawing/2014/main" id="{DCA85BDF-2A48-15EB-02BE-8741D9673B8F}"/>
              </a:ext>
            </a:extLst>
          </p:cNvPr>
          <p:cNvSpPr/>
          <p:nvPr/>
        </p:nvSpPr>
        <p:spPr>
          <a:xfrm>
            <a:off x="-18728" y="876598"/>
            <a:ext cx="4995094" cy="5471120"/>
          </a:xfrm>
          <a:prstGeom prst="rtTriangle">
            <a:avLst/>
          </a:prstGeom>
          <a:pattFill prst="wd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pic>
        <p:nvPicPr>
          <p:cNvPr id="4" name="図 3">
            <a:extLst>
              <a:ext uri="{FF2B5EF4-FFF2-40B4-BE49-F238E27FC236}">
                <a16:creationId xmlns:a16="http://schemas.microsoft.com/office/drawing/2014/main" id="{E3716C73-AFC4-ECA2-3A6D-18E40A10439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71827" y="1863654"/>
            <a:ext cx="2547472" cy="4055211"/>
          </a:xfrm>
          <a:prstGeom prst="rect">
            <a:avLst/>
          </a:prstGeom>
        </p:spPr>
      </p:pic>
      <p:grpSp>
        <p:nvGrpSpPr>
          <p:cNvPr id="9219" name="正方形/長方形 2"/>
          <p:cNvGrpSpPr>
            <a:grpSpLocks/>
          </p:cNvGrpSpPr>
          <p:nvPr/>
        </p:nvGrpSpPr>
        <p:grpSpPr bwMode="auto">
          <a:xfrm>
            <a:off x="-30163" y="-30163"/>
            <a:ext cx="9240838" cy="984414"/>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②フィッシング詐欺</a:t>
              </a:r>
              <a:endParaRPr kumimoji="1" lang="ja-JP" altLang="en-US" sz="36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mj-ea"/>
                <a:ea typeface="+mj-ea"/>
                <a:cs typeface="Arial"/>
              </a:endParaRPr>
            </a:p>
          </p:txBody>
        </p:sp>
      </p:grpSp>
      <p:sp>
        <p:nvSpPr>
          <p:cNvPr id="15" name="正方形/長方形 14"/>
          <p:cNvSpPr/>
          <p:nvPr/>
        </p:nvSpPr>
        <p:spPr>
          <a:xfrm>
            <a:off x="1258046" y="2509703"/>
            <a:ext cx="2223968" cy="2855174"/>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j-ea"/>
              <a:ea typeface="+mj-ea"/>
            </a:endParaRPr>
          </a:p>
        </p:txBody>
      </p:sp>
      <p:sp>
        <p:nvSpPr>
          <p:cNvPr id="18" name="テキスト ボックス 17"/>
          <p:cNvSpPr txBox="1"/>
          <p:nvPr/>
        </p:nvSpPr>
        <p:spPr>
          <a:xfrm>
            <a:off x="1566223" y="2933146"/>
            <a:ext cx="1764652" cy="773289"/>
          </a:xfrm>
          <a:prstGeom prst="rect">
            <a:avLst/>
          </a:prstGeom>
          <a:noFill/>
        </p:spPr>
        <p:txBody>
          <a:bodyPr wrap="square" rtlCol="0">
            <a:spAutoFit/>
          </a:bodyPr>
          <a:lstStyle/>
          <a:p>
            <a:pPr>
              <a:lnSpc>
                <a:spcPct val="150000"/>
              </a:lnSpc>
            </a:pPr>
            <a:r>
              <a:rPr kumimoji="1" lang="ja-JP" altLang="en-US" sz="1600" b="1" dirty="0">
                <a:latin typeface="+mj-ea"/>
                <a:ea typeface="+mj-ea"/>
              </a:rPr>
              <a:t>最大９０％オフ！</a:t>
            </a:r>
            <a:endParaRPr kumimoji="1" lang="en-US" altLang="ja-JP" sz="1600" b="1" dirty="0">
              <a:latin typeface="+mj-ea"/>
              <a:ea typeface="+mj-ea"/>
            </a:endParaRPr>
          </a:p>
          <a:p>
            <a:pPr>
              <a:lnSpc>
                <a:spcPct val="150000"/>
              </a:lnSpc>
            </a:pPr>
            <a:r>
              <a:rPr kumimoji="1" lang="ja-JP" altLang="en-US" sz="1600" b="1" dirty="0">
                <a:latin typeface="+mj-ea"/>
                <a:ea typeface="+mj-ea"/>
              </a:rPr>
              <a:t>在庫一掃セール</a:t>
            </a:r>
            <a:endParaRPr kumimoji="1" lang="en-US" altLang="ja-JP" sz="1600" b="1" dirty="0">
              <a:latin typeface="+mj-ea"/>
              <a:ea typeface="+mj-ea"/>
            </a:endParaRPr>
          </a:p>
        </p:txBody>
      </p:sp>
      <p:sp>
        <p:nvSpPr>
          <p:cNvPr id="19" name="テキスト ボックス 18"/>
          <p:cNvSpPr txBox="1"/>
          <p:nvPr/>
        </p:nvSpPr>
        <p:spPr>
          <a:xfrm>
            <a:off x="1339903" y="2521287"/>
            <a:ext cx="2011320" cy="369332"/>
          </a:xfrm>
          <a:prstGeom prst="rect">
            <a:avLst/>
          </a:prstGeom>
          <a:solidFill>
            <a:srgbClr val="FF0000"/>
          </a:solidFill>
          <a:ln>
            <a:solidFill>
              <a:srgbClr val="FF0000"/>
            </a:solidFill>
          </a:ln>
        </p:spPr>
        <p:txBody>
          <a:bodyPr wrap="square" rtlCol="0">
            <a:spAutoFit/>
          </a:bodyPr>
          <a:lstStyle/>
          <a:p>
            <a:pPr algn="ctr"/>
            <a:r>
              <a:rPr kumimoji="1" lang="ja-JP" altLang="en-US" b="1" dirty="0">
                <a:solidFill>
                  <a:schemeClr val="bg1"/>
                </a:solidFill>
                <a:latin typeface="+mj-ea"/>
                <a:ea typeface="+mj-ea"/>
              </a:rPr>
              <a:t>１０万円→１万円</a:t>
            </a:r>
          </a:p>
        </p:txBody>
      </p:sp>
      <p:sp>
        <p:nvSpPr>
          <p:cNvPr id="21" name="テキスト ボックス 20"/>
          <p:cNvSpPr txBox="1"/>
          <p:nvPr/>
        </p:nvSpPr>
        <p:spPr>
          <a:xfrm>
            <a:off x="1360246" y="4230627"/>
            <a:ext cx="2011320" cy="688202"/>
          </a:xfrm>
          <a:prstGeom prst="rect">
            <a:avLst/>
          </a:prstGeom>
          <a:solidFill>
            <a:srgbClr val="FFC000"/>
          </a:solidFill>
          <a:ln>
            <a:noFill/>
          </a:ln>
        </p:spPr>
        <p:txBody>
          <a:bodyPr wrap="square" rtlCol="0">
            <a:spAutoFit/>
          </a:bodyPr>
          <a:lstStyle/>
          <a:p>
            <a:pPr algn="ctr">
              <a:lnSpc>
                <a:spcPct val="150000"/>
              </a:lnSpc>
            </a:pPr>
            <a:r>
              <a:rPr kumimoji="1" lang="ja-JP" altLang="en-US" sz="1400" b="1" dirty="0">
                <a:latin typeface="+mj-ea"/>
                <a:ea typeface="+mj-ea"/>
              </a:rPr>
              <a:t>数に限りがございます</a:t>
            </a:r>
            <a:endParaRPr kumimoji="1" lang="en-US" altLang="ja-JP" sz="1400" b="1" dirty="0">
              <a:latin typeface="+mj-ea"/>
              <a:ea typeface="+mj-ea"/>
            </a:endParaRPr>
          </a:p>
          <a:p>
            <a:pPr algn="ctr">
              <a:lnSpc>
                <a:spcPct val="150000"/>
              </a:lnSpc>
            </a:pPr>
            <a:r>
              <a:rPr kumimoji="1" lang="ja-JP" altLang="en-US" sz="1400" b="1" dirty="0">
                <a:latin typeface="+mj-ea"/>
                <a:ea typeface="+mj-ea"/>
              </a:rPr>
              <a:t>お急ぎください</a:t>
            </a:r>
            <a:endParaRPr kumimoji="1" lang="en-US" altLang="ja-JP" sz="1400" b="1" dirty="0">
              <a:latin typeface="+mj-ea"/>
              <a:ea typeface="+mj-ea"/>
            </a:endParaRPr>
          </a:p>
        </p:txBody>
      </p:sp>
      <p:sp>
        <p:nvSpPr>
          <p:cNvPr id="22" name="テキスト ボックス 21"/>
          <p:cNvSpPr txBox="1"/>
          <p:nvPr/>
        </p:nvSpPr>
        <p:spPr>
          <a:xfrm>
            <a:off x="1368014" y="5058498"/>
            <a:ext cx="2011320" cy="276999"/>
          </a:xfrm>
          <a:prstGeom prst="rect">
            <a:avLst/>
          </a:prstGeom>
          <a:solidFill>
            <a:srgbClr val="FF0000"/>
          </a:solidFill>
          <a:ln>
            <a:solidFill>
              <a:srgbClr val="FF0000"/>
            </a:solidFill>
          </a:ln>
        </p:spPr>
        <p:txBody>
          <a:bodyPr wrap="square" rtlCol="0">
            <a:spAutoFit/>
          </a:bodyPr>
          <a:lstStyle/>
          <a:p>
            <a:pPr algn="ctr"/>
            <a:r>
              <a:rPr kumimoji="1" lang="ja-JP" altLang="en-US" sz="1200" b="1" dirty="0">
                <a:solidFill>
                  <a:schemeClr val="bg1"/>
                </a:solidFill>
                <a:latin typeface="+mj-ea"/>
                <a:ea typeface="+mj-ea"/>
              </a:rPr>
              <a:t>ご注文はここをクリック</a:t>
            </a:r>
            <a:endParaRPr kumimoji="1" lang="en-US" altLang="ja-JP" sz="1200" b="1" dirty="0">
              <a:solidFill>
                <a:schemeClr val="bg1"/>
              </a:solidFill>
              <a:latin typeface="+mj-ea"/>
              <a:ea typeface="+mj-ea"/>
            </a:endParaRPr>
          </a:p>
        </p:txBody>
      </p:sp>
      <p:sp>
        <p:nvSpPr>
          <p:cNvPr id="2" name="テキスト ボックス 1">
            <a:extLst>
              <a:ext uri="{FF2B5EF4-FFF2-40B4-BE49-F238E27FC236}">
                <a16:creationId xmlns:a16="http://schemas.microsoft.com/office/drawing/2014/main" id="{FF0A7915-A183-59FB-BDE8-837EC4D62200}"/>
              </a:ext>
            </a:extLst>
          </p:cNvPr>
          <p:cNvSpPr txBox="1"/>
          <p:nvPr/>
        </p:nvSpPr>
        <p:spPr>
          <a:xfrm>
            <a:off x="2843808" y="-24329"/>
            <a:ext cx="936104"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a:t>
            </a:r>
            <a:endParaRPr kumimoji="1" lang="en-US" altLang="ja-JP" sz="1200" b="1" dirty="0">
              <a:solidFill>
                <a:schemeClr val="bg1"/>
              </a:solidFill>
              <a:latin typeface="+mj-ea"/>
              <a:ea typeface="+mj-ea"/>
            </a:endParaRPr>
          </a:p>
        </p:txBody>
      </p:sp>
      <p:sp>
        <p:nvSpPr>
          <p:cNvPr id="3" name="正方形/長方形 2">
            <a:extLst>
              <a:ext uri="{FF2B5EF4-FFF2-40B4-BE49-F238E27FC236}">
                <a16:creationId xmlns:a16="http://schemas.microsoft.com/office/drawing/2014/main" id="{6056D03F-00AC-34E5-9B8E-0E2BCA3E4D53}"/>
              </a:ext>
            </a:extLst>
          </p:cNvPr>
          <p:cNvSpPr/>
          <p:nvPr/>
        </p:nvSpPr>
        <p:spPr>
          <a:xfrm>
            <a:off x="1346131" y="1014730"/>
            <a:ext cx="6451738"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b="1" u="sng" dirty="0">
                <a:ln w="0"/>
                <a:solidFill>
                  <a:srgbClr val="FF0000"/>
                </a:solidFill>
                <a:effectLst>
                  <a:outerShdw blurRad="38100" dist="19050" dir="2700000" algn="tl" rotWithShape="0">
                    <a:prstClr val="black">
                      <a:alpha val="40000"/>
                    </a:prstClr>
                  </a:outerShdw>
                </a:effectLst>
                <a:latin typeface="+mj-ea"/>
                <a:ea typeface="+mj-ea"/>
                <a:cs typeface="Arial"/>
              </a:rPr>
              <a:t>ネットで買い物をしようと検索していると・・</a:t>
            </a:r>
            <a:endParaRPr kumimoji="0" lang="en-US" altLang="ja-JP" sz="2800" b="1" i="0" u="sng"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mj-ea"/>
              <a:ea typeface="+mj-ea"/>
              <a:cs typeface="Arial"/>
            </a:endParaRPr>
          </a:p>
        </p:txBody>
      </p:sp>
      <p:pic>
        <p:nvPicPr>
          <p:cNvPr id="20" name="Picture 12" descr="C:\Users\crestec\Desktop\平井作業フォルダ\CEC_2018年度用(捨てないで！)\ペープサート教材\ペープサート教材_イラスト集_HTML版\Links\255.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67640" y="3706435"/>
            <a:ext cx="955846" cy="596076"/>
          </a:xfrm>
          <a:prstGeom prst="rect">
            <a:avLst/>
          </a:prstGeom>
          <a:noFill/>
          <a:extLst>
            <a:ext uri="{909E8E84-426E-40DD-AFC4-6F175D3DCCD1}">
              <a14:hiddenFill xmlns:a14="http://schemas.microsoft.com/office/drawing/2010/main">
                <a:solidFill>
                  <a:srgbClr val="FFFFFF"/>
                </a:solidFill>
              </a14:hiddenFill>
            </a:ext>
          </a:extLst>
        </p:spPr>
      </p:pic>
      <p:sp>
        <p:nvSpPr>
          <p:cNvPr id="5" name="吹き出し: 角を丸めた四角形 4">
            <a:extLst>
              <a:ext uri="{FF2B5EF4-FFF2-40B4-BE49-F238E27FC236}">
                <a16:creationId xmlns:a16="http://schemas.microsoft.com/office/drawing/2014/main" id="{E805CE65-C1BD-9696-3DD2-649FD43F3222}"/>
              </a:ext>
            </a:extLst>
          </p:cNvPr>
          <p:cNvSpPr/>
          <p:nvPr/>
        </p:nvSpPr>
        <p:spPr>
          <a:xfrm>
            <a:off x="4832557" y="2099097"/>
            <a:ext cx="3228007" cy="1951407"/>
          </a:xfrm>
          <a:prstGeom prst="wedgeRoundRectCallout">
            <a:avLst>
              <a:gd name="adj1" fmla="val -36199"/>
              <a:gd name="adj2" fmla="val 66466"/>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23AD2A2E-A5AA-152C-6929-B7D5868DD2CE}"/>
              </a:ext>
            </a:extLst>
          </p:cNvPr>
          <p:cNvSpPr txBox="1"/>
          <p:nvPr/>
        </p:nvSpPr>
        <p:spPr>
          <a:xfrm>
            <a:off x="5076056" y="2327253"/>
            <a:ext cx="2941640" cy="1142620"/>
          </a:xfrm>
          <a:prstGeom prst="rect">
            <a:avLst/>
          </a:prstGeom>
          <a:noFill/>
        </p:spPr>
        <p:txBody>
          <a:bodyPr wrap="square" rtlCol="0">
            <a:spAutoFit/>
          </a:bodyPr>
          <a:lstStyle/>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はやくしないと売り切れちゃう。</a:t>
            </a:r>
            <a:endParaRPr kumimoji="1" lang="en-US" altLang="ja-JP" sz="1600" b="1" dirty="0">
              <a:solidFill>
                <a:schemeClr val="bg1"/>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　　　　　注文するにはここをクリ</a:t>
            </a:r>
            <a:endParaRPr kumimoji="1" lang="en-US" altLang="ja-JP" sz="1600" b="1" dirty="0">
              <a:solidFill>
                <a:schemeClr val="bg1"/>
              </a:solidFill>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　　　　　ックすればいいんだな。</a:t>
            </a:r>
          </a:p>
        </p:txBody>
      </p:sp>
      <p:pic>
        <p:nvPicPr>
          <p:cNvPr id="24"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4129444" y="4083427"/>
            <a:ext cx="1509274" cy="133292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1" descr="C:\Users\crestec\Desktop\平井作業フォルダ\CEC_2018年度用(捨てないで！)\ペープサート教材\ペープサート教材_イラスト集_Delivery\ペープサート教材_イラスト集\キャラ\中学生男子\002_中学男子B_悩む.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4334402" y="2836305"/>
            <a:ext cx="1135870" cy="144443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B6A6AD58-B33F-635E-4D2C-AFB9E817B51E}"/>
              </a:ext>
            </a:extLst>
          </p:cNvPr>
          <p:cNvSpPr txBox="1"/>
          <p:nvPr/>
        </p:nvSpPr>
        <p:spPr>
          <a:xfrm>
            <a:off x="6372200" y="2294259"/>
            <a:ext cx="2771800" cy="215444"/>
          </a:xfrm>
          <a:prstGeom prst="rect">
            <a:avLst/>
          </a:prstGeom>
          <a:noFill/>
        </p:spPr>
        <p:txBody>
          <a:bodyPr wrap="square" rtlCol="0">
            <a:spAutoFit/>
          </a:bodyPr>
          <a:lstStyle/>
          <a:p>
            <a:r>
              <a:rPr kumimoji="1" lang="ja-JP" altLang="en-US" sz="800" b="1" dirty="0">
                <a:solidFill>
                  <a:schemeClr val="bg1"/>
                </a:solidFill>
                <a:latin typeface="+mj-ea"/>
                <a:ea typeface="+mj-ea"/>
              </a:rPr>
              <a:t>う　　　　き</a:t>
            </a:r>
            <a:endParaRPr kumimoji="1" lang="en-US" altLang="ja-JP" sz="800" b="1" dirty="0">
              <a:solidFill>
                <a:schemeClr val="bg1"/>
              </a:solidFill>
              <a:latin typeface="+mj-ea"/>
              <a:ea typeface="+mj-ea"/>
            </a:endParaRPr>
          </a:p>
        </p:txBody>
      </p:sp>
      <p:sp>
        <p:nvSpPr>
          <p:cNvPr id="8" name="テキスト ボックス 7">
            <a:extLst>
              <a:ext uri="{FF2B5EF4-FFF2-40B4-BE49-F238E27FC236}">
                <a16:creationId xmlns:a16="http://schemas.microsoft.com/office/drawing/2014/main" id="{4F6023F9-D2D9-30E0-F9C4-A91FC6E9BA1D}"/>
              </a:ext>
            </a:extLst>
          </p:cNvPr>
          <p:cNvSpPr txBox="1"/>
          <p:nvPr/>
        </p:nvSpPr>
        <p:spPr>
          <a:xfrm>
            <a:off x="5779707" y="2664451"/>
            <a:ext cx="2822575" cy="215444"/>
          </a:xfrm>
          <a:prstGeom prst="rect">
            <a:avLst/>
          </a:prstGeom>
          <a:noFill/>
        </p:spPr>
        <p:txBody>
          <a:bodyPr wrap="square" rtlCol="0">
            <a:spAutoFit/>
          </a:bodyPr>
          <a:lstStyle/>
          <a:p>
            <a:r>
              <a:rPr kumimoji="1" lang="ja-JP" altLang="en-US" sz="800" b="1" dirty="0">
                <a:solidFill>
                  <a:schemeClr val="bg1"/>
                </a:solidFill>
                <a:latin typeface="+mj-ea"/>
                <a:ea typeface="+mj-ea"/>
              </a:rPr>
              <a:t>ちゅうもん</a:t>
            </a:r>
            <a:endParaRPr kumimoji="1" lang="en-US" altLang="ja-JP" sz="800" b="1" dirty="0">
              <a:solidFill>
                <a:schemeClr val="bg1"/>
              </a:solidFill>
              <a:latin typeface="+mj-ea"/>
              <a:ea typeface="+mj-ea"/>
            </a:endParaRPr>
          </a:p>
        </p:txBody>
      </p:sp>
      <p:sp>
        <p:nvSpPr>
          <p:cNvPr id="9" name="テキスト ボックス 8">
            <a:extLst>
              <a:ext uri="{FF2B5EF4-FFF2-40B4-BE49-F238E27FC236}">
                <a16:creationId xmlns:a16="http://schemas.microsoft.com/office/drawing/2014/main" id="{C0726F69-B237-0049-4FA4-69FEB6402C74}"/>
              </a:ext>
            </a:extLst>
          </p:cNvPr>
          <p:cNvSpPr txBox="1"/>
          <p:nvPr/>
        </p:nvSpPr>
        <p:spPr>
          <a:xfrm>
            <a:off x="1794523" y="2476584"/>
            <a:ext cx="1578134" cy="184666"/>
          </a:xfrm>
          <a:prstGeom prst="rect">
            <a:avLst/>
          </a:prstGeom>
          <a:noFill/>
        </p:spPr>
        <p:txBody>
          <a:bodyPr wrap="square" rtlCol="0">
            <a:spAutoFit/>
          </a:bodyPr>
          <a:lstStyle/>
          <a:p>
            <a:r>
              <a:rPr kumimoji="1" lang="ja-JP" altLang="en-US" sz="600" b="1" dirty="0">
                <a:solidFill>
                  <a:schemeClr val="bg1"/>
                </a:solidFill>
                <a:latin typeface="+mj-ea"/>
                <a:ea typeface="+mj-ea"/>
              </a:rPr>
              <a:t>まんえん　　　　　　　　　　　まんえん</a:t>
            </a:r>
            <a:endParaRPr kumimoji="1" lang="en-US" altLang="ja-JP" sz="600" b="1" dirty="0">
              <a:solidFill>
                <a:schemeClr val="bg1"/>
              </a:solidFill>
              <a:latin typeface="+mj-ea"/>
              <a:ea typeface="+mj-ea"/>
            </a:endParaRPr>
          </a:p>
        </p:txBody>
      </p:sp>
      <p:sp>
        <p:nvSpPr>
          <p:cNvPr id="11" name="テキスト ボックス 10">
            <a:extLst>
              <a:ext uri="{FF2B5EF4-FFF2-40B4-BE49-F238E27FC236}">
                <a16:creationId xmlns:a16="http://schemas.microsoft.com/office/drawing/2014/main" id="{590CCE4F-516D-DD5D-1730-EE4ACAC0CD18}"/>
              </a:ext>
            </a:extLst>
          </p:cNvPr>
          <p:cNvSpPr txBox="1"/>
          <p:nvPr/>
        </p:nvSpPr>
        <p:spPr>
          <a:xfrm>
            <a:off x="1577539" y="3287090"/>
            <a:ext cx="1605268" cy="215444"/>
          </a:xfrm>
          <a:prstGeom prst="rect">
            <a:avLst/>
          </a:prstGeom>
          <a:noFill/>
        </p:spPr>
        <p:txBody>
          <a:bodyPr wrap="square" rtlCol="0">
            <a:spAutoFit/>
          </a:bodyPr>
          <a:lstStyle/>
          <a:p>
            <a:r>
              <a:rPr kumimoji="1" lang="ja-JP" altLang="en-US" sz="800" b="1" dirty="0">
                <a:latin typeface="+mj-ea"/>
                <a:ea typeface="+mj-ea"/>
              </a:rPr>
              <a:t>ざい   こ  いっそう</a:t>
            </a:r>
            <a:endParaRPr kumimoji="1" lang="en-US" altLang="ja-JP" sz="800" b="1" dirty="0">
              <a:latin typeface="+mj-ea"/>
              <a:ea typeface="+mj-ea"/>
            </a:endParaRPr>
          </a:p>
        </p:txBody>
      </p:sp>
      <p:sp>
        <p:nvSpPr>
          <p:cNvPr id="12" name="テキスト ボックス 11">
            <a:extLst>
              <a:ext uri="{FF2B5EF4-FFF2-40B4-BE49-F238E27FC236}">
                <a16:creationId xmlns:a16="http://schemas.microsoft.com/office/drawing/2014/main" id="{E5EBC78A-3004-4FFB-F053-699DE0B9A25A}"/>
              </a:ext>
            </a:extLst>
          </p:cNvPr>
          <p:cNvSpPr txBox="1"/>
          <p:nvPr/>
        </p:nvSpPr>
        <p:spPr>
          <a:xfrm>
            <a:off x="1455367" y="4194789"/>
            <a:ext cx="1605268" cy="215444"/>
          </a:xfrm>
          <a:prstGeom prst="rect">
            <a:avLst/>
          </a:prstGeom>
          <a:noFill/>
        </p:spPr>
        <p:txBody>
          <a:bodyPr wrap="square" rtlCol="0">
            <a:spAutoFit/>
          </a:bodyPr>
          <a:lstStyle/>
          <a:p>
            <a:r>
              <a:rPr kumimoji="1" lang="ja-JP" altLang="en-US" sz="800" b="1" dirty="0">
                <a:latin typeface="+mj-ea"/>
                <a:ea typeface="+mj-ea"/>
              </a:rPr>
              <a:t>かず　　かぎ</a:t>
            </a:r>
            <a:endParaRPr kumimoji="1" lang="en-US" altLang="ja-JP" sz="800" b="1" dirty="0">
              <a:latin typeface="+mj-ea"/>
              <a:ea typeface="+mj-ea"/>
            </a:endParaRPr>
          </a:p>
        </p:txBody>
      </p:sp>
      <p:sp>
        <p:nvSpPr>
          <p:cNvPr id="13" name="テキスト ボックス 12">
            <a:extLst>
              <a:ext uri="{FF2B5EF4-FFF2-40B4-BE49-F238E27FC236}">
                <a16:creationId xmlns:a16="http://schemas.microsoft.com/office/drawing/2014/main" id="{2076693B-6D2B-85F7-8D58-E11F59C988CE}"/>
              </a:ext>
            </a:extLst>
          </p:cNvPr>
          <p:cNvSpPr txBox="1"/>
          <p:nvPr/>
        </p:nvSpPr>
        <p:spPr>
          <a:xfrm>
            <a:off x="1895632" y="4499484"/>
            <a:ext cx="1578134" cy="215444"/>
          </a:xfrm>
          <a:prstGeom prst="rect">
            <a:avLst/>
          </a:prstGeom>
          <a:noFill/>
        </p:spPr>
        <p:txBody>
          <a:bodyPr wrap="square" rtlCol="0">
            <a:spAutoFit/>
          </a:bodyPr>
          <a:lstStyle/>
          <a:p>
            <a:r>
              <a:rPr kumimoji="1" lang="ja-JP" altLang="en-US" sz="800" b="1" dirty="0">
                <a:latin typeface="+mj-ea"/>
                <a:ea typeface="+mj-ea"/>
              </a:rPr>
              <a:t>いそ</a:t>
            </a:r>
            <a:endParaRPr kumimoji="1" lang="en-US" altLang="ja-JP" sz="800" b="1" dirty="0">
              <a:latin typeface="+mj-ea"/>
              <a:ea typeface="+mj-ea"/>
            </a:endParaRPr>
          </a:p>
        </p:txBody>
      </p:sp>
      <p:sp>
        <p:nvSpPr>
          <p:cNvPr id="16" name="テキスト ボックス 15">
            <a:extLst>
              <a:ext uri="{FF2B5EF4-FFF2-40B4-BE49-F238E27FC236}">
                <a16:creationId xmlns:a16="http://schemas.microsoft.com/office/drawing/2014/main" id="{E9F42364-BDD6-8A22-E156-B433FD07E8D9}"/>
              </a:ext>
            </a:extLst>
          </p:cNvPr>
          <p:cNvSpPr txBox="1"/>
          <p:nvPr/>
        </p:nvSpPr>
        <p:spPr>
          <a:xfrm>
            <a:off x="1720876" y="4999734"/>
            <a:ext cx="1578134" cy="184666"/>
          </a:xfrm>
          <a:prstGeom prst="rect">
            <a:avLst/>
          </a:prstGeom>
          <a:noFill/>
        </p:spPr>
        <p:txBody>
          <a:bodyPr wrap="square" rtlCol="0">
            <a:spAutoFit/>
          </a:bodyPr>
          <a:lstStyle/>
          <a:p>
            <a:r>
              <a:rPr kumimoji="1" lang="ja-JP" altLang="en-US" sz="600" b="1" dirty="0">
                <a:solidFill>
                  <a:schemeClr val="bg1"/>
                </a:solidFill>
                <a:latin typeface="+mj-ea"/>
                <a:ea typeface="+mj-ea"/>
              </a:rPr>
              <a:t>ちゅうもん</a:t>
            </a:r>
            <a:endParaRPr kumimoji="1" lang="en-US" altLang="ja-JP" sz="600" b="1" dirty="0">
              <a:solidFill>
                <a:schemeClr val="bg1"/>
              </a:solidFill>
              <a:latin typeface="+mj-ea"/>
              <a:ea typeface="+mj-ea"/>
            </a:endParaRPr>
          </a:p>
        </p:txBody>
      </p:sp>
      <p:sp>
        <p:nvSpPr>
          <p:cNvPr id="17" name="テキスト ボックス 16">
            <a:extLst>
              <a:ext uri="{FF2B5EF4-FFF2-40B4-BE49-F238E27FC236}">
                <a16:creationId xmlns:a16="http://schemas.microsoft.com/office/drawing/2014/main" id="{C86D5B12-4CF0-E5EE-4985-95D4FF4B8F94}"/>
              </a:ext>
            </a:extLst>
          </p:cNvPr>
          <p:cNvSpPr txBox="1"/>
          <p:nvPr/>
        </p:nvSpPr>
        <p:spPr>
          <a:xfrm>
            <a:off x="2627784" y="899208"/>
            <a:ext cx="6516216" cy="246221"/>
          </a:xfrm>
          <a:prstGeom prst="rect">
            <a:avLst/>
          </a:prstGeom>
          <a:noFill/>
        </p:spPr>
        <p:txBody>
          <a:bodyPr wrap="square" rtlCol="0">
            <a:spAutoFit/>
          </a:bodyPr>
          <a:lstStyle/>
          <a:p>
            <a:r>
              <a:rPr kumimoji="1" lang="ja-JP" altLang="en-US" sz="1000" b="1" dirty="0">
                <a:solidFill>
                  <a:srgbClr val="FF0000"/>
                </a:solidFill>
                <a:latin typeface="+mj-ea"/>
                <a:ea typeface="+mj-ea"/>
              </a:rPr>
              <a:t>か　　　　　　もの　　　　　　　　　　　 　　　　　　　けん   さく</a:t>
            </a:r>
            <a:endParaRPr kumimoji="1" lang="en-US" altLang="ja-JP" sz="1000" b="1" dirty="0">
              <a:solidFill>
                <a:srgbClr val="FF0000"/>
              </a:solidFill>
              <a:latin typeface="+mj-ea"/>
              <a:ea typeface="+mj-ea"/>
            </a:endParaRPr>
          </a:p>
        </p:txBody>
      </p:sp>
      <p:sp>
        <p:nvSpPr>
          <p:cNvPr id="23" name="テキスト ボックス 22">
            <a:extLst>
              <a:ext uri="{FF2B5EF4-FFF2-40B4-BE49-F238E27FC236}">
                <a16:creationId xmlns:a16="http://schemas.microsoft.com/office/drawing/2014/main" id="{AE1ED735-2565-C833-818F-610980EED3EE}"/>
              </a:ext>
            </a:extLst>
          </p:cNvPr>
          <p:cNvSpPr txBox="1"/>
          <p:nvPr/>
        </p:nvSpPr>
        <p:spPr>
          <a:xfrm>
            <a:off x="1601507" y="2903856"/>
            <a:ext cx="1605268" cy="215444"/>
          </a:xfrm>
          <a:prstGeom prst="rect">
            <a:avLst/>
          </a:prstGeom>
          <a:noFill/>
        </p:spPr>
        <p:txBody>
          <a:bodyPr wrap="square" rtlCol="0">
            <a:spAutoFit/>
          </a:bodyPr>
          <a:lstStyle/>
          <a:p>
            <a:r>
              <a:rPr kumimoji="1" lang="ja-JP" altLang="en-US" sz="800" b="1" dirty="0">
                <a:latin typeface="+mj-ea"/>
                <a:ea typeface="+mj-ea"/>
              </a:rPr>
              <a:t>さいだい　　　　パーセント</a:t>
            </a:r>
            <a:endParaRPr kumimoji="1" lang="en-US" altLang="ja-JP" sz="800" b="1" dirty="0">
              <a:latin typeface="+mj-ea"/>
              <a:ea typeface="+mj-ea"/>
            </a:endParaRPr>
          </a:p>
        </p:txBody>
      </p:sp>
      <p:sp>
        <p:nvSpPr>
          <p:cNvPr id="10" name="フッター プレースホルダー 2">
            <a:extLst>
              <a:ext uri="{FF2B5EF4-FFF2-40B4-BE49-F238E27FC236}">
                <a16:creationId xmlns:a16="http://schemas.microsoft.com/office/drawing/2014/main" id="{175071B6-DBB2-C760-8507-934F1B8F173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5" name="フッター プレースホルダー 2">
            <a:extLst>
              <a:ext uri="{FF2B5EF4-FFF2-40B4-BE49-F238E27FC236}">
                <a16:creationId xmlns:a16="http://schemas.microsoft.com/office/drawing/2014/main" id="{BB84D54B-1FFA-DA91-379B-D4A13BBA07BB}"/>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9333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a:extLst>
              <a:ext uri="{FF2B5EF4-FFF2-40B4-BE49-F238E27FC236}">
                <a16:creationId xmlns:a16="http://schemas.microsoft.com/office/drawing/2014/main" id="{4AFCAF44-678B-7303-04E1-9FC3DE7B4670}"/>
              </a:ext>
            </a:extLst>
          </p:cNvPr>
          <p:cNvSpPr/>
          <p:nvPr/>
        </p:nvSpPr>
        <p:spPr>
          <a:xfrm>
            <a:off x="-18728" y="876598"/>
            <a:ext cx="4995094" cy="5471120"/>
          </a:xfrm>
          <a:prstGeom prst="rtTriangle">
            <a:avLst/>
          </a:prstGeom>
          <a:pattFill prst="wd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0244" name="正方形/長方形 2"/>
          <p:cNvGrpSpPr>
            <a:grpSpLocks/>
          </p:cNvGrpSpPr>
          <p:nvPr/>
        </p:nvGrpSpPr>
        <p:grpSpPr bwMode="auto">
          <a:xfrm>
            <a:off x="-30163" y="-30163"/>
            <a:ext cx="9240838" cy="942070"/>
            <a:chOff x="-19" y="-19"/>
            <a:chExt cx="5821" cy="914"/>
          </a:xfrm>
        </p:grpSpPr>
        <p:pic>
          <p:nvPicPr>
            <p:cNvPr id="1025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③フィッシング詐欺</a:t>
              </a:r>
            </a:p>
          </p:txBody>
        </p:sp>
      </p:grpSp>
      <p:sp>
        <p:nvSpPr>
          <p:cNvPr id="2" name="テキスト ボックス 1">
            <a:extLst>
              <a:ext uri="{FF2B5EF4-FFF2-40B4-BE49-F238E27FC236}">
                <a16:creationId xmlns:a16="http://schemas.microsoft.com/office/drawing/2014/main" id="{D00E4847-F4F9-D348-0361-366F5267E5A3}"/>
              </a:ext>
            </a:extLst>
          </p:cNvPr>
          <p:cNvSpPr txBox="1"/>
          <p:nvPr/>
        </p:nvSpPr>
        <p:spPr>
          <a:xfrm>
            <a:off x="2870914" y="-24817"/>
            <a:ext cx="1008112"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a:t>
            </a:r>
            <a:endParaRPr kumimoji="1" lang="en-US" altLang="ja-JP" sz="1200" b="1" dirty="0">
              <a:solidFill>
                <a:schemeClr val="bg1"/>
              </a:solidFill>
              <a:latin typeface="+mj-ea"/>
              <a:ea typeface="+mj-ea"/>
            </a:endParaRPr>
          </a:p>
        </p:txBody>
      </p:sp>
      <p:sp>
        <p:nvSpPr>
          <p:cNvPr id="3" name="正方形/長方形 2">
            <a:extLst>
              <a:ext uri="{FF2B5EF4-FFF2-40B4-BE49-F238E27FC236}">
                <a16:creationId xmlns:a16="http://schemas.microsoft.com/office/drawing/2014/main" id="{2A2B1CEA-ABE4-AF83-EF34-59B32B7B1F68}"/>
              </a:ext>
            </a:extLst>
          </p:cNvPr>
          <p:cNvSpPr/>
          <p:nvPr/>
        </p:nvSpPr>
        <p:spPr>
          <a:xfrm>
            <a:off x="1259632" y="1014730"/>
            <a:ext cx="6538237"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b="1" u="sng" dirty="0">
                <a:ln w="0"/>
                <a:solidFill>
                  <a:srgbClr val="FF0000"/>
                </a:solidFill>
                <a:effectLst>
                  <a:outerShdw blurRad="38100" dist="19050" dir="2700000" algn="tl" rotWithShape="0">
                    <a:prstClr val="black">
                      <a:alpha val="40000"/>
                    </a:prstClr>
                  </a:outerShdw>
                </a:effectLst>
                <a:latin typeface="+mj-ea"/>
                <a:ea typeface="+mj-ea"/>
                <a:cs typeface="Arial"/>
              </a:rPr>
              <a:t>専用アプリのインストールを促す画面が・・</a:t>
            </a:r>
            <a:endParaRPr kumimoji="0" lang="en-US" altLang="ja-JP" sz="2800" b="1" i="0" u="sng"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mj-ea"/>
              <a:ea typeface="+mj-ea"/>
              <a:cs typeface="Arial"/>
            </a:endParaRPr>
          </a:p>
        </p:txBody>
      </p:sp>
      <p:sp>
        <p:nvSpPr>
          <p:cNvPr id="5" name="吹き出し: 角を丸めた四角形 4">
            <a:extLst>
              <a:ext uri="{FF2B5EF4-FFF2-40B4-BE49-F238E27FC236}">
                <a16:creationId xmlns:a16="http://schemas.microsoft.com/office/drawing/2014/main" id="{62634685-FA6E-3C37-EC7F-DA7FAE7AEE09}"/>
              </a:ext>
            </a:extLst>
          </p:cNvPr>
          <p:cNvSpPr/>
          <p:nvPr/>
        </p:nvSpPr>
        <p:spPr>
          <a:xfrm>
            <a:off x="3879026" y="1923919"/>
            <a:ext cx="3228007" cy="1951407"/>
          </a:xfrm>
          <a:prstGeom prst="wedgeRoundRectCallout">
            <a:avLst>
              <a:gd name="adj1" fmla="val 37674"/>
              <a:gd name="adj2" fmla="val 62791"/>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64277899-7E79-81CD-DE27-26CF7D4F1734}"/>
              </a:ext>
            </a:extLst>
          </p:cNvPr>
          <p:cNvSpPr txBox="1"/>
          <p:nvPr/>
        </p:nvSpPr>
        <p:spPr>
          <a:xfrm>
            <a:off x="3966728" y="2074728"/>
            <a:ext cx="3052602" cy="1511952"/>
          </a:xfrm>
          <a:prstGeom prst="rect">
            <a:avLst/>
          </a:prstGeom>
          <a:noFill/>
        </p:spPr>
        <p:txBody>
          <a:bodyPr wrap="square" rtlCol="0">
            <a:spAutoFit/>
          </a:bodyPr>
          <a:lstStyle/>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はやくしないと売り切れちゃう。</a:t>
            </a: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このアプリがないと買い物できないのか～。</a:t>
            </a: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面倒だけど、ダウンロードしよう！</a:t>
            </a:r>
          </a:p>
        </p:txBody>
      </p:sp>
      <p:pic>
        <p:nvPicPr>
          <p:cNvPr id="48"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711018" y="4467991"/>
            <a:ext cx="1261465" cy="1114067"/>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1" descr="C:\Users\crestec\Desktop\平井作業フォルダ\CEC_2018年度用(捨てないで！)\ペープサート教材\ペープサート教材_イラスト集_Delivery\ペープサート教材_イラスト集\キャラ\中学生男子\002_中学男子B_悩む.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845409" y="3426689"/>
            <a:ext cx="949370" cy="120727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AE35314B-5A78-666E-0A7D-E269E18AABA8}"/>
              </a:ext>
            </a:extLst>
          </p:cNvPr>
          <p:cNvSpPr txBox="1"/>
          <p:nvPr/>
        </p:nvSpPr>
        <p:spPr>
          <a:xfrm>
            <a:off x="5652121" y="2410691"/>
            <a:ext cx="3491880" cy="215444"/>
          </a:xfrm>
          <a:prstGeom prst="rect">
            <a:avLst/>
          </a:prstGeom>
          <a:noFill/>
        </p:spPr>
        <p:txBody>
          <a:bodyPr wrap="square" rtlCol="0">
            <a:spAutoFit/>
          </a:bodyPr>
          <a:lstStyle/>
          <a:p>
            <a:r>
              <a:rPr kumimoji="1" lang="ja-JP" altLang="en-US" sz="800" b="1" dirty="0">
                <a:solidFill>
                  <a:schemeClr val="bg1"/>
                </a:solidFill>
                <a:latin typeface="+mj-ea"/>
                <a:ea typeface="+mj-ea"/>
              </a:rPr>
              <a:t>か　　　　もの</a:t>
            </a:r>
            <a:endParaRPr kumimoji="1" lang="en-US" altLang="ja-JP" sz="800" b="1" dirty="0">
              <a:solidFill>
                <a:schemeClr val="bg1"/>
              </a:solidFill>
              <a:latin typeface="+mj-ea"/>
              <a:ea typeface="+mj-ea"/>
            </a:endParaRPr>
          </a:p>
        </p:txBody>
      </p:sp>
      <p:sp>
        <p:nvSpPr>
          <p:cNvPr id="15" name="テキスト ボックス 14">
            <a:extLst>
              <a:ext uri="{FF2B5EF4-FFF2-40B4-BE49-F238E27FC236}">
                <a16:creationId xmlns:a16="http://schemas.microsoft.com/office/drawing/2014/main" id="{0FFE12B6-4E84-ED32-01F6-235604488621}"/>
              </a:ext>
            </a:extLst>
          </p:cNvPr>
          <p:cNvSpPr txBox="1"/>
          <p:nvPr/>
        </p:nvSpPr>
        <p:spPr>
          <a:xfrm>
            <a:off x="3966729" y="3141548"/>
            <a:ext cx="5177272" cy="215444"/>
          </a:xfrm>
          <a:prstGeom prst="rect">
            <a:avLst/>
          </a:prstGeom>
          <a:noFill/>
        </p:spPr>
        <p:txBody>
          <a:bodyPr wrap="square" rtlCol="0">
            <a:spAutoFit/>
          </a:bodyPr>
          <a:lstStyle/>
          <a:p>
            <a:r>
              <a:rPr kumimoji="1" lang="ja-JP" altLang="en-US" sz="800" b="1" dirty="0">
                <a:solidFill>
                  <a:schemeClr val="bg1"/>
                </a:solidFill>
                <a:latin typeface="+mj-ea"/>
                <a:ea typeface="+mj-ea"/>
              </a:rPr>
              <a:t> めんどう</a:t>
            </a:r>
            <a:endParaRPr kumimoji="1" lang="en-US" altLang="ja-JP" sz="800" b="1" dirty="0">
              <a:solidFill>
                <a:schemeClr val="bg1"/>
              </a:solidFill>
              <a:latin typeface="+mj-ea"/>
              <a:ea typeface="+mj-ea"/>
            </a:endParaRPr>
          </a:p>
        </p:txBody>
      </p:sp>
      <p:pic>
        <p:nvPicPr>
          <p:cNvPr id="16" name="図 15">
            <a:extLst>
              <a:ext uri="{FF2B5EF4-FFF2-40B4-BE49-F238E27FC236}">
                <a16:creationId xmlns:a16="http://schemas.microsoft.com/office/drawing/2014/main" id="{E727B0AA-8E39-B13E-D522-E84E292448E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61033" y="1788059"/>
            <a:ext cx="2547472" cy="4055211"/>
          </a:xfrm>
          <a:prstGeom prst="rect">
            <a:avLst/>
          </a:prstGeom>
        </p:spPr>
      </p:pic>
      <p:sp>
        <p:nvSpPr>
          <p:cNvPr id="17" name="正方形/長方形 16">
            <a:extLst>
              <a:ext uri="{FF2B5EF4-FFF2-40B4-BE49-F238E27FC236}">
                <a16:creationId xmlns:a16="http://schemas.microsoft.com/office/drawing/2014/main" id="{EC10D457-21EE-B419-8C2E-639A50A365CD}"/>
              </a:ext>
            </a:extLst>
          </p:cNvPr>
          <p:cNvSpPr/>
          <p:nvPr/>
        </p:nvSpPr>
        <p:spPr>
          <a:xfrm>
            <a:off x="1341054" y="2286309"/>
            <a:ext cx="2188507" cy="3000819"/>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j-ea"/>
              <a:ea typeface="+mj-ea"/>
            </a:endParaRPr>
          </a:p>
        </p:txBody>
      </p:sp>
      <p:sp>
        <p:nvSpPr>
          <p:cNvPr id="18" name="テキスト ボックス 17">
            <a:extLst>
              <a:ext uri="{FF2B5EF4-FFF2-40B4-BE49-F238E27FC236}">
                <a16:creationId xmlns:a16="http://schemas.microsoft.com/office/drawing/2014/main" id="{5A6FF5EA-6C96-5D99-C5A0-2FF4D2C5AE24}"/>
              </a:ext>
            </a:extLst>
          </p:cNvPr>
          <p:cNvSpPr txBox="1"/>
          <p:nvPr/>
        </p:nvSpPr>
        <p:spPr>
          <a:xfrm>
            <a:off x="1577293" y="2526703"/>
            <a:ext cx="1714627" cy="688202"/>
          </a:xfrm>
          <a:prstGeom prst="rect">
            <a:avLst/>
          </a:prstGeom>
          <a:solidFill>
            <a:srgbClr val="FF0000"/>
          </a:solidFill>
        </p:spPr>
        <p:txBody>
          <a:bodyPr wrap="square" rtlCol="0">
            <a:spAutoFit/>
          </a:bodyPr>
          <a:lstStyle/>
          <a:p>
            <a:pPr algn="ctr">
              <a:lnSpc>
                <a:spcPct val="150000"/>
              </a:lnSpc>
            </a:pPr>
            <a:r>
              <a:rPr kumimoji="1" lang="ja-JP" altLang="en-US" sz="1400" b="1" dirty="0">
                <a:solidFill>
                  <a:schemeClr val="bg1"/>
                </a:solidFill>
                <a:latin typeface="+mj-ea"/>
                <a:ea typeface="+mj-ea"/>
              </a:rPr>
              <a:t>在庫一掃セール</a:t>
            </a:r>
            <a:endParaRPr kumimoji="1" lang="en-US" altLang="ja-JP" sz="1400" b="1" dirty="0">
              <a:solidFill>
                <a:schemeClr val="bg1"/>
              </a:solidFill>
              <a:latin typeface="+mj-ea"/>
              <a:ea typeface="+mj-ea"/>
            </a:endParaRPr>
          </a:p>
          <a:p>
            <a:pPr algn="ctr">
              <a:lnSpc>
                <a:spcPct val="150000"/>
              </a:lnSpc>
            </a:pPr>
            <a:r>
              <a:rPr kumimoji="1" lang="ja-JP" altLang="en-US" sz="1400" b="1" dirty="0">
                <a:solidFill>
                  <a:schemeClr val="bg1"/>
                </a:solidFill>
                <a:latin typeface="+mj-ea"/>
                <a:ea typeface="+mj-ea"/>
              </a:rPr>
              <a:t>専用アプリ</a:t>
            </a:r>
            <a:endParaRPr kumimoji="1" lang="en-US" altLang="ja-JP" sz="1400" b="1" dirty="0">
              <a:solidFill>
                <a:schemeClr val="bg1"/>
              </a:solidFill>
              <a:latin typeface="+mj-ea"/>
              <a:ea typeface="+mj-ea"/>
            </a:endParaRPr>
          </a:p>
        </p:txBody>
      </p:sp>
      <p:sp>
        <p:nvSpPr>
          <p:cNvPr id="19" name="テキスト ボックス 18">
            <a:extLst>
              <a:ext uri="{FF2B5EF4-FFF2-40B4-BE49-F238E27FC236}">
                <a16:creationId xmlns:a16="http://schemas.microsoft.com/office/drawing/2014/main" id="{93920403-B45B-FCFD-27A9-DB4A2FFEBF1C}"/>
              </a:ext>
            </a:extLst>
          </p:cNvPr>
          <p:cNvSpPr txBox="1"/>
          <p:nvPr/>
        </p:nvSpPr>
        <p:spPr>
          <a:xfrm>
            <a:off x="1520299" y="3383092"/>
            <a:ext cx="1932521" cy="960328"/>
          </a:xfrm>
          <a:prstGeom prst="rect">
            <a:avLst/>
          </a:prstGeom>
          <a:noFill/>
        </p:spPr>
        <p:txBody>
          <a:bodyPr wrap="square" rtlCol="0">
            <a:spAutoFit/>
          </a:bodyPr>
          <a:lstStyle/>
          <a:p>
            <a:pPr>
              <a:lnSpc>
                <a:spcPct val="200000"/>
              </a:lnSpc>
            </a:pPr>
            <a:r>
              <a:rPr kumimoji="1" lang="ja-JP" altLang="en-US" sz="1000" b="1" dirty="0">
                <a:latin typeface="+mj-ea"/>
                <a:ea typeface="+mj-ea"/>
              </a:rPr>
              <a:t>当社の在庫一掃セールでご購入されたい場合は、専用アプリのインストールが必要です。</a:t>
            </a:r>
            <a:endParaRPr kumimoji="1" lang="en-US" altLang="ja-JP" sz="1000" b="1" dirty="0">
              <a:latin typeface="+mj-ea"/>
              <a:ea typeface="+mj-ea"/>
            </a:endParaRPr>
          </a:p>
        </p:txBody>
      </p:sp>
      <p:sp>
        <p:nvSpPr>
          <p:cNvPr id="20" name="テキスト ボックス 19">
            <a:extLst>
              <a:ext uri="{FF2B5EF4-FFF2-40B4-BE49-F238E27FC236}">
                <a16:creationId xmlns:a16="http://schemas.microsoft.com/office/drawing/2014/main" id="{78086E77-DA69-0DA8-FDDD-7ADF9A05A367}"/>
              </a:ext>
            </a:extLst>
          </p:cNvPr>
          <p:cNvSpPr txBox="1"/>
          <p:nvPr/>
        </p:nvSpPr>
        <p:spPr>
          <a:xfrm>
            <a:off x="1611548" y="4961560"/>
            <a:ext cx="1646594" cy="276999"/>
          </a:xfrm>
          <a:prstGeom prst="rect">
            <a:avLst/>
          </a:prstGeom>
          <a:solidFill>
            <a:srgbClr val="002060"/>
          </a:solidFill>
          <a:ln>
            <a:noFill/>
          </a:ln>
        </p:spPr>
        <p:txBody>
          <a:bodyPr wrap="square" rtlCol="0">
            <a:spAutoFit/>
          </a:bodyPr>
          <a:lstStyle/>
          <a:p>
            <a:pPr algn="ctr"/>
            <a:r>
              <a:rPr kumimoji="1" lang="ja-JP" altLang="en-US" sz="1200" b="1" dirty="0">
                <a:solidFill>
                  <a:schemeClr val="bg1"/>
                </a:solidFill>
                <a:latin typeface="+mj-ea"/>
                <a:ea typeface="+mj-ea"/>
              </a:rPr>
              <a:t>ダウンロード</a:t>
            </a:r>
            <a:endParaRPr kumimoji="1" lang="en-US" altLang="ja-JP" sz="1200" b="1" dirty="0">
              <a:solidFill>
                <a:schemeClr val="bg1"/>
              </a:solidFill>
              <a:latin typeface="+mj-ea"/>
              <a:ea typeface="+mj-ea"/>
            </a:endParaRPr>
          </a:p>
        </p:txBody>
      </p:sp>
      <p:pic>
        <p:nvPicPr>
          <p:cNvPr id="21" name="Picture 6" descr="C:\Users\crestec\Desktop\平井作業フォルダ\CEC_2018年度用(捨てないで！)\ペープサート教材\ペープサート教材_イラスト集_HTML版\Links\246.png">
            <a:extLst>
              <a:ext uri="{FF2B5EF4-FFF2-40B4-BE49-F238E27FC236}">
                <a16:creationId xmlns:a16="http://schemas.microsoft.com/office/drawing/2014/main" id="{125694AA-7F48-1D81-C182-62E340FA3E8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0136" y="4419398"/>
            <a:ext cx="568940" cy="531266"/>
          </a:xfrm>
          <a:prstGeom prst="rect">
            <a:avLst/>
          </a:prstGeom>
          <a:noFill/>
          <a:extLst>
            <a:ext uri="{909E8E84-426E-40DD-AFC4-6F175D3DCCD1}">
              <a14:hiddenFill xmlns:a14="http://schemas.microsoft.com/office/drawing/2010/main">
                <a:solidFill>
                  <a:srgbClr val="FFFFFF"/>
                </a:solidFill>
              </a14:hiddenFill>
            </a:ext>
          </a:extLst>
        </p:spPr>
      </p:pic>
      <p:sp>
        <p:nvSpPr>
          <p:cNvPr id="23" name="テキスト ボックス 22">
            <a:extLst>
              <a:ext uri="{FF2B5EF4-FFF2-40B4-BE49-F238E27FC236}">
                <a16:creationId xmlns:a16="http://schemas.microsoft.com/office/drawing/2014/main" id="{9C274441-1685-7F13-6A2F-74514182E43F}"/>
              </a:ext>
            </a:extLst>
          </p:cNvPr>
          <p:cNvSpPr txBox="1"/>
          <p:nvPr/>
        </p:nvSpPr>
        <p:spPr>
          <a:xfrm>
            <a:off x="1761944" y="2515807"/>
            <a:ext cx="957132" cy="184666"/>
          </a:xfrm>
          <a:prstGeom prst="rect">
            <a:avLst/>
          </a:prstGeom>
          <a:noFill/>
        </p:spPr>
        <p:txBody>
          <a:bodyPr wrap="square" rtlCol="0">
            <a:spAutoFit/>
          </a:bodyPr>
          <a:lstStyle/>
          <a:p>
            <a:r>
              <a:rPr kumimoji="1" lang="ja-JP" altLang="en-US" sz="600" b="1" dirty="0">
                <a:solidFill>
                  <a:schemeClr val="bg1"/>
                </a:solidFill>
                <a:latin typeface="+mj-ea"/>
                <a:ea typeface="+mj-ea"/>
              </a:rPr>
              <a:t>ざい   こ   いっ  そう</a:t>
            </a:r>
            <a:endParaRPr kumimoji="1" lang="en-US" altLang="ja-JP" sz="600" b="1" dirty="0">
              <a:solidFill>
                <a:schemeClr val="bg1"/>
              </a:solidFill>
              <a:latin typeface="+mj-ea"/>
              <a:ea typeface="+mj-ea"/>
            </a:endParaRPr>
          </a:p>
        </p:txBody>
      </p:sp>
      <p:sp>
        <p:nvSpPr>
          <p:cNvPr id="24" name="テキスト ボックス 23">
            <a:extLst>
              <a:ext uri="{FF2B5EF4-FFF2-40B4-BE49-F238E27FC236}">
                <a16:creationId xmlns:a16="http://schemas.microsoft.com/office/drawing/2014/main" id="{814F3D64-475D-72F9-D697-B0C07E6DCDAF}"/>
              </a:ext>
            </a:extLst>
          </p:cNvPr>
          <p:cNvSpPr txBox="1"/>
          <p:nvPr/>
        </p:nvSpPr>
        <p:spPr>
          <a:xfrm>
            <a:off x="1962862" y="2824877"/>
            <a:ext cx="592914" cy="184666"/>
          </a:xfrm>
          <a:prstGeom prst="rect">
            <a:avLst/>
          </a:prstGeom>
          <a:noFill/>
        </p:spPr>
        <p:txBody>
          <a:bodyPr wrap="square" rtlCol="0">
            <a:spAutoFit/>
          </a:bodyPr>
          <a:lstStyle/>
          <a:p>
            <a:r>
              <a:rPr kumimoji="1" lang="ja-JP" altLang="en-US" sz="600" b="1" dirty="0">
                <a:solidFill>
                  <a:schemeClr val="bg1"/>
                </a:solidFill>
                <a:latin typeface="+mj-ea"/>
                <a:ea typeface="+mj-ea"/>
              </a:rPr>
              <a:t>せん よう</a:t>
            </a:r>
            <a:endParaRPr kumimoji="1" lang="en-US" altLang="ja-JP" sz="600" b="1" dirty="0">
              <a:solidFill>
                <a:schemeClr val="bg1"/>
              </a:solidFill>
              <a:latin typeface="+mj-ea"/>
              <a:ea typeface="+mj-ea"/>
            </a:endParaRPr>
          </a:p>
        </p:txBody>
      </p:sp>
      <p:sp>
        <p:nvSpPr>
          <p:cNvPr id="25" name="テキスト ボックス 24">
            <a:extLst>
              <a:ext uri="{FF2B5EF4-FFF2-40B4-BE49-F238E27FC236}">
                <a16:creationId xmlns:a16="http://schemas.microsoft.com/office/drawing/2014/main" id="{AEDF7D05-D8C2-AF1F-6A90-79F261693AF5}"/>
              </a:ext>
            </a:extLst>
          </p:cNvPr>
          <p:cNvSpPr txBox="1"/>
          <p:nvPr/>
        </p:nvSpPr>
        <p:spPr>
          <a:xfrm>
            <a:off x="1552842" y="3346357"/>
            <a:ext cx="2156012" cy="215444"/>
          </a:xfrm>
          <a:prstGeom prst="rect">
            <a:avLst/>
          </a:prstGeom>
          <a:noFill/>
        </p:spPr>
        <p:txBody>
          <a:bodyPr wrap="square" rtlCol="0">
            <a:spAutoFit/>
          </a:bodyPr>
          <a:lstStyle/>
          <a:p>
            <a:r>
              <a:rPr kumimoji="1" lang="ja-JP" altLang="en-US" sz="800" b="1" dirty="0">
                <a:latin typeface="+mj-ea"/>
                <a:ea typeface="+mj-ea"/>
              </a:rPr>
              <a:t>とうしゃ　ざいこ  いっそう　　　　　こうにゅう</a:t>
            </a:r>
            <a:endParaRPr kumimoji="1" lang="en-US" altLang="ja-JP" sz="800" b="1" dirty="0">
              <a:latin typeface="+mj-ea"/>
              <a:ea typeface="+mj-ea"/>
            </a:endParaRPr>
          </a:p>
        </p:txBody>
      </p:sp>
      <p:sp>
        <p:nvSpPr>
          <p:cNvPr id="26" name="テキスト ボックス 25">
            <a:extLst>
              <a:ext uri="{FF2B5EF4-FFF2-40B4-BE49-F238E27FC236}">
                <a16:creationId xmlns:a16="http://schemas.microsoft.com/office/drawing/2014/main" id="{7D8A57A3-0068-DCF0-8C88-E9DABD45D2A3}"/>
              </a:ext>
            </a:extLst>
          </p:cNvPr>
          <p:cNvSpPr txBox="1"/>
          <p:nvPr/>
        </p:nvSpPr>
        <p:spPr>
          <a:xfrm>
            <a:off x="2013020" y="3664624"/>
            <a:ext cx="1436039" cy="215444"/>
          </a:xfrm>
          <a:prstGeom prst="rect">
            <a:avLst/>
          </a:prstGeom>
          <a:noFill/>
        </p:spPr>
        <p:txBody>
          <a:bodyPr wrap="square" rtlCol="0">
            <a:spAutoFit/>
          </a:bodyPr>
          <a:lstStyle/>
          <a:p>
            <a:r>
              <a:rPr kumimoji="1" lang="ja-JP" altLang="en-US" sz="800" b="1" dirty="0">
                <a:latin typeface="+mj-ea"/>
                <a:ea typeface="+mj-ea"/>
              </a:rPr>
              <a:t>ばあい　　せんよう</a:t>
            </a:r>
            <a:endParaRPr kumimoji="1" lang="en-US" altLang="ja-JP" sz="800" b="1" dirty="0">
              <a:latin typeface="+mj-ea"/>
              <a:ea typeface="+mj-ea"/>
            </a:endParaRPr>
          </a:p>
        </p:txBody>
      </p:sp>
      <p:sp>
        <p:nvSpPr>
          <p:cNvPr id="27" name="テキスト ボックス 26">
            <a:extLst>
              <a:ext uri="{FF2B5EF4-FFF2-40B4-BE49-F238E27FC236}">
                <a16:creationId xmlns:a16="http://schemas.microsoft.com/office/drawing/2014/main" id="{6361F30D-943C-B96E-6F3E-0E59C727B4BF}"/>
              </a:ext>
            </a:extLst>
          </p:cNvPr>
          <p:cNvSpPr txBox="1"/>
          <p:nvPr/>
        </p:nvSpPr>
        <p:spPr>
          <a:xfrm>
            <a:off x="2196026" y="3971178"/>
            <a:ext cx="1436039" cy="215444"/>
          </a:xfrm>
          <a:prstGeom prst="rect">
            <a:avLst/>
          </a:prstGeom>
          <a:noFill/>
        </p:spPr>
        <p:txBody>
          <a:bodyPr wrap="square" rtlCol="0">
            <a:spAutoFit/>
          </a:bodyPr>
          <a:lstStyle/>
          <a:p>
            <a:r>
              <a:rPr kumimoji="1" lang="ja-JP" altLang="en-US" sz="800" b="1" dirty="0">
                <a:latin typeface="+mj-ea"/>
                <a:ea typeface="+mj-ea"/>
              </a:rPr>
              <a:t>ひつよう</a:t>
            </a:r>
            <a:endParaRPr kumimoji="1" lang="en-US" altLang="ja-JP" sz="800" b="1" dirty="0">
              <a:latin typeface="+mj-ea"/>
              <a:ea typeface="+mj-ea"/>
            </a:endParaRPr>
          </a:p>
        </p:txBody>
      </p:sp>
      <p:sp>
        <p:nvSpPr>
          <p:cNvPr id="28" name="テキスト ボックス 27">
            <a:extLst>
              <a:ext uri="{FF2B5EF4-FFF2-40B4-BE49-F238E27FC236}">
                <a16:creationId xmlns:a16="http://schemas.microsoft.com/office/drawing/2014/main" id="{56AF57DE-D9B0-0389-FAC7-AFFE93F1A76E}"/>
              </a:ext>
            </a:extLst>
          </p:cNvPr>
          <p:cNvSpPr txBox="1"/>
          <p:nvPr/>
        </p:nvSpPr>
        <p:spPr>
          <a:xfrm>
            <a:off x="1276887" y="906729"/>
            <a:ext cx="5830146" cy="246221"/>
          </a:xfrm>
          <a:prstGeom prst="rect">
            <a:avLst/>
          </a:prstGeom>
          <a:noFill/>
        </p:spPr>
        <p:txBody>
          <a:bodyPr wrap="square" rtlCol="0">
            <a:spAutoFit/>
          </a:bodyPr>
          <a:lstStyle/>
          <a:p>
            <a:r>
              <a:rPr kumimoji="1" lang="ja-JP" altLang="en-US" sz="1000" b="1" dirty="0">
                <a:solidFill>
                  <a:srgbClr val="FF0000"/>
                </a:solidFill>
                <a:latin typeface="+mj-ea"/>
                <a:ea typeface="+mj-ea"/>
              </a:rPr>
              <a:t>せん    よう　　　　　　　　　　　　　　　　　　　　　　　　　　　　　　　　　　　　　　　　　　うなが　 　　　　が    めん</a:t>
            </a:r>
            <a:endParaRPr kumimoji="1" lang="en-US" altLang="ja-JP" sz="1000" b="1" dirty="0">
              <a:solidFill>
                <a:srgbClr val="FF0000"/>
              </a:solidFill>
              <a:latin typeface="+mj-ea"/>
              <a:ea typeface="+mj-ea"/>
            </a:endParaRPr>
          </a:p>
        </p:txBody>
      </p:sp>
      <p:sp>
        <p:nvSpPr>
          <p:cNvPr id="7" name="テキスト ボックス 6">
            <a:extLst>
              <a:ext uri="{FF2B5EF4-FFF2-40B4-BE49-F238E27FC236}">
                <a16:creationId xmlns:a16="http://schemas.microsoft.com/office/drawing/2014/main" id="{1AE52EA0-C6A2-2F15-69F2-F217A9260D51}"/>
              </a:ext>
            </a:extLst>
          </p:cNvPr>
          <p:cNvSpPr txBox="1"/>
          <p:nvPr/>
        </p:nvSpPr>
        <p:spPr>
          <a:xfrm>
            <a:off x="5242526" y="2037304"/>
            <a:ext cx="3793969" cy="215444"/>
          </a:xfrm>
          <a:prstGeom prst="rect">
            <a:avLst/>
          </a:prstGeom>
          <a:noFill/>
        </p:spPr>
        <p:txBody>
          <a:bodyPr wrap="square" rtlCol="0">
            <a:spAutoFit/>
          </a:bodyPr>
          <a:lstStyle/>
          <a:p>
            <a:r>
              <a:rPr kumimoji="1" lang="ja-JP" altLang="en-US" sz="800" b="1" dirty="0">
                <a:solidFill>
                  <a:schemeClr val="bg1"/>
                </a:solidFill>
                <a:latin typeface="+mj-ea"/>
                <a:ea typeface="+mj-ea"/>
              </a:rPr>
              <a:t> う　　　　き</a:t>
            </a:r>
            <a:endParaRPr kumimoji="1" lang="en-US" altLang="ja-JP" sz="800" b="1" dirty="0">
              <a:solidFill>
                <a:schemeClr val="bg1"/>
              </a:solidFill>
              <a:latin typeface="+mj-ea"/>
              <a:ea typeface="+mj-ea"/>
            </a:endParaRPr>
          </a:p>
        </p:txBody>
      </p:sp>
      <p:sp>
        <p:nvSpPr>
          <p:cNvPr id="8" name="フッター プレースホルダー 2">
            <a:extLst>
              <a:ext uri="{FF2B5EF4-FFF2-40B4-BE49-F238E27FC236}">
                <a16:creationId xmlns:a16="http://schemas.microsoft.com/office/drawing/2014/main" id="{F43120DD-C42D-18DA-8A6B-D7C4524617CB}"/>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BC7040EB-DD0E-DCD1-73F4-4445217D2495}"/>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直角三角形 2">
            <a:extLst>
              <a:ext uri="{FF2B5EF4-FFF2-40B4-BE49-F238E27FC236}">
                <a16:creationId xmlns:a16="http://schemas.microsoft.com/office/drawing/2014/main" id="{80FB2A98-CC3F-DF23-993F-0B5850D77C9F}"/>
              </a:ext>
            </a:extLst>
          </p:cNvPr>
          <p:cNvSpPr/>
          <p:nvPr/>
        </p:nvSpPr>
        <p:spPr>
          <a:xfrm>
            <a:off x="-18728" y="876598"/>
            <a:ext cx="4995094" cy="5471120"/>
          </a:xfrm>
          <a:prstGeom prst="rtTriangle">
            <a:avLst/>
          </a:prstGeom>
          <a:pattFill prst="wd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pic>
        <p:nvPicPr>
          <p:cNvPr id="38" name="図 37">
            <a:extLst>
              <a:ext uri="{FF2B5EF4-FFF2-40B4-BE49-F238E27FC236}">
                <a16:creationId xmlns:a16="http://schemas.microsoft.com/office/drawing/2014/main" id="{E5C77348-97E1-B4F5-5513-CF26C1B948B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64986" y="1705637"/>
            <a:ext cx="2547472" cy="4055211"/>
          </a:xfrm>
          <a:prstGeom prst="rect">
            <a:avLst/>
          </a:prstGeom>
        </p:spPr>
      </p:pic>
      <p:sp>
        <p:nvSpPr>
          <p:cNvPr id="39" name="正方形/長方形 38">
            <a:extLst>
              <a:ext uri="{FF2B5EF4-FFF2-40B4-BE49-F238E27FC236}">
                <a16:creationId xmlns:a16="http://schemas.microsoft.com/office/drawing/2014/main" id="{9CD67576-187D-5C6E-2C7C-1930B801FA95}"/>
              </a:ext>
            </a:extLst>
          </p:cNvPr>
          <p:cNvSpPr/>
          <p:nvPr/>
        </p:nvSpPr>
        <p:spPr>
          <a:xfrm>
            <a:off x="3645007" y="2203887"/>
            <a:ext cx="2188507" cy="3000819"/>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j-ea"/>
              <a:ea typeface="+mj-ea"/>
            </a:endParaRPr>
          </a:p>
        </p:txBody>
      </p:sp>
      <p:sp>
        <p:nvSpPr>
          <p:cNvPr id="40" name="テキスト ボックス 39">
            <a:extLst>
              <a:ext uri="{FF2B5EF4-FFF2-40B4-BE49-F238E27FC236}">
                <a16:creationId xmlns:a16="http://schemas.microsoft.com/office/drawing/2014/main" id="{3686A8B9-F8E3-9802-AEA7-A5FB6B343540}"/>
              </a:ext>
            </a:extLst>
          </p:cNvPr>
          <p:cNvSpPr txBox="1"/>
          <p:nvPr/>
        </p:nvSpPr>
        <p:spPr>
          <a:xfrm>
            <a:off x="3881246" y="2444281"/>
            <a:ext cx="1714627" cy="688202"/>
          </a:xfrm>
          <a:prstGeom prst="rect">
            <a:avLst/>
          </a:prstGeom>
          <a:solidFill>
            <a:srgbClr val="FF0000"/>
          </a:solidFill>
        </p:spPr>
        <p:txBody>
          <a:bodyPr wrap="square" rtlCol="0">
            <a:spAutoFit/>
          </a:bodyPr>
          <a:lstStyle/>
          <a:p>
            <a:pPr algn="ctr">
              <a:lnSpc>
                <a:spcPct val="150000"/>
              </a:lnSpc>
            </a:pPr>
            <a:r>
              <a:rPr kumimoji="1" lang="ja-JP" altLang="en-US" sz="1400" b="1" dirty="0">
                <a:solidFill>
                  <a:schemeClr val="bg1"/>
                </a:solidFill>
                <a:latin typeface="+mj-ea"/>
                <a:ea typeface="+mj-ea"/>
              </a:rPr>
              <a:t>在庫一掃セール</a:t>
            </a:r>
            <a:endParaRPr kumimoji="1" lang="en-US" altLang="ja-JP" sz="1400" b="1" dirty="0">
              <a:solidFill>
                <a:schemeClr val="bg1"/>
              </a:solidFill>
              <a:latin typeface="+mj-ea"/>
              <a:ea typeface="+mj-ea"/>
            </a:endParaRPr>
          </a:p>
          <a:p>
            <a:pPr algn="ctr">
              <a:lnSpc>
                <a:spcPct val="150000"/>
              </a:lnSpc>
            </a:pPr>
            <a:r>
              <a:rPr kumimoji="1" lang="ja-JP" altLang="en-US" sz="1400" b="1" dirty="0">
                <a:solidFill>
                  <a:schemeClr val="bg1"/>
                </a:solidFill>
                <a:latin typeface="+mj-ea"/>
                <a:ea typeface="+mj-ea"/>
              </a:rPr>
              <a:t>専用アプリ</a:t>
            </a:r>
            <a:endParaRPr kumimoji="1" lang="en-US" altLang="ja-JP" sz="1400" b="1" dirty="0">
              <a:solidFill>
                <a:schemeClr val="bg1"/>
              </a:solidFill>
              <a:latin typeface="+mj-ea"/>
              <a:ea typeface="+mj-ea"/>
            </a:endParaRPr>
          </a:p>
        </p:txBody>
      </p:sp>
      <p:sp>
        <p:nvSpPr>
          <p:cNvPr id="41" name="テキスト ボックス 40">
            <a:extLst>
              <a:ext uri="{FF2B5EF4-FFF2-40B4-BE49-F238E27FC236}">
                <a16:creationId xmlns:a16="http://schemas.microsoft.com/office/drawing/2014/main" id="{9E240BAF-F216-1004-3B15-B4AA6611F0EC}"/>
              </a:ext>
            </a:extLst>
          </p:cNvPr>
          <p:cNvSpPr txBox="1"/>
          <p:nvPr/>
        </p:nvSpPr>
        <p:spPr>
          <a:xfrm>
            <a:off x="3824252" y="3300670"/>
            <a:ext cx="1932521" cy="960328"/>
          </a:xfrm>
          <a:prstGeom prst="rect">
            <a:avLst/>
          </a:prstGeom>
          <a:noFill/>
        </p:spPr>
        <p:txBody>
          <a:bodyPr wrap="square" rtlCol="0">
            <a:spAutoFit/>
          </a:bodyPr>
          <a:lstStyle/>
          <a:p>
            <a:pPr>
              <a:lnSpc>
                <a:spcPct val="200000"/>
              </a:lnSpc>
            </a:pPr>
            <a:r>
              <a:rPr kumimoji="1" lang="ja-JP" altLang="en-US" sz="1000" b="1" dirty="0">
                <a:latin typeface="+mj-ea"/>
                <a:ea typeface="+mj-ea"/>
              </a:rPr>
              <a:t>当社の在庫一掃セールでご購入されたい場合は、専用アプリのインストールが必要です。</a:t>
            </a:r>
            <a:endParaRPr kumimoji="1" lang="en-US" altLang="ja-JP" sz="1000" b="1" dirty="0">
              <a:latin typeface="+mj-ea"/>
              <a:ea typeface="+mj-ea"/>
            </a:endParaRPr>
          </a:p>
        </p:txBody>
      </p:sp>
      <p:sp>
        <p:nvSpPr>
          <p:cNvPr id="42" name="テキスト ボックス 41">
            <a:extLst>
              <a:ext uri="{FF2B5EF4-FFF2-40B4-BE49-F238E27FC236}">
                <a16:creationId xmlns:a16="http://schemas.microsoft.com/office/drawing/2014/main" id="{D117E360-1BA7-C0DF-DB4A-279875B3F2F9}"/>
              </a:ext>
            </a:extLst>
          </p:cNvPr>
          <p:cNvSpPr txBox="1"/>
          <p:nvPr/>
        </p:nvSpPr>
        <p:spPr>
          <a:xfrm>
            <a:off x="3915501" y="4879138"/>
            <a:ext cx="1646594" cy="276999"/>
          </a:xfrm>
          <a:prstGeom prst="rect">
            <a:avLst/>
          </a:prstGeom>
          <a:solidFill>
            <a:srgbClr val="002060"/>
          </a:solidFill>
          <a:ln>
            <a:noFill/>
          </a:ln>
        </p:spPr>
        <p:txBody>
          <a:bodyPr wrap="square" rtlCol="0">
            <a:spAutoFit/>
          </a:bodyPr>
          <a:lstStyle/>
          <a:p>
            <a:pPr algn="ctr"/>
            <a:r>
              <a:rPr kumimoji="1" lang="ja-JP" altLang="en-US" sz="1200" b="1" dirty="0">
                <a:solidFill>
                  <a:schemeClr val="bg1"/>
                </a:solidFill>
                <a:latin typeface="+mj-ea"/>
                <a:ea typeface="+mj-ea"/>
              </a:rPr>
              <a:t>ダウンロード</a:t>
            </a:r>
            <a:endParaRPr kumimoji="1" lang="en-US" altLang="ja-JP" sz="1200" b="1" dirty="0">
              <a:solidFill>
                <a:schemeClr val="bg1"/>
              </a:solidFill>
              <a:latin typeface="+mj-ea"/>
              <a:ea typeface="+mj-ea"/>
            </a:endParaRPr>
          </a:p>
        </p:txBody>
      </p:sp>
      <p:pic>
        <p:nvPicPr>
          <p:cNvPr id="43" name="Picture 6" descr="C:\Users\crestec\Desktop\平井作業フォルダ\CEC_2018年度用(捨てないで！)\ペープサート教材\ペープサート教材_イラスト集_HTML版\Links\246.png">
            <a:extLst>
              <a:ext uri="{FF2B5EF4-FFF2-40B4-BE49-F238E27FC236}">
                <a16:creationId xmlns:a16="http://schemas.microsoft.com/office/drawing/2014/main" id="{42D7943C-8EEF-427C-28B1-47F7AD38A4E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54089" y="4336976"/>
            <a:ext cx="568940" cy="531266"/>
          </a:xfrm>
          <a:prstGeom prst="rect">
            <a:avLst/>
          </a:prstGeom>
          <a:noFill/>
          <a:extLst>
            <a:ext uri="{909E8E84-426E-40DD-AFC4-6F175D3DCCD1}">
              <a14:hiddenFill xmlns:a14="http://schemas.microsoft.com/office/drawing/2010/main">
                <a:solidFill>
                  <a:srgbClr val="FFFFFF"/>
                </a:solidFill>
              </a14:hiddenFill>
            </a:ext>
          </a:extLst>
        </p:spPr>
      </p:pic>
      <p:sp>
        <p:nvSpPr>
          <p:cNvPr id="44" name="テキスト ボックス 43">
            <a:extLst>
              <a:ext uri="{FF2B5EF4-FFF2-40B4-BE49-F238E27FC236}">
                <a16:creationId xmlns:a16="http://schemas.microsoft.com/office/drawing/2014/main" id="{EF00A975-2C4B-2B04-6B93-F5E01A04CFCB}"/>
              </a:ext>
            </a:extLst>
          </p:cNvPr>
          <p:cNvSpPr txBox="1"/>
          <p:nvPr/>
        </p:nvSpPr>
        <p:spPr>
          <a:xfrm>
            <a:off x="4076059" y="2445333"/>
            <a:ext cx="1578134" cy="184666"/>
          </a:xfrm>
          <a:prstGeom prst="rect">
            <a:avLst/>
          </a:prstGeom>
          <a:noFill/>
        </p:spPr>
        <p:txBody>
          <a:bodyPr wrap="square" rtlCol="0">
            <a:spAutoFit/>
          </a:bodyPr>
          <a:lstStyle/>
          <a:p>
            <a:r>
              <a:rPr kumimoji="1" lang="ja-JP" altLang="en-US" sz="600" b="1" dirty="0">
                <a:solidFill>
                  <a:schemeClr val="bg1"/>
                </a:solidFill>
                <a:latin typeface="+mj-ea"/>
                <a:ea typeface="+mj-ea"/>
              </a:rPr>
              <a:t>ざい   こ   いっ  そう</a:t>
            </a:r>
            <a:endParaRPr kumimoji="1" lang="en-US" altLang="ja-JP" sz="600" b="1" dirty="0">
              <a:solidFill>
                <a:schemeClr val="bg1"/>
              </a:solidFill>
              <a:latin typeface="+mj-ea"/>
              <a:ea typeface="+mj-ea"/>
            </a:endParaRPr>
          </a:p>
        </p:txBody>
      </p:sp>
      <p:sp>
        <p:nvSpPr>
          <p:cNvPr id="45" name="テキスト ボックス 44">
            <a:extLst>
              <a:ext uri="{FF2B5EF4-FFF2-40B4-BE49-F238E27FC236}">
                <a16:creationId xmlns:a16="http://schemas.microsoft.com/office/drawing/2014/main" id="{42F6D22B-E111-36C8-996D-D1B653610C73}"/>
              </a:ext>
            </a:extLst>
          </p:cNvPr>
          <p:cNvSpPr txBox="1"/>
          <p:nvPr/>
        </p:nvSpPr>
        <p:spPr>
          <a:xfrm>
            <a:off x="4271471" y="2740584"/>
            <a:ext cx="1578134" cy="184666"/>
          </a:xfrm>
          <a:prstGeom prst="rect">
            <a:avLst/>
          </a:prstGeom>
          <a:noFill/>
        </p:spPr>
        <p:txBody>
          <a:bodyPr wrap="square" rtlCol="0">
            <a:spAutoFit/>
          </a:bodyPr>
          <a:lstStyle/>
          <a:p>
            <a:r>
              <a:rPr kumimoji="1" lang="ja-JP" altLang="en-US" sz="600" b="1" dirty="0">
                <a:solidFill>
                  <a:schemeClr val="bg1"/>
                </a:solidFill>
                <a:latin typeface="+mj-ea"/>
                <a:ea typeface="+mj-ea"/>
              </a:rPr>
              <a:t>せん よう</a:t>
            </a:r>
            <a:endParaRPr kumimoji="1" lang="en-US" altLang="ja-JP" sz="600" b="1" dirty="0">
              <a:solidFill>
                <a:schemeClr val="bg1"/>
              </a:solidFill>
              <a:latin typeface="+mj-ea"/>
              <a:ea typeface="+mj-ea"/>
            </a:endParaRPr>
          </a:p>
        </p:txBody>
      </p:sp>
      <p:sp>
        <p:nvSpPr>
          <p:cNvPr id="46" name="テキスト ボックス 45">
            <a:extLst>
              <a:ext uri="{FF2B5EF4-FFF2-40B4-BE49-F238E27FC236}">
                <a16:creationId xmlns:a16="http://schemas.microsoft.com/office/drawing/2014/main" id="{D24598F7-5230-B390-CF96-C8F879D9EA80}"/>
              </a:ext>
            </a:extLst>
          </p:cNvPr>
          <p:cNvSpPr txBox="1"/>
          <p:nvPr/>
        </p:nvSpPr>
        <p:spPr>
          <a:xfrm>
            <a:off x="3856795" y="3263935"/>
            <a:ext cx="2156012" cy="215444"/>
          </a:xfrm>
          <a:prstGeom prst="rect">
            <a:avLst/>
          </a:prstGeom>
          <a:noFill/>
        </p:spPr>
        <p:txBody>
          <a:bodyPr wrap="square" rtlCol="0">
            <a:spAutoFit/>
          </a:bodyPr>
          <a:lstStyle/>
          <a:p>
            <a:r>
              <a:rPr kumimoji="1" lang="ja-JP" altLang="en-US" sz="800" b="1" dirty="0">
                <a:latin typeface="+mj-ea"/>
                <a:ea typeface="+mj-ea"/>
              </a:rPr>
              <a:t>とうしゃ　ざいこ  いっそう　　　　こうにゅう</a:t>
            </a:r>
            <a:endParaRPr kumimoji="1" lang="en-US" altLang="ja-JP" sz="800" b="1" dirty="0">
              <a:latin typeface="+mj-ea"/>
              <a:ea typeface="+mj-ea"/>
            </a:endParaRPr>
          </a:p>
        </p:txBody>
      </p:sp>
      <p:sp>
        <p:nvSpPr>
          <p:cNvPr id="47" name="テキスト ボックス 46">
            <a:extLst>
              <a:ext uri="{FF2B5EF4-FFF2-40B4-BE49-F238E27FC236}">
                <a16:creationId xmlns:a16="http://schemas.microsoft.com/office/drawing/2014/main" id="{0A415BE1-BD3B-0A79-1D37-8174E0DD928B}"/>
              </a:ext>
            </a:extLst>
          </p:cNvPr>
          <p:cNvSpPr txBox="1"/>
          <p:nvPr/>
        </p:nvSpPr>
        <p:spPr>
          <a:xfrm>
            <a:off x="4316973" y="3582202"/>
            <a:ext cx="1436039" cy="215444"/>
          </a:xfrm>
          <a:prstGeom prst="rect">
            <a:avLst/>
          </a:prstGeom>
          <a:noFill/>
        </p:spPr>
        <p:txBody>
          <a:bodyPr wrap="square" rtlCol="0">
            <a:spAutoFit/>
          </a:bodyPr>
          <a:lstStyle/>
          <a:p>
            <a:r>
              <a:rPr kumimoji="1" lang="ja-JP" altLang="en-US" sz="800" b="1" dirty="0">
                <a:latin typeface="+mj-ea"/>
                <a:ea typeface="+mj-ea"/>
              </a:rPr>
              <a:t>ばあい　　せんよう</a:t>
            </a:r>
            <a:endParaRPr kumimoji="1" lang="en-US" altLang="ja-JP" sz="800" b="1" dirty="0">
              <a:latin typeface="+mj-ea"/>
              <a:ea typeface="+mj-ea"/>
            </a:endParaRPr>
          </a:p>
        </p:txBody>
      </p:sp>
      <p:sp>
        <p:nvSpPr>
          <p:cNvPr id="49" name="テキスト ボックス 48">
            <a:extLst>
              <a:ext uri="{FF2B5EF4-FFF2-40B4-BE49-F238E27FC236}">
                <a16:creationId xmlns:a16="http://schemas.microsoft.com/office/drawing/2014/main" id="{386AE0AE-08C0-F21F-809F-C9505E533845}"/>
              </a:ext>
            </a:extLst>
          </p:cNvPr>
          <p:cNvSpPr txBox="1"/>
          <p:nvPr/>
        </p:nvSpPr>
        <p:spPr>
          <a:xfrm>
            <a:off x="4499979" y="3888756"/>
            <a:ext cx="1436039" cy="215444"/>
          </a:xfrm>
          <a:prstGeom prst="rect">
            <a:avLst/>
          </a:prstGeom>
          <a:noFill/>
        </p:spPr>
        <p:txBody>
          <a:bodyPr wrap="square" rtlCol="0">
            <a:spAutoFit/>
          </a:bodyPr>
          <a:lstStyle/>
          <a:p>
            <a:r>
              <a:rPr kumimoji="1" lang="ja-JP" altLang="en-US" sz="800" b="1" dirty="0">
                <a:latin typeface="+mj-ea"/>
                <a:ea typeface="+mj-ea"/>
              </a:rPr>
              <a:t>ひつよう</a:t>
            </a:r>
            <a:endParaRPr kumimoji="1" lang="en-US" altLang="ja-JP" sz="800" b="1" dirty="0">
              <a:latin typeface="+mj-ea"/>
              <a:ea typeface="+mj-ea"/>
            </a:endParaRPr>
          </a:p>
        </p:txBody>
      </p:sp>
      <p:sp>
        <p:nvSpPr>
          <p:cNvPr id="29" name="テキスト ボックス 28">
            <a:extLst>
              <a:ext uri="{FF2B5EF4-FFF2-40B4-BE49-F238E27FC236}">
                <a16:creationId xmlns:a16="http://schemas.microsoft.com/office/drawing/2014/main" id="{AD68408D-81FB-62D2-AB1C-1914AF4F2428}"/>
              </a:ext>
            </a:extLst>
          </p:cNvPr>
          <p:cNvSpPr txBox="1"/>
          <p:nvPr/>
        </p:nvSpPr>
        <p:spPr>
          <a:xfrm>
            <a:off x="2962137" y="2743051"/>
            <a:ext cx="536033" cy="215444"/>
          </a:xfrm>
          <a:prstGeom prst="rect">
            <a:avLst/>
          </a:prstGeom>
          <a:noFill/>
        </p:spPr>
        <p:txBody>
          <a:bodyPr wrap="square" rtlCol="0">
            <a:spAutoFit/>
          </a:bodyPr>
          <a:lstStyle/>
          <a:p>
            <a:r>
              <a:rPr kumimoji="1" lang="ja-JP" altLang="en-US" sz="800" b="1" dirty="0">
                <a:solidFill>
                  <a:schemeClr val="bg1"/>
                </a:solidFill>
                <a:latin typeface="+mj-ea"/>
                <a:ea typeface="+mj-ea"/>
              </a:rPr>
              <a:t>さぎ</a:t>
            </a:r>
            <a:endParaRPr kumimoji="1" lang="en-US" altLang="ja-JP" sz="800" b="1" dirty="0">
              <a:solidFill>
                <a:schemeClr val="bg1"/>
              </a:solidFill>
              <a:latin typeface="+mj-ea"/>
              <a:ea typeface="+mj-ea"/>
            </a:endParaRPr>
          </a:p>
        </p:txBody>
      </p:sp>
      <p:grpSp>
        <p:nvGrpSpPr>
          <p:cNvPr id="10244" name="正方形/長方形 2"/>
          <p:cNvGrpSpPr>
            <a:grpSpLocks/>
          </p:cNvGrpSpPr>
          <p:nvPr/>
        </p:nvGrpSpPr>
        <p:grpSpPr bwMode="auto">
          <a:xfrm>
            <a:off x="-30163" y="-30163"/>
            <a:ext cx="9240838" cy="1044893"/>
            <a:chOff x="-19" y="-19"/>
            <a:chExt cx="5821" cy="914"/>
          </a:xfrm>
        </p:grpSpPr>
        <p:pic>
          <p:nvPicPr>
            <p:cNvPr id="10257"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④フィッシング詐欺</a:t>
              </a:r>
            </a:p>
          </p:txBody>
        </p:sp>
      </p:grpSp>
      <p:sp>
        <p:nvSpPr>
          <p:cNvPr id="21" name="爆発 1 20"/>
          <p:cNvSpPr/>
          <p:nvPr/>
        </p:nvSpPr>
        <p:spPr>
          <a:xfrm>
            <a:off x="654854" y="1633324"/>
            <a:ext cx="3340215" cy="3158847"/>
          </a:xfrm>
          <a:prstGeom prst="irregularSeal1">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22" name="テキスト ボックス 21"/>
          <p:cNvSpPr txBox="1"/>
          <p:nvPr/>
        </p:nvSpPr>
        <p:spPr>
          <a:xfrm>
            <a:off x="1238099" y="2562383"/>
            <a:ext cx="2491009" cy="1224502"/>
          </a:xfrm>
          <a:prstGeom prst="rect">
            <a:avLst/>
          </a:prstGeom>
          <a:noFill/>
        </p:spPr>
        <p:txBody>
          <a:bodyPr wrap="square" rtlCol="0">
            <a:spAutoFit/>
          </a:bodyPr>
          <a:lstStyle/>
          <a:p>
            <a:pPr>
              <a:lnSpc>
                <a:spcPts val="3100"/>
              </a:lnSpc>
            </a:pPr>
            <a:r>
              <a:rPr kumimoji="1" lang="ja-JP" altLang="en-US"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危ない！そのアプリ！</a:t>
            </a:r>
            <a:endParaRPr kumimoji="1" lang="en-US" altLang="ja-JP"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endParaRPr>
          </a:p>
          <a:p>
            <a:pPr algn="ctr">
              <a:lnSpc>
                <a:spcPts val="3100"/>
              </a:lnSpc>
            </a:pPr>
            <a:r>
              <a:rPr kumimoji="1" lang="ja-JP" altLang="en-US"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フィッシング詐欺の</a:t>
            </a:r>
            <a:endParaRPr kumimoji="1" lang="en-US" altLang="ja-JP"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endParaRPr>
          </a:p>
          <a:p>
            <a:pPr algn="ctr">
              <a:lnSpc>
                <a:spcPts val="3100"/>
              </a:lnSpc>
            </a:pPr>
            <a:r>
              <a:rPr kumimoji="1" lang="ja-JP" altLang="en-US"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入口かもしれないよ！</a:t>
            </a:r>
            <a:endParaRPr kumimoji="1" lang="en-US" altLang="ja-JP" b="1" dirty="0">
              <a:solidFill>
                <a:schemeClr val="bg1"/>
              </a:solidFill>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endParaRPr>
          </a:p>
        </p:txBody>
      </p:sp>
      <p:grpSp>
        <p:nvGrpSpPr>
          <p:cNvPr id="9" name="グループ化 8">
            <a:extLst>
              <a:ext uri="{FF2B5EF4-FFF2-40B4-BE49-F238E27FC236}">
                <a16:creationId xmlns:a16="http://schemas.microsoft.com/office/drawing/2014/main" id="{40171298-27C1-5000-6B9F-B0664EC50710}"/>
              </a:ext>
            </a:extLst>
          </p:cNvPr>
          <p:cNvGrpSpPr/>
          <p:nvPr/>
        </p:nvGrpSpPr>
        <p:grpSpPr>
          <a:xfrm>
            <a:off x="1368425" y="3828336"/>
            <a:ext cx="1124366" cy="1723166"/>
            <a:chOff x="1510360" y="4026427"/>
            <a:chExt cx="1124366" cy="1723166"/>
          </a:xfrm>
        </p:grpSpPr>
        <p:pic>
          <p:nvPicPr>
            <p:cNvPr id="17"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10360" y="4734248"/>
              <a:ext cx="1083866" cy="101534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C:\Users\crestec\Desktop\平井作業フォルダ\CEC_2018年度用(捨てないで！)\ペープサート教材\ペープサート教材_イラスト集_HTML版\Links\103.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28004" y="4026427"/>
              <a:ext cx="1006722" cy="834448"/>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テキスト ボックス 1">
            <a:extLst>
              <a:ext uri="{FF2B5EF4-FFF2-40B4-BE49-F238E27FC236}">
                <a16:creationId xmlns:a16="http://schemas.microsoft.com/office/drawing/2014/main" id="{8D90189C-1C89-788F-480E-9AE6CE81F622}"/>
              </a:ext>
            </a:extLst>
          </p:cNvPr>
          <p:cNvSpPr txBox="1"/>
          <p:nvPr/>
        </p:nvSpPr>
        <p:spPr>
          <a:xfrm>
            <a:off x="2881621" y="9444"/>
            <a:ext cx="942631"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a:t>
            </a:r>
            <a:endParaRPr kumimoji="1" lang="en-US" altLang="ja-JP" sz="1200" b="1" dirty="0">
              <a:solidFill>
                <a:schemeClr val="bg1"/>
              </a:solidFill>
              <a:latin typeface="+mj-ea"/>
              <a:ea typeface="+mj-ea"/>
            </a:endParaRPr>
          </a:p>
        </p:txBody>
      </p:sp>
      <p:sp>
        <p:nvSpPr>
          <p:cNvPr id="4" name="正方形/長方形 3">
            <a:extLst>
              <a:ext uri="{FF2B5EF4-FFF2-40B4-BE49-F238E27FC236}">
                <a16:creationId xmlns:a16="http://schemas.microsoft.com/office/drawing/2014/main" id="{819360F0-6EF9-4D8E-213A-5AB443A2FC11}"/>
              </a:ext>
            </a:extLst>
          </p:cNvPr>
          <p:cNvSpPr/>
          <p:nvPr/>
        </p:nvSpPr>
        <p:spPr>
          <a:xfrm>
            <a:off x="1346131" y="1014730"/>
            <a:ext cx="6451738"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b="1" u="sng" dirty="0">
                <a:ln w="0"/>
                <a:solidFill>
                  <a:srgbClr val="FF0000"/>
                </a:solidFill>
                <a:effectLst>
                  <a:outerShdw blurRad="38100" dist="19050" dir="2700000" algn="tl" rotWithShape="0">
                    <a:prstClr val="black">
                      <a:alpha val="40000"/>
                    </a:prstClr>
                  </a:outerShdw>
                </a:effectLst>
                <a:latin typeface="+mj-ea"/>
                <a:ea typeface="+mj-ea"/>
                <a:cs typeface="Arial"/>
              </a:rPr>
              <a:t>アプリをダウンロードしようとしたところ</a:t>
            </a:r>
            <a:r>
              <a:rPr lang="en-US" altLang="ja-JP" sz="2800" b="1" u="sng" dirty="0">
                <a:ln w="0"/>
                <a:solidFill>
                  <a:srgbClr val="FF0000"/>
                </a:solidFill>
                <a:effectLst>
                  <a:outerShdw blurRad="38100" dist="19050" dir="2700000" algn="tl" rotWithShape="0">
                    <a:prstClr val="black">
                      <a:alpha val="40000"/>
                    </a:prstClr>
                  </a:outerShdw>
                </a:effectLst>
                <a:latin typeface="+mj-ea"/>
                <a:ea typeface="+mj-ea"/>
                <a:cs typeface="Arial"/>
              </a:rPr>
              <a:t>…</a:t>
            </a:r>
            <a:endParaRPr kumimoji="0" lang="en-US" altLang="ja-JP" sz="2800" b="1" i="0" u="sng"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mj-ea"/>
              <a:ea typeface="+mj-ea"/>
              <a:cs typeface="Arial"/>
            </a:endParaRPr>
          </a:p>
        </p:txBody>
      </p:sp>
      <p:sp>
        <p:nvSpPr>
          <p:cNvPr id="12" name="テキスト ボックス 11">
            <a:extLst>
              <a:ext uri="{FF2B5EF4-FFF2-40B4-BE49-F238E27FC236}">
                <a16:creationId xmlns:a16="http://schemas.microsoft.com/office/drawing/2014/main" id="{1B0F1EE4-CFCD-041F-A284-6FBCCB2383C2}"/>
              </a:ext>
            </a:extLst>
          </p:cNvPr>
          <p:cNvSpPr txBox="1"/>
          <p:nvPr/>
        </p:nvSpPr>
        <p:spPr>
          <a:xfrm>
            <a:off x="1270529" y="2525140"/>
            <a:ext cx="536033" cy="215444"/>
          </a:xfrm>
          <a:prstGeom prst="rect">
            <a:avLst/>
          </a:prstGeom>
          <a:noFill/>
        </p:spPr>
        <p:txBody>
          <a:bodyPr wrap="square" rtlCol="0">
            <a:spAutoFit/>
          </a:bodyPr>
          <a:lstStyle/>
          <a:p>
            <a:r>
              <a:rPr kumimoji="1" lang="ja-JP" altLang="en-US" sz="800" b="1" dirty="0">
                <a:solidFill>
                  <a:schemeClr val="bg1"/>
                </a:solidFill>
                <a:latin typeface="+mj-ea"/>
                <a:ea typeface="+mj-ea"/>
              </a:rPr>
              <a:t>あぶ</a:t>
            </a:r>
            <a:endParaRPr kumimoji="1" lang="en-US" altLang="ja-JP" sz="800" b="1" dirty="0">
              <a:solidFill>
                <a:schemeClr val="bg1"/>
              </a:solidFill>
              <a:latin typeface="+mj-ea"/>
              <a:ea typeface="+mj-ea"/>
            </a:endParaRPr>
          </a:p>
        </p:txBody>
      </p:sp>
      <p:sp>
        <p:nvSpPr>
          <p:cNvPr id="13" name="テキスト ボックス 12">
            <a:extLst>
              <a:ext uri="{FF2B5EF4-FFF2-40B4-BE49-F238E27FC236}">
                <a16:creationId xmlns:a16="http://schemas.microsoft.com/office/drawing/2014/main" id="{D306AA2C-07D7-BA1C-C8DA-42E0B72011A0}"/>
              </a:ext>
            </a:extLst>
          </p:cNvPr>
          <p:cNvSpPr txBox="1"/>
          <p:nvPr/>
        </p:nvSpPr>
        <p:spPr>
          <a:xfrm>
            <a:off x="2813307" y="2925396"/>
            <a:ext cx="536033" cy="215444"/>
          </a:xfrm>
          <a:prstGeom prst="rect">
            <a:avLst/>
          </a:prstGeom>
          <a:noFill/>
        </p:spPr>
        <p:txBody>
          <a:bodyPr wrap="square" rtlCol="0">
            <a:spAutoFit/>
          </a:bodyPr>
          <a:lstStyle/>
          <a:p>
            <a:r>
              <a:rPr kumimoji="1" lang="ja-JP" altLang="en-US" sz="800" b="1" dirty="0">
                <a:solidFill>
                  <a:schemeClr val="bg1"/>
                </a:solidFill>
                <a:latin typeface="+mj-ea"/>
                <a:ea typeface="+mj-ea"/>
              </a:rPr>
              <a:t>さ    ぎ</a:t>
            </a:r>
            <a:endParaRPr kumimoji="1" lang="en-US" altLang="ja-JP" sz="800" b="1" dirty="0">
              <a:solidFill>
                <a:schemeClr val="bg1"/>
              </a:solidFill>
              <a:latin typeface="+mj-ea"/>
              <a:ea typeface="+mj-ea"/>
            </a:endParaRPr>
          </a:p>
        </p:txBody>
      </p:sp>
      <p:sp>
        <p:nvSpPr>
          <p:cNvPr id="14" name="テキスト ボックス 13">
            <a:extLst>
              <a:ext uri="{FF2B5EF4-FFF2-40B4-BE49-F238E27FC236}">
                <a16:creationId xmlns:a16="http://schemas.microsoft.com/office/drawing/2014/main" id="{363ADDE3-B227-6B2F-E788-212B68FDDAD8}"/>
              </a:ext>
            </a:extLst>
          </p:cNvPr>
          <p:cNvSpPr txBox="1"/>
          <p:nvPr/>
        </p:nvSpPr>
        <p:spPr>
          <a:xfrm>
            <a:off x="1275005" y="3298746"/>
            <a:ext cx="536033" cy="215444"/>
          </a:xfrm>
          <a:prstGeom prst="rect">
            <a:avLst/>
          </a:prstGeom>
          <a:noFill/>
        </p:spPr>
        <p:txBody>
          <a:bodyPr wrap="square" rtlCol="0">
            <a:spAutoFit/>
          </a:bodyPr>
          <a:lstStyle/>
          <a:p>
            <a:r>
              <a:rPr kumimoji="1" lang="ja-JP" altLang="en-US" sz="800" b="1" dirty="0">
                <a:solidFill>
                  <a:schemeClr val="bg1"/>
                </a:solidFill>
                <a:latin typeface="+mj-ea"/>
                <a:ea typeface="+mj-ea"/>
              </a:rPr>
              <a:t>いりぐち</a:t>
            </a:r>
            <a:endParaRPr kumimoji="1" lang="en-US" altLang="ja-JP" sz="800" b="1" dirty="0">
              <a:solidFill>
                <a:schemeClr val="bg1"/>
              </a:solidFill>
              <a:latin typeface="+mj-ea"/>
              <a:ea typeface="+mj-ea"/>
            </a:endParaRPr>
          </a:p>
        </p:txBody>
      </p:sp>
      <p:sp>
        <p:nvSpPr>
          <p:cNvPr id="15" name="吹き出し: 角を丸めた四角形 14">
            <a:extLst>
              <a:ext uri="{FF2B5EF4-FFF2-40B4-BE49-F238E27FC236}">
                <a16:creationId xmlns:a16="http://schemas.microsoft.com/office/drawing/2014/main" id="{FA635FD0-B19A-1796-9DE0-707CDECF890B}"/>
              </a:ext>
            </a:extLst>
          </p:cNvPr>
          <p:cNvSpPr/>
          <p:nvPr/>
        </p:nvSpPr>
        <p:spPr>
          <a:xfrm>
            <a:off x="5764216" y="2083787"/>
            <a:ext cx="2583900" cy="1632635"/>
          </a:xfrm>
          <a:prstGeom prst="wedgeRoundRectCallout">
            <a:avLst>
              <a:gd name="adj1" fmla="val -1206"/>
              <a:gd name="adj2" fmla="val 63097"/>
              <a:gd name="adj3" fmla="val 1666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B2242B99-A978-2198-D5D5-3133D9E0AA36}"/>
              </a:ext>
            </a:extLst>
          </p:cNvPr>
          <p:cNvSpPr txBox="1"/>
          <p:nvPr/>
        </p:nvSpPr>
        <p:spPr>
          <a:xfrm>
            <a:off x="5953959" y="2249796"/>
            <a:ext cx="2282416" cy="1142620"/>
          </a:xfrm>
          <a:prstGeom prst="rect">
            <a:avLst/>
          </a:prstGeom>
          <a:noFill/>
        </p:spPr>
        <p:txBody>
          <a:bodyPr wrap="square" rtlCol="0">
            <a:spAutoFit/>
          </a:bodyPr>
          <a:lstStyle/>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え～！そうだったの～。</a:t>
            </a:r>
          </a:p>
          <a:p>
            <a:pPr>
              <a:lnSpc>
                <a:spcPct val="150000"/>
              </a:lnSpc>
            </a:pPr>
            <a:r>
              <a:rPr kumimoji="1" lang="ja-JP" altLang="en-US" sz="1600" b="1" dirty="0">
                <a:solidFill>
                  <a:schemeClr val="bg1"/>
                </a:solidFill>
                <a:effectLst>
                  <a:outerShdw blurRad="38100" dist="38100" dir="2700000" algn="tl">
                    <a:srgbClr val="000000">
                      <a:alpha val="43137"/>
                    </a:srgbClr>
                  </a:outerShdw>
                </a:effectLst>
                <a:latin typeface="+mj-ea"/>
                <a:ea typeface="+mj-ea"/>
              </a:rPr>
              <a:t>クリックする前だったから助かったよ～</a:t>
            </a:r>
            <a:endParaRPr kumimoji="1" lang="en-US" altLang="ja-JP" sz="1600" b="1" dirty="0">
              <a:solidFill>
                <a:schemeClr val="bg1"/>
              </a:solidFill>
              <a:effectLst>
                <a:outerShdw blurRad="38100" dist="38100" dir="2700000" algn="tl">
                  <a:srgbClr val="000000">
                    <a:alpha val="43137"/>
                  </a:srgbClr>
                </a:outerShdw>
              </a:effectLst>
              <a:latin typeface="+mj-ea"/>
              <a:ea typeface="+mj-ea"/>
            </a:endParaRPr>
          </a:p>
        </p:txBody>
      </p:sp>
      <p:pic>
        <p:nvPicPr>
          <p:cNvPr id="48"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6984653" y="4262259"/>
            <a:ext cx="1359745" cy="120086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8" descr="C:\Users\crestec\Desktop\平井作業フォルダ\CEC_2018年度用(捨てないで！)\ペープサート教材\ペープサート教材_イラスト集_Delivery\ペープサート教材_イラスト集\キャラ\中学生男子\002_中学男子B_焦る.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166437" y="3328046"/>
            <a:ext cx="940967" cy="1093831"/>
          </a:xfrm>
          <a:prstGeom prst="rect">
            <a:avLst/>
          </a:prstGeom>
          <a:noFill/>
          <a:extLst>
            <a:ext uri="{909E8E84-426E-40DD-AFC4-6F175D3DCCD1}">
              <a14:hiddenFill xmlns:a14="http://schemas.microsoft.com/office/drawing/2010/main">
                <a:solidFill>
                  <a:srgbClr val="FFFFFF"/>
                </a:solidFill>
              </a14:hiddenFill>
            </a:ext>
          </a:extLst>
        </p:spPr>
      </p:pic>
      <p:sp>
        <p:nvSpPr>
          <p:cNvPr id="35" name="テキスト ボックス 34">
            <a:extLst>
              <a:ext uri="{FF2B5EF4-FFF2-40B4-BE49-F238E27FC236}">
                <a16:creationId xmlns:a16="http://schemas.microsoft.com/office/drawing/2014/main" id="{ABF914EB-F7EA-6D77-00A4-6181047FB919}"/>
              </a:ext>
            </a:extLst>
          </p:cNvPr>
          <p:cNvSpPr txBox="1"/>
          <p:nvPr/>
        </p:nvSpPr>
        <p:spPr>
          <a:xfrm>
            <a:off x="6994157" y="2576627"/>
            <a:ext cx="2048201" cy="215444"/>
          </a:xfrm>
          <a:prstGeom prst="rect">
            <a:avLst/>
          </a:prstGeom>
          <a:noFill/>
        </p:spPr>
        <p:txBody>
          <a:bodyPr wrap="square" rtlCol="0">
            <a:spAutoFit/>
          </a:bodyPr>
          <a:lstStyle/>
          <a:p>
            <a:r>
              <a:rPr kumimoji="1" lang="ja-JP" altLang="en-US" sz="800" b="1" dirty="0">
                <a:solidFill>
                  <a:schemeClr val="bg1"/>
                </a:solidFill>
                <a:latin typeface="+mj-ea"/>
                <a:ea typeface="+mj-ea"/>
              </a:rPr>
              <a:t>まえ</a:t>
            </a:r>
            <a:endParaRPr kumimoji="1" lang="en-US" altLang="ja-JP" sz="800" b="1" dirty="0">
              <a:solidFill>
                <a:schemeClr val="bg1"/>
              </a:solidFill>
              <a:latin typeface="+mj-ea"/>
              <a:ea typeface="+mj-ea"/>
            </a:endParaRPr>
          </a:p>
        </p:txBody>
      </p:sp>
      <p:sp>
        <p:nvSpPr>
          <p:cNvPr id="37" name="テキスト ボックス 36">
            <a:extLst>
              <a:ext uri="{FF2B5EF4-FFF2-40B4-BE49-F238E27FC236}">
                <a16:creationId xmlns:a16="http://schemas.microsoft.com/office/drawing/2014/main" id="{48953D23-5179-735F-45F0-F3AA6B749A68}"/>
              </a:ext>
            </a:extLst>
          </p:cNvPr>
          <p:cNvSpPr txBox="1"/>
          <p:nvPr/>
        </p:nvSpPr>
        <p:spPr>
          <a:xfrm>
            <a:off x="6124199" y="2948970"/>
            <a:ext cx="3011767" cy="215444"/>
          </a:xfrm>
          <a:prstGeom prst="rect">
            <a:avLst/>
          </a:prstGeom>
          <a:noFill/>
        </p:spPr>
        <p:txBody>
          <a:bodyPr wrap="square" rtlCol="0">
            <a:spAutoFit/>
          </a:bodyPr>
          <a:lstStyle/>
          <a:p>
            <a:r>
              <a:rPr kumimoji="1" lang="ja-JP" altLang="en-US" sz="800" b="1" dirty="0">
                <a:solidFill>
                  <a:schemeClr val="bg1"/>
                </a:solidFill>
                <a:latin typeface="+mj-ea"/>
                <a:ea typeface="+mj-ea"/>
              </a:rPr>
              <a:t>たす</a:t>
            </a:r>
            <a:endParaRPr kumimoji="1" lang="en-US" altLang="ja-JP" sz="800" b="1" dirty="0">
              <a:solidFill>
                <a:schemeClr val="bg1"/>
              </a:solidFill>
              <a:latin typeface="+mj-ea"/>
              <a:ea typeface="+mj-ea"/>
            </a:endParaRPr>
          </a:p>
        </p:txBody>
      </p:sp>
      <p:sp>
        <p:nvSpPr>
          <p:cNvPr id="5" name="四角形: 1 つの角を切り取る 4">
            <a:extLst>
              <a:ext uri="{FF2B5EF4-FFF2-40B4-BE49-F238E27FC236}">
                <a16:creationId xmlns:a16="http://schemas.microsoft.com/office/drawing/2014/main" id="{B367BF5E-079C-19D6-2F7B-AB731487D602}"/>
              </a:ext>
            </a:extLst>
          </p:cNvPr>
          <p:cNvSpPr/>
          <p:nvPr/>
        </p:nvSpPr>
        <p:spPr>
          <a:xfrm>
            <a:off x="755576" y="5868931"/>
            <a:ext cx="7624464" cy="368381"/>
          </a:xfrm>
          <a:prstGeom prst="snip1Rect">
            <a:avLst/>
          </a:prstGeom>
          <a:solidFill>
            <a:schemeClr val="accent1">
              <a:lumMod val="75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bg1"/>
              </a:solidFill>
              <a:effectLst>
                <a:outerShdw blurRad="38100" dist="25400" dir="5400000" algn="ctr" rotWithShape="0">
                  <a:srgbClr val="6E747A">
                    <a:alpha val="43000"/>
                  </a:srgbClr>
                </a:outerShdw>
              </a:effectLst>
            </a:endParaRPr>
          </a:p>
        </p:txBody>
      </p:sp>
      <p:sp>
        <p:nvSpPr>
          <p:cNvPr id="6" name="テキスト ボックス 8">
            <a:extLst>
              <a:ext uri="{FF2B5EF4-FFF2-40B4-BE49-F238E27FC236}">
                <a16:creationId xmlns:a16="http://schemas.microsoft.com/office/drawing/2014/main" id="{05C44A43-AA17-885C-495B-A0B0AC26CA3A}"/>
              </a:ext>
            </a:extLst>
          </p:cNvPr>
          <p:cNvSpPr txBox="1"/>
          <p:nvPr/>
        </p:nvSpPr>
        <p:spPr>
          <a:xfrm>
            <a:off x="1340024" y="5994593"/>
            <a:ext cx="6418240" cy="215444"/>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solidFill>
                  <a:schemeClr val="bg1"/>
                </a:solidFill>
                <a:latin typeface="+mn-ea"/>
                <a:ea typeface="+mn-ea"/>
              </a:rPr>
              <a:t>※</a:t>
            </a:r>
            <a:r>
              <a:rPr kumimoji="1" lang="ja-JP" altLang="en-US" sz="800" b="1" dirty="0">
                <a:solidFill>
                  <a:schemeClr val="bg1"/>
                </a:solidFill>
                <a:latin typeface="+mn-ea"/>
                <a:ea typeface="+mn-ea"/>
              </a:rPr>
              <a:t>ダウンロードとは＝　インターネット上のファイル・データ・ソフトウェアーをコピーして、自分のパソコン・スマートフォンなどに保存することです。</a:t>
            </a:r>
          </a:p>
        </p:txBody>
      </p:sp>
      <p:sp>
        <p:nvSpPr>
          <p:cNvPr id="7" name="テキスト ボックス 5">
            <a:extLst>
              <a:ext uri="{FF2B5EF4-FFF2-40B4-BE49-F238E27FC236}">
                <a16:creationId xmlns:a16="http://schemas.microsoft.com/office/drawing/2014/main" id="{C114A87C-9694-B7F4-A386-A9F2F449E725}"/>
              </a:ext>
            </a:extLst>
          </p:cNvPr>
          <p:cNvSpPr txBox="1"/>
          <p:nvPr/>
        </p:nvSpPr>
        <p:spPr>
          <a:xfrm>
            <a:off x="2910206" y="5908974"/>
            <a:ext cx="5478218"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chemeClr val="bg1"/>
                </a:solidFill>
                <a:latin typeface="+mn-ea"/>
                <a:ea typeface="+mn-ea"/>
              </a:rPr>
              <a:t>じょう　　　　                                                                                                じぶん　　　　　　　　　　　　　　　　　　　　　　　　　　　　　　　　　ほぞん</a:t>
            </a:r>
          </a:p>
        </p:txBody>
      </p:sp>
      <p:sp>
        <p:nvSpPr>
          <p:cNvPr id="8" name="フッター プレースホルダー 2">
            <a:extLst>
              <a:ext uri="{FF2B5EF4-FFF2-40B4-BE49-F238E27FC236}">
                <a16:creationId xmlns:a16="http://schemas.microsoft.com/office/drawing/2014/main" id="{9A524808-2323-F789-2611-5A1401F42155}"/>
              </a:ext>
            </a:extLst>
          </p:cNvPr>
          <p:cNvSpPr>
            <a:spLocks noChangeArrowheads="1"/>
          </p:cNvSpPr>
          <p:nvPr/>
        </p:nvSpPr>
        <p:spPr bwMode="auto">
          <a:xfrm>
            <a:off x="4093672" y="4869160"/>
            <a:ext cx="334312"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pPr algn="ctr" eaLnBrk="1" hangingPunct="1">
              <a:lnSpc>
                <a:spcPct val="100000"/>
              </a:lnSpc>
              <a:spcBef>
                <a:spcPct val="0"/>
              </a:spcBef>
              <a:spcAft>
                <a:spcPct val="0"/>
              </a:spcAft>
              <a:buClrTx/>
              <a:buSzPct val="100000"/>
              <a:buFontTx/>
              <a:buNone/>
              <a:defRPr/>
            </a:pPr>
            <a:r>
              <a:rPr lang="en-US" altLang="ja-JP" sz="800" b="1" dirty="0">
                <a:solidFill>
                  <a:schemeClr val="bg1"/>
                </a:solidFill>
                <a:latin typeface="+mj-ea"/>
                <a:ea typeface="+mj-ea"/>
              </a:rPr>
              <a:t>※</a:t>
            </a:r>
            <a:endParaRPr lang="ja-JP" altLang="en-US" sz="800" b="1" dirty="0">
              <a:solidFill>
                <a:schemeClr val="bg1"/>
              </a:solidFill>
              <a:latin typeface="+mj-ea"/>
              <a:ea typeface="+mj-ea"/>
            </a:endParaRPr>
          </a:p>
        </p:txBody>
      </p:sp>
      <p:sp>
        <p:nvSpPr>
          <p:cNvPr id="10" name="フッター プレースホルダー 2">
            <a:extLst>
              <a:ext uri="{FF2B5EF4-FFF2-40B4-BE49-F238E27FC236}">
                <a16:creationId xmlns:a16="http://schemas.microsoft.com/office/drawing/2014/main" id="{8241125C-5738-AEDE-AAC4-38AD42072FD4}"/>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CC598021-4615-7104-DD8D-7DF66E44FE81}"/>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46569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a:extLst>
              <a:ext uri="{FF2B5EF4-FFF2-40B4-BE49-F238E27FC236}">
                <a16:creationId xmlns:a16="http://schemas.microsoft.com/office/drawing/2014/main" id="{0E8978AA-DD6D-A0A9-30F4-59300280E108}"/>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⑤考えてみよう！</a:t>
              </a:r>
            </a:p>
          </p:txBody>
        </p:sp>
      </p:grpSp>
      <p:sp>
        <p:nvSpPr>
          <p:cNvPr id="16" name="正方形/長方形 15"/>
          <p:cNvSpPr/>
          <p:nvPr/>
        </p:nvSpPr>
        <p:spPr>
          <a:xfrm>
            <a:off x="874845" y="4065685"/>
            <a:ext cx="7933861" cy="747320"/>
          </a:xfrm>
          <a:prstGeom prst="rect">
            <a:avLst/>
          </a:prstGeom>
          <a:noFill/>
        </p:spPr>
        <p:txBody>
          <a:bodyPr wrap="square">
            <a:spAutoFit/>
          </a:bodyPr>
          <a:lstStyle/>
          <a:p>
            <a:pPr eaLnBrk="1" hangingPunct="1">
              <a:lnSpc>
                <a:spcPts val="6000"/>
              </a:lnSpc>
              <a:buSzPct val="100000"/>
              <a:defRPr/>
            </a:pPr>
            <a:r>
              <a:rPr lang="ja-JP" altLang="en-US" sz="3400" dirty="0">
                <a:ln w="0"/>
                <a:effectLst>
                  <a:outerShdw blurRad="38100" dist="19050" dir="2700000" algn="tl" rotWithShape="0">
                    <a:schemeClr val="dk1">
                      <a:alpha val="40000"/>
                    </a:schemeClr>
                  </a:outerShdw>
                </a:effectLst>
                <a:latin typeface="+mj-ea"/>
                <a:ea typeface="+mj-ea"/>
              </a:rPr>
              <a:t>どんな手法があるのか考えてみましょう。</a:t>
            </a:r>
            <a:endParaRPr lang="en-US" altLang="ja-JP" sz="3400"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Ｑ．１</a:t>
            </a:r>
            <a:endParaRPr kumimoji="1" lang="en-US" altLang="ja-JP" sz="4000" dirty="0">
              <a:solidFill>
                <a:srgbClr val="002060"/>
              </a:solidFill>
              <a:latin typeface="+mj-ea"/>
              <a:ea typeface="+mj-ea"/>
            </a:endParaRPr>
          </a:p>
        </p:txBody>
      </p:sp>
      <p:sp>
        <p:nvSpPr>
          <p:cNvPr id="2" name="正方形/長方形 1">
            <a:extLst>
              <a:ext uri="{FF2B5EF4-FFF2-40B4-BE49-F238E27FC236}">
                <a16:creationId xmlns:a16="http://schemas.microsoft.com/office/drawing/2014/main" id="{B2C03EC0-9E74-9782-399F-CC6FA4419611}"/>
              </a:ext>
            </a:extLst>
          </p:cNvPr>
          <p:cNvSpPr/>
          <p:nvPr/>
        </p:nvSpPr>
        <p:spPr>
          <a:xfrm>
            <a:off x="827583" y="1628800"/>
            <a:ext cx="7776865" cy="1646285"/>
          </a:xfrm>
          <a:prstGeom prst="rect">
            <a:avLst/>
          </a:prstGeom>
          <a:noFill/>
        </p:spPr>
        <p:txBody>
          <a:bodyPr wrap="square">
            <a:spAutoFit/>
          </a:bodyPr>
          <a:lstStyle/>
          <a:p>
            <a:pPr eaLnBrk="1" hangingPunct="1">
              <a:lnSpc>
                <a:spcPts val="6500"/>
              </a:lnSpc>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フィッシング詐欺について、どの</a:t>
            </a:r>
            <a:r>
              <a:rPr lang="ja-JP" altLang="en-US" sz="4000" b="1" spc="-15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ような手法があると思いますか？</a:t>
            </a:r>
            <a:endParaRPr lang="en-US" altLang="ja-JP" sz="4000" b="1" spc="-150"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sp>
        <p:nvSpPr>
          <p:cNvPr id="3" name="テキスト ボックス 2">
            <a:extLst>
              <a:ext uri="{FF2B5EF4-FFF2-40B4-BE49-F238E27FC236}">
                <a16:creationId xmlns:a16="http://schemas.microsoft.com/office/drawing/2014/main" id="{8FAD5168-E0CC-21C6-73DD-C7546B65291B}"/>
              </a:ext>
            </a:extLst>
          </p:cNvPr>
          <p:cNvSpPr txBox="1"/>
          <p:nvPr/>
        </p:nvSpPr>
        <p:spPr>
          <a:xfrm>
            <a:off x="516106" y="-9799"/>
            <a:ext cx="8604448" cy="246221"/>
          </a:xfrm>
          <a:prstGeom prst="rect">
            <a:avLst/>
          </a:prstGeom>
          <a:noFill/>
        </p:spPr>
        <p:txBody>
          <a:bodyPr wrap="square" rtlCol="0">
            <a:spAutoFit/>
          </a:bodyPr>
          <a:lstStyle/>
          <a:p>
            <a:r>
              <a:rPr kumimoji="1" lang="ja-JP" altLang="en-US" sz="1000" b="1" dirty="0">
                <a:solidFill>
                  <a:schemeClr val="bg1"/>
                </a:solidFill>
                <a:latin typeface="+mj-ea"/>
                <a:ea typeface="+mj-ea"/>
              </a:rPr>
              <a:t>かんが</a:t>
            </a:r>
            <a:endParaRPr kumimoji="1" lang="en-US" altLang="ja-JP" sz="1000" b="1" dirty="0">
              <a:solidFill>
                <a:schemeClr val="bg1"/>
              </a:solidFill>
              <a:latin typeface="+mj-ea"/>
              <a:ea typeface="+mj-ea"/>
            </a:endParaRPr>
          </a:p>
        </p:txBody>
      </p:sp>
      <p:sp>
        <p:nvSpPr>
          <p:cNvPr id="5" name="テキスト ボックス 4">
            <a:extLst>
              <a:ext uri="{FF2B5EF4-FFF2-40B4-BE49-F238E27FC236}">
                <a16:creationId xmlns:a16="http://schemas.microsoft.com/office/drawing/2014/main" id="{A2A721A4-E8AC-A9CD-CA22-F8061ADCE371}"/>
              </a:ext>
            </a:extLst>
          </p:cNvPr>
          <p:cNvSpPr txBox="1"/>
          <p:nvPr/>
        </p:nvSpPr>
        <p:spPr>
          <a:xfrm>
            <a:off x="3499825" y="1580154"/>
            <a:ext cx="1072175" cy="307777"/>
          </a:xfrm>
          <a:prstGeom prst="rect">
            <a:avLst/>
          </a:prstGeom>
          <a:noFill/>
        </p:spPr>
        <p:txBody>
          <a:bodyPr wrap="square" rtlCol="0">
            <a:spAutoFit/>
          </a:bodyPr>
          <a:lstStyle/>
          <a:p>
            <a:r>
              <a:rPr kumimoji="1" lang="ja-JP" altLang="en-US" sz="1400" b="1" dirty="0">
                <a:solidFill>
                  <a:srgbClr val="FF0000"/>
                </a:solidFill>
                <a:latin typeface="+mj-ea"/>
                <a:ea typeface="+mj-ea"/>
              </a:rPr>
              <a:t>さ       ぎ　</a:t>
            </a:r>
            <a:endParaRPr kumimoji="1" lang="en-US" altLang="ja-JP" sz="1400" b="1" dirty="0">
              <a:solidFill>
                <a:srgbClr val="FF0000"/>
              </a:solidFill>
              <a:latin typeface="+mj-ea"/>
              <a:ea typeface="+mj-ea"/>
            </a:endParaRPr>
          </a:p>
        </p:txBody>
      </p:sp>
      <p:sp>
        <p:nvSpPr>
          <p:cNvPr id="6" name="テキスト ボックス 5">
            <a:extLst>
              <a:ext uri="{FF2B5EF4-FFF2-40B4-BE49-F238E27FC236}">
                <a16:creationId xmlns:a16="http://schemas.microsoft.com/office/drawing/2014/main" id="{3BD36D07-D450-45F5-D127-31539C029674}"/>
              </a:ext>
            </a:extLst>
          </p:cNvPr>
          <p:cNvSpPr txBox="1"/>
          <p:nvPr/>
        </p:nvSpPr>
        <p:spPr>
          <a:xfrm>
            <a:off x="1403648" y="2464558"/>
            <a:ext cx="3312368" cy="276999"/>
          </a:xfrm>
          <a:prstGeom prst="rect">
            <a:avLst/>
          </a:prstGeom>
          <a:noFill/>
        </p:spPr>
        <p:txBody>
          <a:bodyPr wrap="square" rtlCol="0">
            <a:spAutoFit/>
          </a:bodyPr>
          <a:lstStyle/>
          <a:p>
            <a:r>
              <a:rPr kumimoji="1" lang="ja-JP" altLang="en-US" sz="1200" b="1" dirty="0">
                <a:solidFill>
                  <a:srgbClr val="FF0000"/>
                </a:solidFill>
                <a:latin typeface="+mj-ea"/>
                <a:ea typeface="+mj-ea"/>
              </a:rPr>
              <a:t>しゅ      ほう　　　　　　　　　　　　　　　　　　　おも</a:t>
            </a:r>
            <a:endParaRPr kumimoji="1" lang="en-US" altLang="ja-JP" sz="1200" b="1" dirty="0">
              <a:solidFill>
                <a:srgbClr val="FF0000"/>
              </a:solidFill>
              <a:latin typeface="+mj-ea"/>
              <a:ea typeface="+mj-ea"/>
            </a:endParaRPr>
          </a:p>
        </p:txBody>
      </p:sp>
      <p:sp>
        <p:nvSpPr>
          <p:cNvPr id="7" name="テキスト ボックス 6">
            <a:extLst>
              <a:ext uri="{FF2B5EF4-FFF2-40B4-BE49-F238E27FC236}">
                <a16:creationId xmlns:a16="http://schemas.microsoft.com/office/drawing/2014/main" id="{FBC270BF-2C18-44EE-5FC2-E861A958099F}"/>
              </a:ext>
            </a:extLst>
          </p:cNvPr>
          <p:cNvSpPr txBox="1"/>
          <p:nvPr/>
        </p:nvSpPr>
        <p:spPr>
          <a:xfrm>
            <a:off x="2195736" y="4098415"/>
            <a:ext cx="3456384" cy="246221"/>
          </a:xfrm>
          <a:prstGeom prst="rect">
            <a:avLst/>
          </a:prstGeom>
          <a:noFill/>
        </p:spPr>
        <p:txBody>
          <a:bodyPr wrap="square" rtlCol="0">
            <a:spAutoFit/>
          </a:bodyPr>
          <a:lstStyle/>
          <a:p>
            <a:r>
              <a:rPr kumimoji="1" lang="ja-JP" altLang="en-US" sz="1000" b="1" dirty="0">
                <a:latin typeface="+mj-ea"/>
                <a:ea typeface="+mj-ea"/>
              </a:rPr>
              <a:t>しゅ      ほう　　　　　　　　　　　　　　　　　　　　　　　　 　かんが</a:t>
            </a:r>
            <a:endParaRPr kumimoji="1" lang="en-US" altLang="ja-JP" sz="1000" b="1" dirty="0">
              <a:latin typeface="+mj-ea"/>
              <a:ea typeface="+mj-ea"/>
            </a:endParaRPr>
          </a:p>
        </p:txBody>
      </p:sp>
      <p:sp>
        <p:nvSpPr>
          <p:cNvPr id="8" name="フッター プレースホルダー 2">
            <a:extLst>
              <a:ext uri="{FF2B5EF4-FFF2-40B4-BE49-F238E27FC236}">
                <a16:creationId xmlns:a16="http://schemas.microsoft.com/office/drawing/2014/main" id="{093DF10B-6681-A98B-4AE5-5014B3F61050}"/>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01EF5232-ADEF-7D32-E2FF-F35A2F552C41}"/>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直角三角形 9">
            <a:extLst>
              <a:ext uri="{FF2B5EF4-FFF2-40B4-BE49-F238E27FC236}">
                <a16:creationId xmlns:a16="http://schemas.microsoft.com/office/drawing/2014/main" id="{730DE7BF-7780-D651-89D3-069D4757B05A}"/>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⑥フィッシング詐欺の手法例</a:t>
              </a:r>
            </a:p>
          </p:txBody>
        </p:sp>
      </p:grpSp>
      <p:sp>
        <p:nvSpPr>
          <p:cNvPr id="2" name="テキスト ボックス 1">
            <a:extLst>
              <a:ext uri="{FF2B5EF4-FFF2-40B4-BE49-F238E27FC236}">
                <a16:creationId xmlns:a16="http://schemas.microsoft.com/office/drawing/2014/main" id="{8F62F5B2-1075-A50D-1E24-9579A3DD6C81}"/>
              </a:ext>
            </a:extLst>
          </p:cNvPr>
          <p:cNvSpPr txBox="1"/>
          <p:nvPr/>
        </p:nvSpPr>
        <p:spPr>
          <a:xfrm>
            <a:off x="1115616" y="1124744"/>
            <a:ext cx="6984776" cy="3271088"/>
          </a:xfrm>
          <a:prstGeom prst="rect">
            <a:avLst/>
          </a:prstGeom>
          <a:noFill/>
        </p:spPr>
        <p:txBody>
          <a:bodyPr wrap="square" rtlCol="0">
            <a:spAutoFit/>
          </a:bodyPr>
          <a:lstStyle/>
          <a:p>
            <a:pPr>
              <a:lnSpc>
                <a:spcPts val="3800"/>
              </a:lnSpc>
            </a:pPr>
            <a:r>
              <a:rPr kumimoji="1" lang="ja-JP" altLang="en-US" sz="2500" b="1" dirty="0">
                <a:solidFill>
                  <a:srgbClr val="FF0000"/>
                </a:solidFill>
                <a:effectLst>
                  <a:outerShdw blurRad="38100" dist="38100" dir="2700000" algn="tl">
                    <a:srgbClr val="000000">
                      <a:alpha val="43137"/>
                    </a:srgbClr>
                  </a:outerShdw>
                </a:effectLst>
                <a:latin typeface="+mj-ea"/>
                <a:ea typeface="+mj-ea"/>
              </a:rPr>
              <a:t>１．Ｅメール</a:t>
            </a:r>
          </a:p>
          <a:p>
            <a:pPr>
              <a:lnSpc>
                <a:spcPts val="3400"/>
              </a:lnSpc>
            </a:pPr>
            <a:r>
              <a:rPr kumimoji="1" lang="ja-JP" altLang="en-US" sz="2000" dirty="0">
                <a:effectLst>
                  <a:outerShdw blurRad="38100" dist="38100" dir="2700000" algn="tl">
                    <a:srgbClr val="000000">
                      <a:alpha val="43137"/>
                    </a:srgbClr>
                  </a:outerShdw>
                </a:effectLst>
                <a:latin typeface="+mn-ea"/>
                <a:ea typeface="+mn-ea"/>
              </a:rPr>
              <a:t>　</a:t>
            </a:r>
            <a:r>
              <a:rPr kumimoji="1" lang="ja-JP" altLang="en-US" sz="2000" dirty="0">
                <a:latin typeface="+mn-ea"/>
                <a:ea typeface="+mn-ea"/>
              </a:rPr>
              <a:t>銀行やクレジット会社を装ったＥメールを送り、本物と同じよう</a:t>
            </a:r>
            <a:r>
              <a:rPr kumimoji="1" lang="ja-JP" altLang="en-US" sz="2000" spc="100" dirty="0">
                <a:latin typeface="+mn-ea"/>
                <a:ea typeface="+mn-ea"/>
              </a:rPr>
              <a:t>なサイトに誘導し、クレジットカード番号やセキュリティコードを</a:t>
            </a:r>
            <a:r>
              <a:rPr kumimoji="1" lang="ja-JP" altLang="en-US" sz="2000" dirty="0">
                <a:latin typeface="+mn-ea"/>
                <a:ea typeface="+mn-ea"/>
              </a:rPr>
              <a:t>入力させる。</a:t>
            </a:r>
            <a:endParaRPr kumimoji="1" lang="ja-JP" altLang="en-US" sz="2400" dirty="0">
              <a:effectLst>
                <a:outerShdw blurRad="38100" dist="38100" dir="2700000" algn="tl">
                  <a:srgbClr val="000000">
                    <a:alpha val="43137"/>
                  </a:srgbClr>
                </a:outerShdw>
              </a:effectLst>
              <a:latin typeface="+mj-ea"/>
              <a:ea typeface="+mj-ea"/>
            </a:endParaRPr>
          </a:p>
          <a:p>
            <a:pPr>
              <a:lnSpc>
                <a:spcPts val="3800"/>
              </a:lnSpc>
            </a:pPr>
            <a:r>
              <a:rPr kumimoji="1" lang="ja-JP" altLang="en-US" sz="2500" b="1" dirty="0">
                <a:solidFill>
                  <a:srgbClr val="FF0000"/>
                </a:solidFill>
                <a:effectLst>
                  <a:outerShdw blurRad="38100" dist="38100" dir="2700000" algn="tl">
                    <a:srgbClr val="000000">
                      <a:alpha val="43137"/>
                    </a:srgbClr>
                  </a:outerShdw>
                </a:effectLst>
                <a:latin typeface="+mj-ea"/>
                <a:ea typeface="+mj-ea"/>
              </a:rPr>
              <a:t>２．ＳＭＳ</a:t>
            </a:r>
          </a:p>
          <a:p>
            <a:pPr>
              <a:lnSpc>
                <a:spcPts val="3400"/>
              </a:lnSpc>
            </a:pPr>
            <a:r>
              <a:rPr kumimoji="1" lang="ja-JP" altLang="en-US" sz="2000" dirty="0">
                <a:latin typeface="+mn-ea"/>
                <a:ea typeface="+mn-ea"/>
              </a:rPr>
              <a:t>　宅配業者から不在通知のＳＭＳが届き、記載されているＵＲＬをクリックさせ、不正なサイトへ誘導し、個人情報等を抜き取る。</a:t>
            </a:r>
          </a:p>
        </p:txBody>
      </p:sp>
      <p:sp>
        <p:nvSpPr>
          <p:cNvPr id="3" name="テキスト ボックス 2">
            <a:extLst>
              <a:ext uri="{FF2B5EF4-FFF2-40B4-BE49-F238E27FC236}">
                <a16:creationId xmlns:a16="http://schemas.microsoft.com/office/drawing/2014/main" id="{047C1544-7B83-F7BB-C466-1D27D31FD47B}"/>
              </a:ext>
            </a:extLst>
          </p:cNvPr>
          <p:cNvSpPr txBox="1"/>
          <p:nvPr/>
        </p:nvSpPr>
        <p:spPr>
          <a:xfrm>
            <a:off x="1295636" y="1579357"/>
            <a:ext cx="6012668" cy="230832"/>
          </a:xfrm>
          <a:prstGeom prst="rect">
            <a:avLst/>
          </a:prstGeom>
          <a:noFill/>
        </p:spPr>
        <p:txBody>
          <a:bodyPr wrap="square" rtlCol="0">
            <a:spAutoFit/>
          </a:bodyPr>
          <a:lstStyle/>
          <a:p>
            <a:r>
              <a:rPr kumimoji="1" lang="ja-JP" altLang="en-US" sz="900" b="1" dirty="0">
                <a:latin typeface="+mj-ea"/>
                <a:ea typeface="+mj-ea"/>
              </a:rPr>
              <a:t>ぎん  こう　　　　　　　　　　　　　　　　 　かい しゃ　 　 よそお　　　　　　　　　　　　　　　        　 おく　　　  　ほん  もの       おな</a:t>
            </a:r>
            <a:endParaRPr kumimoji="1" lang="en-US" altLang="ja-JP" sz="900" b="1" dirty="0">
              <a:latin typeface="+mj-ea"/>
              <a:ea typeface="+mj-ea"/>
            </a:endParaRPr>
          </a:p>
        </p:txBody>
      </p:sp>
      <p:sp>
        <p:nvSpPr>
          <p:cNvPr id="4" name="テキスト ボックス 3">
            <a:extLst>
              <a:ext uri="{FF2B5EF4-FFF2-40B4-BE49-F238E27FC236}">
                <a16:creationId xmlns:a16="http://schemas.microsoft.com/office/drawing/2014/main" id="{CFFD4A24-99D6-24DD-1E75-3F13B107DC23}"/>
              </a:ext>
            </a:extLst>
          </p:cNvPr>
          <p:cNvSpPr txBox="1"/>
          <p:nvPr/>
        </p:nvSpPr>
        <p:spPr>
          <a:xfrm>
            <a:off x="2334419" y="2006706"/>
            <a:ext cx="3389709" cy="230832"/>
          </a:xfrm>
          <a:prstGeom prst="rect">
            <a:avLst/>
          </a:prstGeom>
          <a:noFill/>
        </p:spPr>
        <p:txBody>
          <a:bodyPr wrap="square" rtlCol="0">
            <a:spAutoFit/>
          </a:bodyPr>
          <a:lstStyle/>
          <a:p>
            <a:r>
              <a:rPr kumimoji="1" lang="ja-JP" altLang="en-US" sz="900" b="1" dirty="0">
                <a:latin typeface="+mj-ea"/>
                <a:ea typeface="+mj-ea"/>
              </a:rPr>
              <a:t>ゆう   どう　　　　　　　　　　　　　　　　　　　　　　　　　　     ばん  ごう</a:t>
            </a:r>
            <a:endParaRPr kumimoji="1" lang="en-US" altLang="ja-JP" sz="900" b="1" dirty="0">
              <a:latin typeface="+mj-ea"/>
              <a:ea typeface="+mj-ea"/>
            </a:endParaRPr>
          </a:p>
        </p:txBody>
      </p:sp>
      <p:sp>
        <p:nvSpPr>
          <p:cNvPr id="5" name="テキスト ボックス 4">
            <a:extLst>
              <a:ext uri="{FF2B5EF4-FFF2-40B4-BE49-F238E27FC236}">
                <a16:creationId xmlns:a16="http://schemas.microsoft.com/office/drawing/2014/main" id="{E0932169-1253-227C-BB8C-83AB0A90E467}"/>
              </a:ext>
            </a:extLst>
          </p:cNvPr>
          <p:cNvSpPr txBox="1"/>
          <p:nvPr/>
        </p:nvSpPr>
        <p:spPr>
          <a:xfrm>
            <a:off x="1331640" y="2436700"/>
            <a:ext cx="720080" cy="230832"/>
          </a:xfrm>
          <a:prstGeom prst="rect">
            <a:avLst/>
          </a:prstGeom>
          <a:noFill/>
        </p:spPr>
        <p:txBody>
          <a:bodyPr wrap="square" rtlCol="0">
            <a:spAutoFit/>
          </a:bodyPr>
          <a:lstStyle/>
          <a:p>
            <a:r>
              <a:rPr kumimoji="1" lang="ja-JP" altLang="en-US" sz="900" b="1" dirty="0">
                <a:latin typeface="+mj-ea"/>
                <a:ea typeface="+mj-ea"/>
              </a:rPr>
              <a:t>にゅうりょく</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5A27986A-8F7B-8304-76CE-7F320D2039BC}"/>
              </a:ext>
            </a:extLst>
          </p:cNvPr>
          <p:cNvSpPr txBox="1"/>
          <p:nvPr/>
        </p:nvSpPr>
        <p:spPr>
          <a:xfrm>
            <a:off x="1309460" y="3346352"/>
            <a:ext cx="7740352" cy="230832"/>
          </a:xfrm>
          <a:prstGeom prst="rect">
            <a:avLst/>
          </a:prstGeom>
          <a:noFill/>
        </p:spPr>
        <p:txBody>
          <a:bodyPr wrap="square" rtlCol="0">
            <a:spAutoFit/>
          </a:bodyPr>
          <a:lstStyle/>
          <a:p>
            <a:r>
              <a:rPr kumimoji="1" lang="ja-JP" altLang="en-US" sz="900" b="1" dirty="0">
                <a:latin typeface="+mj-ea"/>
                <a:ea typeface="+mj-ea"/>
              </a:rPr>
              <a:t>たく はい ぎょう  しゃ 　　　　　　 ふ   ざい つう   ち　　　　　　　　 　　　　　  　　とど　　　　 　　き   さい</a:t>
            </a:r>
            <a:endParaRPr kumimoji="1" lang="en-US" altLang="ja-JP" sz="900" b="1" dirty="0">
              <a:latin typeface="+mj-ea"/>
              <a:ea typeface="+mj-ea"/>
            </a:endParaRPr>
          </a:p>
        </p:txBody>
      </p:sp>
      <p:sp>
        <p:nvSpPr>
          <p:cNvPr id="7" name="テキスト ボックス 6">
            <a:extLst>
              <a:ext uri="{FF2B5EF4-FFF2-40B4-BE49-F238E27FC236}">
                <a16:creationId xmlns:a16="http://schemas.microsoft.com/office/drawing/2014/main" id="{AC9B1ED5-D492-012D-8491-F7DAFCF80A6D}"/>
              </a:ext>
            </a:extLst>
          </p:cNvPr>
          <p:cNvSpPr txBox="1"/>
          <p:nvPr/>
        </p:nvSpPr>
        <p:spPr>
          <a:xfrm>
            <a:off x="2785624" y="3773701"/>
            <a:ext cx="6264188" cy="369332"/>
          </a:xfrm>
          <a:prstGeom prst="rect">
            <a:avLst/>
          </a:prstGeom>
          <a:noFill/>
        </p:spPr>
        <p:txBody>
          <a:bodyPr wrap="square" rtlCol="0">
            <a:spAutoFit/>
          </a:bodyPr>
          <a:lstStyle/>
          <a:p>
            <a:r>
              <a:rPr kumimoji="1" lang="ja-JP" altLang="en-US" sz="900" b="1" dirty="0">
                <a:latin typeface="+mj-ea"/>
                <a:ea typeface="+mj-ea"/>
              </a:rPr>
              <a:t>ふ   せい　　　　　　　　　　　　　　　ゆう  どう 　　　　　　こ   じん じょう ほう　とう　 　 　ぬ　   　 　と</a:t>
            </a:r>
            <a:endParaRPr kumimoji="1" lang="en-US" altLang="ja-JP" sz="900" b="1" dirty="0">
              <a:latin typeface="+mj-ea"/>
              <a:ea typeface="+mj-ea"/>
            </a:endParaRPr>
          </a:p>
          <a:p>
            <a:endParaRPr kumimoji="1" lang="en-US" altLang="ja-JP" sz="900" b="1" dirty="0">
              <a:latin typeface="+mj-ea"/>
              <a:ea typeface="+mj-ea"/>
            </a:endParaRPr>
          </a:p>
        </p:txBody>
      </p:sp>
      <p:sp>
        <p:nvSpPr>
          <p:cNvPr id="9" name="テキスト ボックス 8">
            <a:extLst>
              <a:ext uri="{FF2B5EF4-FFF2-40B4-BE49-F238E27FC236}">
                <a16:creationId xmlns:a16="http://schemas.microsoft.com/office/drawing/2014/main" id="{780990AF-3233-4969-1D8C-81ED752CE93B}"/>
              </a:ext>
            </a:extLst>
          </p:cNvPr>
          <p:cNvSpPr txBox="1"/>
          <p:nvPr/>
        </p:nvSpPr>
        <p:spPr>
          <a:xfrm>
            <a:off x="2872443" y="0"/>
            <a:ext cx="2914379"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　　　　　　　 しゅ    ほう    れい</a:t>
            </a:r>
            <a:endParaRPr kumimoji="1" lang="en-US" altLang="ja-JP" sz="1200" b="1" dirty="0">
              <a:solidFill>
                <a:schemeClr val="bg1"/>
              </a:solidFill>
              <a:latin typeface="+mj-ea"/>
              <a:ea typeface="+mj-ea"/>
            </a:endParaRPr>
          </a:p>
        </p:txBody>
      </p:sp>
      <p:sp>
        <p:nvSpPr>
          <p:cNvPr id="8" name="フッター プレースホルダー 2">
            <a:extLst>
              <a:ext uri="{FF2B5EF4-FFF2-40B4-BE49-F238E27FC236}">
                <a16:creationId xmlns:a16="http://schemas.microsoft.com/office/drawing/2014/main" id="{14A3DB7C-F889-CE9F-C28E-B2E915A76A2F}"/>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C87F7638-A361-2683-9D1C-8047006BD4ED}"/>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直角三角形 8">
            <a:extLst>
              <a:ext uri="{FF2B5EF4-FFF2-40B4-BE49-F238E27FC236}">
                <a16:creationId xmlns:a16="http://schemas.microsoft.com/office/drawing/2014/main" id="{87189BDA-D919-FE01-1450-9C6F3105D685}"/>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⑦フィッシング詐欺の手法例</a:t>
              </a:r>
            </a:p>
          </p:txBody>
        </p:sp>
      </p:grpSp>
      <p:sp>
        <p:nvSpPr>
          <p:cNvPr id="16" name="テキスト ボックス 4"/>
          <p:cNvSpPr>
            <a:spLocks noChangeArrowheads="1"/>
          </p:cNvSpPr>
          <p:nvPr/>
        </p:nvSpPr>
        <p:spPr bwMode="auto">
          <a:xfrm>
            <a:off x="1043608" y="1144364"/>
            <a:ext cx="7056784" cy="41568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800"/>
              </a:lnSpc>
              <a:spcBef>
                <a:spcPts val="600"/>
              </a:spcBef>
              <a:spcAft>
                <a:spcPts val="0"/>
              </a:spcAft>
              <a:buSzPct val="100000"/>
              <a:defRPr/>
            </a:pPr>
            <a:r>
              <a:rPr lang="ja-JP" altLang="en-US" sz="2500" b="1" dirty="0">
                <a:solidFill>
                  <a:srgbClr val="FF0000"/>
                </a:solidFill>
                <a:effectLst>
                  <a:outerShdw blurRad="38100" dist="38100" dir="2700000" algn="tl">
                    <a:srgbClr val="000000">
                      <a:alpha val="43137"/>
                    </a:srgbClr>
                  </a:outerShdw>
                </a:effectLst>
                <a:latin typeface="+mj-ea"/>
                <a:ea typeface="+mj-ea"/>
              </a:rPr>
              <a:t>３．不正アプリ</a:t>
            </a:r>
            <a:endParaRPr lang="en-US" altLang="ja-JP" sz="2500" b="1" dirty="0">
              <a:solidFill>
                <a:srgbClr val="FF0000"/>
              </a:solidFill>
              <a:effectLst>
                <a:outerShdw blurRad="38100" dist="38100" dir="2700000" algn="tl">
                  <a:srgbClr val="000000">
                    <a:alpha val="43137"/>
                  </a:srgbClr>
                </a:outerShdw>
              </a:effectLst>
              <a:latin typeface="+mj-ea"/>
              <a:ea typeface="+mj-ea"/>
            </a:endParaRPr>
          </a:p>
          <a:p>
            <a:pPr eaLnBrk="1" hangingPunct="1">
              <a:lnSpc>
                <a:spcPts val="3400"/>
              </a:lnSpc>
              <a:spcBef>
                <a:spcPts val="600"/>
              </a:spcBef>
              <a:spcAft>
                <a:spcPts val="0"/>
              </a:spcAft>
              <a:buSzPct val="100000"/>
              <a:defRPr/>
            </a:pPr>
            <a:r>
              <a:rPr lang="ja-JP" altLang="en-US" sz="2000" dirty="0">
                <a:latin typeface="+mn-ea"/>
                <a:ea typeface="+mn-ea"/>
              </a:rPr>
              <a:t>　ウェブサイトに格安な商品の広告を掲載することで興味をもたせ、支払い時に</a:t>
            </a:r>
            <a:r>
              <a:rPr lang="ja-JP" altLang="en-US" sz="2000" dirty="0">
                <a:solidFill>
                  <a:srgbClr val="FF0000"/>
                </a:solidFill>
                <a:latin typeface="+mn-ea"/>
                <a:ea typeface="+mn-ea"/>
              </a:rPr>
              <a:t>不正なアプリのインストールを誘導し</a:t>
            </a:r>
            <a:r>
              <a:rPr lang="ja-JP" altLang="en-US" sz="2000" dirty="0">
                <a:latin typeface="+mn-ea"/>
                <a:ea typeface="+mn-ea"/>
              </a:rPr>
              <a:t>、クレジットカードなどの情報を入力させる。</a:t>
            </a:r>
            <a:endParaRPr lang="en-US" altLang="ja-JP" sz="2000" dirty="0">
              <a:latin typeface="+mn-ea"/>
              <a:ea typeface="+mn-ea"/>
            </a:endParaRPr>
          </a:p>
          <a:p>
            <a:pPr eaLnBrk="1" hangingPunct="1">
              <a:lnSpc>
                <a:spcPts val="3400"/>
              </a:lnSpc>
              <a:spcBef>
                <a:spcPts val="600"/>
              </a:spcBef>
              <a:spcAft>
                <a:spcPts val="0"/>
              </a:spcAft>
              <a:buSzPct val="100000"/>
              <a:defRPr/>
            </a:pPr>
            <a:endParaRPr lang="en-US" altLang="ja-JP" sz="2000" dirty="0">
              <a:latin typeface="+mn-ea"/>
              <a:ea typeface="+mn-ea"/>
            </a:endParaRPr>
          </a:p>
          <a:p>
            <a:pPr eaLnBrk="1" hangingPunct="1">
              <a:lnSpc>
                <a:spcPts val="3400"/>
              </a:lnSpc>
              <a:spcBef>
                <a:spcPts val="600"/>
              </a:spcBef>
              <a:spcAft>
                <a:spcPts val="0"/>
              </a:spcAft>
              <a:buSzPct val="100000"/>
              <a:defRPr/>
            </a:pPr>
            <a:r>
              <a:rPr lang="ja-JP" altLang="en-US" sz="2000" dirty="0">
                <a:latin typeface="+mn-ea"/>
                <a:ea typeface="+mn-ea"/>
              </a:rPr>
              <a:t>　代金の支払いをしても、商品が届かないという事例が多いようです。</a:t>
            </a:r>
            <a:endParaRPr lang="en-US" altLang="ja-JP" sz="2000" dirty="0">
              <a:latin typeface="+mn-ea"/>
              <a:ea typeface="+mn-ea"/>
            </a:endParaRPr>
          </a:p>
        </p:txBody>
      </p:sp>
      <p:sp>
        <p:nvSpPr>
          <p:cNvPr id="2" name="テキスト ボックス 1">
            <a:extLst>
              <a:ext uri="{FF2B5EF4-FFF2-40B4-BE49-F238E27FC236}">
                <a16:creationId xmlns:a16="http://schemas.microsoft.com/office/drawing/2014/main" id="{61A1A9C5-A607-EA24-80E8-1391DF372494}"/>
              </a:ext>
            </a:extLst>
          </p:cNvPr>
          <p:cNvSpPr txBox="1"/>
          <p:nvPr/>
        </p:nvSpPr>
        <p:spPr>
          <a:xfrm>
            <a:off x="1547664" y="1085962"/>
            <a:ext cx="792088" cy="253916"/>
          </a:xfrm>
          <a:prstGeom prst="rect">
            <a:avLst/>
          </a:prstGeom>
          <a:noFill/>
        </p:spPr>
        <p:txBody>
          <a:bodyPr wrap="square" rtlCol="0">
            <a:spAutoFit/>
          </a:bodyPr>
          <a:lstStyle/>
          <a:p>
            <a:r>
              <a:rPr kumimoji="1" lang="ja-JP" altLang="en-US" sz="1000" b="1" dirty="0">
                <a:solidFill>
                  <a:srgbClr val="FF0000"/>
                </a:solidFill>
                <a:latin typeface="+mj-ea"/>
                <a:ea typeface="+mj-ea"/>
              </a:rPr>
              <a:t>ふ    せい</a:t>
            </a:r>
            <a:endParaRPr kumimoji="1" lang="en-US" altLang="ja-JP" sz="1000" b="1" dirty="0">
              <a:solidFill>
                <a:srgbClr val="FF0000"/>
              </a:solidFill>
              <a:latin typeface="+mj-ea"/>
              <a:ea typeface="+mj-ea"/>
            </a:endParaRPr>
          </a:p>
        </p:txBody>
      </p:sp>
      <p:sp>
        <p:nvSpPr>
          <p:cNvPr id="3" name="テキスト ボックス 2">
            <a:extLst>
              <a:ext uri="{FF2B5EF4-FFF2-40B4-BE49-F238E27FC236}">
                <a16:creationId xmlns:a16="http://schemas.microsoft.com/office/drawing/2014/main" id="{C97A9746-BAF5-1A0C-4ED7-1765E5C17BA1}"/>
              </a:ext>
            </a:extLst>
          </p:cNvPr>
          <p:cNvSpPr txBox="1"/>
          <p:nvPr/>
        </p:nvSpPr>
        <p:spPr>
          <a:xfrm>
            <a:off x="2756453" y="1658270"/>
            <a:ext cx="4407836" cy="230832"/>
          </a:xfrm>
          <a:prstGeom prst="rect">
            <a:avLst/>
          </a:prstGeom>
          <a:noFill/>
        </p:spPr>
        <p:txBody>
          <a:bodyPr wrap="square" rtlCol="0">
            <a:spAutoFit/>
          </a:bodyPr>
          <a:lstStyle/>
          <a:p>
            <a:r>
              <a:rPr kumimoji="1" lang="ja-JP" altLang="en-US" sz="900" b="1" dirty="0">
                <a:latin typeface="+mj-ea"/>
                <a:ea typeface="+mj-ea"/>
              </a:rPr>
              <a:t>かくやす　　 　 しょう ひん　　 　 こう  こく 　　 　けい さい                                きょう  み</a:t>
            </a:r>
            <a:endParaRPr kumimoji="1" lang="en-US" altLang="ja-JP" sz="900" b="1" dirty="0">
              <a:latin typeface="+mj-ea"/>
              <a:ea typeface="+mj-ea"/>
            </a:endParaRPr>
          </a:p>
        </p:txBody>
      </p:sp>
      <p:sp>
        <p:nvSpPr>
          <p:cNvPr id="4" name="テキスト ボックス 3">
            <a:extLst>
              <a:ext uri="{FF2B5EF4-FFF2-40B4-BE49-F238E27FC236}">
                <a16:creationId xmlns:a16="http://schemas.microsoft.com/office/drawing/2014/main" id="{B3DDD263-2DBB-2500-E04B-C0E96C2720D2}"/>
              </a:ext>
            </a:extLst>
          </p:cNvPr>
          <p:cNvSpPr txBox="1"/>
          <p:nvPr/>
        </p:nvSpPr>
        <p:spPr>
          <a:xfrm>
            <a:off x="1547664" y="2093367"/>
            <a:ext cx="5112568" cy="230832"/>
          </a:xfrm>
          <a:prstGeom prst="rect">
            <a:avLst/>
          </a:prstGeom>
          <a:noFill/>
        </p:spPr>
        <p:txBody>
          <a:bodyPr wrap="square" rtlCol="0">
            <a:spAutoFit/>
          </a:bodyPr>
          <a:lstStyle/>
          <a:p>
            <a:r>
              <a:rPr kumimoji="1" lang="ja-JP" altLang="en-US" sz="900" b="1" dirty="0">
                <a:latin typeface="+mj-ea"/>
                <a:ea typeface="+mj-ea"/>
              </a:rPr>
              <a:t>し   はら　　　    じ　 </a:t>
            </a:r>
            <a:r>
              <a:rPr kumimoji="1" lang="ja-JP" altLang="en-US" sz="900" b="1" dirty="0">
                <a:solidFill>
                  <a:schemeClr val="bg1">
                    <a:lumMod val="50000"/>
                  </a:schemeClr>
                </a:solidFill>
                <a:latin typeface="+mj-ea"/>
                <a:ea typeface="+mj-ea"/>
              </a:rPr>
              <a:t>　　　 </a:t>
            </a:r>
            <a:r>
              <a:rPr kumimoji="1" lang="ja-JP" altLang="en-US" sz="900" b="1" dirty="0">
                <a:solidFill>
                  <a:srgbClr val="FF0000"/>
                </a:solidFill>
                <a:latin typeface="+mj-ea"/>
                <a:ea typeface="+mj-ea"/>
              </a:rPr>
              <a:t>ふ  せい　  　　　　　　　　　　　　　　　　　　　　　　　　　　　　　　　　   ゆう   どう</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BD045CFE-1E0C-4CCE-7997-5B9A18D06672}"/>
              </a:ext>
            </a:extLst>
          </p:cNvPr>
          <p:cNvSpPr txBox="1"/>
          <p:nvPr/>
        </p:nvSpPr>
        <p:spPr>
          <a:xfrm>
            <a:off x="2411760" y="2528464"/>
            <a:ext cx="1440160" cy="230832"/>
          </a:xfrm>
          <a:prstGeom prst="rect">
            <a:avLst/>
          </a:prstGeom>
          <a:noFill/>
        </p:spPr>
        <p:txBody>
          <a:bodyPr wrap="square" rtlCol="0">
            <a:spAutoFit/>
          </a:bodyPr>
          <a:lstStyle/>
          <a:p>
            <a:r>
              <a:rPr kumimoji="1" lang="ja-JP" altLang="en-US" sz="900" b="1" dirty="0">
                <a:latin typeface="+mj-ea"/>
                <a:ea typeface="+mj-ea"/>
              </a:rPr>
              <a:t>じょうほう　  　にゅうりょく </a:t>
            </a:r>
            <a:endParaRPr kumimoji="1" lang="en-US" altLang="ja-JP" sz="900" b="1" dirty="0">
              <a:latin typeface="+mj-ea"/>
              <a:ea typeface="+mj-ea"/>
            </a:endParaRPr>
          </a:p>
        </p:txBody>
      </p:sp>
      <p:sp>
        <p:nvSpPr>
          <p:cNvPr id="6" name="テキスト ボックス 5">
            <a:extLst>
              <a:ext uri="{FF2B5EF4-FFF2-40B4-BE49-F238E27FC236}">
                <a16:creationId xmlns:a16="http://schemas.microsoft.com/office/drawing/2014/main" id="{33220A67-D908-313F-1203-D0245B6D0A3E}"/>
              </a:ext>
            </a:extLst>
          </p:cNvPr>
          <p:cNvSpPr txBox="1"/>
          <p:nvPr/>
        </p:nvSpPr>
        <p:spPr>
          <a:xfrm>
            <a:off x="1187624" y="3543250"/>
            <a:ext cx="6624736" cy="369332"/>
          </a:xfrm>
          <a:prstGeom prst="rect">
            <a:avLst/>
          </a:prstGeom>
          <a:noFill/>
        </p:spPr>
        <p:txBody>
          <a:bodyPr wrap="square" rtlCol="0">
            <a:spAutoFit/>
          </a:bodyPr>
          <a:lstStyle/>
          <a:p>
            <a:r>
              <a:rPr kumimoji="1" lang="ja-JP" altLang="en-US" sz="900" b="1" dirty="0">
                <a:latin typeface="+mj-ea"/>
                <a:ea typeface="+mj-ea"/>
              </a:rPr>
              <a:t> だい  きん　    　 し   はら　　　　　　　　　　　　　　　　 しょう  ひん　  　　とど　　　　　　　　　　　　　　      　   じ   れい        おお</a:t>
            </a:r>
            <a:endParaRPr kumimoji="1" lang="en-US" altLang="ja-JP" sz="900" b="1" dirty="0">
              <a:latin typeface="+mj-ea"/>
              <a:ea typeface="+mj-ea"/>
            </a:endParaRPr>
          </a:p>
          <a:p>
            <a:endParaRPr kumimoji="1" lang="en-US" altLang="ja-JP" sz="900" b="1" dirty="0">
              <a:latin typeface="+mj-ea"/>
              <a:ea typeface="+mj-ea"/>
            </a:endParaRPr>
          </a:p>
        </p:txBody>
      </p:sp>
      <p:sp>
        <p:nvSpPr>
          <p:cNvPr id="8" name="テキスト ボックス 7">
            <a:extLst>
              <a:ext uri="{FF2B5EF4-FFF2-40B4-BE49-F238E27FC236}">
                <a16:creationId xmlns:a16="http://schemas.microsoft.com/office/drawing/2014/main" id="{FC459774-06D9-5705-3AD2-BE58A6260655}"/>
              </a:ext>
            </a:extLst>
          </p:cNvPr>
          <p:cNvSpPr txBox="1"/>
          <p:nvPr/>
        </p:nvSpPr>
        <p:spPr>
          <a:xfrm>
            <a:off x="2843808" y="-14962"/>
            <a:ext cx="6156176" cy="276999"/>
          </a:xfrm>
          <a:prstGeom prst="rect">
            <a:avLst/>
          </a:prstGeom>
          <a:noFill/>
        </p:spPr>
        <p:txBody>
          <a:bodyPr wrap="square" rtlCol="0">
            <a:spAutoFit/>
          </a:bodyPr>
          <a:lstStyle/>
          <a:p>
            <a:r>
              <a:rPr kumimoji="1" lang="ja-JP" altLang="en-US" sz="1200" b="1" dirty="0">
                <a:solidFill>
                  <a:schemeClr val="bg1"/>
                </a:solidFill>
                <a:latin typeface="+mj-ea"/>
                <a:ea typeface="+mj-ea"/>
              </a:rPr>
              <a:t>さ       ぎ　　　　　　　 しゅ    ほう    れい</a:t>
            </a:r>
            <a:endParaRPr kumimoji="1" lang="en-US" altLang="ja-JP" sz="1200" b="1" dirty="0">
              <a:solidFill>
                <a:schemeClr val="bg1"/>
              </a:solidFill>
              <a:latin typeface="+mj-ea"/>
              <a:ea typeface="+mj-ea"/>
            </a:endParaRPr>
          </a:p>
        </p:txBody>
      </p:sp>
      <p:sp>
        <p:nvSpPr>
          <p:cNvPr id="7" name="フッター プレースホルダー 2">
            <a:extLst>
              <a:ext uri="{FF2B5EF4-FFF2-40B4-BE49-F238E27FC236}">
                <a16:creationId xmlns:a16="http://schemas.microsoft.com/office/drawing/2014/main" id="{FAE029B5-B6AB-FD4A-8658-6919880CD0EF}"/>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0" name="フッター プレースホルダー 2">
            <a:extLst>
              <a:ext uri="{FF2B5EF4-FFF2-40B4-BE49-F238E27FC236}">
                <a16:creationId xmlns:a16="http://schemas.microsoft.com/office/drawing/2014/main" id="{2481D07B-2404-343B-241D-ED31E29C384F}"/>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11076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animEffect transition="in" filter="fade">
                                      <p:cBhvr>
                                        <p:cTn id="17"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直角三角形 6">
            <a:extLst>
              <a:ext uri="{FF2B5EF4-FFF2-40B4-BE49-F238E27FC236}">
                <a16:creationId xmlns:a16="http://schemas.microsoft.com/office/drawing/2014/main" id="{A16AF54D-E0FC-16CE-42C1-EC1C855456BC}"/>
              </a:ext>
            </a:extLst>
          </p:cNvPr>
          <p:cNvSpPr/>
          <p:nvPr/>
        </p:nvSpPr>
        <p:spPr>
          <a:xfrm>
            <a:off x="-18728" y="876598"/>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⑧考えてみよう！</a:t>
              </a:r>
            </a:p>
          </p:txBody>
        </p:sp>
      </p:grpSp>
      <p:sp>
        <p:nvSpPr>
          <p:cNvPr id="16" name="正方形/長方形 15"/>
          <p:cNvSpPr/>
          <p:nvPr/>
        </p:nvSpPr>
        <p:spPr>
          <a:xfrm>
            <a:off x="827584" y="1700808"/>
            <a:ext cx="7740352" cy="3638175"/>
          </a:xfrm>
          <a:prstGeom prst="rect">
            <a:avLst/>
          </a:prstGeom>
          <a:noFill/>
        </p:spPr>
        <p:txBody>
          <a:bodyPr wrap="square">
            <a:spAutoFit/>
          </a:bodyPr>
          <a:lstStyle/>
          <a:p>
            <a:pPr eaLnBrk="1" hangingPunct="1">
              <a:lnSpc>
                <a:spcPts val="5900"/>
              </a:lnSpc>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フィッシング詐欺のトラブルに巻き込まれないようにするためには、どうすることが必要だと思いますか？</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r>
              <a:rPr lang="ja-JP" altLang="en-US" sz="3600" dirty="0">
                <a:ln w="0"/>
                <a:effectLst>
                  <a:outerShdw blurRad="38100" dist="19050" dir="2700000" algn="tl" rotWithShape="0">
                    <a:schemeClr val="dk1">
                      <a:alpha val="40000"/>
                    </a:schemeClr>
                  </a:outerShdw>
                </a:effectLst>
                <a:latin typeface="+mj-ea"/>
                <a:ea typeface="+mj-ea"/>
              </a:rPr>
              <a:t>対策方法を考えてみよう。</a:t>
            </a:r>
            <a:endParaRPr lang="en-US" altLang="ja-JP" sz="3600"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Ｑ．２</a:t>
            </a:r>
            <a:endParaRPr kumimoji="1" lang="en-US" altLang="ja-JP" sz="4000" dirty="0">
              <a:solidFill>
                <a:srgbClr val="002060"/>
              </a:solidFill>
              <a:latin typeface="+mj-ea"/>
              <a:ea typeface="+mj-ea"/>
            </a:endParaRPr>
          </a:p>
        </p:txBody>
      </p:sp>
      <p:sp>
        <p:nvSpPr>
          <p:cNvPr id="2" name="テキスト ボックス 1">
            <a:extLst>
              <a:ext uri="{FF2B5EF4-FFF2-40B4-BE49-F238E27FC236}">
                <a16:creationId xmlns:a16="http://schemas.microsoft.com/office/drawing/2014/main" id="{6A819391-E2C8-EB94-F7BE-9BE42E9128EF}"/>
              </a:ext>
            </a:extLst>
          </p:cNvPr>
          <p:cNvSpPr txBox="1"/>
          <p:nvPr/>
        </p:nvSpPr>
        <p:spPr>
          <a:xfrm>
            <a:off x="899592" y="4520153"/>
            <a:ext cx="2952328" cy="276999"/>
          </a:xfrm>
          <a:prstGeom prst="rect">
            <a:avLst/>
          </a:prstGeom>
          <a:noFill/>
        </p:spPr>
        <p:txBody>
          <a:bodyPr wrap="square" rtlCol="0">
            <a:spAutoFit/>
          </a:bodyPr>
          <a:lstStyle/>
          <a:p>
            <a:r>
              <a:rPr kumimoji="1" lang="ja-JP" altLang="en-US" sz="1200" b="1" dirty="0">
                <a:latin typeface="+mj-ea"/>
                <a:ea typeface="+mj-ea"/>
              </a:rPr>
              <a:t>たい     さく　　ほう     ほう 　　　　かんが</a:t>
            </a:r>
            <a:endParaRPr kumimoji="1" lang="en-US" altLang="ja-JP" sz="1200" b="1" dirty="0">
              <a:latin typeface="+mj-ea"/>
              <a:ea typeface="+mj-ea"/>
            </a:endParaRPr>
          </a:p>
        </p:txBody>
      </p:sp>
      <p:sp>
        <p:nvSpPr>
          <p:cNvPr id="3" name="テキスト ボックス 2">
            <a:extLst>
              <a:ext uri="{FF2B5EF4-FFF2-40B4-BE49-F238E27FC236}">
                <a16:creationId xmlns:a16="http://schemas.microsoft.com/office/drawing/2014/main" id="{750FCBAF-1977-C373-D2BC-C8338916017C}"/>
              </a:ext>
            </a:extLst>
          </p:cNvPr>
          <p:cNvSpPr txBox="1"/>
          <p:nvPr/>
        </p:nvSpPr>
        <p:spPr>
          <a:xfrm>
            <a:off x="3275856" y="1640348"/>
            <a:ext cx="4392488" cy="276999"/>
          </a:xfrm>
          <a:prstGeom prst="rect">
            <a:avLst/>
          </a:prstGeom>
          <a:noFill/>
        </p:spPr>
        <p:txBody>
          <a:bodyPr wrap="square" rtlCol="0">
            <a:spAutoFit/>
          </a:bodyPr>
          <a:lstStyle/>
          <a:p>
            <a:r>
              <a:rPr kumimoji="1" lang="ja-JP" altLang="en-US" sz="1200" b="1" dirty="0">
                <a:solidFill>
                  <a:schemeClr val="bg1">
                    <a:lumMod val="50000"/>
                  </a:schemeClr>
                </a:solidFill>
                <a:latin typeface="+mj-ea"/>
                <a:ea typeface="+mj-ea"/>
              </a:rPr>
              <a:t>　　</a:t>
            </a:r>
            <a:r>
              <a:rPr kumimoji="1" lang="ja-JP" altLang="en-US" sz="1200" b="1" dirty="0">
                <a:solidFill>
                  <a:srgbClr val="FF0000"/>
                </a:solidFill>
                <a:latin typeface="+mj-ea"/>
                <a:ea typeface="+mj-ea"/>
              </a:rPr>
              <a:t>さ         ぎ 　　　　　　　　　　　　　   　　　　　　　　　　　　　　　ま</a:t>
            </a:r>
            <a:endParaRPr kumimoji="1" lang="en-US" altLang="ja-JP" sz="12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BB4AC0A9-88A2-8BB9-B9CD-793018EB587C}"/>
              </a:ext>
            </a:extLst>
          </p:cNvPr>
          <p:cNvSpPr txBox="1"/>
          <p:nvPr/>
        </p:nvSpPr>
        <p:spPr>
          <a:xfrm>
            <a:off x="1043608" y="2417566"/>
            <a:ext cx="360040" cy="276999"/>
          </a:xfrm>
          <a:prstGeom prst="rect">
            <a:avLst/>
          </a:prstGeom>
          <a:noFill/>
        </p:spPr>
        <p:txBody>
          <a:bodyPr wrap="square" rtlCol="0">
            <a:spAutoFit/>
          </a:bodyPr>
          <a:lstStyle/>
          <a:p>
            <a:r>
              <a:rPr kumimoji="1" lang="ja-JP" altLang="en-US" sz="1200" b="1" dirty="0">
                <a:solidFill>
                  <a:srgbClr val="FF0000"/>
                </a:solidFill>
                <a:latin typeface="+mj-ea"/>
                <a:ea typeface="+mj-ea"/>
              </a:rPr>
              <a:t>こ</a:t>
            </a:r>
            <a:endParaRPr kumimoji="1" lang="en-US" altLang="ja-JP" sz="12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89041395-AFD1-7F44-2E2A-1941D91D8644}"/>
              </a:ext>
            </a:extLst>
          </p:cNvPr>
          <p:cNvSpPr txBox="1"/>
          <p:nvPr/>
        </p:nvSpPr>
        <p:spPr>
          <a:xfrm>
            <a:off x="3491880" y="3152001"/>
            <a:ext cx="2520280" cy="276999"/>
          </a:xfrm>
          <a:prstGeom prst="rect">
            <a:avLst/>
          </a:prstGeom>
          <a:noFill/>
        </p:spPr>
        <p:txBody>
          <a:bodyPr wrap="square" rtlCol="0">
            <a:spAutoFit/>
          </a:bodyPr>
          <a:lstStyle/>
          <a:p>
            <a:r>
              <a:rPr kumimoji="1" lang="ja-JP" altLang="en-US" sz="1200" b="1" dirty="0">
                <a:solidFill>
                  <a:srgbClr val="FF0000"/>
                </a:solidFill>
                <a:latin typeface="+mj-ea"/>
                <a:ea typeface="+mj-ea"/>
              </a:rPr>
              <a:t>ひつ      よう　  　　　　　　　　　おも</a:t>
            </a:r>
            <a:endParaRPr kumimoji="1" lang="en-US" altLang="ja-JP" sz="1200" b="1" dirty="0">
              <a:solidFill>
                <a:srgbClr val="FF0000"/>
              </a:solidFill>
              <a:latin typeface="+mj-ea"/>
              <a:ea typeface="+mj-ea"/>
            </a:endParaRPr>
          </a:p>
        </p:txBody>
      </p:sp>
      <p:sp>
        <p:nvSpPr>
          <p:cNvPr id="6" name="テキスト ボックス 5">
            <a:extLst>
              <a:ext uri="{FF2B5EF4-FFF2-40B4-BE49-F238E27FC236}">
                <a16:creationId xmlns:a16="http://schemas.microsoft.com/office/drawing/2014/main" id="{1BB7C42E-51CD-A365-E48A-A9E6A7156FDF}"/>
              </a:ext>
            </a:extLst>
          </p:cNvPr>
          <p:cNvSpPr txBox="1"/>
          <p:nvPr/>
        </p:nvSpPr>
        <p:spPr>
          <a:xfrm>
            <a:off x="467544" y="0"/>
            <a:ext cx="792088" cy="276999"/>
          </a:xfrm>
          <a:prstGeom prst="rect">
            <a:avLst/>
          </a:prstGeom>
          <a:noFill/>
        </p:spPr>
        <p:txBody>
          <a:bodyPr wrap="square" rtlCol="0">
            <a:spAutoFit/>
          </a:bodyPr>
          <a:lstStyle/>
          <a:p>
            <a:r>
              <a:rPr kumimoji="1" lang="ja-JP" altLang="en-US" sz="1200" b="1" dirty="0">
                <a:solidFill>
                  <a:schemeClr val="bg1"/>
                </a:solidFill>
                <a:latin typeface="+mj-ea"/>
                <a:ea typeface="+mj-ea"/>
              </a:rPr>
              <a:t>かんが</a:t>
            </a:r>
            <a:endParaRPr kumimoji="1" lang="en-US" altLang="ja-JP" sz="1200" b="1" dirty="0">
              <a:solidFill>
                <a:schemeClr val="bg1"/>
              </a:solidFill>
              <a:latin typeface="+mj-ea"/>
              <a:ea typeface="+mj-ea"/>
            </a:endParaRPr>
          </a:p>
        </p:txBody>
      </p:sp>
      <p:sp>
        <p:nvSpPr>
          <p:cNvPr id="8" name="フッター プレースホルダー 2">
            <a:extLst>
              <a:ext uri="{FF2B5EF4-FFF2-40B4-BE49-F238E27FC236}">
                <a16:creationId xmlns:a16="http://schemas.microsoft.com/office/drawing/2014/main" id="{EACE336D-90D2-CADC-6826-B962BCA513AD}"/>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E9CF3E3F-3AC1-3899-CD3F-8E3F78ADA99A}"/>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6835116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1938</TotalTime>
  <Words>1305</Words>
  <Application>Microsoft Office PowerPoint</Application>
  <PresentationFormat>画面に合わせる (4:3)</PresentationFormat>
  <Paragraphs>196</Paragraphs>
  <Slides>11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11</vt:i4>
      </vt:variant>
    </vt:vector>
  </HeadingPairs>
  <TitlesOfParts>
    <vt:vector size="22" baseType="lpstr">
      <vt:lpstr>HGS創英角ｺﾞｼｯｸUB</vt:lpstr>
      <vt:lpstr>ＭＳ Ｐゴシック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129</cp:revision>
  <cp:lastPrinted>2024-09-26T06:31:32Z</cp:lastPrinted>
  <dcterms:created xsi:type="dcterms:W3CDTF">1601-01-01T00:00:00Z</dcterms:created>
  <dcterms:modified xsi:type="dcterms:W3CDTF">2024-09-27T02:52:35Z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2024-08-27T07:48:18Z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f89c2c27-b7f7-4628-843b-db380f1c75d9</vt:lpwstr>
  </property>
  <property fmtid="{D5CDD505-2E9C-101B-9397-08002B2CF9AE}" pid="9" name="MSIP_Label_defa4170-0d19-0005-0004-bc88714345d2_ContentBits">
    <vt:lpwstr>0</vt:lpwstr>
  </property>
</Properties>
</file>