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9"/>
  </p:notesMasterIdLst>
  <p:handoutMasterIdLst>
    <p:handoutMasterId r:id="rId20"/>
  </p:handoutMasterIdLst>
  <p:sldIdLst>
    <p:sldId id="534" r:id="rId7"/>
    <p:sldId id="532" r:id="rId8"/>
    <p:sldId id="518" r:id="rId9"/>
    <p:sldId id="520" r:id="rId10"/>
    <p:sldId id="519" r:id="rId11"/>
    <p:sldId id="533" r:id="rId12"/>
    <p:sldId id="521" r:id="rId13"/>
    <p:sldId id="523" r:id="rId14"/>
    <p:sldId id="526" r:id="rId15"/>
    <p:sldId id="528" r:id="rId16"/>
    <p:sldId id="525" r:id="rId17"/>
    <p:sldId id="531" r:id="rId18"/>
  </p:sldIdLst>
  <p:sldSz cx="9144000" cy="6858000" type="screen4x3"/>
  <p:notesSz cx="6807200" cy="9939338"/>
  <p:custDataLst>
    <p:tags r:id="rId21"/>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F39F"/>
    <a:srgbClr val="E7F9D1"/>
    <a:srgbClr val="CCECFF"/>
    <a:srgbClr val="FFCC99"/>
    <a:srgbClr val="FFFFCC"/>
    <a:srgbClr val="FFFFFF"/>
    <a:srgbClr val="DDF2FB"/>
    <a:srgbClr val="F8F8F8"/>
    <a:srgbClr val="080808"/>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6" autoAdjust="0"/>
    <p:restoredTop sz="94434" autoAdjust="0"/>
  </p:normalViewPr>
  <p:slideViewPr>
    <p:cSldViewPr>
      <p:cViewPr varScale="1">
        <p:scale>
          <a:sx n="164" d="100"/>
          <a:sy n="164" d="100"/>
        </p:scale>
        <p:origin x="1632" y="12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tags" Target="tags/tag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dirty="0"/>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dirty="0"/>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dirty="0"/>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dirty="0"/>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dirty="0"/>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dirty="0"/>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dirty="0"/>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dirty="0"/>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dirty="0"/>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dirty="0"/>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dirty="0"/>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dirty="0"/>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dirty="0"/>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dirty="0"/>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dirty="0"/>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dirty="0"/>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dirty="0"/>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dirty="0"/>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dirty="0"/>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dirty="0"/>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dirty="0"/>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dirty="0"/>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dirty="0"/>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dirty="0"/>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dirty="0"/>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dirty="0"/>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dirty="0"/>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dirty="0"/>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dirty="0"/>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dirty="0"/>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dirty="0"/>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dirty="0"/>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dirty="0"/>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dirty="0"/>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dirty="0"/>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dirty="0"/>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dirty="0"/>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dirty="0"/>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dirty="0"/>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dirty="0"/>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dirty="0"/>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dirty="0"/>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dirty="0"/>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dirty="0"/>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dirty="0"/>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dirty="0"/>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dirty="0"/>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dirty="0"/>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dirty="0"/>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dirty="0"/>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dirty="0"/>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dirty="0"/>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dirty="0"/>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dirty="0"/>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dirty="0"/>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dirty="0"/>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dirty="0"/>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dirty="0"/>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dirty="0"/>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dirty="0"/>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dirty="0"/>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dirty="0"/>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dirty="0"/>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dirty="0"/>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dirty="0"/>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dirty="0"/>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dirty="0"/>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dirty="0"/>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dirty="0"/>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dirty="0"/>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dirty="0"/>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dirty="0"/>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dirty="0"/>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dirty="0"/>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dirty="0"/>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dirty="0"/>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dirty="0"/>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dirty="0"/>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dirty="0"/>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dirty="0"/>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dirty="0"/>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dirty="0"/>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dirty="0"/>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dirty="0"/>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dirty="0"/>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dirty="0"/>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dirty="0"/>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dirty="0"/>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dirty="0"/>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dirty="0"/>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dirty="0"/>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dirty="0"/>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dirty="0"/>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dirty="0"/>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dirty="0"/>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dirty="0"/>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dirty="0"/>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dirty="0"/>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dirty="0"/>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dirty="0"/>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dirty="0"/>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dirty="0"/>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dirty="0"/>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dirty="0"/>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dirty="0"/>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dirty="0"/>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dirty="0"/>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dirty="0"/>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dirty="0"/>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dirty="0"/>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dirty="0"/>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dirty="0"/>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dirty="0"/>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dirty="0"/>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dirty="0"/>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dirty="0"/>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dirty="0"/>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dirty="0"/>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dirty="0"/>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dirty="0"/>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24.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6.png"/><Relationship Id="rId3" Type="http://schemas.openxmlformats.org/officeDocument/2006/relationships/image" Target="../media/image2.jpeg"/><Relationship Id="rId7" Type="http://schemas.openxmlformats.org/officeDocument/2006/relationships/image" Target="../media/image11.png"/><Relationship Id="rId12" Type="http://schemas.openxmlformats.org/officeDocument/2006/relationships/image" Target="../media/image15.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10.png"/><Relationship Id="rId11" Type="http://schemas.openxmlformats.org/officeDocument/2006/relationships/image" Target="../media/image14.png"/><Relationship Id="rId5" Type="http://schemas.openxmlformats.org/officeDocument/2006/relationships/image" Target="../media/image9.png"/><Relationship Id="rId10"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4.png"/><Relationship Id="rId7" Type="http://schemas.openxmlformats.org/officeDocument/2006/relationships/image" Target="../media/image19.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18.png"/><Relationship Id="rId5" Type="http://schemas.openxmlformats.org/officeDocument/2006/relationships/image" Target="../media/image17.png"/><Relationship Id="rId10" Type="http://schemas.openxmlformats.org/officeDocument/2006/relationships/image" Target="../media/image3.png"/><Relationship Id="rId4" Type="http://schemas.openxmlformats.org/officeDocument/2006/relationships/image" Target="../media/image5.png"/><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20.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9.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3.png"/><Relationship Id="rId7"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image" Target="../media/image21.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10162C7E-6145-E842-6A11-234C97EEDFBA}"/>
              </a:ext>
            </a:extLst>
          </p:cNvPr>
          <p:cNvGrpSpPr/>
          <p:nvPr/>
        </p:nvGrpSpPr>
        <p:grpSpPr>
          <a:xfrm>
            <a:off x="0" y="1"/>
            <a:ext cx="9144000" cy="6381328"/>
            <a:chOff x="0" y="0"/>
            <a:chExt cx="9144000" cy="6434190"/>
          </a:xfrm>
        </p:grpSpPr>
        <p:sp>
          <p:nvSpPr>
            <p:cNvPr id="3" name="正方形/長方形 2">
              <a:extLst>
                <a:ext uri="{FF2B5EF4-FFF2-40B4-BE49-F238E27FC236}">
                  <a16:creationId xmlns:a16="http://schemas.microsoft.com/office/drawing/2014/main" id="{B0424483-1142-149D-FF04-76599DF18099}"/>
                </a:ext>
              </a:extLst>
            </p:cNvPr>
            <p:cNvSpPr/>
            <p:nvPr/>
          </p:nvSpPr>
          <p:spPr>
            <a:xfrm>
              <a:off x="0" y="188640"/>
              <a:ext cx="9143999"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dirty="0">
                <a:latin typeface="+mj-ea"/>
                <a:ea typeface="+mj-ea"/>
              </a:endParaRPr>
            </a:p>
          </p:txBody>
        </p:sp>
        <p:sp>
          <p:nvSpPr>
            <p:cNvPr id="4" name="Rectangle 813">
              <a:extLst>
                <a:ext uri="{FF2B5EF4-FFF2-40B4-BE49-F238E27FC236}">
                  <a16:creationId xmlns:a16="http://schemas.microsoft.com/office/drawing/2014/main" id="{CBA6AE03-0459-071C-1F06-BD59D1A188BA}"/>
                </a:ext>
              </a:extLst>
            </p:cNvPr>
            <p:cNvSpPr>
              <a:spLocks noChangeArrowheads="1"/>
            </p:cNvSpPr>
            <p:nvPr/>
          </p:nvSpPr>
          <p:spPr bwMode="auto">
            <a:xfrm>
              <a:off x="0" y="0"/>
              <a:ext cx="9144000" cy="1332382"/>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6500"/>
                </a:lnSpc>
                <a:buSzPct val="100000"/>
                <a:defRPr/>
              </a:pPr>
              <a:endParaRPr lang="ja-JP" altLang="en-US" sz="3600" b="1" dirty="0">
                <a:solidFill>
                  <a:srgbClr val="FFFFFF"/>
                </a:solidFill>
                <a:effectLst>
                  <a:outerShdw blurRad="38100" dist="38100" dir="2700000" algn="tl">
                    <a:schemeClr val="tx1"/>
                  </a:outerShdw>
                </a:effectLst>
                <a:latin typeface="+mj-ea"/>
                <a:ea typeface="+mj-ea"/>
              </a:endParaRPr>
            </a:p>
          </p:txBody>
        </p:sp>
      </p:grpSp>
      <p:sp>
        <p:nvSpPr>
          <p:cNvPr id="6" name="テキスト ボックス 5">
            <a:extLst>
              <a:ext uri="{FF2B5EF4-FFF2-40B4-BE49-F238E27FC236}">
                <a16:creationId xmlns:a16="http://schemas.microsoft.com/office/drawing/2014/main" id="{D2B525DD-EF89-D637-5ECF-03CEE930D5B4}"/>
              </a:ext>
            </a:extLst>
          </p:cNvPr>
          <p:cNvSpPr txBox="1"/>
          <p:nvPr/>
        </p:nvSpPr>
        <p:spPr>
          <a:xfrm>
            <a:off x="226880" y="548680"/>
            <a:ext cx="8892478" cy="646331"/>
          </a:xfrm>
          <a:prstGeom prst="rect">
            <a:avLst/>
          </a:prstGeom>
          <a:noFill/>
        </p:spPr>
        <p:txBody>
          <a:bodyPr wrap="square" rtlCol="0">
            <a:spAutoFit/>
          </a:bodyPr>
          <a:lstStyle/>
          <a:p>
            <a:r>
              <a:rPr lang="ja-JP" altLang="en-US" sz="3600" b="1" dirty="0">
                <a:solidFill>
                  <a:srgbClr val="FFFF00"/>
                </a:solidFill>
                <a:effectLst>
                  <a:outerShdw blurRad="38100" dist="38100" dir="2700000" algn="tl">
                    <a:srgbClr val="C0C0C0"/>
                  </a:outerShdw>
                </a:effectLst>
                <a:latin typeface="+mj-ea"/>
                <a:ea typeface="+mj-ea"/>
              </a:rPr>
              <a:t>テーマ１１</a:t>
            </a:r>
            <a:r>
              <a:rPr lang="ja-JP" altLang="en-US" sz="3600" b="1" dirty="0">
                <a:solidFill>
                  <a:srgbClr val="FFFFFF"/>
                </a:solidFill>
                <a:effectLst>
                  <a:outerShdw blurRad="38100" dist="38100" dir="2700000" algn="tl">
                    <a:srgbClr val="C0C0C0"/>
                  </a:outerShdw>
                </a:effectLst>
                <a:latin typeface="+mj-ea"/>
                <a:ea typeface="+mj-ea"/>
              </a:rPr>
              <a:t>　誤解される表現　</a:t>
            </a:r>
            <a:endParaRPr kumimoji="1" lang="ja-JP" altLang="en-US" dirty="0"/>
          </a:p>
        </p:txBody>
      </p:sp>
      <p:sp>
        <p:nvSpPr>
          <p:cNvPr id="8" name="テキスト ボックス 7">
            <a:extLst>
              <a:ext uri="{FF2B5EF4-FFF2-40B4-BE49-F238E27FC236}">
                <a16:creationId xmlns:a16="http://schemas.microsoft.com/office/drawing/2014/main" id="{99B1CEB1-AF5D-3A36-3E19-168A39AC30CB}"/>
              </a:ext>
            </a:extLst>
          </p:cNvPr>
          <p:cNvSpPr txBox="1"/>
          <p:nvPr/>
        </p:nvSpPr>
        <p:spPr>
          <a:xfrm>
            <a:off x="2627785" y="422255"/>
            <a:ext cx="3024336" cy="276999"/>
          </a:xfrm>
          <a:prstGeom prst="rect">
            <a:avLst/>
          </a:prstGeom>
          <a:noFill/>
        </p:spPr>
        <p:txBody>
          <a:bodyPr wrap="square" rtlCol="0">
            <a:spAutoFit/>
          </a:bodyPr>
          <a:lstStyle/>
          <a:p>
            <a:r>
              <a:rPr kumimoji="1" lang="ja-JP" altLang="en-US" sz="1200" dirty="0">
                <a:solidFill>
                  <a:schemeClr val="bg1"/>
                </a:solidFill>
              </a:rPr>
              <a:t>ご     かい　　　　　　　　　　　　　ひょう   げん</a:t>
            </a:r>
          </a:p>
        </p:txBody>
      </p:sp>
      <p:sp>
        <p:nvSpPr>
          <p:cNvPr id="9" name="正方形/長方形 8">
            <a:extLst>
              <a:ext uri="{FF2B5EF4-FFF2-40B4-BE49-F238E27FC236}">
                <a16:creationId xmlns:a16="http://schemas.microsoft.com/office/drawing/2014/main" id="{89FAD571-789E-CD90-FA83-D2DF904684C8}"/>
              </a:ext>
            </a:extLst>
          </p:cNvPr>
          <p:cNvSpPr/>
          <p:nvPr/>
        </p:nvSpPr>
        <p:spPr>
          <a:xfrm>
            <a:off x="-72008" y="1714559"/>
            <a:ext cx="9324528" cy="1858457"/>
          </a:xfrm>
          <a:prstGeom prst="rect">
            <a:avLst/>
          </a:prstGeom>
          <a:noFill/>
        </p:spPr>
        <p:txBody>
          <a:bodyPr>
            <a:spAutoFit/>
          </a:bodyPr>
          <a:lstStyle/>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その言葉の使い方、</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誤解されませんか？</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p:txBody>
      </p:sp>
      <p:sp>
        <p:nvSpPr>
          <p:cNvPr id="10" name="テキスト ボックス 9">
            <a:extLst>
              <a:ext uri="{FF2B5EF4-FFF2-40B4-BE49-F238E27FC236}">
                <a16:creationId xmlns:a16="http://schemas.microsoft.com/office/drawing/2014/main" id="{2413D165-B559-60E7-E92D-66251071D192}"/>
              </a:ext>
            </a:extLst>
          </p:cNvPr>
          <p:cNvSpPr txBox="1"/>
          <p:nvPr/>
        </p:nvSpPr>
        <p:spPr>
          <a:xfrm>
            <a:off x="3073073" y="1627744"/>
            <a:ext cx="4019207" cy="276999"/>
          </a:xfrm>
          <a:prstGeom prst="rect">
            <a:avLst/>
          </a:prstGeom>
          <a:noFill/>
        </p:spPr>
        <p:txBody>
          <a:bodyPr wrap="square" rtlCol="0">
            <a:spAutoFit/>
          </a:bodyPr>
          <a:lstStyle/>
          <a:p>
            <a:r>
              <a:rPr kumimoji="1" lang="ja-JP" altLang="en-US" sz="1200" dirty="0">
                <a:solidFill>
                  <a:srgbClr val="FFC000"/>
                </a:solidFill>
              </a:rPr>
              <a:t>こと            ば　　　　　　　　 　　　つか　　　　　　　　　　かた</a:t>
            </a:r>
          </a:p>
        </p:txBody>
      </p:sp>
      <p:sp>
        <p:nvSpPr>
          <p:cNvPr id="11" name="テキスト ボックス 10">
            <a:extLst>
              <a:ext uri="{FF2B5EF4-FFF2-40B4-BE49-F238E27FC236}">
                <a16:creationId xmlns:a16="http://schemas.microsoft.com/office/drawing/2014/main" id="{3DE662EC-4612-ADD0-24E5-0F82C404C433}"/>
              </a:ext>
            </a:extLst>
          </p:cNvPr>
          <p:cNvSpPr txBox="1"/>
          <p:nvPr/>
        </p:nvSpPr>
        <p:spPr>
          <a:xfrm>
            <a:off x="1810825" y="2559457"/>
            <a:ext cx="1176999" cy="276999"/>
          </a:xfrm>
          <a:prstGeom prst="rect">
            <a:avLst/>
          </a:prstGeom>
          <a:noFill/>
        </p:spPr>
        <p:txBody>
          <a:bodyPr wrap="square" rtlCol="0">
            <a:spAutoFit/>
          </a:bodyPr>
          <a:lstStyle/>
          <a:p>
            <a:r>
              <a:rPr kumimoji="1" lang="ja-JP" altLang="en-US" sz="1200" dirty="0">
                <a:solidFill>
                  <a:srgbClr val="FFC000"/>
                </a:solidFill>
              </a:rPr>
              <a:t>ご            かい</a:t>
            </a:r>
          </a:p>
        </p:txBody>
      </p:sp>
      <p:sp>
        <p:nvSpPr>
          <p:cNvPr id="12" name="正方形/長方形 11">
            <a:extLst>
              <a:ext uri="{FF2B5EF4-FFF2-40B4-BE49-F238E27FC236}">
                <a16:creationId xmlns:a16="http://schemas.microsoft.com/office/drawing/2014/main" id="{FDAB62EB-FBBD-CF80-9084-C05AB0E75D99}"/>
              </a:ext>
            </a:extLst>
          </p:cNvPr>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dirty="0"/>
          </a:p>
        </p:txBody>
      </p:sp>
      <p:pic>
        <p:nvPicPr>
          <p:cNvPr id="13" name="図 10">
            <a:extLst>
              <a:ext uri="{FF2B5EF4-FFF2-40B4-BE49-F238E27FC236}">
                <a16:creationId xmlns:a16="http://schemas.microsoft.com/office/drawing/2014/main" id="{9587FAEC-6586-B68A-0857-D12C72B8B905}"/>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a:extLst>
              <a:ext uri="{FF2B5EF4-FFF2-40B4-BE49-F238E27FC236}">
                <a16:creationId xmlns:a16="http://schemas.microsoft.com/office/drawing/2014/main" id="{A0AB8D0E-BB06-9DD5-FAB1-47E949591C65}"/>
              </a:ext>
            </a:extLst>
          </p:cNvPr>
          <p:cNvSpPr/>
          <p:nvPr/>
        </p:nvSpPr>
        <p:spPr>
          <a:xfrm>
            <a:off x="4112270" y="4380070"/>
            <a:ext cx="1224136" cy="127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3800"/>
              </a:lnSpc>
            </a:pPr>
            <a:r>
              <a:rPr kumimoji="1" lang="ja-JP" altLang="en-US" sz="2400" dirty="0">
                <a:solidFill>
                  <a:srgbClr val="FF0000"/>
                </a:solidFill>
              </a:rPr>
              <a:t>誤解</a:t>
            </a:r>
            <a:endParaRPr kumimoji="1" lang="en-US" altLang="ja-JP" sz="2400" dirty="0">
              <a:solidFill>
                <a:srgbClr val="FF0000"/>
              </a:solidFill>
            </a:endParaRPr>
          </a:p>
          <a:p>
            <a:pPr algn="ctr">
              <a:lnSpc>
                <a:spcPts val="3800"/>
              </a:lnSpc>
            </a:pPr>
            <a:r>
              <a:rPr kumimoji="1" lang="ja-JP" altLang="en-US" sz="2400" dirty="0">
                <a:solidFill>
                  <a:srgbClr val="FF0000"/>
                </a:solidFill>
              </a:rPr>
              <a:t>される</a:t>
            </a:r>
            <a:endParaRPr kumimoji="1" lang="en-US" altLang="ja-JP" sz="2400" dirty="0">
              <a:solidFill>
                <a:srgbClr val="FF0000"/>
              </a:solidFill>
            </a:endParaRPr>
          </a:p>
          <a:p>
            <a:pPr algn="ctr">
              <a:lnSpc>
                <a:spcPts val="3800"/>
              </a:lnSpc>
            </a:pPr>
            <a:r>
              <a:rPr kumimoji="1" lang="ja-JP" altLang="en-US" sz="2400" dirty="0">
                <a:solidFill>
                  <a:srgbClr val="FF0000"/>
                </a:solidFill>
              </a:rPr>
              <a:t>表現</a:t>
            </a:r>
            <a:endParaRPr kumimoji="1" lang="en-US" altLang="ja-JP" sz="2400" dirty="0">
              <a:solidFill>
                <a:srgbClr val="FF0000"/>
              </a:solidFill>
            </a:endParaRPr>
          </a:p>
        </p:txBody>
      </p:sp>
      <p:sp>
        <p:nvSpPr>
          <p:cNvPr id="15" name="テキスト ボックス 14">
            <a:extLst>
              <a:ext uri="{FF2B5EF4-FFF2-40B4-BE49-F238E27FC236}">
                <a16:creationId xmlns:a16="http://schemas.microsoft.com/office/drawing/2014/main" id="{9A7AA029-CC95-D251-1733-665D999E5AAD}"/>
              </a:ext>
            </a:extLst>
          </p:cNvPr>
          <p:cNvSpPr txBox="1"/>
          <p:nvPr/>
        </p:nvSpPr>
        <p:spPr>
          <a:xfrm>
            <a:off x="4399335" y="4219619"/>
            <a:ext cx="748240" cy="246221"/>
          </a:xfrm>
          <a:prstGeom prst="rect">
            <a:avLst/>
          </a:prstGeom>
          <a:noFill/>
        </p:spPr>
        <p:txBody>
          <a:bodyPr wrap="square" rtlCol="0">
            <a:spAutoFit/>
          </a:bodyPr>
          <a:lstStyle/>
          <a:p>
            <a:r>
              <a:rPr kumimoji="1" lang="ja-JP" altLang="en-US" sz="1000" dirty="0">
                <a:solidFill>
                  <a:srgbClr val="FF0000"/>
                </a:solidFill>
              </a:rPr>
              <a:t>ご    かい</a:t>
            </a:r>
          </a:p>
        </p:txBody>
      </p:sp>
      <p:sp>
        <p:nvSpPr>
          <p:cNvPr id="16" name="テキスト ボックス 15">
            <a:extLst>
              <a:ext uri="{FF2B5EF4-FFF2-40B4-BE49-F238E27FC236}">
                <a16:creationId xmlns:a16="http://schemas.microsoft.com/office/drawing/2014/main" id="{4CC6EABA-0081-4F29-E147-C12978096696}"/>
              </a:ext>
            </a:extLst>
          </p:cNvPr>
          <p:cNvSpPr txBox="1"/>
          <p:nvPr/>
        </p:nvSpPr>
        <p:spPr>
          <a:xfrm>
            <a:off x="4355487" y="5199003"/>
            <a:ext cx="792088" cy="246221"/>
          </a:xfrm>
          <a:prstGeom prst="rect">
            <a:avLst/>
          </a:prstGeom>
          <a:noFill/>
        </p:spPr>
        <p:txBody>
          <a:bodyPr wrap="square" rtlCol="0">
            <a:spAutoFit/>
          </a:bodyPr>
          <a:lstStyle/>
          <a:p>
            <a:r>
              <a:rPr kumimoji="1" lang="ja-JP" altLang="en-US" sz="1000" dirty="0">
                <a:solidFill>
                  <a:srgbClr val="FF0000"/>
                </a:solidFill>
              </a:rPr>
              <a:t>ひょうげん</a:t>
            </a:r>
          </a:p>
        </p:txBody>
      </p:sp>
      <p:sp>
        <p:nvSpPr>
          <p:cNvPr id="7" name="フッター プレースホルダー 2">
            <a:extLst>
              <a:ext uri="{FF2B5EF4-FFF2-40B4-BE49-F238E27FC236}">
                <a16:creationId xmlns:a16="http://schemas.microsoft.com/office/drawing/2014/main" id="{01375C7B-24D5-EE5F-A5A5-33236B0DC86E}"/>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7" name="フッター プレースホルダー 2">
            <a:extLst>
              <a:ext uri="{FF2B5EF4-FFF2-40B4-BE49-F238E27FC236}">
                <a16:creationId xmlns:a16="http://schemas.microsoft.com/office/drawing/2014/main" id="{3FB8BCCF-21D6-1460-93B4-59A0EFF5ED52}"/>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57687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直角三角形 15">
            <a:extLst>
              <a:ext uri="{FF2B5EF4-FFF2-40B4-BE49-F238E27FC236}">
                <a16:creationId xmlns:a16="http://schemas.microsoft.com/office/drawing/2014/main" id="{9F7CA0E6-C45E-D826-0D1B-E49CFE8DEF06}"/>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5" name="正方形/長方形 2"/>
          <p:cNvGrpSpPr>
            <a:grpSpLocks/>
          </p:cNvGrpSpPr>
          <p:nvPr/>
        </p:nvGrpSpPr>
        <p:grpSpPr bwMode="auto">
          <a:xfrm>
            <a:off x="-30163" y="-30163"/>
            <a:ext cx="9240838" cy="943104"/>
            <a:chOff x="-19" y="-19"/>
            <a:chExt cx="5821" cy="914"/>
          </a:xfrm>
        </p:grpSpPr>
        <p:pic>
          <p:nvPicPr>
            <p:cNvPr id="46"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Rectangle 834"/>
            <p:cNvSpPr>
              <a:spLocks noChangeArrowheads="1"/>
            </p:cNvSpPr>
            <p:nvPr/>
          </p:nvSpPr>
          <p:spPr bwMode="auto">
            <a:xfrm>
              <a:off x="0" y="32"/>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⑨正しく伝えるために</a:t>
              </a:r>
            </a:p>
          </p:txBody>
        </p:sp>
      </p:grpSp>
      <p:sp>
        <p:nvSpPr>
          <p:cNvPr id="6" name="テキスト ボックス 5"/>
          <p:cNvSpPr txBox="1"/>
          <p:nvPr/>
        </p:nvSpPr>
        <p:spPr>
          <a:xfrm>
            <a:off x="926722" y="4688103"/>
            <a:ext cx="7290556" cy="1405193"/>
          </a:xfrm>
          <a:prstGeom prst="rect">
            <a:avLst/>
          </a:prstGeom>
          <a:pattFill prst="plaid">
            <a:fgClr>
              <a:srgbClr val="FFFF99"/>
            </a:fgClr>
            <a:bgClr>
              <a:schemeClr val="bg1"/>
            </a:bgClr>
          </a:pattFill>
          <a:ln w="3175">
            <a:solidFill>
              <a:schemeClr val="tx1"/>
            </a:solidFill>
          </a:ln>
        </p:spPr>
        <p:txBody>
          <a:bodyPr wrap="square" rtlCol="0">
            <a:spAutoFit/>
          </a:bodyPr>
          <a:lstStyle/>
          <a:p>
            <a:pPr>
              <a:lnSpc>
                <a:spcPct val="150000"/>
              </a:lnSpc>
            </a:pPr>
            <a:r>
              <a:rPr kumimoji="1" lang="ja-JP" altLang="en-US" sz="2000" b="1" dirty="0">
                <a:solidFill>
                  <a:srgbClr val="FF0000"/>
                </a:solidFill>
                <a:latin typeface="ＭＳ Ｐゴシック" panose="020B0600070205080204" pitchFamily="50" charset="-128"/>
              </a:rPr>
              <a:t>「ヤバい」</a:t>
            </a:r>
            <a:r>
              <a:rPr kumimoji="1" lang="ja-JP" altLang="en-US" sz="2000" b="1" dirty="0">
                <a:latin typeface="ＭＳ Ｐゴシック" panose="020B0600070205080204" pitchFamily="50" charset="-128"/>
              </a:rPr>
              <a:t>という言葉が、肯定と否定の２つの意味で使われるので、誤解されないように、</a:t>
            </a:r>
            <a:r>
              <a:rPr kumimoji="1" lang="ja-JP" altLang="en-US" sz="2000" b="1" dirty="0">
                <a:solidFill>
                  <a:srgbClr val="FF0000"/>
                </a:solidFill>
                <a:latin typeface="ＭＳ Ｐゴシック" panose="020B0600070205080204" pitchFamily="50" charset="-128"/>
              </a:rPr>
              <a:t>「楽しい」</a:t>
            </a:r>
            <a:r>
              <a:rPr kumimoji="1" lang="ja-JP" altLang="en-US" sz="2000" b="1" dirty="0">
                <a:latin typeface="ＭＳ Ｐゴシック" panose="020B0600070205080204" pitchFamily="50" charset="-128"/>
              </a:rPr>
              <a:t>という言葉に書き直しました。</a:t>
            </a:r>
            <a:endParaRPr kumimoji="1" lang="en-US" altLang="ja-JP" sz="2000" b="1" dirty="0">
              <a:latin typeface="ＭＳ Ｐゴシック" panose="020B0600070205080204" pitchFamily="50" charset="-128"/>
            </a:endParaRPr>
          </a:p>
          <a:p>
            <a:pPr algn="ctr">
              <a:lnSpc>
                <a:spcPct val="150000"/>
              </a:lnSpc>
            </a:pPr>
            <a:r>
              <a:rPr kumimoji="1" lang="ja-JP" altLang="en-US" sz="2000" b="1" dirty="0">
                <a:solidFill>
                  <a:srgbClr val="FF0000"/>
                </a:solidFill>
                <a:latin typeface="ＭＳ Ｐゴシック" panose="020B0600070205080204" pitchFamily="50" charset="-128"/>
              </a:rPr>
              <a:t>反対の意味に受け取られないかを確かめること</a:t>
            </a:r>
            <a:r>
              <a:rPr kumimoji="1" lang="ja-JP" altLang="en-US" sz="2000" b="1" dirty="0">
                <a:latin typeface="ＭＳ Ｐゴシック" panose="020B0600070205080204" pitchFamily="50" charset="-128"/>
              </a:rPr>
              <a:t>が大切ですね。</a:t>
            </a:r>
          </a:p>
        </p:txBody>
      </p:sp>
      <p:pic>
        <p:nvPicPr>
          <p:cNvPr id="22"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 b="58935"/>
          <a:stretch/>
        </p:blipFill>
        <p:spPr bwMode="auto">
          <a:xfrm>
            <a:off x="2530001" y="2662127"/>
            <a:ext cx="5459153" cy="1858856"/>
          </a:xfrm>
          <a:prstGeom prst="rect">
            <a:avLst/>
          </a:prstGeom>
          <a:noFill/>
          <a:extLst>
            <a:ext uri="{909E8E84-426E-40DD-AFC4-6F175D3DCCD1}">
              <a14:hiddenFill xmlns:a14="http://schemas.microsoft.com/office/drawing/2010/main">
                <a:solidFill>
                  <a:srgbClr val="FFFFFF"/>
                </a:solidFill>
              </a14:hiddenFill>
            </a:ext>
          </a:extLst>
        </p:spPr>
      </p:pic>
      <p:sp>
        <p:nvSpPr>
          <p:cNvPr id="23" name="角丸四角形 22"/>
          <p:cNvSpPr/>
          <p:nvPr/>
        </p:nvSpPr>
        <p:spPr>
          <a:xfrm>
            <a:off x="3620452" y="2931282"/>
            <a:ext cx="3278252" cy="150931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2000" dirty="0">
                <a:solidFill>
                  <a:schemeClr val="tx1"/>
                </a:solidFill>
                <a:latin typeface="ＭＳ Ｐゴシック" panose="020B0600070205080204" pitchFamily="50" charset="-128"/>
                <a:ea typeface="ＭＳ Ｐゴシック" panose="020B0600070205080204" pitchFamily="50" charset="-128"/>
              </a:rPr>
              <a:t>Ｂさんの話ってさー</a:t>
            </a:r>
            <a:endParaRPr lang="en-US" altLang="ja-JP" sz="20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2000" dirty="0">
                <a:solidFill>
                  <a:schemeClr val="tx1"/>
                </a:solidFill>
                <a:latin typeface="ＭＳ Ｐゴシック" panose="020B0600070205080204" pitchFamily="50" charset="-128"/>
                <a:ea typeface="ＭＳ Ｐゴシック" panose="020B0600070205080204" pitchFamily="50" charset="-128"/>
              </a:rPr>
              <a:t>いつもおもしろくない？</a:t>
            </a:r>
            <a:endParaRPr lang="en-US" altLang="ja-JP" sz="20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2000" dirty="0">
                <a:solidFill>
                  <a:schemeClr val="tx1"/>
                </a:solidFill>
                <a:latin typeface="ＭＳ Ｐゴシック" panose="020B0600070205080204" pitchFamily="50" charset="-128"/>
                <a:ea typeface="ＭＳ Ｐゴシック" panose="020B0600070205080204" pitchFamily="50" charset="-128"/>
              </a:rPr>
              <a:t>ホント　</a:t>
            </a:r>
            <a:r>
              <a:rPr lang="ja-JP" altLang="en-US" sz="2000" dirty="0">
                <a:solidFill>
                  <a:srgbClr val="FF0000"/>
                </a:solidFill>
                <a:latin typeface="ＭＳ Ｐゴシック" panose="020B0600070205080204" pitchFamily="50" charset="-128"/>
                <a:ea typeface="ＭＳ Ｐゴシック" panose="020B0600070205080204" pitchFamily="50" charset="-128"/>
              </a:rPr>
              <a:t>楽しい</a:t>
            </a:r>
            <a:r>
              <a:rPr lang="ja-JP" altLang="en-US" sz="2000" dirty="0">
                <a:solidFill>
                  <a:schemeClr val="tx1"/>
                </a:solidFill>
                <a:latin typeface="ＭＳ Ｐゴシック" panose="020B0600070205080204" pitchFamily="50" charset="-128"/>
                <a:ea typeface="ＭＳ Ｐゴシック" panose="020B0600070205080204" pitchFamily="50" charset="-128"/>
              </a:rPr>
              <a:t>よね</a:t>
            </a:r>
          </a:p>
        </p:txBody>
      </p:sp>
      <p:grpSp>
        <p:nvGrpSpPr>
          <p:cNvPr id="30" name="グループ化 29"/>
          <p:cNvGrpSpPr/>
          <p:nvPr/>
        </p:nvGrpSpPr>
        <p:grpSpPr>
          <a:xfrm>
            <a:off x="2226169" y="2931282"/>
            <a:ext cx="989706" cy="1310478"/>
            <a:chOff x="251520" y="3530625"/>
            <a:chExt cx="1769354" cy="2706687"/>
          </a:xfrm>
        </p:grpSpPr>
        <p:pic>
          <p:nvPicPr>
            <p:cNvPr id="13"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520" y="4579815"/>
              <a:ext cx="1769354" cy="165749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C:\Users\crestec\Desktop\平井作業フォルダ\CEC_2018年度用(捨てないで！)\ペープサート教材\ペープサート教材_イラスト集_HTML版\Links\159.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5863" y="3530625"/>
              <a:ext cx="1279034" cy="1267477"/>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テキスト ボックス 1"/>
          <p:cNvSpPr txBox="1"/>
          <p:nvPr/>
        </p:nvSpPr>
        <p:spPr>
          <a:xfrm>
            <a:off x="2827622" y="2279280"/>
            <a:ext cx="2808312" cy="400110"/>
          </a:xfrm>
          <a:prstGeom prst="rect">
            <a:avLst/>
          </a:prstGeom>
          <a:noFill/>
        </p:spPr>
        <p:txBody>
          <a:bodyPr wrap="square" rtlCol="0">
            <a:spAutoFit/>
          </a:bodyPr>
          <a:lstStyle/>
          <a:p>
            <a:r>
              <a:rPr kumimoji="1" lang="en-US" altLang="ja-JP" sz="2000" b="1" dirty="0">
                <a:effectLst>
                  <a:outerShdw blurRad="38100" dist="38100" dir="2700000" algn="tl">
                    <a:srgbClr val="000000">
                      <a:alpha val="43137"/>
                    </a:srgbClr>
                  </a:outerShdw>
                </a:effectLst>
                <a:latin typeface="ＭＳ Ｐゴシック" panose="020B0600070205080204" pitchFamily="50" charset="-128"/>
              </a:rPr>
              <a:t>A</a:t>
            </a:r>
            <a:r>
              <a:rPr kumimoji="1" lang="ja-JP" altLang="en-US" sz="2000" b="1" dirty="0" err="1">
                <a:effectLst>
                  <a:outerShdw blurRad="38100" dist="38100" dir="2700000" algn="tl">
                    <a:srgbClr val="000000">
                      <a:alpha val="43137"/>
                    </a:srgbClr>
                  </a:outerShdw>
                </a:effectLst>
                <a:latin typeface="ＭＳ Ｐゴシック" panose="020B0600070205080204" pitchFamily="50" charset="-128"/>
              </a:rPr>
              <a:t>さんが</a:t>
            </a:r>
            <a:r>
              <a:rPr kumimoji="1" lang="ja-JP" altLang="en-US" sz="2000" b="1" dirty="0">
                <a:effectLst>
                  <a:outerShdw blurRad="38100" dist="38100" dir="2700000" algn="tl">
                    <a:srgbClr val="000000">
                      <a:alpha val="43137"/>
                    </a:srgbClr>
                  </a:outerShdw>
                </a:effectLst>
                <a:latin typeface="ＭＳ Ｐゴシック" panose="020B0600070205080204" pitchFamily="50" charset="-128"/>
              </a:rPr>
              <a:t>書き直した箇所</a:t>
            </a:r>
          </a:p>
        </p:txBody>
      </p:sp>
      <p:sp>
        <p:nvSpPr>
          <p:cNvPr id="3" name="正方形/長方形 2">
            <a:extLst>
              <a:ext uri="{FF2B5EF4-FFF2-40B4-BE49-F238E27FC236}">
                <a16:creationId xmlns:a16="http://schemas.microsoft.com/office/drawing/2014/main" id="{5585165A-1809-1375-F38E-B7DC3F7DD1CB}"/>
              </a:ext>
            </a:extLst>
          </p:cNvPr>
          <p:cNvSpPr/>
          <p:nvPr/>
        </p:nvSpPr>
        <p:spPr>
          <a:xfrm>
            <a:off x="827584" y="920583"/>
            <a:ext cx="7422167" cy="1128417"/>
          </a:xfrm>
          <a:prstGeom prst="rect">
            <a:avLst/>
          </a:prstGeom>
          <a:pattFill prst="wdUpDiag">
            <a:fgClr>
              <a:schemeClr val="accent3">
                <a:lumMod val="20000"/>
                <a:lumOff val="80000"/>
              </a:schemeClr>
            </a:fgClr>
            <a:bgClr>
              <a:schemeClr val="bg1"/>
            </a:bgClr>
          </a:pattFill>
          <a:ln w="3175"/>
          <a:effectLst>
            <a:outerShdw blurRad="165100" dist="50800" dir="5400000" algn="ctr" rotWithShape="0">
              <a:schemeClr val="tx1">
                <a:alpha val="4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3">
                    <a:lumMod val="75000"/>
                  </a:schemeClr>
                </a:solidFill>
              </a:ln>
              <a:noFill/>
              <a:latin typeface="+mj-ea"/>
              <a:ea typeface="+mj-ea"/>
            </a:endParaRPr>
          </a:p>
        </p:txBody>
      </p:sp>
      <p:sp>
        <p:nvSpPr>
          <p:cNvPr id="4" name="テキスト ボックス 3">
            <a:extLst>
              <a:ext uri="{FF2B5EF4-FFF2-40B4-BE49-F238E27FC236}">
                <a16:creationId xmlns:a16="http://schemas.microsoft.com/office/drawing/2014/main" id="{9B18B2EC-A818-7DE9-B7AF-324C4AA31567}"/>
              </a:ext>
            </a:extLst>
          </p:cNvPr>
          <p:cNvSpPr txBox="1"/>
          <p:nvPr/>
        </p:nvSpPr>
        <p:spPr>
          <a:xfrm>
            <a:off x="4580954" y="934001"/>
            <a:ext cx="711126" cy="230832"/>
          </a:xfrm>
          <a:prstGeom prst="rect">
            <a:avLst/>
          </a:prstGeom>
          <a:noFill/>
        </p:spPr>
        <p:txBody>
          <a:bodyPr wrap="square" rtlCol="0">
            <a:spAutoFit/>
          </a:bodyPr>
          <a:lstStyle/>
          <a:p>
            <a:r>
              <a:rPr kumimoji="1" lang="ja-JP" altLang="en-US" sz="900" b="1" dirty="0">
                <a:solidFill>
                  <a:srgbClr val="FF0000"/>
                </a:solidFill>
                <a:latin typeface="+mj-ea"/>
                <a:ea typeface="+mj-ea"/>
              </a:rPr>
              <a:t>ご    かい</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D4F03763-D42D-69CB-AB7C-A373D06C97B5}"/>
              </a:ext>
            </a:extLst>
          </p:cNvPr>
          <p:cNvSpPr txBox="1"/>
          <p:nvPr/>
        </p:nvSpPr>
        <p:spPr>
          <a:xfrm>
            <a:off x="1087207" y="920583"/>
            <a:ext cx="6958900" cy="1477328"/>
          </a:xfrm>
          <a:prstGeom prst="rect">
            <a:avLst/>
          </a:prstGeom>
          <a:noFill/>
        </p:spPr>
        <p:txBody>
          <a:bodyPr wrap="square" rtlCol="0">
            <a:spAutoFit/>
          </a:bodyPr>
          <a:lstStyle/>
          <a:p>
            <a:pPr algn="ctr" eaLnBrk="1" hangingPunct="1">
              <a:lnSpc>
                <a:spcPct val="150000"/>
              </a:lnSpc>
              <a:buSzPct val="100000"/>
              <a:defRPr/>
            </a:pPr>
            <a:r>
              <a:rPr lang="en-US" altLang="ja-JP" sz="24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rPr>
              <a:t>A</a:t>
            </a:r>
            <a:r>
              <a:rPr lang="ja-JP" altLang="en-US" sz="24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rPr>
              <a:t>さんは、みんなに誤解されないよう、</a:t>
            </a:r>
            <a:endParaRPr lang="en-US" altLang="ja-JP" sz="24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algn="ctr" eaLnBrk="1" hangingPunct="1">
              <a:lnSpc>
                <a:spcPct val="150000"/>
              </a:lnSpc>
              <a:buSzPct val="100000"/>
              <a:defRPr/>
            </a:pPr>
            <a:r>
              <a:rPr lang="ja-JP" altLang="en-US" sz="24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rPr>
              <a:t>さらに文章を書き直しました。</a:t>
            </a:r>
            <a:endParaRPr lang="en-US" altLang="ja-JP" sz="24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algn="ctr"/>
            <a:endParaRPr kumimoji="1" lang="ja-JP" altLang="en-US" dirty="0">
              <a:latin typeface="+mj-ea"/>
              <a:ea typeface="+mj-ea"/>
            </a:endParaRPr>
          </a:p>
        </p:txBody>
      </p:sp>
      <p:sp>
        <p:nvSpPr>
          <p:cNvPr id="7" name="テキスト ボックス 6">
            <a:extLst>
              <a:ext uri="{FF2B5EF4-FFF2-40B4-BE49-F238E27FC236}">
                <a16:creationId xmlns:a16="http://schemas.microsoft.com/office/drawing/2014/main" id="{CCE0CB64-2935-5E67-4820-DD9CEA184DF8}"/>
              </a:ext>
            </a:extLst>
          </p:cNvPr>
          <p:cNvSpPr txBox="1"/>
          <p:nvPr/>
        </p:nvSpPr>
        <p:spPr>
          <a:xfrm>
            <a:off x="3404016" y="1484791"/>
            <a:ext cx="2382806" cy="230832"/>
          </a:xfrm>
          <a:prstGeom prst="rect">
            <a:avLst/>
          </a:prstGeom>
          <a:noFill/>
        </p:spPr>
        <p:txBody>
          <a:bodyPr wrap="square" rtlCol="0">
            <a:spAutoFit/>
          </a:bodyPr>
          <a:lstStyle/>
          <a:p>
            <a:r>
              <a:rPr kumimoji="1" lang="ja-JP" altLang="en-US" sz="900" b="1" dirty="0">
                <a:solidFill>
                  <a:srgbClr val="FF0000"/>
                </a:solidFill>
                <a:latin typeface="+mj-ea"/>
                <a:ea typeface="+mj-ea"/>
              </a:rPr>
              <a:t>ぶん   しょう　　　　　か　　 　 　なお</a:t>
            </a:r>
            <a:endParaRPr kumimoji="1" lang="en-US" altLang="ja-JP" sz="900" b="1" dirty="0">
              <a:solidFill>
                <a:srgbClr val="FF0000"/>
              </a:solidFill>
              <a:latin typeface="+mj-ea"/>
              <a:ea typeface="+mj-ea"/>
            </a:endParaRPr>
          </a:p>
        </p:txBody>
      </p:sp>
      <p:sp>
        <p:nvSpPr>
          <p:cNvPr id="8" name="テキスト ボックス 7">
            <a:extLst>
              <a:ext uri="{FF2B5EF4-FFF2-40B4-BE49-F238E27FC236}">
                <a16:creationId xmlns:a16="http://schemas.microsoft.com/office/drawing/2014/main" id="{A6072D65-F708-5547-8649-6BF6250FF5DD}"/>
              </a:ext>
            </a:extLst>
          </p:cNvPr>
          <p:cNvSpPr txBox="1"/>
          <p:nvPr/>
        </p:nvSpPr>
        <p:spPr>
          <a:xfrm>
            <a:off x="3766689" y="2174721"/>
            <a:ext cx="1741415" cy="230832"/>
          </a:xfrm>
          <a:prstGeom prst="rect">
            <a:avLst/>
          </a:prstGeom>
          <a:noFill/>
        </p:spPr>
        <p:txBody>
          <a:bodyPr wrap="square" rtlCol="0">
            <a:spAutoFit/>
          </a:bodyPr>
          <a:lstStyle/>
          <a:p>
            <a:r>
              <a:rPr kumimoji="1" lang="ja-JP" altLang="en-US" sz="900" b="1" dirty="0">
                <a:latin typeface="+mj-ea"/>
                <a:ea typeface="+mj-ea"/>
              </a:rPr>
              <a:t>か　　　　なお　　　　　　　か   しょ</a:t>
            </a:r>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78EE8866-B3FA-F3DD-9E09-1C3FF5F13618}"/>
              </a:ext>
            </a:extLst>
          </p:cNvPr>
          <p:cNvSpPr txBox="1"/>
          <p:nvPr/>
        </p:nvSpPr>
        <p:spPr>
          <a:xfrm>
            <a:off x="4599130" y="2975526"/>
            <a:ext cx="499357" cy="215444"/>
          </a:xfrm>
          <a:prstGeom prst="rect">
            <a:avLst/>
          </a:prstGeom>
          <a:noFill/>
        </p:spPr>
        <p:txBody>
          <a:bodyPr wrap="square" rtlCol="0">
            <a:spAutoFit/>
          </a:bodyPr>
          <a:lstStyle/>
          <a:p>
            <a:r>
              <a:rPr kumimoji="1" lang="ja-JP" altLang="en-US" sz="800" b="1" dirty="0">
                <a:latin typeface="+mj-ea"/>
                <a:ea typeface="+mj-ea"/>
              </a:rPr>
              <a:t>はなし</a:t>
            </a:r>
            <a:endParaRPr kumimoji="1" lang="en-US" altLang="ja-JP" sz="800" b="1" dirty="0">
              <a:latin typeface="+mj-ea"/>
              <a:ea typeface="+mj-ea"/>
            </a:endParaRPr>
          </a:p>
        </p:txBody>
      </p:sp>
      <p:sp>
        <p:nvSpPr>
          <p:cNvPr id="10" name="テキスト ボックス 9">
            <a:extLst>
              <a:ext uri="{FF2B5EF4-FFF2-40B4-BE49-F238E27FC236}">
                <a16:creationId xmlns:a16="http://schemas.microsoft.com/office/drawing/2014/main" id="{F7681B39-235B-B2D5-B54A-8DD43351516F}"/>
              </a:ext>
            </a:extLst>
          </p:cNvPr>
          <p:cNvSpPr txBox="1"/>
          <p:nvPr/>
        </p:nvSpPr>
        <p:spPr>
          <a:xfrm>
            <a:off x="4500740" y="3915790"/>
            <a:ext cx="4606758" cy="215444"/>
          </a:xfrm>
          <a:prstGeom prst="rect">
            <a:avLst/>
          </a:prstGeom>
          <a:noFill/>
        </p:spPr>
        <p:txBody>
          <a:bodyPr wrap="square" rtlCol="0">
            <a:spAutoFit/>
          </a:bodyPr>
          <a:lstStyle/>
          <a:p>
            <a:r>
              <a:rPr kumimoji="1" lang="ja-JP" altLang="en-US" sz="800" b="1" dirty="0">
                <a:solidFill>
                  <a:srgbClr val="FF0000"/>
                </a:solidFill>
                <a:latin typeface="+mj-ea"/>
                <a:ea typeface="+mj-ea"/>
              </a:rPr>
              <a:t>たの</a:t>
            </a:r>
            <a:endParaRPr kumimoji="1" lang="en-US" altLang="ja-JP" sz="800" b="1" dirty="0">
              <a:solidFill>
                <a:srgbClr val="FF0000"/>
              </a:solidFill>
              <a:latin typeface="+mj-ea"/>
              <a:ea typeface="+mj-ea"/>
            </a:endParaRPr>
          </a:p>
        </p:txBody>
      </p:sp>
      <p:sp>
        <p:nvSpPr>
          <p:cNvPr id="11" name="テキスト ボックス 10">
            <a:extLst>
              <a:ext uri="{FF2B5EF4-FFF2-40B4-BE49-F238E27FC236}">
                <a16:creationId xmlns:a16="http://schemas.microsoft.com/office/drawing/2014/main" id="{2094807B-F180-549A-82EA-E6F1BC84BC30}"/>
              </a:ext>
            </a:extLst>
          </p:cNvPr>
          <p:cNvSpPr txBox="1"/>
          <p:nvPr/>
        </p:nvSpPr>
        <p:spPr>
          <a:xfrm>
            <a:off x="2585994" y="4700044"/>
            <a:ext cx="4312710" cy="215444"/>
          </a:xfrm>
          <a:prstGeom prst="rect">
            <a:avLst/>
          </a:prstGeom>
          <a:noFill/>
        </p:spPr>
        <p:txBody>
          <a:bodyPr wrap="square" rtlCol="0">
            <a:spAutoFit/>
          </a:bodyPr>
          <a:lstStyle/>
          <a:p>
            <a:r>
              <a:rPr kumimoji="1" lang="ja-JP" altLang="en-US" sz="800" b="1" dirty="0">
                <a:latin typeface="+mj-ea"/>
                <a:ea typeface="+mj-ea"/>
              </a:rPr>
              <a:t>こと    ば　　　　　　　　 こう   てい　　  　 ひ   てい　　　　　　　　　　　　　　　い     み　　　 　　つか</a:t>
            </a:r>
            <a:endParaRPr kumimoji="1" lang="en-US" altLang="ja-JP" sz="800" b="1" dirty="0">
              <a:latin typeface="+mj-ea"/>
              <a:ea typeface="+mj-ea"/>
            </a:endParaRPr>
          </a:p>
        </p:txBody>
      </p:sp>
      <p:sp>
        <p:nvSpPr>
          <p:cNvPr id="12" name="テキスト ボックス 11">
            <a:extLst>
              <a:ext uri="{FF2B5EF4-FFF2-40B4-BE49-F238E27FC236}">
                <a16:creationId xmlns:a16="http://schemas.microsoft.com/office/drawing/2014/main" id="{A49F2BF1-8F0A-6B02-9F76-218C14BCBD37}"/>
              </a:ext>
            </a:extLst>
          </p:cNvPr>
          <p:cNvSpPr txBox="1"/>
          <p:nvPr/>
        </p:nvSpPr>
        <p:spPr>
          <a:xfrm>
            <a:off x="1029403" y="5142104"/>
            <a:ext cx="7949289" cy="215444"/>
          </a:xfrm>
          <a:prstGeom prst="rect">
            <a:avLst/>
          </a:prstGeom>
          <a:noFill/>
        </p:spPr>
        <p:txBody>
          <a:bodyPr wrap="square" rtlCol="0">
            <a:spAutoFit/>
          </a:bodyPr>
          <a:lstStyle/>
          <a:p>
            <a:r>
              <a:rPr kumimoji="1" lang="ja-JP" altLang="en-US" sz="800" b="1" dirty="0">
                <a:latin typeface="+mj-ea"/>
                <a:ea typeface="+mj-ea"/>
              </a:rPr>
              <a:t>ご   かい</a:t>
            </a:r>
            <a:r>
              <a:rPr kumimoji="1" lang="ja-JP" altLang="en-US" sz="800" b="1" dirty="0">
                <a:solidFill>
                  <a:schemeClr val="bg1">
                    <a:lumMod val="50000"/>
                  </a:schemeClr>
                </a:solidFill>
                <a:latin typeface="+mj-ea"/>
                <a:ea typeface="+mj-ea"/>
              </a:rPr>
              <a:t>　　　 　　　　　　　　　　　　　　　　　　　　　　　　</a:t>
            </a:r>
            <a:r>
              <a:rPr kumimoji="1" lang="ja-JP" altLang="en-US" sz="800" b="1" dirty="0">
                <a:solidFill>
                  <a:srgbClr val="FF0000"/>
                </a:solidFill>
                <a:latin typeface="+mj-ea"/>
                <a:ea typeface="+mj-ea"/>
              </a:rPr>
              <a:t>たの</a:t>
            </a:r>
            <a:r>
              <a:rPr kumimoji="1" lang="ja-JP" altLang="en-US" sz="800" b="1" dirty="0">
                <a:solidFill>
                  <a:schemeClr val="bg1">
                    <a:lumMod val="50000"/>
                  </a:schemeClr>
                </a:solidFill>
                <a:latin typeface="+mj-ea"/>
                <a:ea typeface="+mj-ea"/>
              </a:rPr>
              <a:t>　　　　　　　　　　　　　　　　　　  </a:t>
            </a:r>
            <a:r>
              <a:rPr kumimoji="1" lang="ja-JP" altLang="en-US" sz="800" b="1" dirty="0">
                <a:latin typeface="+mj-ea"/>
                <a:ea typeface="+mj-ea"/>
              </a:rPr>
              <a:t>こと    ば　　　　　　か　　　　　なお</a:t>
            </a:r>
            <a:endParaRPr kumimoji="1" lang="en-US" altLang="ja-JP" sz="800" b="1" dirty="0">
              <a:latin typeface="+mj-ea"/>
              <a:ea typeface="+mj-ea"/>
            </a:endParaRPr>
          </a:p>
        </p:txBody>
      </p:sp>
      <p:sp>
        <p:nvSpPr>
          <p:cNvPr id="14" name="テキスト ボックス 13">
            <a:extLst>
              <a:ext uri="{FF2B5EF4-FFF2-40B4-BE49-F238E27FC236}">
                <a16:creationId xmlns:a16="http://schemas.microsoft.com/office/drawing/2014/main" id="{56356524-7528-F2B0-A31F-F958FA8DFE01}"/>
              </a:ext>
            </a:extLst>
          </p:cNvPr>
          <p:cNvSpPr txBox="1"/>
          <p:nvPr/>
        </p:nvSpPr>
        <p:spPr>
          <a:xfrm>
            <a:off x="1187624" y="5617000"/>
            <a:ext cx="6048672" cy="215444"/>
          </a:xfrm>
          <a:prstGeom prst="rect">
            <a:avLst/>
          </a:prstGeom>
          <a:noFill/>
        </p:spPr>
        <p:txBody>
          <a:bodyPr wrap="square" rtlCol="0">
            <a:spAutoFit/>
          </a:bodyPr>
          <a:lstStyle/>
          <a:p>
            <a:r>
              <a:rPr kumimoji="1" lang="ja-JP" altLang="en-US" sz="800" b="1" dirty="0">
                <a:solidFill>
                  <a:srgbClr val="FF0000"/>
                </a:solidFill>
                <a:latin typeface="+mj-ea"/>
                <a:ea typeface="+mj-ea"/>
              </a:rPr>
              <a:t>はん たい　　　　　い     み　　　　　　う　　 　　　　と　　　　　　　　　　　　　　　　 　　　　　　たし　　　　　　　　　　　　　　　　　　　　 　</a:t>
            </a:r>
            <a:r>
              <a:rPr kumimoji="1" lang="ja-JP" altLang="en-US" sz="800" b="1" dirty="0">
                <a:latin typeface="+mj-ea"/>
                <a:ea typeface="+mj-ea"/>
              </a:rPr>
              <a:t>たい  せつ</a:t>
            </a:r>
            <a:endParaRPr kumimoji="1" lang="en-US" altLang="ja-JP" sz="800" b="1" dirty="0">
              <a:latin typeface="+mj-ea"/>
              <a:ea typeface="+mj-ea"/>
            </a:endParaRPr>
          </a:p>
        </p:txBody>
      </p:sp>
      <p:sp>
        <p:nvSpPr>
          <p:cNvPr id="15" name="テキスト ボックス 14">
            <a:extLst>
              <a:ext uri="{FF2B5EF4-FFF2-40B4-BE49-F238E27FC236}">
                <a16:creationId xmlns:a16="http://schemas.microsoft.com/office/drawing/2014/main" id="{545CB93D-4F84-97D3-59B1-F08A5FDFE43B}"/>
              </a:ext>
            </a:extLst>
          </p:cNvPr>
          <p:cNvSpPr txBox="1"/>
          <p:nvPr/>
        </p:nvSpPr>
        <p:spPr>
          <a:xfrm>
            <a:off x="594503" y="22006"/>
            <a:ext cx="8604449" cy="276999"/>
          </a:xfrm>
          <a:prstGeom prst="rect">
            <a:avLst/>
          </a:prstGeom>
          <a:noFill/>
        </p:spPr>
        <p:txBody>
          <a:bodyPr wrap="square" rtlCol="0">
            <a:spAutoFit/>
          </a:bodyPr>
          <a:lstStyle/>
          <a:p>
            <a:r>
              <a:rPr kumimoji="1" lang="ja-JP" altLang="en-US" sz="1200" dirty="0">
                <a:solidFill>
                  <a:schemeClr val="bg1"/>
                </a:solidFill>
              </a:rPr>
              <a:t>ただ　   　　　 　　つた</a:t>
            </a:r>
          </a:p>
        </p:txBody>
      </p:sp>
      <p:sp>
        <p:nvSpPr>
          <p:cNvPr id="17" name="フッター プレースホルダー 2">
            <a:extLst>
              <a:ext uri="{FF2B5EF4-FFF2-40B4-BE49-F238E27FC236}">
                <a16:creationId xmlns:a16="http://schemas.microsoft.com/office/drawing/2014/main" id="{2D50D6F5-3505-B078-21B6-91AAEE8239C4}"/>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C8B6C0E3-1123-C03D-AFF6-FCCBADBDFB6B}"/>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4055168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直角三角形 15">
            <a:extLst>
              <a:ext uri="{FF2B5EF4-FFF2-40B4-BE49-F238E27FC236}">
                <a16:creationId xmlns:a16="http://schemas.microsoft.com/office/drawing/2014/main" id="{5EAD43D4-2C4A-00DE-0205-B07857D8F8E1}"/>
              </a:ext>
            </a:extLst>
          </p:cNvPr>
          <p:cNvSpPr/>
          <p:nvPr/>
        </p:nvSpPr>
        <p:spPr>
          <a:xfrm>
            <a:off x="0" y="859077"/>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pic>
        <p:nvPicPr>
          <p:cNvPr id="1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6512" y="-27384"/>
            <a:ext cx="9240838" cy="962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47232"/>
            <a:ext cx="9144000" cy="811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⑩注意してほしいポイント　</a:t>
            </a:r>
          </a:p>
        </p:txBody>
      </p:sp>
      <p:sp>
        <p:nvSpPr>
          <p:cNvPr id="3" name="フローチャート: 抜出し 2"/>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
        <p:nvSpPr>
          <p:cNvPr id="11" name="テキスト ボックス 4"/>
          <p:cNvSpPr>
            <a:spLocks noChangeArrowheads="1"/>
          </p:cNvSpPr>
          <p:nvPr/>
        </p:nvSpPr>
        <p:spPr bwMode="auto">
          <a:xfrm>
            <a:off x="1212740" y="1103836"/>
            <a:ext cx="7044489" cy="51957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en-US" altLang="ja-JP" sz="2800" b="1" u="sng" dirty="0">
                <a:solidFill>
                  <a:srgbClr val="FF0000"/>
                </a:solidFill>
                <a:effectLst>
                  <a:outerShdw blurRad="38100" dist="38100" dir="2700000" algn="tl">
                    <a:srgbClr val="C0C0C0"/>
                  </a:outerShdw>
                </a:effectLst>
                <a:latin typeface="ＭＳ Ｐゴシック" panose="020B0600070205080204" pitchFamily="50" charset="-128"/>
              </a:rPr>
              <a:t>【</a:t>
            </a:r>
            <a:r>
              <a:rPr lang="ja-JP" altLang="en-US" sz="2800" b="1" u="sng" dirty="0">
                <a:solidFill>
                  <a:srgbClr val="FF0000"/>
                </a:solidFill>
                <a:effectLst>
                  <a:outerShdw blurRad="38100" dist="38100" dir="2700000" algn="tl">
                    <a:srgbClr val="C0C0C0"/>
                  </a:outerShdw>
                </a:effectLst>
                <a:latin typeface="ＭＳ Ｐゴシック" panose="020B0600070205080204" pitchFamily="50" charset="-128"/>
              </a:rPr>
              <a:t>読み返しの習慣化</a:t>
            </a:r>
            <a:r>
              <a:rPr lang="en-US" altLang="ja-JP" sz="2800" b="1" u="sng" dirty="0">
                <a:solidFill>
                  <a:srgbClr val="FF0000"/>
                </a:solidFill>
                <a:effectLst>
                  <a:outerShdw blurRad="38100" dist="38100" dir="2700000" algn="tl">
                    <a:srgbClr val="C0C0C0"/>
                  </a:outerShdw>
                </a:effectLst>
                <a:latin typeface="ＭＳ Ｐゴシック" panose="020B0600070205080204" pitchFamily="50" charset="-128"/>
              </a:rPr>
              <a:t>】</a:t>
            </a:r>
          </a:p>
          <a:p>
            <a:pPr eaLnBrk="1" hangingPunct="1">
              <a:spcBef>
                <a:spcPts val="0"/>
              </a:spcBef>
              <a:spcAft>
                <a:spcPts val="0"/>
              </a:spcAft>
              <a:buSzPct val="100000"/>
              <a:defRPr/>
            </a:pPr>
            <a:endParaRPr lang="en-US" altLang="ja-JP" sz="20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b="1" dirty="0">
                <a:solidFill>
                  <a:srgbClr val="FF0000"/>
                </a:solidFill>
                <a:effectLst>
                  <a:outerShdw blurRad="38100" dist="38100" dir="2700000" algn="tl">
                    <a:srgbClr val="C0C0C0"/>
                  </a:outerShdw>
                </a:effectLst>
                <a:latin typeface="ＭＳ Ｐゴシック" panose="020B0600070205080204" pitchFamily="50" charset="-128"/>
              </a:rPr>
              <a:t>１．送信前に一度立ち止まって！</a:t>
            </a:r>
            <a:endParaRPr lang="en-US" altLang="ja-JP" sz="2000" b="1"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発言を入力したら、送信をする前に、</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必ず一度立ち止まって読み返す</a:t>
            </a:r>
            <a:r>
              <a:rPr lang="ja-JP" altLang="en-US" sz="2000" dirty="0">
                <a:effectLst>
                  <a:outerShdw blurRad="38100" dist="38100" dir="2700000" algn="tl">
                    <a:srgbClr val="C0C0C0"/>
                  </a:outerShdw>
                </a:effectLst>
                <a:latin typeface="ＭＳ Ｐゴシック" panose="020B0600070205080204" pitchFamily="50" charset="-128"/>
              </a:rPr>
              <a:t>習慣を身に付けましょう。</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lnSpc>
                <a:spcPct val="200000"/>
              </a:lnSpc>
              <a:spcBef>
                <a:spcPts val="0"/>
              </a:spcBef>
              <a:spcAft>
                <a:spcPts val="0"/>
              </a:spcAft>
              <a:buSzPct val="100000"/>
              <a:defRPr/>
            </a:pPr>
            <a:r>
              <a:rPr lang="ja-JP" altLang="en-US" sz="2000" b="1" dirty="0">
                <a:solidFill>
                  <a:srgbClr val="FF0000"/>
                </a:solidFill>
                <a:effectLst>
                  <a:outerShdw blurRad="38100" dist="38100" dir="2700000" algn="tl">
                    <a:srgbClr val="C0C0C0"/>
                  </a:outerShdw>
                </a:effectLst>
                <a:latin typeface="ＭＳ Ｐゴシック" panose="020B0600070205080204" pitchFamily="50" charset="-128"/>
              </a:rPr>
              <a:t>２．読む人の立場になって読み返そう！</a:t>
            </a:r>
            <a:endParaRPr lang="en-US" altLang="ja-JP" sz="2000" b="1" dirty="0">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相手の立場に立って、</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その文章を初めて読む人になったつもりで、書いた人の気持ちを考えながら</a:t>
            </a:r>
            <a:r>
              <a:rPr lang="ja-JP" altLang="en-US" sz="2000" dirty="0">
                <a:effectLst>
                  <a:outerShdw blurRad="38100" dist="38100" dir="2700000" algn="tl">
                    <a:srgbClr val="C0C0C0"/>
                  </a:outerShdw>
                </a:effectLst>
                <a:latin typeface="ＭＳ Ｐゴシック" panose="020B0600070205080204" pitchFamily="50" charset="-128"/>
              </a:rPr>
              <a:t>読み返してみましょう。言葉のイントネーションやアクセントのつけ方を変えて、</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いろいろな読み方を試してみる</a:t>
            </a:r>
            <a:r>
              <a:rPr lang="ja-JP" altLang="en-US" sz="2000" dirty="0">
                <a:effectLst>
                  <a:outerShdw blurRad="38100" dist="38100" dir="2700000" algn="tl">
                    <a:srgbClr val="C0C0C0"/>
                  </a:outerShdw>
                </a:effectLst>
                <a:latin typeface="ＭＳ Ｐゴシック" panose="020B0600070205080204" pitchFamily="50" charset="-128"/>
              </a:rPr>
              <a:t>と、誤解を生む表現に気づきやすくなります。</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endParaRPr lang="en-US" altLang="ja-JP" sz="20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en-US" altLang="ja-JP" sz="16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7CCB1F36-A73B-EFB8-F9E8-7E07B6E9C845}"/>
              </a:ext>
            </a:extLst>
          </p:cNvPr>
          <p:cNvSpPr txBox="1"/>
          <p:nvPr/>
        </p:nvSpPr>
        <p:spPr>
          <a:xfrm>
            <a:off x="539552" y="-2283"/>
            <a:ext cx="889727" cy="276999"/>
          </a:xfrm>
          <a:prstGeom prst="rect">
            <a:avLst/>
          </a:prstGeom>
          <a:noFill/>
        </p:spPr>
        <p:txBody>
          <a:bodyPr wrap="square" rtlCol="0">
            <a:spAutoFit/>
          </a:bodyPr>
          <a:lstStyle/>
          <a:p>
            <a:r>
              <a:rPr kumimoji="1" lang="ja-JP" altLang="en-US" sz="1200" dirty="0">
                <a:solidFill>
                  <a:schemeClr val="bg1"/>
                </a:solidFill>
              </a:rPr>
              <a:t>ちゅう    い</a:t>
            </a:r>
          </a:p>
        </p:txBody>
      </p:sp>
      <p:sp>
        <p:nvSpPr>
          <p:cNvPr id="4" name="テキスト ボックス 3">
            <a:extLst>
              <a:ext uri="{FF2B5EF4-FFF2-40B4-BE49-F238E27FC236}">
                <a16:creationId xmlns:a16="http://schemas.microsoft.com/office/drawing/2014/main" id="{62F7B23B-9C8F-79FC-E6D1-640F251FA89A}"/>
              </a:ext>
            </a:extLst>
          </p:cNvPr>
          <p:cNvSpPr txBox="1"/>
          <p:nvPr/>
        </p:nvSpPr>
        <p:spPr>
          <a:xfrm>
            <a:off x="1475656" y="993182"/>
            <a:ext cx="2808312" cy="246221"/>
          </a:xfrm>
          <a:prstGeom prst="rect">
            <a:avLst/>
          </a:prstGeom>
          <a:noFill/>
        </p:spPr>
        <p:txBody>
          <a:bodyPr wrap="square" rtlCol="0">
            <a:spAutoFit/>
          </a:bodyPr>
          <a:lstStyle/>
          <a:p>
            <a:r>
              <a:rPr kumimoji="1" lang="ja-JP" altLang="en-US" sz="1000" b="1" dirty="0">
                <a:solidFill>
                  <a:srgbClr val="FF0000"/>
                </a:solidFill>
              </a:rPr>
              <a:t> よ 　　　　　　かえ　　　　　　　　 しゅう   かん    か</a:t>
            </a:r>
            <a:endParaRPr kumimoji="1" lang="en-US" altLang="ja-JP" sz="1000" b="1" dirty="0">
              <a:solidFill>
                <a:srgbClr val="FF0000"/>
              </a:solidFill>
            </a:endParaRPr>
          </a:p>
        </p:txBody>
      </p:sp>
      <p:sp>
        <p:nvSpPr>
          <p:cNvPr id="5" name="テキスト ボックス 4">
            <a:extLst>
              <a:ext uri="{FF2B5EF4-FFF2-40B4-BE49-F238E27FC236}">
                <a16:creationId xmlns:a16="http://schemas.microsoft.com/office/drawing/2014/main" id="{CDEBE70B-C736-5BFA-4051-14ACB0173BAD}"/>
              </a:ext>
            </a:extLst>
          </p:cNvPr>
          <p:cNvSpPr txBox="1"/>
          <p:nvPr/>
        </p:nvSpPr>
        <p:spPr>
          <a:xfrm>
            <a:off x="1579460" y="1798862"/>
            <a:ext cx="2488484" cy="246221"/>
          </a:xfrm>
          <a:prstGeom prst="rect">
            <a:avLst/>
          </a:prstGeom>
          <a:noFill/>
        </p:spPr>
        <p:txBody>
          <a:bodyPr wrap="square" rtlCol="0">
            <a:spAutoFit/>
          </a:bodyPr>
          <a:lstStyle/>
          <a:p>
            <a:r>
              <a:rPr kumimoji="1" lang="ja-JP" altLang="en-US" sz="1000" b="1" dirty="0">
                <a:solidFill>
                  <a:srgbClr val="FF0000"/>
                </a:solidFill>
              </a:rPr>
              <a:t>そう  しん まえ　　　いち  ど　 た　　 　　ど</a:t>
            </a:r>
            <a:endParaRPr kumimoji="1" lang="en-US" altLang="ja-JP" sz="1000" b="1" dirty="0">
              <a:solidFill>
                <a:srgbClr val="FF0000"/>
              </a:solidFill>
            </a:endParaRPr>
          </a:p>
        </p:txBody>
      </p:sp>
      <p:sp>
        <p:nvSpPr>
          <p:cNvPr id="6" name="テキスト ボックス 5">
            <a:extLst>
              <a:ext uri="{FF2B5EF4-FFF2-40B4-BE49-F238E27FC236}">
                <a16:creationId xmlns:a16="http://schemas.microsoft.com/office/drawing/2014/main" id="{58993D5F-6297-B29E-9FD1-2B3F6A59F130}"/>
              </a:ext>
            </a:extLst>
          </p:cNvPr>
          <p:cNvSpPr txBox="1"/>
          <p:nvPr/>
        </p:nvSpPr>
        <p:spPr>
          <a:xfrm>
            <a:off x="1535501" y="2263647"/>
            <a:ext cx="5916819" cy="246221"/>
          </a:xfrm>
          <a:prstGeom prst="rect">
            <a:avLst/>
          </a:prstGeom>
          <a:noFill/>
        </p:spPr>
        <p:txBody>
          <a:bodyPr wrap="square" rtlCol="0">
            <a:spAutoFit/>
          </a:bodyPr>
          <a:lstStyle/>
          <a:p>
            <a:r>
              <a:rPr kumimoji="1" lang="ja-JP" altLang="en-US" sz="1000" b="1" dirty="0"/>
              <a:t>はつ げん　　にゅうりょく　　　　　　　 　　そう しん 　　　　　　　  まえ　　　　 </a:t>
            </a:r>
            <a:r>
              <a:rPr kumimoji="1" lang="ja-JP" altLang="en-US" sz="1000" b="1" dirty="0">
                <a:solidFill>
                  <a:srgbClr val="FF0000"/>
                </a:solidFill>
              </a:rPr>
              <a:t>かなら　　   いち ど　  た　　　　ど</a:t>
            </a:r>
            <a:endParaRPr kumimoji="1" lang="en-US" altLang="ja-JP" sz="1000" b="1" dirty="0">
              <a:solidFill>
                <a:srgbClr val="FF0000"/>
              </a:solidFill>
            </a:endParaRPr>
          </a:p>
        </p:txBody>
      </p:sp>
      <p:sp>
        <p:nvSpPr>
          <p:cNvPr id="7" name="テキスト ボックス 6">
            <a:extLst>
              <a:ext uri="{FF2B5EF4-FFF2-40B4-BE49-F238E27FC236}">
                <a16:creationId xmlns:a16="http://schemas.microsoft.com/office/drawing/2014/main" id="{06676AD7-E45B-F90B-F796-B4E52BE69797}"/>
              </a:ext>
            </a:extLst>
          </p:cNvPr>
          <p:cNvSpPr txBox="1"/>
          <p:nvPr/>
        </p:nvSpPr>
        <p:spPr>
          <a:xfrm>
            <a:off x="1259632" y="2720534"/>
            <a:ext cx="2664296" cy="246221"/>
          </a:xfrm>
          <a:prstGeom prst="rect">
            <a:avLst/>
          </a:prstGeom>
          <a:noFill/>
        </p:spPr>
        <p:txBody>
          <a:bodyPr wrap="square" rtlCol="0">
            <a:spAutoFit/>
          </a:bodyPr>
          <a:lstStyle/>
          <a:p>
            <a:r>
              <a:rPr kumimoji="1" lang="ja-JP" altLang="en-US" sz="1000" b="1" dirty="0">
                <a:solidFill>
                  <a:srgbClr val="FF0000"/>
                </a:solidFill>
              </a:rPr>
              <a:t>よ　　 　　かえ　   </a:t>
            </a:r>
            <a:r>
              <a:rPr kumimoji="1" lang="ja-JP" altLang="en-US" sz="1000" b="1" dirty="0"/>
              <a:t>しゅう かん　  　み　　 　　つ　　</a:t>
            </a:r>
            <a:endParaRPr kumimoji="1" lang="en-US" altLang="ja-JP" sz="1000" b="1" dirty="0"/>
          </a:p>
        </p:txBody>
      </p:sp>
      <p:sp>
        <p:nvSpPr>
          <p:cNvPr id="8" name="テキスト ボックス 7">
            <a:extLst>
              <a:ext uri="{FF2B5EF4-FFF2-40B4-BE49-F238E27FC236}">
                <a16:creationId xmlns:a16="http://schemas.microsoft.com/office/drawing/2014/main" id="{C3C5F0F9-5184-BF85-93B4-8D80E3375C3F}"/>
              </a:ext>
            </a:extLst>
          </p:cNvPr>
          <p:cNvSpPr txBox="1"/>
          <p:nvPr/>
        </p:nvSpPr>
        <p:spPr>
          <a:xfrm>
            <a:off x="1648804" y="3282045"/>
            <a:ext cx="7495196" cy="246221"/>
          </a:xfrm>
          <a:prstGeom prst="rect">
            <a:avLst/>
          </a:prstGeom>
          <a:noFill/>
        </p:spPr>
        <p:txBody>
          <a:bodyPr wrap="square" rtlCol="0">
            <a:spAutoFit/>
          </a:bodyPr>
          <a:lstStyle/>
          <a:p>
            <a:r>
              <a:rPr kumimoji="1" lang="ja-JP" altLang="en-US" sz="1000" b="1" dirty="0">
                <a:solidFill>
                  <a:srgbClr val="FF0000"/>
                </a:solidFill>
              </a:rPr>
              <a:t>よ　　　　ひと　　　　たちば　　　　　　　　　　 　　よ　　　　　かえ</a:t>
            </a:r>
            <a:endParaRPr kumimoji="1" lang="en-US" altLang="ja-JP" sz="1000" b="1" dirty="0">
              <a:solidFill>
                <a:srgbClr val="FF0000"/>
              </a:solidFill>
            </a:endParaRPr>
          </a:p>
        </p:txBody>
      </p:sp>
      <p:sp>
        <p:nvSpPr>
          <p:cNvPr id="9" name="テキスト ボックス 8">
            <a:extLst>
              <a:ext uri="{FF2B5EF4-FFF2-40B4-BE49-F238E27FC236}">
                <a16:creationId xmlns:a16="http://schemas.microsoft.com/office/drawing/2014/main" id="{316AB0BF-354D-C275-6D4F-08654CA30654}"/>
              </a:ext>
            </a:extLst>
          </p:cNvPr>
          <p:cNvSpPr txBox="1"/>
          <p:nvPr/>
        </p:nvSpPr>
        <p:spPr>
          <a:xfrm>
            <a:off x="1559379" y="3788320"/>
            <a:ext cx="5316877" cy="246221"/>
          </a:xfrm>
          <a:prstGeom prst="rect">
            <a:avLst/>
          </a:prstGeom>
          <a:noFill/>
        </p:spPr>
        <p:txBody>
          <a:bodyPr wrap="square" rtlCol="0">
            <a:spAutoFit/>
          </a:bodyPr>
          <a:lstStyle/>
          <a:p>
            <a:r>
              <a:rPr kumimoji="1" lang="ja-JP" altLang="en-US" sz="1000" b="1" dirty="0"/>
              <a:t>あい  て　　　　たち  ば　　　　 た　　　　　　　　　　　　　  </a:t>
            </a:r>
            <a:r>
              <a:rPr kumimoji="1" lang="ja-JP" altLang="en-US" sz="1000" b="1" dirty="0">
                <a:solidFill>
                  <a:srgbClr val="FF0000"/>
                </a:solidFill>
              </a:rPr>
              <a:t>ぶんしょう   　 はじ　　　　 　   よ　  　　ひと</a:t>
            </a:r>
            <a:endParaRPr kumimoji="1" lang="en-US" altLang="ja-JP" sz="1000" b="1" dirty="0">
              <a:solidFill>
                <a:srgbClr val="FF0000"/>
              </a:solidFill>
            </a:endParaRPr>
          </a:p>
        </p:txBody>
      </p:sp>
      <p:sp>
        <p:nvSpPr>
          <p:cNvPr id="10" name="テキスト ボックス 9">
            <a:extLst>
              <a:ext uri="{FF2B5EF4-FFF2-40B4-BE49-F238E27FC236}">
                <a16:creationId xmlns:a16="http://schemas.microsoft.com/office/drawing/2014/main" id="{9C9580AE-89D5-C9A3-B241-DE97002034A6}"/>
              </a:ext>
            </a:extLst>
          </p:cNvPr>
          <p:cNvSpPr txBox="1"/>
          <p:nvPr/>
        </p:nvSpPr>
        <p:spPr>
          <a:xfrm>
            <a:off x="1835696" y="4251176"/>
            <a:ext cx="6336704" cy="246221"/>
          </a:xfrm>
          <a:prstGeom prst="rect">
            <a:avLst/>
          </a:prstGeom>
          <a:noFill/>
        </p:spPr>
        <p:txBody>
          <a:bodyPr wrap="square" rtlCol="0">
            <a:spAutoFit/>
          </a:bodyPr>
          <a:lstStyle/>
          <a:p>
            <a:r>
              <a:rPr kumimoji="1" lang="ja-JP" altLang="en-US" sz="1000" b="1" dirty="0">
                <a:solidFill>
                  <a:srgbClr val="FF0000"/>
                </a:solidFill>
              </a:rPr>
              <a:t> か 　　　　　　ひと　　　　 き    も　 　　　  かんが　    　　　　　　　　 </a:t>
            </a:r>
            <a:r>
              <a:rPr kumimoji="1" lang="ja-JP" altLang="en-US" sz="1000" b="1" dirty="0"/>
              <a:t>よ　　　　かえ　　　　 　　　　　　　　　　　　　　　こと   ば</a:t>
            </a:r>
            <a:endParaRPr kumimoji="1" lang="en-US" altLang="ja-JP" sz="1000" b="1" dirty="0"/>
          </a:p>
        </p:txBody>
      </p:sp>
      <p:sp>
        <p:nvSpPr>
          <p:cNvPr id="13" name="テキスト ボックス 12">
            <a:extLst>
              <a:ext uri="{FF2B5EF4-FFF2-40B4-BE49-F238E27FC236}">
                <a16:creationId xmlns:a16="http://schemas.microsoft.com/office/drawing/2014/main" id="{DA8CD85E-53D2-DB16-F9CA-4A5E6CEB555B}"/>
              </a:ext>
            </a:extLst>
          </p:cNvPr>
          <p:cNvSpPr txBox="1"/>
          <p:nvPr/>
        </p:nvSpPr>
        <p:spPr>
          <a:xfrm>
            <a:off x="5174519" y="4708996"/>
            <a:ext cx="2925874" cy="246221"/>
          </a:xfrm>
          <a:prstGeom prst="rect">
            <a:avLst/>
          </a:prstGeom>
          <a:noFill/>
        </p:spPr>
        <p:txBody>
          <a:bodyPr wrap="square" rtlCol="0">
            <a:spAutoFit/>
          </a:bodyPr>
          <a:lstStyle/>
          <a:p>
            <a:r>
              <a:rPr kumimoji="1" lang="ja-JP" altLang="en-US" sz="1000" b="1" dirty="0"/>
              <a:t>かた　　 　か　</a:t>
            </a:r>
            <a:r>
              <a:rPr kumimoji="1" lang="ja-JP" altLang="en-US" sz="1000" b="1" dirty="0">
                <a:solidFill>
                  <a:schemeClr val="bg1">
                    <a:lumMod val="50000"/>
                  </a:schemeClr>
                </a:solidFill>
              </a:rPr>
              <a:t>　　　　　　　　　　　　　　　　　　　 　　 </a:t>
            </a:r>
            <a:r>
              <a:rPr kumimoji="1" lang="ja-JP" altLang="en-US" sz="1000" b="1" dirty="0">
                <a:solidFill>
                  <a:srgbClr val="FF0000"/>
                </a:solidFill>
              </a:rPr>
              <a:t>よ</a:t>
            </a:r>
            <a:endParaRPr kumimoji="1" lang="en-US" altLang="ja-JP" sz="1000" b="1" dirty="0">
              <a:solidFill>
                <a:srgbClr val="FF0000"/>
              </a:solidFill>
            </a:endParaRPr>
          </a:p>
        </p:txBody>
      </p:sp>
      <p:sp>
        <p:nvSpPr>
          <p:cNvPr id="14" name="テキスト ボックス 13">
            <a:extLst>
              <a:ext uri="{FF2B5EF4-FFF2-40B4-BE49-F238E27FC236}">
                <a16:creationId xmlns:a16="http://schemas.microsoft.com/office/drawing/2014/main" id="{C229E772-8D79-DCB2-64D8-C2155C6A70E6}"/>
              </a:ext>
            </a:extLst>
          </p:cNvPr>
          <p:cNvSpPr txBox="1"/>
          <p:nvPr/>
        </p:nvSpPr>
        <p:spPr>
          <a:xfrm>
            <a:off x="1456991" y="5162606"/>
            <a:ext cx="4483161" cy="246221"/>
          </a:xfrm>
          <a:prstGeom prst="rect">
            <a:avLst/>
          </a:prstGeom>
          <a:noFill/>
        </p:spPr>
        <p:txBody>
          <a:bodyPr wrap="square" rtlCol="0">
            <a:spAutoFit/>
          </a:bodyPr>
          <a:lstStyle/>
          <a:p>
            <a:r>
              <a:rPr kumimoji="1" lang="ja-JP" altLang="en-US" sz="1000" b="1" dirty="0">
                <a:solidFill>
                  <a:srgbClr val="FF0000"/>
                </a:solidFill>
              </a:rPr>
              <a:t>かた　　　ため　　　　　</a:t>
            </a:r>
            <a:r>
              <a:rPr kumimoji="1" lang="ja-JP" altLang="en-US" sz="1000" b="1" dirty="0">
                <a:solidFill>
                  <a:schemeClr val="bg1">
                    <a:lumMod val="50000"/>
                  </a:schemeClr>
                </a:solidFill>
              </a:rPr>
              <a:t>　　　　　　　　　　  </a:t>
            </a:r>
            <a:r>
              <a:rPr kumimoji="1" lang="ja-JP" altLang="en-US" sz="1000" b="1" dirty="0"/>
              <a:t>ご  かい　　    う　　　ひょうげん　     　き</a:t>
            </a:r>
            <a:endParaRPr kumimoji="1" lang="en-US" altLang="ja-JP" sz="1000" b="1" dirty="0"/>
          </a:p>
        </p:txBody>
      </p:sp>
      <p:sp>
        <p:nvSpPr>
          <p:cNvPr id="15" name="フッター プレースホルダー 2">
            <a:extLst>
              <a:ext uri="{FF2B5EF4-FFF2-40B4-BE49-F238E27FC236}">
                <a16:creationId xmlns:a16="http://schemas.microsoft.com/office/drawing/2014/main" id="{1E357117-4FA9-1F70-2EB1-B7ECB4CA910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7" name="フッター プレースホルダー 2">
            <a:extLst>
              <a:ext uri="{FF2B5EF4-FFF2-40B4-BE49-F238E27FC236}">
                <a16:creationId xmlns:a16="http://schemas.microsoft.com/office/drawing/2014/main" id="{BD19EBD2-7599-4206-5852-456932481B37}"/>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252296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2" end="2"/>
                                            </p:txEl>
                                          </p:spTgt>
                                        </p:tgtEl>
                                        <p:attrNameLst>
                                          <p:attrName>style.visibility</p:attrName>
                                        </p:attrNameLst>
                                      </p:cBhvr>
                                      <p:to>
                                        <p:strVal val="visible"/>
                                      </p:to>
                                    </p:set>
                                    <p:animEffect transition="in" filter="fade">
                                      <p:cBhvr>
                                        <p:cTn id="10" dur="500"/>
                                        <p:tgtEl>
                                          <p:spTgt spid="11">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xEl>
                                              <p:pRg st="3" end="3"/>
                                            </p:txEl>
                                          </p:spTgt>
                                        </p:tgtEl>
                                        <p:attrNameLst>
                                          <p:attrName>style.visibility</p:attrName>
                                        </p:attrNameLst>
                                      </p:cBhvr>
                                      <p:to>
                                        <p:strVal val="visible"/>
                                      </p:to>
                                    </p:set>
                                    <p:animEffect transition="in" filter="fade">
                                      <p:cBhvr>
                                        <p:cTn id="13" dur="500"/>
                                        <p:tgtEl>
                                          <p:spTgt spid="11">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xEl>
                                              <p:pRg st="4" end="4"/>
                                            </p:txEl>
                                          </p:spTgt>
                                        </p:tgtEl>
                                        <p:attrNameLst>
                                          <p:attrName>style.visibility</p:attrName>
                                        </p:attrNameLst>
                                      </p:cBhvr>
                                      <p:to>
                                        <p:strVal val="visible"/>
                                      </p:to>
                                    </p:set>
                                    <p:animEffect transition="in" filter="fade">
                                      <p:cBhvr>
                                        <p:cTn id="16" dur="500"/>
                                        <p:tgtEl>
                                          <p:spTgt spid="11">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xEl>
                                              <p:pRg st="5" end="5"/>
                                            </p:txEl>
                                          </p:spTgt>
                                        </p:tgtEl>
                                        <p:attrNameLst>
                                          <p:attrName>style.visibility</p:attrName>
                                        </p:attrNameLst>
                                      </p:cBhvr>
                                      <p:to>
                                        <p:strVal val="visible"/>
                                      </p:to>
                                    </p:set>
                                    <p:animEffect transition="in" filter="fade">
                                      <p:cBhvr>
                                        <p:cTn id="19"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直角三角形 16">
            <a:extLst>
              <a:ext uri="{FF2B5EF4-FFF2-40B4-BE49-F238E27FC236}">
                <a16:creationId xmlns:a16="http://schemas.microsoft.com/office/drawing/2014/main" id="{BE9A59FD-761B-A61F-A2FD-084FBF058575}"/>
              </a:ext>
            </a:extLst>
          </p:cNvPr>
          <p:cNvSpPr/>
          <p:nvPr/>
        </p:nvSpPr>
        <p:spPr>
          <a:xfrm>
            <a:off x="0" y="859077"/>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pic>
        <p:nvPicPr>
          <p:cNvPr id="1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6512" y="-27384"/>
            <a:ext cx="9240838" cy="9801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00957"/>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⑪注意してほしいポイント　</a:t>
            </a:r>
          </a:p>
        </p:txBody>
      </p:sp>
      <p:sp>
        <p:nvSpPr>
          <p:cNvPr id="3" name="フローチャート: 抜出し 2"/>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
        <p:nvSpPr>
          <p:cNvPr id="11" name="テキスト ボックス 4"/>
          <p:cNvSpPr>
            <a:spLocks noChangeArrowheads="1"/>
          </p:cNvSpPr>
          <p:nvPr/>
        </p:nvSpPr>
        <p:spPr bwMode="auto">
          <a:xfrm>
            <a:off x="1043608" y="1096826"/>
            <a:ext cx="7439651" cy="4924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en-US" altLang="ja-JP" sz="2800" b="1" u="sng" dirty="0">
                <a:solidFill>
                  <a:srgbClr val="FF0000"/>
                </a:solidFill>
                <a:effectLst>
                  <a:outerShdw blurRad="38100" dist="38100" dir="2700000" algn="tl">
                    <a:srgbClr val="C0C0C0"/>
                  </a:outerShdw>
                </a:effectLst>
                <a:latin typeface="ＭＳ Ｐゴシック" panose="020B0600070205080204" pitchFamily="50" charset="-128"/>
              </a:rPr>
              <a:t>【</a:t>
            </a:r>
            <a:r>
              <a:rPr lang="ja-JP" altLang="en-US" sz="2800" b="1" u="sng" dirty="0">
                <a:solidFill>
                  <a:srgbClr val="FF0000"/>
                </a:solidFill>
                <a:effectLst>
                  <a:outerShdw blurRad="38100" dist="38100" dir="2700000" algn="tl">
                    <a:srgbClr val="C0C0C0"/>
                  </a:outerShdw>
                </a:effectLst>
                <a:latin typeface="ＭＳ Ｐゴシック" panose="020B0600070205080204" pitchFamily="50" charset="-128"/>
              </a:rPr>
              <a:t>２つの意味をもつ言葉</a:t>
            </a:r>
            <a:r>
              <a:rPr lang="en-US" altLang="ja-JP" sz="2800" b="1" u="sng" dirty="0">
                <a:solidFill>
                  <a:srgbClr val="FF0000"/>
                </a:solidFill>
                <a:effectLst>
                  <a:outerShdw blurRad="38100" dist="38100" dir="2700000" algn="tl">
                    <a:srgbClr val="C0C0C0"/>
                  </a:outerShdw>
                </a:effectLst>
                <a:latin typeface="ＭＳ Ｐゴシック" panose="020B0600070205080204" pitchFamily="50" charset="-128"/>
              </a:rPr>
              <a:t>】</a:t>
            </a:r>
          </a:p>
          <a:p>
            <a:pPr eaLnBrk="1" hangingPunct="1">
              <a:lnSpc>
                <a:spcPct val="200000"/>
              </a:lnSpc>
              <a:spcBef>
                <a:spcPts val="0"/>
              </a:spcBef>
              <a:spcAft>
                <a:spcPts val="0"/>
              </a:spcAft>
              <a:buSzPct val="100000"/>
              <a:defRPr/>
            </a:pPr>
            <a:r>
              <a:rPr lang="ja-JP" altLang="en-US" sz="2000" b="1" dirty="0">
                <a:solidFill>
                  <a:srgbClr val="FF0000"/>
                </a:solidFill>
                <a:effectLst>
                  <a:outerShdw blurRad="38100" dist="38100" dir="2700000" algn="tl">
                    <a:srgbClr val="C0C0C0"/>
                  </a:outerShdw>
                </a:effectLst>
                <a:latin typeface="ＭＳ Ｐゴシック" panose="020B0600070205080204" pitchFamily="50" charset="-128"/>
              </a:rPr>
              <a:t>１．２つの意味をもつ言葉に気づきましょう！</a:t>
            </a:r>
            <a:endParaRPr lang="en-US" altLang="ja-JP" sz="2000" b="1"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私たちが普段の会話で使う言葉には、相手をほめる意味と</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けなす意味の、</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２つの意味をもつものがあります</a:t>
            </a:r>
            <a:r>
              <a:rPr lang="ja-JP" altLang="en-US" sz="2000" dirty="0">
                <a:effectLst>
                  <a:outerShdw blurRad="38100" dist="38100" dir="2700000" algn="tl">
                    <a:srgbClr val="C0C0C0"/>
                  </a:outerShdw>
                </a:effectLst>
                <a:latin typeface="ＭＳ Ｐゴシック" panose="020B0600070205080204" pitchFamily="50" charset="-128"/>
              </a:rPr>
              <a:t>。</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solidFill>
                  <a:srgbClr val="FF0000"/>
                </a:solidFill>
                <a:effectLst>
                  <a:outerShdw blurRad="38100" dist="38100" dir="2700000" algn="tl">
                    <a:srgbClr val="C0C0C0"/>
                  </a:outerShdw>
                </a:effectLst>
                <a:latin typeface="ＭＳ Ｐゴシック" panose="020B0600070205080204" pitchFamily="50" charset="-128"/>
              </a:rPr>
              <a:t>　</a:t>
            </a:r>
            <a:r>
              <a:rPr lang="ja-JP" altLang="en-US" sz="2000" dirty="0">
                <a:effectLst>
                  <a:outerShdw blurRad="38100" dist="38100" dir="2700000" algn="tl">
                    <a:srgbClr val="C0C0C0"/>
                  </a:outerShdw>
                </a:effectLst>
                <a:latin typeface="ＭＳ Ｐゴシック" panose="020B0600070205080204" pitchFamily="50" charset="-128"/>
              </a:rPr>
              <a:t>（ヤバい、ウケる、信じれん等）。</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lnSpc>
                <a:spcPct val="200000"/>
              </a:lnSpc>
              <a:spcBef>
                <a:spcPts val="0"/>
              </a:spcBef>
              <a:spcAft>
                <a:spcPts val="0"/>
              </a:spcAft>
              <a:buSzPct val="100000"/>
              <a:defRPr/>
            </a:pPr>
            <a:r>
              <a:rPr lang="ja-JP" altLang="en-US" sz="2000" b="1" dirty="0">
                <a:solidFill>
                  <a:srgbClr val="FF0000"/>
                </a:solidFill>
                <a:effectLst>
                  <a:outerShdw blurRad="38100" dist="38100" dir="2700000" algn="tl">
                    <a:srgbClr val="C0C0C0"/>
                  </a:outerShdw>
                </a:effectLst>
                <a:latin typeface="ＭＳ Ｐゴシック" panose="020B0600070205080204" pitchFamily="50" charset="-128"/>
              </a:rPr>
              <a:t>２．会話を文字にしたときは特に注意しましょう！</a:t>
            </a:r>
            <a:endParaRPr lang="en-US" altLang="ja-JP" sz="2000" b="1" dirty="0">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会話の場面では相手の口調や表情から意味を判断できます</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が、</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会話をそのまま文字にすると誤解を生む文章になりやすい</a:t>
            </a:r>
            <a:endParaRPr lang="en-US" altLang="ja-JP" sz="2000" u="sng"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dirty="0">
                <a:solidFill>
                  <a:srgbClr val="FF0000"/>
                </a:solidFill>
                <a:effectLst>
                  <a:outerShdw blurRad="38100" dist="38100" dir="2700000" algn="tl">
                    <a:srgbClr val="C0C0C0"/>
                  </a:outerShdw>
                </a:effectLst>
                <a:latin typeface="ＭＳ Ｐゴシック" panose="020B0600070205080204" pitchFamily="50" charset="-128"/>
              </a:rPr>
              <a:t>　</a:t>
            </a:r>
            <a:r>
              <a:rPr lang="ja-JP" altLang="en-US" sz="2000" dirty="0">
                <a:effectLst>
                  <a:outerShdw blurRad="38100" dist="38100" dir="2700000" algn="tl">
                    <a:srgbClr val="C0C0C0"/>
                  </a:outerShdw>
                </a:effectLst>
                <a:latin typeface="ＭＳ Ｐゴシック" panose="020B0600070205080204" pitchFamily="50" charset="-128"/>
              </a:rPr>
              <a:t>です。</a:t>
            </a: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「誤解されるかもしれない」「誤解されるとしたらどの部分</a:t>
            </a:r>
            <a:endParaRPr lang="en-US" altLang="ja-JP" sz="2000" u="sng"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0"/>
              </a:spcBef>
              <a:spcAft>
                <a:spcPts val="0"/>
              </a:spcAft>
              <a:buSzPct val="100000"/>
              <a:defRPr/>
            </a:pPr>
            <a:r>
              <a:rPr lang="ja-JP" altLang="en-US" sz="2000" u="sng" dirty="0">
                <a:solidFill>
                  <a:srgbClr val="FF0000"/>
                </a:solidFill>
                <a:effectLst>
                  <a:outerShdw blurRad="38100" dist="38100" dir="2700000" algn="tl">
                    <a:srgbClr val="C0C0C0"/>
                  </a:outerShdw>
                </a:effectLst>
                <a:latin typeface="ＭＳ Ｐゴシック" panose="020B0600070205080204" pitchFamily="50" charset="-128"/>
              </a:rPr>
              <a:t>　だろう」と考えながら読み返す</a:t>
            </a:r>
            <a:r>
              <a:rPr lang="ja-JP" altLang="en-US" sz="2000" dirty="0">
                <a:effectLst>
                  <a:outerShdw blurRad="38100" dist="38100" dir="2700000" algn="tl">
                    <a:srgbClr val="C0C0C0"/>
                  </a:outerShdw>
                </a:effectLst>
                <a:latin typeface="ＭＳ Ｐゴシック" panose="020B0600070205080204" pitchFamily="50" charset="-128"/>
              </a:rPr>
              <a:t>ことが大切です。</a:t>
            </a: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endParaRPr lang="en-US" altLang="ja-JP" sz="2000" dirty="0">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endParaRPr lang="en-US" altLang="ja-JP" sz="24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endParaRPr lang="en-US" altLang="ja-JP" sz="2400" dirty="0">
              <a:solidFill>
                <a:srgbClr val="FF0000"/>
              </a:solidFill>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endParaRPr lang="en-US" altLang="ja-JP" sz="500" dirty="0">
              <a:effectLst>
                <a:outerShdw blurRad="38100" dist="38100" dir="2700000" algn="tl">
                  <a:srgbClr val="C0C0C0"/>
                </a:outerShdw>
              </a:effectLst>
              <a:latin typeface="ＭＳ Ｐゴシック" panose="020B0600070205080204" pitchFamily="50" charset="-128"/>
            </a:endParaRPr>
          </a:p>
          <a:p>
            <a:pPr eaLnBrk="1" hangingPunct="1">
              <a:spcBef>
                <a:spcPts val="0"/>
              </a:spcBef>
              <a:spcAft>
                <a:spcPts val="0"/>
              </a:spcAft>
              <a:buSzPct val="100000"/>
              <a:defRPr/>
            </a:pPr>
            <a:r>
              <a:rPr lang="ja-JP" altLang="en-US" sz="2000" dirty="0">
                <a:effectLst>
                  <a:outerShdw blurRad="38100" dist="38100" dir="2700000" algn="tl">
                    <a:srgbClr val="C0C0C0"/>
                  </a:outerShdw>
                </a:effectLst>
                <a:latin typeface="ＭＳ Ｐゴシック" panose="020B0600070205080204" pitchFamily="50" charset="-128"/>
              </a:rPr>
              <a:t>　　　</a:t>
            </a:r>
            <a:endParaRPr lang="en-US" altLang="ja-JP" sz="2000" dirty="0">
              <a:effectLst>
                <a:outerShdw blurRad="38100" dist="38100" dir="2700000" algn="tl">
                  <a:srgbClr val="C0C0C0"/>
                </a:outerShdw>
              </a:effectLst>
              <a:latin typeface="ＭＳ Ｐゴシック" panose="020B0600070205080204" pitchFamily="50" charset="-128"/>
            </a:endParaRPr>
          </a:p>
        </p:txBody>
      </p:sp>
      <p:sp>
        <p:nvSpPr>
          <p:cNvPr id="2" name="テキスト ボックス 1">
            <a:extLst>
              <a:ext uri="{FF2B5EF4-FFF2-40B4-BE49-F238E27FC236}">
                <a16:creationId xmlns:a16="http://schemas.microsoft.com/office/drawing/2014/main" id="{148FCD1C-C60C-F5D7-0F39-665007283913}"/>
              </a:ext>
            </a:extLst>
          </p:cNvPr>
          <p:cNvSpPr txBox="1"/>
          <p:nvPr/>
        </p:nvSpPr>
        <p:spPr>
          <a:xfrm>
            <a:off x="555432" y="48207"/>
            <a:ext cx="914400" cy="276999"/>
          </a:xfrm>
          <a:prstGeom prst="rect">
            <a:avLst/>
          </a:prstGeom>
          <a:noFill/>
        </p:spPr>
        <p:txBody>
          <a:bodyPr wrap="square" rtlCol="0">
            <a:spAutoFit/>
          </a:bodyPr>
          <a:lstStyle/>
          <a:p>
            <a:r>
              <a:rPr kumimoji="1" lang="ja-JP" altLang="en-US" sz="1200" dirty="0">
                <a:solidFill>
                  <a:schemeClr val="bg1"/>
                </a:solidFill>
              </a:rPr>
              <a:t>ちゅう   い</a:t>
            </a:r>
          </a:p>
        </p:txBody>
      </p:sp>
      <p:sp>
        <p:nvSpPr>
          <p:cNvPr id="4" name="テキスト ボックス 3">
            <a:extLst>
              <a:ext uri="{FF2B5EF4-FFF2-40B4-BE49-F238E27FC236}">
                <a16:creationId xmlns:a16="http://schemas.microsoft.com/office/drawing/2014/main" id="{6318803F-7DE6-BA4D-7579-389F13F693D5}"/>
              </a:ext>
            </a:extLst>
          </p:cNvPr>
          <p:cNvSpPr txBox="1"/>
          <p:nvPr/>
        </p:nvSpPr>
        <p:spPr>
          <a:xfrm>
            <a:off x="2268790" y="999696"/>
            <a:ext cx="2447226" cy="246221"/>
          </a:xfrm>
          <a:prstGeom prst="rect">
            <a:avLst/>
          </a:prstGeom>
          <a:noFill/>
        </p:spPr>
        <p:txBody>
          <a:bodyPr wrap="square" rtlCol="0">
            <a:spAutoFit/>
          </a:bodyPr>
          <a:lstStyle/>
          <a:p>
            <a:r>
              <a:rPr kumimoji="1" lang="ja-JP" altLang="en-US" sz="1000" b="1" dirty="0">
                <a:solidFill>
                  <a:srgbClr val="FF0000"/>
                </a:solidFill>
              </a:rPr>
              <a:t>い       み　　　　　　　　 　　　　　こと      ば</a:t>
            </a:r>
            <a:endParaRPr kumimoji="1" lang="en-US" altLang="ja-JP" sz="1000" b="1" dirty="0">
              <a:solidFill>
                <a:srgbClr val="FF0000"/>
              </a:solidFill>
            </a:endParaRPr>
          </a:p>
        </p:txBody>
      </p:sp>
      <p:sp>
        <p:nvSpPr>
          <p:cNvPr id="5" name="テキスト ボックス 4">
            <a:extLst>
              <a:ext uri="{FF2B5EF4-FFF2-40B4-BE49-F238E27FC236}">
                <a16:creationId xmlns:a16="http://schemas.microsoft.com/office/drawing/2014/main" id="{CDE3157F-6826-CD17-DCD0-C09EC8AA6388}"/>
              </a:ext>
            </a:extLst>
          </p:cNvPr>
          <p:cNvSpPr txBox="1"/>
          <p:nvPr/>
        </p:nvSpPr>
        <p:spPr>
          <a:xfrm>
            <a:off x="2087216" y="1600668"/>
            <a:ext cx="2484784" cy="246221"/>
          </a:xfrm>
          <a:prstGeom prst="rect">
            <a:avLst/>
          </a:prstGeom>
          <a:noFill/>
        </p:spPr>
        <p:txBody>
          <a:bodyPr wrap="square" rtlCol="0">
            <a:spAutoFit/>
          </a:bodyPr>
          <a:lstStyle/>
          <a:p>
            <a:r>
              <a:rPr kumimoji="1" lang="ja-JP" altLang="en-US" sz="1000" b="1" dirty="0">
                <a:solidFill>
                  <a:srgbClr val="FF0000"/>
                </a:solidFill>
              </a:rPr>
              <a:t> い    み　　　　 　 　　　こと   ば　    　　き　　</a:t>
            </a:r>
            <a:endParaRPr kumimoji="1" lang="en-US" altLang="ja-JP" sz="1000" b="1" dirty="0">
              <a:solidFill>
                <a:srgbClr val="FF0000"/>
              </a:solidFill>
            </a:endParaRPr>
          </a:p>
        </p:txBody>
      </p:sp>
      <p:sp>
        <p:nvSpPr>
          <p:cNvPr id="6" name="テキスト ボックス 5">
            <a:extLst>
              <a:ext uri="{FF2B5EF4-FFF2-40B4-BE49-F238E27FC236}">
                <a16:creationId xmlns:a16="http://schemas.microsoft.com/office/drawing/2014/main" id="{9B216DAA-5C0E-D225-9A7C-766A54D9B66E}"/>
              </a:ext>
            </a:extLst>
          </p:cNvPr>
          <p:cNvSpPr txBox="1"/>
          <p:nvPr/>
        </p:nvSpPr>
        <p:spPr>
          <a:xfrm>
            <a:off x="1289327" y="2111390"/>
            <a:ext cx="6307009" cy="246221"/>
          </a:xfrm>
          <a:prstGeom prst="rect">
            <a:avLst/>
          </a:prstGeom>
          <a:noFill/>
        </p:spPr>
        <p:txBody>
          <a:bodyPr wrap="square" rtlCol="0">
            <a:spAutoFit/>
          </a:bodyPr>
          <a:lstStyle/>
          <a:p>
            <a:r>
              <a:rPr kumimoji="1" lang="ja-JP" altLang="en-US" sz="1000" b="1" dirty="0"/>
              <a:t>わたし　　　　　　　   　ふ  だん　　　かい  わ　    　つか　　こと   ば　　　  　　　　　あい  て　  　　　　　　　　　　　い    み</a:t>
            </a:r>
            <a:endParaRPr kumimoji="1" lang="en-US" altLang="ja-JP" sz="1000" b="1" dirty="0"/>
          </a:p>
        </p:txBody>
      </p:sp>
      <p:sp>
        <p:nvSpPr>
          <p:cNvPr id="7" name="テキスト ボックス 6">
            <a:extLst>
              <a:ext uri="{FF2B5EF4-FFF2-40B4-BE49-F238E27FC236}">
                <a16:creationId xmlns:a16="http://schemas.microsoft.com/office/drawing/2014/main" id="{029CDAEF-6502-EDD2-19AF-E4F856F6919A}"/>
              </a:ext>
            </a:extLst>
          </p:cNvPr>
          <p:cNvSpPr txBox="1"/>
          <p:nvPr/>
        </p:nvSpPr>
        <p:spPr>
          <a:xfrm>
            <a:off x="1979712" y="2579189"/>
            <a:ext cx="2304256" cy="246221"/>
          </a:xfrm>
          <a:prstGeom prst="rect">
            <a:avLst/>
          </a:prstGeom>
          <a:noFill/>
        </p:spPr>
        <p:txBody>
          <a:bodyPr wrap="square" rtlCol="0">
            <a:spAutoFit/>
          </a:bodyPr>
          <a:lstStyle/>
          <a:p>
            <a:r>
              <a:rPr kumimoji="1" lang="ja-JP" altLang="en-US" sz="1000" b="1" dirty="0"/>
              <a:t>い    み</a:t>
            </a:r>
            <a:r>
              <a:rPr kumimoji="1" lang="ja-JP" altLang="en-US" sz="1000" b="1" dirty="0">
                <a:solidFill>
                  <a:schemeClr val="bg1">
                    <a:lumMod val="50000"/>
                  </a:schemeClr>
                </a:solidFill>
              </a:rPr>
              <a:t>　 　　　　　　　　　　　　　</a:t>
            </a:r>
            <a:r>
              <a:rPr kumimoji="1" lang="ja-JP" altLang="en-US" sz="1000" b="1" dirty="0">
                <a:solidFill>
                  <a:srgbClr val="FF0000"/>
                </a:solidFill>
              </a:rPr>
              <a:t>い    み　　　　　</a:t>
            </a:r>
            <a:endParaRPr kumimoji="1" lang="en-US" altLang="ja-JP" sz="1000" b="1" dirty="0">
              <a:solidFill>
                <a:srgbClr val="FF0000"/>
              </a:solidFill>
            </a:endParaRPr>
          </a:p>
        </p:txBody>
      </p:sp>
      <p:sp>
        <p:nvSpPr>
          <p:cNvPr id="8" name="テキスト ボックス 7">
            <a:extLst>
              <a:ext uri="{FF2B5EF4-FFF2-40B4-BE49-F238E27FC236}">
                <a16:creationId xmlns:a16="http://schemas.microsoft.com/office/drawing/2014/main" id="{D5532083-67DC-F7B1-8F94-75933E3E0141}"/>
              </a:ext>
            </a:extLst>
          </p:cNvPr>
          <p:cNvSpPr txBox="1"/>
          <p:nvPr/>
        </p:nvSpPr>
        <p:spPr>
          <a:xfrm>
            <a:off x="3121515" y="3016206"/>
            <a:ext cx="6012160" cy="246221"/>
          </a:xfrm>
          <a:prstGeom prst="rect">
            <a:avLst/>
          </a:prstGeom>
          <a:noFill/>
        </p:spPr>
        <p:txBody>
          <a:bodyPr wrap="square" rtlCol="0">
            <a:spAutoFit/>
          </a:bodyPr>
          <a:lstStyle/>
          <a:p>
            <a:r>
              <a:rPr kumimoji="1" lang="ja-JP" altLang="en-US" sz="1000" b="1" dirty="0"/>
              <a:t> しん　　　　　　　　とう</a:t>
            </a:r>
            <a:endParaRPr kumimoji="1" lang="en-US" altLang="ja-JP" sz="1000" b="1" dirty="0"/>
          </a:p>
        </p:txBody>
      </p:sp>
      <p:sp>
        <p:nvSpPr>
          <p:cNvPr id="9" name="テキスト ボックス 8">
            <a:extLst>
              <a:ext uri="{FF2B5EF4-FFF2-40B4-BE49-F238E27FC236}">
                <a16:creationId xmlns:a16="http://schemas.microsoft.com/office/drawing/2014/main" id="{98D1FF75-2384-9940-5998-4CC26EA3E6A2}"/>
              </a:ext>
            </a:extLst>
          </p:cNvPr>
          <p:cNvSpPr txBox="1"/>
          <p:nvPr/>
        </p:nvSpPr>
        <p:spPr>
          <a:xfrm>
            <a:off x="1403648" y="3578476"/>
            <a:ext cx="3816424" cy="246221"/>
          </a:xfrm>
          <a:prstGeom prst="rect">
            <a:avLst/>
          </a:prstGeom>
          <a:noFill/>
        </p:spPr>
        <p:txBody>
          <a:bodyPr wrap="square" rtlCol="0">
            <a:spAutoFit/>
          </a:bodyPr>
          <a:lstStyle/>
          <a:p>
            <a:r>
              <a:rPr kumimoji="1" lang="ja-JP" altLang="en-US" sz="1000" b="1" dirty="0">
                <a:solidFill>
                  <a:srgbClr val="FF0000"/>
                </a:solidFill>
              </a:rPr>
              <a:t>かい  わ　　 　 も     じ　　　　　　　　　　　　　　　　　 とく　　　ちゅう い</a:t>
            </a:r>
            <a:endParaRPr kumimoji="1" lang="en-US" altLang="ja-JP" sz="1000" b="1" dirty="0">
              <a:solidFill>
                <a:srgbClr val="FF0000"/>
              </a:solidFill>
            </a:endParaRPr>
          </a:p>
        </p:txBody>
      </p:sp>
      <p:sp>
        <p:nvSpPr>
          <p:cNvPr id="10" name="テキスト ボックス 9">
            <a:extLst>
              <a:ext uri="{FF2B5EF4-FFF2-40B4-BE49-F238E27FC236}">
                <a16:creationId xmlns:a16="http://schemas.microsoft.com/office/drawing/2014/main" id="{2ABB1897-D682-1D61-C072-2880EE4A3A4E}"/>
              </a:ext>
            </a:extLst>
          </p:cNvPr>
          <p:cNvSpPr txBox="1"/>
          <p:nvPr/>
        </p:nvSpPr>
        <p:spPr>
          <a:xfrm>
            <a:off x="1374259" y="4070015"/>
            <a:ext cx="5718021" cy="246221"/>
          </a:xfrm>
          <a:prstGeom prst="rect">
            <a:avLst/>
          </a:prstGeom>
          <a:noFill/>
        </p:spPr>
        <p:txBody>
          <a:bodyPr wrap="square" rtlCol="0">
            <a:spAutoFit/>
          </a:bodyPr>
          <a:lstStyle/>
          <a:p>
            <a:r>
              <a:rPr kumimoji="1" lang="ja-JP" altLang="en-US" sz="1000" b="1" dirty="0"/>
              <a:t>かい  わ　　　　  ば  めん　　　　 　あい  て　　  　　く   ちょう　　ひょうじょう　   　　　 い    み　　　はん だん</a:t>
            </a:r>
            <a:endParaRPr kumimoji="1" lang="en-US" altLang="ja-JP" sz="1000" b="1" dirty="0"/>
          </a:p>
        </p:txBody>
      </p:sp>
      <p:sp>
        <p:nvSpPr>
          <p:cNvPr id="13" name="テキスト ボックス 12">
            <a:extLst>
              <a:ext uri="{FF2B5EF4-FFF2-40B4-BE49-F238E27FC236}">
                <a16:creationId xmlns:a16="http://schemas.microsoft.com/office/drawing/2014/main" id="{1D81B02B-64EF-4899-63CE-6AD0A11198EA}"/>
              </a:ext>
            </a:extLst>
          </p:cNvPr>
          <p:cNvSpPr txBox="1"/>
          <p:nvPr/>
        </p:nvSpPr>
        <p:spPr>
          <a:xfrm>
            <a:off x="1634202" y="4536731"/>
            <a:ext cx="5242054" cy="246221"/>
          </a:xfrm>
          <a:prstGeom prst="rect">
            <a:avLst/>
          </a:prstGeom>
          <a:noFill/>
        </p:spPr>
        <p:txBody>
          <a:bodyPr wrap="square" rtlCol="0">
            <a:spAutoFit/>
          </a:bodyPr>
          <a:lstStyle/>
          <a:p>
            <a:r>
              <a:rPr kumimoji="1" lang="ja-JP" altLang="en-US" sz="1000" b="1" dirty="0">
                <a:solidFill>
                  <a:srgbClr val="FF0000"/>
                </a:solidFill>
              </a:rPr>
              <a:t>かい  わ　　　　　　　　　　　　　　　も     じ　　　　　　　 　　　　　ご   かい　　　 う  　　　ぶんしょう</a:t>
            </a:r>
            <a:endParaRPr kumimoji="1" lang="en-US" altLang="ja-JP" sz="1000" b="1" dirty="0">
              <a:solidFill>
                <a:srgbClr val="FF0000"/>
              </a:solidFill>
            </a:endParaRPr>
          </a:p>
        </p:txBody>
      </p:sp>
      <p:sp>
        <p:nvSpPr>
          <p:cNvPr id="14" name="テキスト ボックス 13">
            <a:extLst>
              <a:ext uri="{FF2B5EF4-FFF2-40B4-BE49-F238E27FC236}">
                <a16:creationId xmlns:a16="http://schemas.microsoft.com/office/drawing/2014/main" id="{6E5EECA0-637F-C06E-5B9B-95C01321182E}"/>
              </a:ext>
            </a:extLst>
          </p:cNvPr>
          <p:cNvSpPr txBox="1"/>
          <p:nvPr/>
        </p:nvSpPr>
        <p:spPr>
          <a:xfrm>
            <a:off x="2051720" y="5003447"/>
            <a:ext cx="5976664" cy="246221"/>
          </a:xfrm>
          <a:prstGeom prst="rect">
            <a:avLst/>
          </a:prstGeom>
          <a:noFill/>
        </p:spPr>
        <p:txBody>
          <a:bodyPr wrap="square" rtlCol="0">
            <a:spAutoFit/>
          </a:bodyPr>
          <a:lstStyle/>
          <a:p>
            <a:r>
              <a:rPr kumimoji="1" lang="ja-JP" altLang="en-US" sz="1000" b="1" dirty="0">
                <a:solidFill>
                  <a:srgbClr val="FF0000"/>
                </a:solidFill>
              </a:rPr>
              <a:t>ご  かい　　　　　　　　　　　　　　　　　　　　　　　　　　　　ご   かい　　　　　　　　　　　　　　　　　　　　 　　　  ぶ ぶん</a:t>
            </a:r>
            <a:endParaRPr kumimoji="1" lang="en-US" altLang="ja-JP" sz="1000" b="1" dirty="0">
              <a:solidFill>
                <a:srgbClr val="FF0000"/>
              </a:solidFill>
            </a:endParaRPr>
          </a:p>
        </p:txBody>
      </p:sp>
      <p:sp>
        <p:nvSpPr>
          <p:cNvPr id="15" name="テキスト ボックス 14">
            <a:extLst>
              <a:ext uri="{FF2B5EF4-FFF2-40B4-BE49-F238E27FC236}">
                <a16:creationId xmlns:a16="http://schemas.microsoft.com/office/drawing/2014/main" id="{34B93B05-D5D4-4CB3-8DD8-CC895D7F3499}"/>
              </a:ext>
            </a:extLst>
          </p:cNvPr>
          <p:cNvSpPr txBox="1"/>
          <p:nvPr/>
        </p:nvSpPr>
        <p:spPr>
          <a:xfrm>
            <a:off x="2150199" y="5470163"/>
            <a:ext cx="3717945" cy="246221"/>
          </a:xfrm>
          <a:prstGeom prst="rect">
            <a:avLst/>
          </a:prstGeom>
          <a:noFill/>
        </p:spPr>
        <p:txBody>
          <a:bodyPr wrap="square" rtlCol="0">
            <a:spAutoFit/>
          </a:bodyPr>
          <a:lstStyle/>
          <a:p>
            <a:r>
              <a:rPr kumimoji="1" lang="ja-JP" altLang="en-US" sz="1000" b="1" dirty="0">
                <a:solidFill>
                  <a:srgbClr val="FF0000"/>
                </a:solidFill>
              </a:rPr>
              <a:t>かんが　　　　　　　  　 　 よ　  　　かえ 　　　　　　　　　　</a:t>
            </a:r>
            <a:r>
              <a:rPr kumimoji="1" lang="ja-JP" altLang="en-US" sz="1000" b="1" dirty="0"/>
              <a:t>たいせつ</a:t>
            </a:r>
            <a:endParaRPr kumimoji="1" lang="en-US" altLang="ja-JP" sz="1000" b="1" dirty="0"/>
          </a:p>
        </p:txBody>
      </p:sp>
      <p:sp>
        <p:nvSpPr>
          <p:cNvPr id="16" name="フッター プレースホルダー 2">
            <a:extLst>
              <a:ext uri="{FF2B5EF4-FFF2-40B4-BE49-F238E27FC236}">
                <a16:creationId xmlns:a16="http://schemas.microsoft.com/office/drawing/2014/main" id="{DE2302FE-9054-45DA-CF3A-DA9F2331EF9A}"/>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B06346A5-4D10-101D-FDDC-26CEE1B7B828}"/>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8867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fade">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fade">
                                      <p:cBhvr>
                                        <p:cTn id="27" dur="500"/>
                                        <p:tgtEl>
                                          <p:spTgt spid="11">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1">
                                            <p:txEl>
                                              <p:pRg st="5" end="5"/>
                                            </p:txEl>
                                          </p:spTgt>
                                        </p:tgtEl>
                                        <p:attrNameLst>
                                          <p:attrName>style.visibility</p:attrName>
                                        </p:attrNameLst>
                                      </p:cBhvr>
                                      <p:to>
                                        <p:strVal val="visible"/>
                                      </p:to>
                                    </p:set>
                                    <p:animEffect transition="in" filter="fade">
                                      <p:cBhvr>
                                        <p:cTn id="30" dur="500"/>
                                        <p:tgtEl>
                                          <p:spTgt spid="11">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1">
                                            <p:txEl>
                                              <p:pRg st="6" end="6"/>
                                            </p:txEl>
                                          </p:spTgt>
                                        </p:tgtEl>
                                        <p:attrNameLst>
                                          <p:attrName>style.visibility</p:attrName>
                                        </p:attrNameLst>
                                      </p:cBhvr>
                                      <p:to>
                                        <p:strVal val="visible"/>
                                      </p:to>
                                    </p:set>
                                    <p:animEffect transition="in" filter="fade">
                                      <p:cBhvr>
                                        <p:cTn id="33" dur="500"/>
                                        <p:tgtEl>
                                          <p:spTgt spid="11">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xEl>
                                              <p:pRg st="7" end="7"/>
                                            </p:txEl>
                                          </p:spTgt>
                                        </p:tgtEl>
                                        <p:attrNameLst>
                                          <p:attrName>style.visibility</p:attrName>
                                        </p:attrNameLst>
                                      </p:cBhvr>
                                      <p:to>
                                        <p:strVal val="visible"/>
                                      </p:to>
                                    </p:set>
                                    <p:animEffect transition="in" filter="fade">
                                      <p:cBhvr>
                                        <p:cTn id="36" dur="500"/>
                                        <p:tgtEl>
                                          <p:spTgt spid="11">
                                            <p:txEl>
                                              <p:pRg st="7" end="7"/>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1">
                                            <p:txEl>
                                              <p:pRg st="8" end="8"/>
                                            </p:txEl>
                                          </p:spTgt>
                                        </p:tgtEl>
                                        <p:attrNameLst>
                                          <p:attrName>style.visibility</p:attrName>
                                        </p:attrNameLst>
                                      </p:cBhvr>
                                      <p:to>
                                        <p:strVal val="visible"/>
                                      </p:to>
                                    </p:set>
                                    <p:animEffect transition="in" filter="fade">
                                      <p:cBhvr>
                                        <p:cTn id="39" dur="500"/>
                                        <p:tgtEl>
                                          <p:spTgt spid="11">
                                            <p:txEl>
                                              <p:pRg st="8" end="8"/>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1">
                                            <p:txEl>
                                              <p:pRg st="9" end="9"/>
                                            </p:txEl>
                                          </p:spTgt>
                                        </p:tgtEl>
                                        <p:attrNameLst>
                                          <p:attrName>style.visibility</p:attrName>
                                        </p:attrNameLst>
                                      </p:cBhvr>
                                      <p:to>
                                        <p:strVal val="visible"/>
                                      </p:to>
                                    </p:set>
                                    <p:animEffect transition="in" filter="fade">
                                      <p:cBhvr>
                                        <p:cTn id="42" dur="500"/>
                                        <p:tgtEl>
                                          <p:spTgt spid="11">
                                            <p:txEl>
                                              <p:pRg st="9" end="9"/>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11">
                                            <p:txEl>
                                              <p:pRg st="14" end="14"/>
                                            </p:txEl>
                                          </p:spTgt>
                                        </p:tgtEl>
                                        <p:attrNameLst>
                                          <p:attrName>style.visibility</p:attrName>
                                        </p:attrNameLst>
                                      </p:cBhvr>
                                      <p:to>
                                        <p:strVal val="visible"/>
                                      </p:to>
                                    </p:set>
                                    <p:animEffect transition="in" filter="fade">
                                      <p:cBhvr>
                                        <p:cTn id="45" dur="500"/>
                                        <p:tgtEl>
                                          <p:spTgt spid="1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直角三角形 4">
            <a:extLst>
              <a:ext uri="{FF2B5EF4-FFF2-40B4-BE49-F238E27FC236}">
                <a16:creationId xmlns:a16="http://schemas.microsoft.com/office/drawing/2014/main" id="{FE4E4063-A811-873F-E76A-F53C6198F289}"/>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19" name="正方形/長方形 2"/>
          <p:cNvGrpSpPr>
            <a:grpSpLocks/>
          </p:cNvGrpSpPr>
          <p:nvPr/>
        </p:nvGrpSpPr>
        <p:grpSpPr bwMode="auto">
          <a:xfrm>
            <a:off x="-30163" y="-30163"/>
            <a:ext cx="9240838" cy="1035118"/>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①誤解される表現</a:t>
              </a:r>
            </a:p>
          </p:txBody>
        </p:sp>
      </p:grpSp>
      <p:sp>
        <p:nvSpPr>
          <p:cNvPr id="2" name="テキスト ボックス 1"/>
          <p:cNvSpPr txBox="1"/>
          <p:nvPr/>
        </p:nvSpPr>
        <p:spPr>
          <a:xfrm>
            <a:off x="2032153" y="5761849"/>
            <a:ext cx="1080120" cy="461665"/>
          </a:xfrm>
          <a:prstGeom prst="rect">
            <a:avLst/>
          </a:prstGeom>
          <a:noFill/>
        </p:spPr>
        <p:txBody>
          <a:bodyPr wrap="square" rtlCol="0">
            <a:spAutoFit/>
          </a:bodyPr>
          <a:lstStyle/>
          <a:p>
            <a:r>
              <a:rPr kumimoji="1" lang="en-US" altLang="ja-JP" sz="2400" dirty="0"/>
              <a:t>A</a:t>
            </a:r>
            <a:r>
              <a:rPr kumimoji="1" lang="ja-JP" altLang="en-US" sz="2400" dirty="0"/>
              <a:t>さん</a:t>
            </a:r>
          </a:p>
        </p:txBody>
      </p:sp>
      <p:sp>
        <p:nvSpPr>
          <p:cNvPr id="10" name="線吹き出し 1 (枠付き) 9"/>
          <p:cNvSpPr/>
          <p:nvPr/>
        </p:nvSpPr>
        <p:spPr>
          <a:xfrm>
            <a:off x="4136013" y="2411633"/>
            <a:ext cx="3902898" cy="3537648"/>
          </a:xfrm>
          <a:prstGeom prst="borderCallout1">
            <a:avLst>
              <a:gd name="adj1" fmla="val 51963"/>
              <a:gd name="adj2" fmla="val -517"/>
              <a:gd name="adj3" fmla="val 69638"/>
              <a:gd name="adj4" fmla="val -53760"/>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6739"/>
          <a:stretch/>
        </p:blipFill>
        <p:spPr bwMode="auto">
          <a:xfrm>
            <a:off x="3475996" y="2517358"/>
            <a:ext cx="5370887" cy="3244491"/>
          </a:xfrm>
          <a:prstGeom prst="rect">
            <a:avLst/>
          </a:prstGeom>
          <a:noFill/>
          <a:extLst>
            <a:ext uri="{909E8E84-426E-40DD-AFC4-6F175D3DCCD1}">
              <a14:hiddenFill xmlns:a14="http://schemas.microsoft.com/office/drawing/2010/main">
                <a:solidFill>
                  <a:srgbClr val="FFFFFF"/>
                </a:solidFill>
              </a14:hiddenFill>
            </a:ext>
          </a:extLst>
        </p:spPr>
      </p:pic>
      <p:sp>
        <p:nvSpPr>
          <p:cNvPr id="22" name="角丸四角形 21"/>
          <p:cNvSpPr/>
          <p:nvPr/>
        </p:nvSpPr>
        <p:spPr>
          <a:xfrm>
            <a:off x="4661066" y="3440445"/>
            <a:ext cx="3006569" cy="155381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Ｂさんの話ってさー</a:t>
            </a:r>
            <a:endParaRPr lang="en-US" altLang="ja-JP" sz="2400" dirty="0">
              <a:solidFill>
                <a:schemeClr val="tx1"/>
              </a:solidFill>
            </a:endParaRPr>
          </a:p>
          <a:p>
            <a:r>
              <a:rPr lang="ja-JP" altLang="en-US" sz="2400" dirty="0">
                <a:solidFill>
                  <a:schemeClr val="tx1"/>
                </a:solidFill>
              </a:rPr>
              <a:t>いつもおもしろくない</a:t>
            </a:r>
            <a:endParaRPr lang="en-US" altLang="ja-JP" sz="2400" dirty="0">
              <a:solidFill>
                <a:schemeClr val="tx1"/>
              </a:solidFill>
            </a:endParaRPr>
          </a:p>
          <a:p>
            <a:r>
              <a:rPr lang="ja-JP" altLang="en-US" sz="2400" dirty="0">
                <a:solidFill>
                  <a:schemeClr val="tx1"/>
                </a:solidFill>
              </a:rPr>
              <a:t>ホント　ヤバ</a:t>
            </a:r>
            <a:r>
              <a:rPr lang="ja-JP" altLang="en-US" sz="2400" dirty="0" err="1">
                <a:solidFill>
                  <a:schemeClr val="tx1"/>
                </a:solidFill>
              </a:rPr>
              <a:t>いよね</a:t>
            </a:r>
            <a:r>
              <a:rPr lang="ja-JP" altLang="en-US" sz="2400" dirty="0">
                <a:solidFill>
                  <a:schemeClr val="tx1"/>
                </a:solidFill>
              </a:rPr>
              <a:t> </a:t>
            </a:r>
          </a:p>
        </p:txBody>
      </p:sp>
      <p:sp>
        <p:nvSpPr>
          <p:cNvPr id="3" name="雲形吹き出し 2"/>
          <p:cNvSpPr/>
          <p:nvPr/>
        </p:nvSpPr>
        <p:spPr>
          <a:xfrm rot="182722">
            <a:off x="1015201" y="2407393"/>
            <a:ext cx="3560280" cy="2076400"/>
          </a:xfrm>
          <a:prstGeom prst="cloudCallout">
            <a:avLst>
              <a:gd name="adj1" fmla="val -11864"/>
              <a:gd name="adj2" fmla="val 78011"/>
            </a:avLst>
          </a:prstGeom>
          <a:solidFill>
            <a:srgbClr val="FFFF99"/>
          </a:solidFill>
          <a:ln w="9525">
            <a:solidFill>
              <a:schemeClr val="tx1"/>
            </a:solid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noAutofit/>
          </a:bodyPr>
          <a:lstStyle/>
          <a:p>
            <a:endParaRPr kumimoji="1" lang="ja-JP" altLang="en-US" b="1" dirty="0"/>
          </a:p>
        </p:txBody>
      </p:sp>
      <p:grpSp>
        <p:nvGrpSpPr>
          <p:cNvPr id="4" name="グループ化 3">
            <a:extLst>
              <a:ext uri="{FF2B5EF4-FFF2-40B4-BE49-F238E27FC236}">
                <a16:creationId xmlns:a16="http://schemas.microsoft.com/office/drawing/2014/main" id="{8456588D-5BA5-3474-4C4E-35297CD46D6E}"/>
              </a:ext>
            </a:extLst>
          </p:cNvPr>
          <p:cNvGrpSpPr/>
          <p:nvPr/>
        </p:nvGrpSpPr>
        <p:grpSpPr>
          <a:xfrm>
            <a:off x="827584" y="3764690"/>
            <a:ext cx="1204569" cy="2048360"/>
            <a:chOff x="827584" y="3764690"/>
            <a:chExt cx="1204569" cy="2048360"/>
          </a:xfrm>
          <a:effectLst>
            <a:outerShdw blurRad="50800" dist="38100" dir="2700000" algn="tl" rotWithShape="0">
              <a:prstClr val="black">
                <a:alpha val="40000"/>
              </a:prstClr>
            </a:outerShdw>
          </a:effectLst>
        </p:grpSpPr>
        <p:pic>
          <p:nvPicPr>
            <p:cNvPr id="14"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7584" y="4684633"/>
              <a:ext cx="1204569" cy="112841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C:\Users\crestec\Desktop\平井作業フォルダ\CEC_2018年度用(捨てないで！)\ペープサート教材\ペープサート教材_イラスト集_HTML版\Links\159.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5468" y="3764690"/>
              <a:ext cx="1100056" cy="1090116"/>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テキスト ボックス 6"/>
          <p:cNvSpPr txBox="1"/>
          <p:nvPr/>
        </p:nvSpPr>
        <p:spPr>
          <a:xfrm>
            <a:off x="1519343" y="2618676"/>
            <a:ext cx="2770447" cy="1542602"/>
          </a:xfrm>
          <a:prstGeom prst="rect">
            <a:avLst/>
          </a:prstGeom>
          <a:noFill/>
        </p:spPr>
        <p:txBody>
          <a:bodyPr wrap="square" rtlCol="0">
            <a:spAutoFit/>
          </a:bodyPr>
          <a:lstStyle/>
          <a:p>
            <a:pPr>
              <a:lnSpc>
                <a:spcPts val="2900"/>
              </a:lnSpc>
            </a:pPr>
            <a:r>
              <a:rPr kumimoji="1" lang="ja-JP" altLang="en-US" sz="2000" b="1" dirty="0"/>
              <a:t>Ｂさん</a:t>
            </a:r>
            <a:r>
              <a:rPr kumimoji="1" lang="ja-JP" altLang="en-US" sz="2000" b="1" dirty="0" err="1"/>
              <a:t>て</a:t>
            </a:r>
            <a:r>
              <a:rPr kumimoji="1" lang="ja-JP" altLang="en-US" sz="2000" b="1" dirty="0"/>
              <a:t>楽しい人だな！</a:t>
            </a:r>
            <a:endParaRPr kumimoji="1" lang="en-US" altLang="ja-JP" sz="2000" b="1" dirty="0"/>
          </a:p>
          <a:p>
            <a:pPr>
              <a:lnSpc>
                <a:spcPts val="2900"/>
              </a:lnSpc>
            </a:pPr>
            <a:r>
              <a:rPr kumimoji="1" lang="ja-JP" altLang="en-US" sz="2000" b="1" dirty="0"/>
              <a:t>Ｂさんの話題で</a:t>
            </a:r>
            <a:endParaRPr kumimoji="1" lang="en-US" altLang="ja-JP" sz="2000" b="1" dirty="0"/>
          </a:p>
          <a:p>
            <a:pPr>
              <a:lnSpc>
                <a:spcPts val="2900"/>
              </a:lnSpc>
            </a:pPr>
            <a:r>
              <a:rPr kumimoji="1" lang="ja-JP" altLang="en-US" sz="2000" b="1" dirty="0"/>
              <a:t>盛り上がりたいな！</a:t>
            </a:r>
            <a:endParaRPr kumimoji="1" lang="en-US" altLang="ja-JP" sz="2000" b="1" dirty="0"/>
          </a:p>
          <a:p>
            <a:pPr>
              <a:lnSpc>
                <a:spcPts val="2900"/>
              </a:lnSpc>
            </a:pPr>
            <a:r>
              <a:rPr kumimoji="1" lang="ja-JP" altLang="en-US" sz="2000" b="1" dirty="0"/>
              <a:t>    　・・・・・ よし、送信</a:t>
            </a:r>
          </a:p>
        </p:txBody>
      </p:sp>
      <p:sp>
        <p:nvSpPr>
          <p:cNvPr id="6" name="テキスト ボックス 5">
            <a:extLst>
              <a:ext uri="{FF2B5EF4-FFF2-40B4-BE49-F238E27FC236}">
                <a16:creationId xmlns:a16="http://schemas.microsoft.com/office/drawing/2014/main" id="{DF5916AB-1806-84F7-45D5-1E34926F1B8A}"/>
              </a:ext>
            </a:extLst>
          </p:cNvPr>
          <p:cNvSpPr txBox="1"/>
          <p:nvPr/>
        </p:nvSpPr>
        <p:spPr>
          <a:xfrm>
            <a:off x="2435887" y="2542356"/>
            <a:ext cx="2167829" cy="215444"/>
          </a:xfrm>
          <a:prstGeom prst="rect">
            <a:avLst/>
          </a:prstGeom>
          <a:noFill/>
        </p:spPr>
        <p:txBody>
          <a:bodyPr wrap="square" rtlCol="0">
            <a:spAutoFit/>
          </a:bodyPr>
          <a:lstStyle/>
          <a:p>
            <a:r>
              <a:rPr kumimoji="1" lang="ja-JP" altLang="en-US" sz="800" b="1" dirty="0"/>
              <a:t>たの　　　　　　　ひと</a:t>
            </a:r>
            <a:endParaRPr kumimoji="1" lang="en-US" altLang="ja-JP" sz="800" b="1" dirty="0"/>
          </a:p>
        </p:txBody>
      </p:sp>
      <p:sp>
        <p:nvSpPr>
          <p:cNvPr id="8" name="テキスト ボックス 7">
            <a:extLst>
              <a:ext uri="{FF2B5EF4-FFF2-40B4-BE49-F238E27FC236}">
                <a16:creationId xmlns:a16="http://schemas.microsoft.com/office/drawing/2014/main" id="{E66049D8-7716-94FB-E63B-77A7887AAD81}"/>
              </a:ext>
            </a:extLst>
          </p:cNvPr>
          <p:cNvSpPr txBox="1"/>
          <p:nvPr/>
        </p:nvSpPr>
        <p:spPr>
          <a:xfrm>
            <a:off x="2502273" y="2933574"/>
            <a:ext cx="659797" cy="215444"/>
          </a:xfrm>
          <a:prstGeom prst="rect">
            <a:avLst/>
          </a:prstGeom>
          <a:noFill/>
        </p:spPr>
        <p:txBody>
          <a:bodyPr wrap="square" rtlCol="0">
            <a:spAutoFit/>
          </a:bodyPr>
          <a:lstStyle/>
          <a:p>
            <a:r>
              <a:rPr kumimoji="1" lang="ja-JP" altLang="en-US" sz="800" b="1" dirty="0"/>
              <a:t>わ    だい</a:t>
            </a:r>
            <a:endParaRPr kumimoji="1" lang="en-US" altLang="ja-JP" sz="800" b="1" dirty="0"/>
          </a:p>
        </p:txBody>
      </p:sp>
      <p:sp>
        <p:nvSpPr>
          <p:cNvPr id="9" name="テキスト ボックス 8">
            <a:extLst>
              <a:ext uri="{FF2B5EF4-FFF2-40B4-BE49-F238E27FC236}">
                <a16:creationId xmlns:a16="http://schemas.microsoft.com/office/drawing/2014/main" id="{B5E39E7A-7E9C-B614-274E-B34437B5425F}"/>
              </a:ext>
            </a:extLst>
          </p:cNvPr>
          <p:cNvSpPr txBox="1"/>
          <p:nvPr/>
        </p:nvSpPr>
        <p:spPr>
          <a:xfrm>
            <a:off x="1554757" y="3305251"/>
            <a:ext cx="784995" cy="215444"/>
          </a:xfrm>
          <a:prstGeom prst="rect">
            <a:avLst/>
          </a:prstGeom>
          <a:noFill/>
        </p:spPr>
        <p:txBody>
          <a:bodyPr wrap="square" rtlCol="0">
            <a:spAutoFit/>
          </a:bodyPr>
          <a:lstStyle/>
          <a:p>
            <a:r>
              <a:rPr kumimoji="1" lang="ja-JP" altLang="en-US" sz="800" b="1" dirty="0"/>
              <a:t>もり　　　　　あ</a:t>
            </a:r>
            <a:endParaRPr kumimoji="1" lang="en-US" altLang="ja-JP" sz="800" b="1" dirty="0"/>
          </a:p>
        </p:txBody>
      </p:sp>
      <p:sp>
        <p:nvSpPr>
          <p:cNvPr id="11" name="テキスト ボックス 10">
            <a:extLst>
              <a:ext uri="{FF2B5EF4-FFF2-40B4-BE49-F238E27FC236}">
                <a16:creationId xmlns:a16="http://schemas.microsoft.com/office/drawing/2014/main" id="{1BFE4ABB-D9CA-9E71-0B83-0EF5E01842E3}"/>
              </a:ext>
            </a:extLst>
          </p:cNvPr>
          <p:cNvSpPr txBox="1"/>
          <p:nvPr/>
        </p:nvSpPr>
        <p:spPr>
          <a:xfrm>
            <a:off x="3321052" y="3656968"/>
            <a:ext cx="661126" cy="215444"/>
          </a:xfrm>
          <a:prstGeom prst="rect">
            <a:avLst/>
          </a:prstGeom>
          <a:noFill/>
        </p:spPr>
        <p:txBody>
          <a:bodyPr wrap="square" rtlCol="0">
            <a:spAutoFit/>
          </a:bodyPr>
          <a:lstStyle/>
          <a:p>
            <a:r>
              <a:rPr kumimoji="1" lang="ja-JP" altLang="en-US" sz="800" b="1" dirty="0"/>
              <a:t>そう   しん</a:t>
            </a:r>
            <a:endParaRPr kumimoji="1" lang="en-US" altLang="ja-JP" sz="800" b="1" dirty="0"/>
          </a:p>
        </p:txBody>
      </p:sp>
      <p:sp>
        <p:nvSpPr>
          <p:cNvPr id="12" name="テキスト ボックス 11">
            <a:extLst>
              <a:ext uri="{FF2B5EF4-FFF2-40B4-BE49-F238E27FC236}">
                <a16:creationId xmlns:a16="http://schemas.microsoft.com/office/drawing/2014/main" id="{BFD57969-9D8F-679D-8E0E-EC9132BABDF8}"/>
              </a:ext>
            </a:extLst>
          </p:cNvPr>
          <p:cNvSpPr txBox="1"/>
          <p:nvPr/>
        </p:nvSpPr>
        <p:spPr>
          <a:xfrm>
            <a:off x="5794416" y="3520695"/>
            <a:ext cx="2778195" cy="215444"/>
          </a:xfrm>
          <a:prstGeom prst="rect">
            <a:avLst/>
          </a:prstGeom>
          <a:noFill/>
        </p:spPr>
        <p:txBody>
          <a:bodyPr wrap="square" rtlCol="0">
            <a:spAutoFit/>
          </a:bodyPr>
          <a:lstStyle/>
          <a:p>
            <a:r>
              <a:rPr kumimoji="1" lang="ja-JP" altLang="en-US" sz="800" b="1" dirty="0"/>
              <a:t>はなし　</a:t>
            </a:r>
            <a:endParaRPr kumimoji="1" lang="en-US" altLang="ja-JP" sz="800" b="1" dirty="0"/>
          </a:p>
        </p:txBody>
      </p:sp>
      <p:sp>
        <p:nvSpPr>
          <p:cNvPr id="13" name="テキスト ボックス 12">
            <a:extLst>
              <a:ext uri="{FF2B5EF4-FFF2-40B4-BE49-F238E27FC236}">
                <a16:creationId xmlns:a16="http://schemas.microsoft.com/office/drawing/2014/main" id="{2E79F0A1-3CD5-30C8-F81B-9510757B38DB}"/>
              </a:ext>
            </a:extLst>
          </p:cNvPr>
          <p:cNvSpPr txBox="1"/>
          <p:nvPr/>
        </p:nvSpPr>
        <p:spPr>
          <a:xfrm>
            <a:off x="686857" y="11577"/>
            <a:ext cx="2877032" cy="461665"/>
          </a:xfrm>
          <a:prstGeom prst="rect">
            <a:avLst/>
          </a:prstGeom>
          <a:noFill/>
        </p:spPr>
        <p:txBody>
          <a:bodyPr wrap="square" rtlCol="0">
            <a:spAutoFit/>
          </a:bodyPr>
          <a:lstStyle/>
          <a:p>
            <a:r>
              <a:rPr kumimoji="1" lang="ja-JP" altLang="en-US" sz="1200" dirty="0">
                <a:solidFill>
                  <a:schemeClr val="bg1"/>
                </a:solidFill>
              </a:rPr>
              <a:t>ご    かい　　　　　　　　　　　　　 ひょう  げん</a:t>
            </a:r>
          </a:p>
        </p:txBody>
      </p:sp>
      <p:sp>
        <p:nvSpPr>
          <p:cNvPr id="17" name="テキスト ボックス 16">
            <a:extLst>
              <a:ext uri="{FF2B5EF4-FFF2-40B4-BE49-F238E27FC236}">
                <a16:creationId xmlns:a16="http://schemas.microsoft.com/office/drawing/2014/main" id="{9DC232A9-3009-1BA0-90E5-821AF4B5A281}"/>
              </a:ext>
            </a:extLst>
          </p:cNvPr>
          <p:cNvSpPr txBox="1"/>
          <p:nvPr/>
        </p:nvSpPr>
        <p:spPr>
          <a:xfrm>
            <a:off x="800103" y="1113346"/>
            <a:ext cx="7350159" cy="1019510"/>
          </a:xfrm>
          <a:prstGeom prst="rect">
            <a:avLst/>
          </a:prstGeom>
          <a:pattFill prst="divot">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algn="ctr" eaLnBrk="1" hangingPunct="1">
              <a:lnSpc>
                <a:spcPts val="3900"/>
              </a:lnSpc>
              <a:buSzPct val="100000"/>
              <a:defRPr/>
            </a:pPr>
            <a:r>
              <a:rPr lang="en-US" altLang="ja-JP" sz="2400" b="1" dirty="0">
                <a:ln w="0"/>
                <a:solidFill>
                  <a:srgbClr val="FF0000"/>
                </a:solidFill>
                <a:effectLst>
                  <a:outerShdw blurRad="38100" dist="38100" dir="2700000" algn="tl">
                    <a:srgbClr val="000000">
                      <a:alpha val="43137"/>
                    </a:srgbClr>
                  </a:outerShdw>
                </a:effectLst>
                <a:latin typeface="+mj-ea"/>
                <a:ea typeface="+mj-ea"/>
              </a:rPr>
              <a:t>A</a:t>
            </a:r>
            <a:r>
              <a:rPr lang="ja-JP" altLang="en-US" sz="2400" b="1" dirty="0">
                <a:ln w="0"/>
                <a:solidFill>
                  <a:srgbClr val="FF0000"/>
                </a:solidFill>
                <a:effectLst>
                  <a:outerShdw blurRad="38100" dist="38100" dir="2700000" algn="tl">
                    <a:srgbClr val="000000">
                      <a:alpha val="43137"/>
                    </a:srgbClr>
                  </a:outerShdw>
                </a:effectLst>
                <a:latin typeface="+mj-ea"/>
                <a:ea typeface="+mj-ea"/>
              </a:rPr>
              <a:t>さんは、いつも楽しい話をしてくれる友達のＢさんの</a:t>
            </a:r>
            <a:endParaRPr lang="en-US" altLang="ja-JP" sz="2400" b="1" dirty="0">
              <a:ln w="0"/>
              <a:solidFill>
                <a:srgbClr val="FF0000"/>
              </a:solidFill>
              <a:effectLst>
                <a:outerShdw blurRad="38100" dist="38100" dir="2700000" algn="tl">
                  <a:srgbClr val="000000">
                    <a:alpha val="43137"/>
                  </a:srgbClr>
                </a:outerShdw>
              </a:effectLst>
              <a:latin typeface="+mj-ea"/>
              <a:ea typeface="+mj-ea"/>
            </a:endParaRPr>
          </a:p>
          <a:p>
            <a:pPr algn="ctr" eaLnBrk="1" hangingPunct="1">
              <a:lnSpc>
                <a:spcPts val="3900"/>
              </a:lnSpc>
              <a:buSzPct val="100000"/>
              <a:defRPr/>
            </a:pPr>
            <a:r>
              <a:rPr lang="ja-JP" altLang="en-US" sz="2400" b="1" dirty="0">
                <a:ln w="0"/>
                <a:solidFill>
                  <a:srgbClr val="FF0000"/>
                </a:solidFill>
                <a:effectLst>
                  <a:outerShdw blurRad="38100" dist="38100" dir="2700000" algn="tl">
                    <a:srgbClr val="000000">
                      <a:alpha val="43137"/>
                    </a:srgbClr>
                  </a:outerShdw>
                </a:effectLst>
                <a:latin typeface="+mj-ea"/>
                <a:ea typeface="+mj-ea"/>
              </a:rPr>
              <a:t>ことをグループトークで話題にしようと思いました。</a:t>
            </a:r>
            <a:endParaRPr kumimoji="1" lang="ja-JP" altLang="en-US" sz="2400" b="1" dirty="0">
              <a:solidFill>
                <a:srgbClr val="FF0000"/>
              </a:solidFill>
              <a:effectLst>
                <a:outerShdw blurRad="38100" dist="38100" dir="2700000" algn="tl">
                  <a:srgbClr val="000000">
                    <a:alpha val="43137"/>
                  </a:srgbClr>
                </a:outerShdw>
              </a:effectLst>
              <a:latin typeface="+mj-ea"/>
              <a:ea typeface="+mj-ea"/>
            </a:endParaRPr>
          </a:p>
        </p:txBody>
      </p:sp>
      <p:sp>
        <p:nvSpPr>
          <p:cNvPr id="24" name="テキスト ボックス 23">
            <a:extLst>
              <a:ext uri="{FF2B5EF4-FFF2-40B4-BE49-F238E27FC236}">
                <a16:creationId xmlns:a16="http://schemas.microsoft.com/office/drawing/2014/main" id="{2289574A-32A5-7AFA-009D-32F1F098C93A}"/>
              </a:ext>
            </a:extLst>
          </p:cNvPr>
          <p:cNvSpPr txBox="1"/>
          <p:nvPr/>
        </p:nvSpPr>
        <p:spPr>
          <a:xfrm>
            <a:off x="3136193" y="1090761"/>
            <a:ext cx="3452032" cy="230832"/>
          </a:xfrm>
          <a:prstGeom prst="rect">
            <a:avLst/>
          </a:prstGeom>
          <a:noFill/>
        </p:spPr>
        <p:txBody>
          <a:bodyPr wrap="square" rtlCol="0">
            <a:spAutoFit/>
          </a:bodyPr>
          <a:lstStyle/>
          <a:p>
            <a:r>
              <a:rPr kumimoji="1" lang="ja-JP" altLang="en-US" sz="900" b="1" dirty="0">
                <a:solidFill>
                  <a:srgbClr val="FF0000"/>
                </a:solidFill>
                <a:latin typeface="+mj-ea"/>
                <a:ea typeface="+mj-ea"/>
              </a:rPr>
              <a:t>たの　　　　　   　はなし　　　　　　　　　　　　　　　　　　　  　とも   だち</a:t>
            </a:r>
            <a:endParaRPr kumimoji="1" lang="en-US" altLang="ja-JP" sz="900" b="1" dirty="0">
              <a:solidFill>
                <a:srgbClr val="FF0000"/>
              </a:solidFill>
              <a:latin typeface="+mj-ea"/>
              <a:ea typeface="+mj-ea"/>
            </a:endParaRPr>
          </a:p>
        </p:txBody>
      </p:sp>
      <p:sp>
        <p:nvSpPr>
          <p:cNvPr id="25" name="テキスト ボックス 24">
            <a:extLst>
              <a:ext uri="{FF2B5EF4-FFF2-40B4-BE49-F238E27FC236}">
                <a16:creationId xmlns:a16="http://schemas.microsoft.com/office/drawing/2014/main" id="{189A860C-D733-7492-A52C-4AEA14660BD3}"/>
              </a:ext>
            </a:extLst>
          </p:cNvPr>
          <p:cNvSpPr txBox="1"/>
          <p:nvPr/>
        </p:nvSpPr>
        <p:spPr>
          <a:xfrm>
            <a:off x="4211960" y="1588471"/>
            <a:ext cx="2232248" cy="230832"/>
          </a:xfrm>
          <a:prstGeom prst="rect">
            <a:avLst/>
          </a:prstGeom>
          <a:noFill/>
        </p:spPr>
        <p:txBody>
          <a:bodyPr wrap="square" rtlCol="0">
            <a:spAutoFit/>
          </a:bodyPr>
          <a:lstStyle/>
          <a:p>
            <a:r>
              <a:rPr kumimoji="1" lang="ja-JP" altLang="en-US" sz="900" b="1" dirty="0">
                <a:solidFill>
                  <a:srgbClr val="FF0000"/>
                </a:solidFill>
                <a:latin typeface="+mj-ea"/>
                <a:ea typeface="+mj-ea"/>
              </a:rPr>
              <a:t>わ    だい　　　 　　　　　　　　　    　　　おも</a:t>
            </a:r>
            <a:endParaRPr kumimoji="1" lang="en-US" altLang="ja-JP" sz="900" b="1" dirty="0">
              <a:solidFill>
                <a:srgbClr val="FF0000"/>
              </a:solidFill>
              <a:latin typeface="+mj-ea"/>
              <a:ea typeface="+mj-ea"/>
            </a:endParaRPr>
          </a:p>
        </p:txBody>
      </p:sp>
      <p:sp>
        <p:nvSpPr>
          <p:cNvPr id="15" name="フッター プレースホルダー 2">
            <a:extLst>
              <a:ext uri="{FF2B5EF4-FFF2-40B4-BE49-F238E27FC236}">
                <a16:creationId xmlns:a16="http://schemas.microsoft.com/office/drawing/2014/main" id="{0800DCAD-2CCE-1E6D-C655-FCEF5D1665AD}"/>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6" name="フッター プレースホルダー 2">
            <a:extLst>
              <a:ext uri="{FF2B5EF4-FFF2-40B4-BE49-F238E27FC236}">
                <a16:creationId xmlns:a16="http://schemas.microsoft.com/office/drawing/2014/main" id="{6D40B2D2-EC1E-559B-5005-BF2E83E66C6F}"/>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88300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直角三角形 8">
            <a:extLst>
              <a:ext uri="{FF2B5EF4-FFF2-40B4-BE49-F238E27FC236}">
                <a16:creationId xmlns:a16="http://schemas.microsoft.com/office/drawing/2014/main" id="{D621577C-2817-B686-761C-C50EB204668A}"/>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線吹き出し 1 (枠付き) 43"/>
          <p:cNvSpPr/>
          <p:nvPr/>
        </p:nvSpPr>
        <p:spPr>
          <a:xfrm>
            <a:off x="4469862" y="2492897"/>
            <a:ext cx="3774766" cy="3528392"/>
          </a:xfrm>
          <a:prstGeom prst="borderCallout1">
            <a:avLst>
              <a:gd name="adj1" fmla="val 64904"/>
              <a:gd name="adj2" fmla="val 363"/>
              <a:gd name="adj3" fmla="val 77234"/>
              <a:gd name="adj4" fmla="val -61795"/>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5"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26739"/>
          <a:stretch/>
        </p:blipFill>
        <p:spPr bwMode="auto">
          <a:xfrm>
            <a:off x="3881632" y="2570959"/>
            <a:ext cx="5010848" cy="3204211"/>
          </a:xfrm>
          <a:prstGeom prst="rect">
            <a:avLst/>
          </a:prstGeom>
          <a:noFill/>
          <a:extLst>
            <a:ext uri="{909E8E84-426E-40DD-AFC4-6F175D3DCCD1}">
              <a14:hiddenFill xmlns:a14="http://schemas.microsoft.com/office/drawing/2010/main">
                <a:solidFill>
                  <a:srgbClr val="FFFFFF"/>
                </a:solidFill>
              </a14:hiddenFill>
            </a:ext>
          </a:extLst>
        </p:spPr>
      </p:pic>
      <p:grpSp>
        <p:nvGrpSpPr>
          <p:cNvPr id="9219" name="正方形/長方形 2"/>
          <p:cNvGrpSpPr>
            <a:grpSpLocks/>
          </p:cNvGrpSpPr>
          <p:nvPr/>
        </p:nvGrpSpPr>
        <p:grpSpPr bwMode="auto">
          <a:xfrm>
            <a:off x="-30163" y="-30163"/>
            <a:ext cx="9240838" cy="985223"/>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②誤解される表現</a:t>
              </a:r>
            </a:p>
          </p:txBody>
        </p:sp>
      </p:grpSp>
      <p:sp>
        <p:nvSpPr>
          <p:cNvPr id="43" name="テキスト ボックス 42"/>
          <p:cNvSpPr txBox="1"/>
          <p:nvPr/>
        </p:nvSpPr>
        <p:spPr>
          <a:xfrm>
            <a:off x="2137762" y="5746030"/>
            <a:ext cx="1080120" cy="461665"/>
          </a:xfrm>
          <a:prstGeom prst="rect">
            <a:avLst/>
          </a:prstGeom>
          <a:noFill/>
        </p:spPr>
        <p:txBody>
          <a:bodyPr wrap="square" rtlCol="0">
            <a:spAutoFit/>
          </a:bodyPr>
          <a:lstStyle/>
          <a:p>
            <a:r>
              <a:rPr kumimoji="1" lang="en-US" altLang="ja-JP" sz="2400" dirty="0"/>
              <a:t>A</a:t>
            </a:r>
            <a:r>
              <a:rPr kumimoji="1" lang="ja-JP" altLang="en-US" sz="2400" dirty="0"/>
              <a:t>さん</a:t>
            </a:r>
          </a:p>
        </p:txBody>
      </p:sp>
      <p:sp>
        <p:nvSpPr>
          <p:cNvPr id="46" name="角丸四角形 45"/>
          <p:cNvSpPr/>
          <p:nvPr/>
        </p:nvSpPr>
        <p:spPr>
          <a:xfrm>
            <a:off x="4860253" y="3348041"/>
            <a:ext cx="3096343" cy="17033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Ｂさんの話ってさー</a:t>
            </a:r>
            <a:endParaRPr lang="en-US" altLang="ja-JP" sz="2400" dirty="0">
              <a:solidFill>
                <a:schemeClr val="tx1"/>
              </a:solidFill>
            </a:endParaRPr>
          </a:p>
          <a:p>
            <a:r>
              <a:rPr lang="ja-JP" altLang="en-US" sz="2400" dirty="0">
                <a:solidFill>
                  <a:schemeClr val="tx1"/>
                </a:solidFill>
              </a:rPr>
              <a:t>いつもおもしろくない</a:t>
            </a:r>
            <a:endParaRPr lang="en-US" altLang="ja-JP" sz="2400" dirty="0">
              <a:solidFill>
                <a:schemeClr val="tx1"/>
              </a:solidFill>
            </a:endParaRPr>
          </a:p>
          <a:p>
            <a:r>
              <a:rPr lang="ja-JP" altLang="en-US" sz="2400" dirty="0">
                <a:solidFill>
                  <a:schemeClr val="tx1"/>
                </a:solidFill>
              </a:rPr>
              <a:t>ホント　ヤバ</a:t>
            </a:r>
            <a:r>
              <a:rPr lang="ja-JP" altLang="en-US" sz="2400" dirty="0" err="1">
                <a:solidFill>
                  <a:schemeClr val="tx1"/>
                </a:solidFill>
              </a:rPr>
              <a:t>いよね</a:t>
            </a:r>
            <a:r>
              <a:rPr lang="ja-JP" altLang="en-US" sz="2400" dirty="0">
                <a:solidFill>
                  <a:schemeClr val="tx1"/>
                </a:solidFill>
              </a:rPr>
              <a:t> </a:t>
            </a:r>
          </a:p>
        </p:txBody>
      </p:sp>
      <p:sp>
        <p:nvSpPr>
          <p:cNvPr id="3" name="爆発 2 2"/>
          <p:cNvSpPr/>
          <p:nvPr/>
        </p:nvSpPr>
        <p:spPr>
          <a:xfrm rot="394466">
            <a:off x="754868" y="2047939"/>
            <a:ext cx="4647010" cy="3307101"/>
          </a:xfrm>
          <a:prstGeom prst="irregularSeal2">
            <a:avLst/>
          </a:prstGeom>
          <a:pattFill prst="pct80">
            <a:fgClr>
              <a:srgbClr val="FF000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endParaRPr>
          </a:p>
        </p:txBody>
      </p:sp>
      <p:sp>
        <p:nvSpPr>
          <p:cNvPr id="4" name="テキスト ボックス 3"/>
          <p:cNvSpPr txBox="1"/>
          <p:nvPr/>
        </p:nvSpPr>
        <p:spPr>
          <a:xfrm rot="20765630">
            <a:off x="1476618" y="2836147"/>
            <a:ext cx="3363669" cy="1674497"/>
          </a:xfrm>
          <a:prstGeom prst="rect">
            <a:avLst/>
          </a:prstGeom>
          <a:noFill/>
        </p:spPr>
        <p:txBody>
          <a:bodyPr wrap="square" rtlCol="0">
            <a:spAutoFit/>
          </a:bodyPr>
          <a:lstStyle/>
          <a:p>
            <a:pPr algn="ctr">
              <a:lnSpc>
                <a:spcPts val="3200"/>
              </a:lnSpc>
            </a:pPr>
            <a:r>
              <a:rPr lang="ja-JP" altLang="en-US" sz="2000" b="1" dirty="0">
                <a:solidFill>
                  <a:schemeClr val="bg1"/>
                </a:solidFill>
                <a:effectLst>
                  <a:outerShdw blurRad="38100" dist="38100" dir="2700000" algn="tl">
                    <a:srgbClr val="000000">
                      <a:alpha val="43137"/>
                    </a:srgbClr>
                  </a:outerShdw>
                </a:effectLst>
                <a:latin typeface="+mj-ea"/>
                <a:ea typeface="+mj-ea"/>
              </a:rPr>
              <a:t>あっ、ちょっと待って！</a:t>
            </a:r>
            <a:r>
              <a:rPr lang="en-US" altLang="ja-JP" sz="2000" b="1" dirty="0">
                <a:solidFill>
                  <a:schemeClr val="bg1"/>
                </a:solidFill>
                <a:effectLst>
                  <a:outerShdw blurRad="38100" dist="38100" dir="2700000" algn="tl">
                    <a:srgbClr val="000000">
                      <a:alpha val="43137"/>
                    </a:srgbClr>
                  </a:outerShdw>
                </a:effectLst>
                <a:latin typeface="+mj-ea"/>
                <a:ea typeface="+mj-ea"/>
              </a:rPr>
              <a:t> </a:t>
            </a:r>
          </a:p>
          <a:p>
            <a:pPr algn="ctr">
              <a:lnSpc>
                <a:spcPts val="3200"/>
              </a:lnSpc>
            </a:pPr>
            <a:r>
              <a:rPr lang="ja-JP" altLang="en-US" sz="2000" b="1" dirty="0">
                <a:solidFill>
                  <a:schemeClr val="bg1"/>
                </a:solidFill>
                <a:effectLst>
                  <a:outerShdw blurRad="38100" dist="38100" dir="2700000" algn="tl">
                    <a:srgbClr val="000000">
                      <a:alpha val="43137"/>
                    </a:srgbClr>
                  </a:outerShdw>
                </a:effectLst>
                <a:latin typeface="+mj-ea"/>
                <a:ea typeface="+mj-ea"/>
              </a:rPr>
              <a:t>ダメ！</a:t>
            </a:r>
            <a:endParaRPr lang="en-US" altLang="ja-JP" sz="2000" b="1" dirty="0">
              <a:solidFill>
                <a:schemeClr val="bg1"/>
              </a:solidFill>
              <a:effectLst>
                <a:outerShdw blurRad="38100" dist="38100" dir="2700000" algn="tl">
                  <a:srgbClr val="000000">
                    <a:alpha val="43137"/>
                  </a:srgbClr>
                </a:outerShdw>
              </a:effectLst>
              <a:latin typeface="+mj-ea"/>
              <a:ea typeface="+mj-ea"/>
            </a:endParaRPr>
          </a:p>
          <a:p>
            <a:pPr algn="ctr">
              <a:lnSpc>
                <a:spcPts val="3200"/>
              </a:lnSpc>
            </a:pPr>
            <a:r>
              <a:rPr lang="ja-JP" altLang="en-US" sz="2000" b="1" dirty="0">
                <a:solidFill>
                  <a:schemeClr val="bg1"/>
                </a:solidFill>
                <a:effectLst>
                  <a:outerShdw blurRad="38100" dist="38100" dir="2700000" algn="tl">
                    <a:srgbClr val="000000">
                      <a:alpha val="43137"/>
                    </a:srgbClr>
                  </a:outerShdw>
                </a:effectLst>
                <a:latin typeface="+mj-ea"/>
                <a:ea typeface="+mj-ea"/>
              </a:rPr>
              <a:t>このまま送信したら</a:t>
            </a:r>
            <a:endParaRPr lang="en-US" altLang="ja-JP" sz="2000" b="1" dirty="0">
              <a:solidFill>
                <a:schemeClr val="bg1"/>
              </a:solidFill>
              <a:effectLst>
                <a:outerShdw blurRad="38100" dist="38100" dir="2700000" algn="tl">
                  <a:srgbClr val="000000">
                    <a:alpha val="43137"/>
                  </a:srgbClr>
                </a:outerShdw>
              </a:effectLst>
              <a:latin typeface="+mj-ea"/>
              <a:ea typeface="+mj-ea"/>
            </a:endParaRPr>
          </a:p>
          <a:p>
            <a:pPr algn="ctr">
              <a:lnSpc>
                <a:spcPts val="3200"/>
              </a:lnSpc>
            </a:pPr>
            <a:r>
              <a:rPr kumimoji="1" lang="ja-JP" altLang="en-US" sz="2000" b="1" dirty="0">
                <a:solidFill>
                  <a:schemeClr val="bg1"/>
                </a:solidFill>
                <a:effectLst>
                  <a:outerShdw blurRad="38100" dist="38100" dir="2700000" algn="tl">
                    <a:srgbClr val="000000">
                      <a:alpha val="43137"/>
                    </a:srgbClr>
                  </a:outerShdw>
                </a:effectLst>
                <a:latin typeface="+mj-ea"/>
                <a:ea typeface="+mj-ea"/>
              </a:rPr>
              <a:t>　みんなに誤解される！</a:t>
            </a:r>
          </a:p>
        </p:txBody>
      </p:sp>
      <p:grpSp>
        <p:nvGrpSpPr>
          <p:cNvPr id="8" name="グループ化 7">
            <a:extLst>
              <a:ext uri="{FF2B5EF4-FFF2-40B4-BE49-F238E27FC236}">
                <a16:creationId xmlns:a16="http://schemas.microsoft.com/office/drawing/2014/main" id="{55DA6D90-9AC6-1F41-6D72-487D70E437CF}"/>
              </a:ext>
            </a:extLst>
          </p:cNvPr>
          <p:cNvGrpSpPr/>
          <p:nvPr/>
        </p:nvGrpSpPr>
        <p:grpSpPr>
          <a:xfrm>
            <a:off x="714165" y="3549446"/>
            <a:ext cx="1473260" cy="2204353"/>
            <a:chOff x="569929" y="3549446"/>
            <a:chExt cx="1473260" cy="2204353"/>
          </a:xfrm>
          <a:effectLst>
            <a:outerShdw blurRad="50800" dist="38100" dir="2700000" algn="tl" rotWithShape="0">
              <a:prstClr val="black">
                <a:alpha val="40000"/>
              </a:prstClr>
            </a:outerShdw>
          </a:effectLst>
        </p:grpSpPr>
        <p:pic>
          <p:nvPicPr>
            <p:cNvPr id="42"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9929" y="4557967"/>
              <a:ext cx="1276533" cy="1195832"/>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10" descr="C:\Users\crestec\Desktop\平井作業フォルダ\CEC_2018年度用(捨てないで！)\ペープサート教材\ペープサート教材_イラスト集_HTML版\Links\165.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6360" y="3549446"/>
              <a:ext cx="1296829" cy="1085283"/>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テキスト ボックス 1">
            <a:extLst>
              <a:ext uri="{FF2B5EF4-FFF2-40B4-BE49-F238E27FC236}">
                <a16:creationId xmlns:a16="http://schemas.microsoft.com/office/drawing/2014/main" id="{8F25E4A2-031E-99C1-D77D-350863F0D91A}"/>
              </a:ext>
            </a:extLst>
          </p:cNvPr>
          <p:cNvSpPr txBox="1"/>
          <p:nvPr/>
        </p:nvSpPr>
        <p:spPr>
          <a:xfrm>
            <a:off x="657363" y="0"/>
            <a:ext cx="2978533" cy="276999"/>
          </a:xfrm>
          <a:prstGeom prst="rect">
            <a:avLst/>
          </a:prstGeom>
          <a:noFill/>
        </p:spPr>
        <p:txBody>
          <a:bodyPr wrap="square" rtlCol="0">
            <a:spAutoFit/>
          </a:bodyPr>
          <a:lstStyle/>
          <a:p>
            <a:r>
              <a:rPr kumimoji="1" lang="ja-JP" altLang="en-US" sz="1200" dirty="0">
                <a:solidFill>
                  <a:schemeClr val="bg1"/>
                </a:solidFill>
              </a:rPr>
              <a:t>ご     かい　　　　　　　　　　　　   ひょう  げん</a:t>
            </a:r>
          </a:p>
        </p:txBody>
      </p:sp>
      <p:sp>
        <p:nvSpPr>
          <p:cNvPr id="5" name="テキスト ボックス 4">
            <a:extLst>
              <a:ext uri="{FF2B5EF4-FFF2-40B4-BE49-F238E27FC236}">
                <a16:creationId xmlns:a16="http://schemas.microsoft.com/office/drawing/2014/main" id="{9E3833FD-B34D-5BB0-927B-C05F716DCF13}"/>
              </a:ext>
            </a:extLst>
          </p:cNvPr>
          <p:cNvSpPr txBox="1"/>
          <p:nvPr/>
        </p:nvSpPr>
        <p:spPr>
          <a:xfrm rot="20678963">
            <a:off x="3197747" y="2654266"/>
            <a:ext cx="843245" cy="215444"/>
          </a:xfrm>
          <a:prstGeom prst="rect">
            <a:avLst/>
          </a:prstGeom>
          <a:noFill/>
        </p:spPr>
        <p:txBody>
          <a:bodyPr wrap="square" rtlCol="0">
            <a:spAutoFit/>
          </a:bodyPr>
          <a:lstStyle/>
          <a:p>
            <a:r>
              <a:rPr kumimoji="1" lang="ja-JP" altLang="en-US" sz="800" dirty="0">
                <a:solidFill>
                  <a:schemeClr val="bg1"/>
                </a:solidFill>
              </a:rPr>
              <a:t>ま</a:t>
            </a:r>
          </a:p>
        </p:txBody>
      </p:sp>
      <p:sp>
        <p:nvSpPr>
          <p:cNvPr id="6" name="テキスト ボックス 5">
            <a:extLst>
              <a:ext uri="{FF2B5EF4-FFF2-40B4-BE49-F238E27FC236}">
                <a16:creationId xmlns:a16="http://schemas.microsoft.com/office/drawing/2014/main" id="{3ED0009C-6A43-305A-6053-0DEB98F19723}"/>
              </a:ext>
            </a:extLst>
          </p:cNvPr>
          <p:cNvSpPr txBox="1"/>
          <p:nvPr/>
        </p:nvSpPr>
        <p:spPr>
          <a:xfrm rot="20678963">
            <a:off x="3001519" y="3537833"/>
            <a:ext cx="843245" cy="215444"/>
          </a:xfrm>
          <a:prstGeom prst="rect">
            <a:avLst/>
          </a:prstGeom>
          <a:noFill/>
        </p:spPr>
        <p:txBody>
          <a:bodyPr wrap="square" rtlCol="0">
            <a:spAutoFit/>
          </a:bodyPr>
          <a:lstStyle/>
          <a:p>
            <a:r>
              <a:rPr kumimoji="1" lang="ja-JP" altLang="en-US" sz="800" dirty="0">
                <a:solidFill>
                  <a:schemeClr val="bg1"/>
                </a:solidFill>
              </a:rPr>
              <a:t>そう   しん</a:t>
            </a:r>
          </a:p>
        </p:txBody>
      </p:sp>
      <p:sp>
        <p:nvSpPr>
          <p:cNvPr id="7" name="テキスト ボックス 6">
            <a:extLst>
              <a:ext uri="{FF2B5EF4-FFF2-40B4-BE49-F238E27FC236}">
                <a16:creationId xmlns:a16="http://schemas.microsoft.com/office/drawing/2014/main" id="{EEFD00EA-CE67-FF66-E535-FADB3A94A7E0}"/>
              </a:ext>
            </a:extLst>
          </p:cNvPr>
          <p:cNvSpPr txBox="1"/>
          <p:nvPr/>
        </p:nvSpPr>
        <p:spPr>
          <a:xfrm rot="20678963">
            <a:off x="3108079" y="3919731"/>
            <a:ext cx="843245" cy="215444"/>
          </a:xfrm>
          <a:prstGeom prst="rect">
            <a:avLst/>
          </a:prstGeom>
          <a:noFill/>
        </p:spPr>
        <p:txBody>
          <a:bodyPr wrap="square" rtlCol="0">
            <a:spAutoFit/>
          </a:bodyPr>
          <a:lstStyle/>
          <a:p>
            <a:r>
              <a:rPr kumimoji="1" lang="ja-JP" altLang="en-US" sz="800" dirty="0">
                <a:solidFill>
                  <a:schemeClr val="bg1"/>
                </a:solidFill>
              </a:rPr>
              <a:t>ご   かい</a:t>
            </a:r>
          </a:p>
        </p:txBody>
      </p:sp>
      <p:sp>
        <p:nvSpPr>
          <p:cNvPr id="10" name="テキスト ボックス 9">
            <a:extLst>
              <a:ext uri="{FF2B5EF4-FFF2-40B4-BE49-F238E27FC236}">
                <a16:creationId xmlns:a16="http://schemas.microsoft.com/office/drawing/2014/main" id="{CE0EA4AE-4C50-E57D-750A-A826CD873298}"/>
              </a:ext>
            </a:extLst>
          </p:cNvPr>
          <p:cNvSpPr txBox="1"/>
          <p:nvPr/>
        </p:nvSpPr>
        <p:spPr>
          <a:xfrm>
            <a:off x="6049173" y="3496595"/>
            <a:ext cx="536740" cy="215444"/>
          </a:xfrm>
          <a:prstGeom prst="rect">
            <a:avLst/>
          </a:prstGeom>
          <a:noFill/>
        </p:spPr>
        <p:txBody>
          <a:bodyPr wrap="square" rtlCol="0">
            <a:spAutoFit/>
          </a:bodyPr>
          <a:lstStyle/>
          <a:p>
            <a:r>
              <a:rPr kumimoji="1" lang="ja-JP" altLang="en-US" sz="800" b="1" dirty="0"/>
              <a:t>はなし</a:t>
            </a:r>
            <a:endParaRPr kumimoji="1" lang="en-US" altLang="ja-JP" sz="800" b="1" dirty="0"/>
          </a:p>
        </p:txBody>
      </p:sp>
      <p:sp>
        <p:nvSpPr>
          <p:cNvPr id="14" name="テキスト ボックス 13">
            <a:extLst>
              <a:ext uri="{FF2B5EF4-FFF2-40B4-BE49-F238E27FC236}">
                <a16:creationId xmlns:a16="http://schemas.microsoft.com/office/drawing/2014/main" id="{49A06070-4D9D-527B-FDB2-974CBE6F3F9A}"/>
              </a:ext>
            </a:extLst>
          </p:cNvPr>
          <p:cNvSpPr txBox="1"/>
          <p:nvPr/>
        </p:nvSpPr>
        <p:spPr>
          <a:xfrm>
            <a:off x="800103" y="1113346"/>
            <a:ext cx="7350159" cy="1019510"/>
          </a:xfrm>
          <a:prstGeom prst="rect">
            <a:avLst/>
          </a:prstGeom>
          <a:pattFill prst="divot">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algn="ctr" eaLnBrk="1" hangingPunct="1">
              <a:lnSpc>
                <a:spcPts val="3900"/>
              </a:lnSpc>
              <a:buSzPct val="100000"/>
              <a:defRPr/>
            </a:pPr>
            <a:r>
              <a:rPr lang="ja-JP" altLang="en-US" sz="2400" b="1" dirty="0">
                <a:ln w="0"/>
                <a:solidFill>
                  <a:srgbClr val="FF0000"/>
                </a:solidFill>
                <a:effectLst>
                  <a:outerShdw blurRad="38100" dist="38100" dir="2700000" algn="tl">
                    <a:srgbClr val="000000">
                      <a:alpha val="43137"/>
                    </a:srgbClr>
                  </a:outerShdw>
                </a:effectLst>
                <a:latin typeface="+mj-ea"/>
                <a:ea typeface="+mj-ea"/>
              </a:rPr>
              <a:t>送信をしようとしたＡさんは、この文がみんなに誤解されるかもしれないことに気づき、送信を思いとどまりました。</a:t>
            </a:r>
            <a:endParaRPr lang="en-US" altLang="ja-JP" sz="2400" b="1" dirty="0">
              <a:ln w="0"/>
              <a:solidFill>
                <a:srgbClr val="FF0000"/>
              </a:solidFill>
              <a:effectLst>
                <a:outerShdw blurRad="38100" dist="38100" dir="2700000" algn="tl">
                  <a:srgbClr val="000000">
                    <a:alpha val="43137"/>
                  </a:srgbClr>
                </a:outerShdw>
              </a:effectLst>
              <a:latin typeface="+mj-ea"/>
              <a:ea typeface="+mj-ea"/>
            </a:endParaRPr>
          </a:p>
        </p:txBody>
      </p:sp>
      <p:sp>
        <p:nvSpPr>
          <p:cNvPr id="16" name="テキスト ボックス 15">
            <a:extLst>
              <a:ext uri="{FF2B5EF4-FFF2-40B4-BE49-F238E27FC236}">
                <a16:creationId xmlns:a16="http://schemas.microsoft.com/office/drawing/2014/main" id="{F9812224-4F1D-8DD2-8228-00EE68710212}"/>
              </a:ext>
            </a:extLst>
          </p:cNvPr>
          <p:cNvSpPr txBox="1"/>
          <p:nvPr/>
        </p:nvSpPr>
        <p:spPr>
          <a:xfrm>
            <a:off x="890596" y="1095805"/>
            <a:ext cx="6633732" cy="230832"/>
          </a:xfrm>
          <a:prstGeom prst="rect">
            <a:avLst/>
          </a:prstGeom>
          <a:noFill/>
        </p:spPr>
        <p:txBody>
          <a:bodyPr wrap="square" rtlCol="0">
            <a:spAutoFit/>
          </a:bodyPr>
          <a:lstStyle/>
          <a:p>
            <a:r>
              <a:rPr kumimoji="1" lang="ja-JP" altLang="en-US" sz="900" b="1" dirty="0">
                <a:solidFill>
                  <a:srgbClr val="FF0000"/>
                </a:solidFill>
              </a:rPr>
              <a:t>そう    しん　　　　　　　　　　　　　　　　　　　　　　　　　　　　　　　　　　　　　　　　　　　　　　　 ぶん　    　　　　　　　　　　　　　　　　　   ご     かい</a:t>
            </a:r>
            <a:endParaRPr kumimoji="1" lang="en-US" altLang="ja-JP" sz="900" b="1" dirty="0">
              <a:solidFill>
                <a:srgbClr val="FF0000"/>
              </a:solidFill>
            </a:endParaRPr>
          </a:p>
        </p:txBody>
      </p:sp>
      <p:sp>
        <p:nvSpPr>
          <p:cNvPr id="17" name="テキスト ボックス 16">
            <a:extLst>
              <a:ext uri="{FF2B5EF4-FFF2-40B4-BE49-F238E27FC236}">
                <a16:creationId xmlns:a16="http://schemas.microsoft.com/office/drawing/2014/main" id="{78F3000B-AFA1-87F5-5F4D-AB23DDCA52E0}"/>
              </a:ext>
            </a:extLst>
          </p:cNvPr>
          <p:cNvSpPr txBox="1"/>
          <p:nvPr/>
        </p:nvSpPr>
        <p:spPr>
          <a:xfrm>
            <a:off x="3581448" y="1583014"/>
            <a:ext cx="2467726" cy="230832"/>
          </a:xfrm>
          <a:prstGeom prst="rect">
            <a:avLst/>
          </a:prstGeom>
          <a:noFill/>
        </p:spPr>
        <p:txBody>
          <a:bodyPr wrap="square" rtlCol="0">
            <a:spAutoFit/>
          </a:bodyPr>
          <a:lstStyle/>
          <a:p>
            <a:r>
              <a:rPr kumimoji="1" lang="ja-JP" altLang="en-US" sz="900" b="1" dirty="0">
                <a:solidFill>
                  <a:srgbClr val="FF0000"/>
                </a:solidFill>
              </a:rPr>
              <a:t>き　　　　　　　　　　　　そう    しん　　　  　おも</a:t>
            </a:r>
            <a:endParaRPr kumimoji="1" lang="en-US" altLang="ja-JP" sz="900" b="1" dirty="0">
              <a:solidFill>
                <a:srgbClr val="FF0000"/>
              </a:solidFill>
            </a:endParaRPr>
          </a:p>
        </p:txBody>
      </p:sp>
      <p:sp>
        <p:nvSpPr>
          <p:cNvPr id="11" name="フッター プレースホルダー 2">
            <a:extLst>
              <a:ext uri="{FF2B5EF4-FFF2-40B4-BE49-F238E27FC236}">
                <a16:creationId xmlns:a16="http://schemas.microsoft.com/office/drawing/2014/main" id="{F110A061-6B5E-1475-14B3-9DCBA5AE7A2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2" name="フッター プレースホルダー 2">
            <a:extLst>
              <a:ext uri="{FF2B5EF4-FFF2-40B4-BE49-F238E27FC236}">
                <a16:creationId xmlns:a16="http://schemas.microsoft.com/office/drawing/2014/main" id="{965A6735-8E5C-7B17-F08F-007BAA038A10}"/>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82377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直角三角形 2">
            <a:extLst>
              <a:ext uri="{FF2B5EF4-FFF2-40B4-BE49-F238E27FC236}">
                <a16:creationId xmlns:a16="http://schemas.microsoft.com/office/drawing/2014/main" id="{41E91289-0B49-FBD3-D641-5DA27E91AD5C}"/>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1001797"/>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③考えてみよう！</a:t>
              </a:r>
            </a:p>
          </p:txBody>
        </p:sp>
      </p:grpSp>
      <p:sp>
        <p:nvSpPr>
          <p:cNvPr id="16" name="正方形/長方形 15"/>
          <p:cNvSpPr/>
          <p:nvPr/>
        </p:nvSpPr>
        <p:spPr>
          <a:xfrm>
            <a:off x="592087" y="1693082"/>
            <a:ext cx="8834357" cy="1446550"/>
          </a:xfrm>
          <a:prstGeom prst="rect">
            <a:avLst/>
          </a:prstGeom>
          <a:noFill/>
        </p:spPr>
        <p:txBody>
          <a:bodyPr wrap="square">
            <a:spAutoFit/>
          </a:bodyPr>
          <a:lstStyle/>
          <a:p>
            <a:pP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このメッセージにどんな問題点が</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あるのでしょう？</a:t>
            </a:r>
            <a:r>
              <a:rPr lang="ja-JP" altLang="en-US" sz="4400" b="1" dirty="0">
                <a:ln w="9525">
                  <a:solidFill>
                    <a:schemeClr val="tx1"/>
                  </a:solidFill>
                  <a:prstDash val="solid"/>
                </a:ln>
                <a:solidFill>
                  <a:srgbClr val="FFC000"/>
                </a:solidFill>
                <a:effectLst>
                  <a:outerShdw blurRad="50800" dist="38100" dir="5400000" algn="ctr" rotWithShape="0">
                    <a:schemeClr val="tx1"/>
                  </a:outerShdw>
                </a:effectLst>
              </a:rPr>
              <a:t>　</a:t>
            </a:r>
            <a:endParaRPr lang="en-US" altLang="ja-JP" sz="44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244064" y="1050414"/>
            <a:ext cx="1519623"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algn="ctr"/>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pic>
        <p:nvPicPr>
          <p:cNvPr id="15"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52324"/>
          <a:stretch/>
        </p:blipFill>
        <p:spPr bwMode="auto">
          <a:xfrm>
            <a:off x="3707903" y="3068960"/>
            <a:ext cx="5328593" cy="2709519"/>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E7F08D89-FA13-1498-3A5B-15294107D0A8}"/>
              </a:ext>
            </a:extLst>
          </p:cNvPr>
          <p:cNvSpPr txBox="1"/>
          <p:nvPr/>
        </p:nvSpPr>
        <p:spPr>
          <a:xfrm>
            <a:off x="518847" y="21325"/>
            <a:ext cx="740785" cy="276999"/>
          </a:xfrm>
          <a:prstGeom prst="rect">
            <a:avLst/>
          </a:prstGeom>
          <a:noFill/>
        </p:spPr>
        <p:txBody>
          <a:bodyPr wrap="square" rtlCol="0">
            <a:spAutoFit/>
          </a:bodyPr>
          <a:lstStyle/>
          <a:p>
            <a:r>
              <a:rPr kumimoji="1" lang="ja-JP" altLang="en-US" sz="1200" dirty="0">
                <a:solidFill>
                  <a:schemeClr val="bg1"/>
                </a:solidFill>
              </a:rPr>
              <a:t>かんが</a:t>
            </a:r>
          </a:p>
        </p:txBody>
      </p:sp>
      <p:sp>
        <p:nvSpPr>
          <p:cNvPr id="4" name="角丸四角形 45">
            <a:extLst>
              <a:ext uri="{FF2B5EF4-FFF2-40B4-BE49-F238E27FC236}">
                <a16:creationId xmlns:a16="http://schemas.microsoft.com/office/drawing/2014/main" id="{10149E5A-AC50-947B-5586-7F72B09ECBD7}"/>
              </a:ext>
            </a:extLst>
          </p:cNvPr>
          <p:cNvSpPr/>
          <p:nvPr/>
        </p:nvSpPr>
        <p:spPr>
          <a:xfrm>
            <a:off x="4860033" y="3930694"/>
            <a:ext cx="3024336" cy="17033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Ｂさんの話ってさー</a:t>
            </a:r>
            <a:endParaRPr lang="en-US" altLang="ja-JP" sz="2400" dirty="0">
              <a:solidFill>
                <a:schemeClr val="tx1"/>
              </a:solidFill>
            </a:endParaRPr>
          </a:p>
          <a:p>
            <a:r>
              <a:rPr lang="ja-JP" altLang="en-US" sz="2400" dirty="0">
                <a:solidFill>
                  <a:schemeClr val="tx1"/>
                </a:solidFill>
              </a:rPr>
              <a:t>いつもおもしろくない</a:t>
            </a:r>
            <a:endParaRPr lang="en-US" altLang="ja-JP" sz="2400" dirty="0">
              <a:solidFill>
                <a:schemeClr val="tx1"/>
              </a:solidFill>
            </a:endParaRPr>
          </a:p>
          <a:p>
            <a:r>
              <a:rPr lang="ja-JP" altLang="en-US" sz="2400" dirty="0">
                <a:solidFill>
                  <a:schemeClr val="tx1"/>
                </a:solidFill>
              </a:rPr>
              <a:t>ホント　ヤバ</a:t>
            </a:r>
            <a:r>
              <a:rPr lang="ja-JP" altLang="en-US" sz="2400" dirty="0" err="1">
                <a:solidFill>
                  <a:schemeClr val="tx1"/>
                </a:solidFill>
              </a:rPr>
              <a:t>いよね</a:t>
            </a:r>
            <a:r>
              <a:rPr lang="ja-JP" altLang="en-US" sz="2400" dirty="0">
                <a:solidFill>
                  <a:schemeClr val="tx1"/>
                </a:solidFill>
              </a:rPr>
              <a:t> </a:t>
            </a:r>
          </a:p>
        </p:txBody>
      </p:sp>
      <p:sp>
        <p:nvSpPr>
          <p:cNvPr id="6" name="テキスト ボックス 5">
            <a:extLst>
              <a:ext uri="{FF2B5EF4-FFF2-40B4-BE49-F238E27FC236}">
                <a16:creationId xmlns:a16="http://schemas.microsoft.com/office/drawing/2014/main" id="{228ABF09-8F00-7CD7-DE66-D4BD323AB0CE}"/>
              </a:ext>
            </a:extLst>
          </p:cNvPr>
          <p:cNvSpPr txBox="1"/>
          <p:nvPr/>
        </p:nvSpPr>
        <p:spPr>
          <a:xfrm>
            <a:off x="6012160" y="4083485"/>
            <a:ext cx="536740" cy="215444"/>
          </a:xfrm>
          <a:prstGeom prst="rect">
            <a:avLst/>
          </a:prstGeom>
          <a:noFill/>
        </p:spPr>
        <p:txBody>
          <a:bodyPr wrap="square" rtlCol="0">
            <a:spAutoFit/>
          </a:bodyPr>
          <a:lstStyle/>
          <a:p>
            <a:r>
              <a:rPr kumimoji="1" lang="ja-JP" altLang="en-US" sz="800" b="1" dirty="0"/>
              <a:t>はなし</a:t>
            </a:r>
            <a:endParaRPr kumimoji="1" lang="en-US" altLang="ja-JP" sz="800" b="1" dirty="0"/>
          </a:p>
        </p:txBody>
      </p:sp>
      <p:sp>
        <p:nvSpPr>
          <p:cNvPr id="7" name="テキスト ボックス 6">
            <a:extLst>
              <a:ext uri="{FF2B5EF4-FFF2-40B4-BE49-F238E27FC236}">
                <a16:creationId xmlns:a16="http://schemas.microsoft.com/office/drawing/2014/main" id="{C1674E06-1D85-29E7-82C6-5D8033CB509F}"/>
              </a:ext>
            </a:extLst>
          </p:cNvPr>
          <p:cNvSpPr txBox="1"/>
          <p:nvPr/>
        </p:nvSpPr>
        <p:spPr>
          <a:xfrm>
            <a:off x="6168689" y="1579963"/>
            <a:ext cx="1715680" cy="276999"/>
          </a:xfrm>
          <a:prstGeom prst="rect">
            <a:avLst/>
          </a:prstGeom>
          <a:noFill/>
        </p:spPr>
        <p:txBody>
          <a:bodyPr wrap="square" rtlCol="0">
            <a:spAutoFit/>
          </a:bodyPr>
          <a:lstStyle/>
          <a:p>
            <a:r>
              <a:rPr kumimoji="1" lang="ja-JP" altLang="en-US" sz="1200" b="1" dirty="0">
                <a:solidFill>
                  <a:srgbClr val="FF0000"/>
                </a:solidFill>
              </a:rPr>
              <a:t>もん        だい      てん</a:t>
            </a:r>
            <a:endParaRPr kumimoji="1" lang="en-US" altLang="ja-JP" sz="1200" b="1" dirty="0">
              <a:solidFill>
                <a:srgbClr val="FF0000"/>
              </a:solidFill>
            </a:endParaRPr>
          </a:p>
        </p:txBody>
      </p:sp>
      <p:sp>
        <p:nvSpPr>
          <p:cNvPr id="10" name="テキスト ボックス 9">
            <a:extLst>
              <a:ext uri="{FF2B5EF4-FFF2-40B4-BE49-F238E27FC236}">
                <a16:creationId xmlns:a16="http://schemas.microsoft.com/office/drawing/2014/main" id="{D3CCFC14-7738-9222-D5DD-0F93B85D3B47}"/>
              </a:ext>
            </a:extLst>
          </p:cNvPr>
          <p:cNvSpPr txBox="1"/>
          <p:nvPr/>
        </p:nvSpPr>
        <p:spPr>
          <a:xfrm>
            <a:off x="634999" y="3724480"/>
            <a:ext cx="3663684" cy="1497911"/>
          </a:xfrm>
          <a:prstGeom prst="rect">
            <a:avLst/>
          </a:prstGeom>
          <a:pattFill prst="lgGrid">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2400" b="1" dirty="0">
                <a:solidFill>
                  <a:srgbClr val="FF0000"/>
                </a:solidFill>
                <a:effectLst>
                  <a:outerShdw blurRad="38100" dist="38100" dir="2700000" algn="tl">
                    <a:srgbClr val="000000">
                      <a:alpha val="43137"/>
                    </a:srgbClr>
                  </a:outerShdw>
                </a:effectLst>
              </a:rPr>
              <a:t>＜ヒント＞</a:t>
            </a:r>
            <a:endParaRPr kumimoji="1" lang="en-US" altLang="ja-JP" sz="2400" b="1" dirty="0">
              <a:solidFill>
                <a:srgbClr val="FF0000"/>
              </a:solidFill>
              <a:effectLst>
                <a:outerShdw blurRad="38100" dist="38100" dir="2700000" algn="tl">
                  <a:srgbClr val="000000">
                    <a:alpha val="43137"/>
                  </a:srgbClr>
                </a:outerShdw>
              </a:effectLst>
            </a:endParaRPr>
          </a:p>
          <a:p>
            <a:pPr>
              <a:lnSpc>
                <a:spcPct val="150000"/>
              </a:lnSpc>
            </a:pPr>
            <a:r>
              <a:rPr kumimoji="1" lang="ja-JP" altLang="en-US" sz="2400" b="1" dirty="0">
                <a:solidFill>
                  <a:srgbClr val="FF0000"/>
                </a:solidFill>
                <a:effectLst>
                  <a:outerShdw blurRad="38100" dist="38100" dir="2700000" algn="tl">
                    <a:srgbClr val="000000">
                      <a:alpha val="43137"/>
                    </a:srgbClr>
                  </a:outerShdw>
                </a:effectLst>
              </a:rPr>
              <a:t> これを読んだ人がどう受け止めるか、考えてみよう！</a:t>
            </a:r>
          </a:p>
        </p:txBody>
      </p:sp>
      <p:sp>
        <p:nvSpPr>
          <p:cNvPr id="11" name="テキスト ボックス 10">
            <a:extLst>
              <a:ext uri="{FF2B5EF4-FFF2-40B4-BE49-F238E27FC236}">
                <a16:creationId xmlns:a16="http://schemas.microsoft.com/office/drawing/2014/main" id="{6189F1EF-AB57-7AF4-BCBE-170D53275DA2}"/>
              </a:ext>
            </a:extLst>
          </p:cNvPr>
          <p:cNvSpPr txBox="1"/>
          <p:nvPr/>
        </p:nvSpPr>
        <p:spPr>
          <a:xfrm>
            <a:off x="1619672" y="4107806"/>
            <a:ext cx="2775111" cy="230832"/>
          </a:xfrm>
          <a:prstGeom prst="rect">
            <a:avLst/>
          </a:prstGeom>
          <a:noFill/>
        </p:spPr>
        <p:txBody>
          <a:bodyPr wrap="square" rtlCol="0">
            <a:spAutoFit/>
          </a:bodyPr>
          <a:lstStyle/>
          <a:p>
            <a:r>
              <a:rPr kumimoji="1" lang="ja-JP" altLang="en-US" sz="900" b="1" dirty="0">
                <a:solidFill>
                  <a:srgbClr val="FF0000"/>
                </a:solidFill>
              </a:rPr>
              <a:t>よ　　　　　　　　　　ひと　　　　　　　　　　　　う</a:t>
            </a:r>
            <a:endParaRPr kumimoji="1" lang="en-US" altLang="ja-JP" sz="900" b="1" dirty="0">
              <a:solidFill>
                <a:srgbClr val="FF0000"/>
              </a:solidFill>
            </a:endParaRPr>
          </a:p>
        </p:txBody>
      </p:sp>
      <p:sp>
        <p:nvSpPr>
          <p:cNvPr id="12" name="テキスト ボックス 11">
            <a:extLst>
              <a:ext uri="{FF2B5EF4-FFF2-40B4-BE49-F238E27FC236}">
                <a16:creationId xmlns:a16="http://schemas.microsoft.com/office/drawing/2014/main" id="{ED4B75C0-6B28-909D-AF54-F0A46103418D}"/>
              </a:ext>
            </a:extLst>
          </p:cNvPr>
          <p:cNvSpPr txBox="1"/>
          <p:nvPr/>
        </p:nvSpPr>
        <p:spPr>
          <a:xfrm>
            <a:off x="755576" y="4653127"/>
            <a:ext cx="3639207" cy="230832"/>
          </a:xfrm>
          <a:prstGeom prst="rect">
            <a:avLst/>
          </a:prstGeom>
          <a:noFill/>
        </p:spPr>
        <p:txBody>
          <a:bodyPr wrap="square" rtlCol="0">
            <a:spAutoFit/>
          </a:bodyPr>
          <a:lstStyle/>
          <a:p>
            <a:r>
              <a:rPr kumimoji="1" lang="ja-JP" altLang="en-US" sz="900" b="1" dirty="0">
                <a:solidFill>
                  <a:srgbClr val="FF0000"/>
                </a:solidFill>
              </a:rPr>
              <a:t>と　　　　　　　　　　　　　　　かんが</a:t>
            </a:r>
            <a:endParaRPr kumimoji="1" lang="en-US" altLang="ja-JP" sz="900" b="1" dirty="0">
              <a:solidFill>
                <a:srgbClr val="FF0000"/>
              </a:solidFill>
            </a:endParaRPr>
          </a:p>
        </p:txBody>
      </p:sp>
      <p:sp>
        <p:nvSpPr>
          <p:cNvPr id="5" name="フッター プレースホルダー 2">
            <a:extLst>
              <a:ext uri="{FF2B5EF4-FFF2-40B4-BE49-F238E27FC236}">
                <a16:creationId xmlns:a16="http://schemas.microsoft.com/office/drawing/2014/main" id="{25D7BC15-9DFF-0843-D7F6-4755C9E2AE2F}"/>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5254045C-685E-4260-7A7E-8FCCE56C7D3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630440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正方形/長方形 2">
            <a:extLst>
              <a:ext uri="{FF2B5EF4-FFF2-40B4-BE49-F238E27FC236}">
                <a16:creationId xmlns:a16="http://schemas.microsoft.com/office/drawing/2014/main" id="{2EEC52D6-D54A-D091-50E9-503EE83696EB}"/>
              </a:ext>
            </a:extLst>
          </p:cNvPr>
          <p:cNvGrpSpPr>
            <a:grpSpLocks/>
          </p:cNvGrpSpPr>
          <p:nvPr/>
        </p:nvGrpSpPr>
        <p:grpSpPr bwMode="auto">
          <a:xfrm>
            <a:off x="-30163" y="-30163"/>
            <a:ext cx="9240838" cy="984152"/>
            <a:chOff x="-19" y="-19"/>
            <a:chExt cx="5821" cy="914"/>
          </a:xfrm>
        </p:grpSpPr>
        <p:pic>
          <p:nvPicPr>
            <p:cNvPr id="23" name="正方形/長方形 2">
              <a:extLst>
                <a:ext uri="{FF2B5EF4-FFF2-40B4-BE49-F238E27FC236}">
                  <a16:creationId xmlns:a16="http://schemas.microsoft.com/office/drawing/2014/main" id="{1204612F-E5BD-F98E-8798-55AF1AA7669E}"/>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834">
              <a:extLst>
                <a:ext uri="{FF2B5EF4-FFF2-40B4-BE49-F238E27FC236}">
                  <a16:creationId xmlns:a16="http://schemas.microsoft.com/office/drawing/2014/main" id="{1F950E33-5FC3-5289-D9D6-56E00F5E2BC3}"/>
                </a:ext>
              </a:extLst>
            </p:cNvPr>
            <p:cNvSpPr>
              <a:spLocks noChangeArrowheads="1"/>
            </p:cNvSpPr>
            <p:nvPr/>
          </p:nvSpPr>
          <p:spPr bwMode="auto">
            <a:xfrm>
              <a:off x="0" y="-1"/>
              <a:ext cx="5760" cy="8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rPr>
                <a:t>④誤解を生む理由　</a:t>
              </a:r>
              <a:r>
                <a:rPr lang="ja-JP" altLang="en-US" sz="2400" b="1" dirty="0">
                  <a:solidFill>
                    <a:srgbClr val="FFFFFF"/>
                  </a:solidFill>
                  <a:effectLst>
                    <a:outerShdw blurRad="38100" dist="38100" dir="2700000" algn="tl">
                      <a:srgbClr val="C0C0C0"/>
                    </a:outerShdw>
                  </a:effectLst>
                  <a:latin typeface="ＭＳ Ｐゴシック" panose="020B0600070205080204" pitchFamily="50" charset="-128"/>
                </a:rPr>
                <a:t>～表情や口調が伝わらない～</a:t>
              </a:r>
            </a:p>
          </p:txBody>
        </p:sp>
      </p:grpSp>
      <p:sp>
        <p:nvSpPr>
          <p:cNvPr id="26" name="直角三角形 25">
            <a:extLst>
              <a:ext uri="{FF2B5EF4-FFF2-40B4-BE49-F238E27FC236}">
                <a16:creationId xmlns:a16="http://schemas.microsoft.com/office/drawing/2014/main" id="{6BE65724-63C3-3496-BB6F-4B5EFBC11BBE}"/>
              </a:ext>
            </a:extLst>
          </p:cNvPr>
          <p:cNvSpPr/>
          <p:nvPr/>
        </p:nvSpPr>
        <p:spPr>
          <a:xfrm>
            <a:off x="8954" y="838200"/>
            <a:ext cx="4995094" cy="5471120"/>
          </a:xfrm>
          <a:prstGeom prst="rtTriangle">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雲形吹き出し 14343">
            <a:extLst>
              <a:ext uri="{FF2B5EF4-FFF2-40B4-BE49-F238E27FC236}">
                <a16:creationId xmlns:a16="http://schemas.microsoft.com/office/drawing/2014/main" id="{D6E752BC-3E19-C507-355A-9E1A0285C78D}"/>
              </a:ext>
            </a:extLst>
          </p:cNvPr>
          <p:cNvSpPr/>
          <p:nvPr/>
        </p:nvSpPr>
        <p:spPr>
          <a:xfrm>
            <a:off x="4651532" y="2553531"/>
            <a:ext cx="3331033" cy="1180040"/>
          </a:xfrm>
          <a:prstGeom prst="cloudCallout">
            <a:avLst>
              <a:gd name="adj1" fmla="val 30097"/>
              <a:gd name="adj2" fmla="val 57511"/>
            </a:avLst>
          </a:prstGeom>
          <a:solidFill>
            <a:srgbClr val="FFFFCC"/>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面白くないなんて・・・</a:t>
            </a:r>
            <a:endParaRPr kumimoji="1" lang="en-US" altLang="ja-JP"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Ｂさんのこときらいなの？</a:t>
            </a:r>
          </a:p>
        </p:txBody>
      </p:sp>
      <p:sp>
        <p:nvSpPr>
          <p:cNvPr id="28" name="雲形吹き出し 73">
            <a:extLst>
              <a:ext uri="{FF2B5EF4-FFF2-40B4-BE49-F238E27FC236}">
                <a16:creationId xmlns:a16="http://schemas.microsoft.com/office/drawing/2014/main" id="{EBB26C67-486F-B397-CB80-D974059ED971}"/>
              </a:ext>
            </a:extLst>
          </p:cNvPr>
          <p:cNvSpPr/>
          <p:nvPr/>
        </p:nvSpPr>
        <p:spPr>
          <a:xfrm>
            <a:off x="2810322" y="4166792"/>
            <a:ext cx="2583808" cy="1126642"/>
          </a:xfrm>
          <a:prstGeom prst="cloudCallout">
            <a:avLst>
              <a:gd name="adj1" fmla="val 47249"/>
              <a:gd name="adj2" fmla="val 42818"/>
            </a:avLst>
          </a:prstGeom>
          <a:solidFill>
            <a:srgbClr val="FFCC99"/>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ＳＮＳに人の悪口を</a:t>
            </a:r>
            <a:endParaRPr kumimoji="1" lang="en-US" altLang="ja-JP"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書かないでよ！</a:t>
            </a:r>
          </a:p>
        </p:txBody>
      </p:sp>
      <p:grpSp>
        <p:nvGrpSpPr>
          <p:cNvPr id="29" name="グループ化 28">
            <a:extLst>
              <a:ext uri="{FF2B5EF4-FFF2-40B4-BE49-F238E27FC236}">
                <a16:creationId xmlns:a16="http://schemas.microsoft.com/office/drawing/2014/main" id="{F6B6D4D4-302C-E12C-0458-33A215771C9A}"/>
              </a:ext>
            </a:extLst>
          </p:cNvPr>
          <p:cNvGrpSpPr/>
          <p:nvPr/>
        </p:nvGrpSpPr>
        <p:grpSpPr>
          <a:xfrm>
            <a:off x="5249954" y="4746904"/>
            <a:ext cx="986845" cy="1157107"/>
            <a:chOff x="5336469" y="4274573"/>
            <a:chExt cx="986845" cy="1157107"/>
          </a:xfrm>
        </p:grpSpPr>
        <p:pic>
          <p:nvPicPr>
            <p:cNvPr id="30" name="Picture 39" descr="C:\Users\crestec\Desktop\平井作業フォルダ\CEC_2018年度用(捨てないで！)\ペープサート教材\ペープサート教材_イラスト集_Delivery\ペープサート教材_イラスト集\キャラ\中学生男子\004_中学_小学高学年男子_私服B_通常.png">
              <a:extLst>
                <a:ext uri="{FF2B5EF4-FFF2-40B4-BE49-F238E27FC236}">
                  <a16:creationId xmlns:a16="http://schemas.microsoft.com/office/drawing/2014/main" id="{E37FD77D-26F4-ECA0-C218-C01237D2E5BB}"/>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31408"/>
            <a:stretch/>
          </p:blipFill>
          <p:spPr bwMode="auto">
            <a:xfrm flipH="1">
              <a:off x="5336469" y="4804346"/>
              <a:ext cx="986845" cy="627334"/>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36" name="Picture 16" descr="C:\Users\crestec\Desktop\平井作業フォルダ\CEC_2018年度用(捨てないで！)\ペープサート教材\ペープサート教材_イラスト集_Delivery\ペープサート教材_イラスト集\キャラ\中学生女子\006_中学女子B_怒る.png">
              <a:extLst>
                <a:ext uri="{FF2B5EF4-FFF2-40B4-BE49-F238E27FC236}">
                  <a16:creationId xmlns:a16="http://schemas.microsoft.com/office/drawing/2014/main" id="{45FAA106-75A7-CF5B-E66A-7DD08A4B4DA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316679" flipH="1">
              <a:off x="5420390" y="4274573"/>
              <a:ext cx="819002" cy="667211"/>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pSp>
      <p:sp>
        <p:nvSpPr>
          <p:cNvPr id="37" name="雲形吹き出し 79">
            <a:extLst>
              <a:ext uri="{FF2B5EF4-FFF2-40B4-BE49-F238E27FC236}">
                <a16:creationId xmlns:a16="http://schemas.microsoft.com/office/drawing/2014/main" id="{8D020854-4EFD-FAC9-F330-9183101BB6E0}"/>
              </a:ext>
            </a:extLst>
          </p:cNvPr>
          <p:cNvSpPr/>
          <p:nvPr/>
        </p:nvSpPr>
        <p:spPr>
          <a:xfrm>
            <a:off x="919890" y="4939104"/>
            <a:ext cx="2822883" cy="1386044"/>
          </a:xfrm>
          <a:prstGeom prst="cloudCallout">
            <a:avLst>
              <a:gd name="adj1" fmla="val 58940"/>
              <a:gd name="adj2" fmla="val 20314"/>
            </a:avLst>
          </a:prstGeom>
          <a:solidFill>
            <a:srgbClr val="CCECFF"/>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ひどい、こんなことを</a:t>
            </a:r>
            <a:endParaRPr kumimoji="1" lang="en-US" altLang="ja-JP"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書くなんて・・・</a:t>
            </a:r>
            <a:endParaRPr kumimoji="1" lang="en-US" altLang="ja-JP"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Ｂさんがかわいそう</a:t>
            </a:r>
          </a:p>
        </p:txBody>
      </p:sp>
      <p:sp>
        <p:nvSpPr>
          <p:cNvPr id="39" name="雲形吹き出し 82">
            <a:extLst>
              <a:ext uri="{FF2B5EF4-FFF2-40B4-BE49-F238E27FC236}">
                <a16:creationId xmlns:a16="http://schemas.microsoft.com/office/drawing/2014/main" id="{7633EC03-DAF1-9A4E-BFEB-83785690174C}"/>
              </a:ext>
            </a:extLst>
          </p:cNvPr>
          <p:cNvSpPr/>
          <p:nvPr/>
        </p:nvSpPr>
        <p:spPr>
          <a:xfrm>
            <a:off x="4302671" y="3418223"/>
            <a:ext cx="3453378" cy="1142621"/>
          </a:xfrm>
          <a:prstGeom prst="cloudCallout">
            <a:avLst>
              <a:gd name="adj1" fmla="val 20287"/>
              <a:gd name="adj2" fmla="val 66326"/>
            </a:avLst>
          </a:prstGeom>
          <a:solidFill>
            <a:schemeClr val="accent5">
              <a:lumMod val="20000"/>
              <a:lumOff val="80000"/>
            </a:schemeClr>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Ｂさんはいい子なのに・・・</a:t>
            </a:r>
            <a:endParaRPr kumimoji="1" lang="en-US" altLang="ja-JP"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ヤバ</a:t>
            </a:r>
            <a:r>
              <a:rPr kumimoji="1" lang="ja-JP" altLang="en-US" sz="1400" dirty="0" err="1">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い</a:t>
            </a:r>
            <a:r>
              <a:rPr kumimoji="1" lang="ja-JP" altLang="en-US" sz="14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子じゃないのに・・・</a:t>
            </a:r>
          </a:p>
        </p:txBody>
      </p:sp>
      <p:grpSp>
        <p:nvGrpSpPr>
          <p:cNvPr id="43" name="グループ化 42">
            <a:extLst>
              <a:ext uri="{FF2B5EF4-FFF2-40B4-BE49-F238E27FC236}">
                <a16:creationId xmlns:a16="http://schemas.microsoft.com/office/drawing/2014/main" id="{D058E00D-BAFC-2492-6463-863C8CC21352}"/>
              </a:ext>
            </a:extLst>
          </p:cNvPr>
          <p:cNvGrpSpPr/>
          <p:nvPr/>
        </p:nvGrpSpPr>
        <p:grpSpPr>
          <a:xfrm>
            <a:off x="6455497" y="4313132"/>
            <a:ext cx="1052504" cy="1209745"/>
            <a:chOff x="6521355" y="3967183"/>
            <a:chExt cx="1052504" cy="1209745"/>
          </a:xfrm>
        </p:grpSpPr>
        <p:pic>
          <p:nvPicPr>
            <p:cNvPr id="44" name="Picture 43" descr="C:\Users\crestec\Desktop\平井作業フォルダ\CEC_2018年度用(捨てないで！)\ペープサート教材\ペープサート教材_イラスト集_Delivery\ペープサート教材_イラスト集\キャラ\中学生女子\008_中学_小学高学年_女子_私服C_通常.png">
              <a:extLst>
                <a:ext uri="{FF2B5EF4-FFF2-40B4-BE49-F238E27FC236}">
                  <a16:creationId xmlns:a16="http://schemas.microsoft.com/office/drawing/2014/main" id="{AC125CA0-23EB-7E69-B1E8-99BF895477C0}"/>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29056"/>
            <a:stretch/>
          </p:blipFill>
          <p:spPr bwMode="auto">
            <a:xfrm flipH="1">
              <a:off x="6521355" y="4544214"/>
              <a:ext cx="1052504" cy="632714"/>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48" name="Picture 27" descr="C:\Users\crestec\Desktop\平井作業フォルダ\CEC_2018年度用(捨てないで！)\ペープサート教材\ペープサート教材_イラスト集_HTML版\Links\182.png">
              <a:extLst>
                <a:ext uri="{FF2B5EF4-FFF2-40B4-BE49-F238E27FC236}">
                  <a16:creationId xmlns:a16="http://schemas.microsoft.com/office/drawing/2014/main" id="{4E0C1F39-20FD-FC72-D57B-0EBFC159AFC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20790764" flipH="1">
              <a:off x="6581041" y="3967183"/>
              <a:ext cx="775029" cy="806036"/>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pSp>
      <p:sp>
        <p:nvSpPr>
          <p:cNvPr id="50" name="角丸四角形 2">
            <a:extLst>
              <a:ext uri="{FF2B5EF4-FFF2-40B4-BE49-F238E27FC236}">
                <a16:creationId xmlns:a16="http://schemas.microsoft.com/office/drawing/2014/main" id="{872CCCF8-F440-8111-8169-4EA8F2AFB49B}"/>
              </a:ext>
            </a:extLst>
          </p:cNvPr>
          <p:cNvSpPr/>
          <p:nvPr/>
        </p:nvSpPr>
        <p:spPr>
          <a:xfrm>
            <a:off x="2938397" y="2803502"/>
            <a:ext cx="1862223" cy="1239635"/>
          </a:xfrm>
          <a:prstGeom prst="round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kumimoji="1" lang="ja-JP" altLang="en-US" sz="1600">
              <a:latin typeface="ＭＳ Ｐゴシック" panose="020B0600070205080204" pitchFamily="50" charset="-128"/>
              <a:ea typeface="ＭＳ Ｐゴシック" panose="020B0600070205080204" pitchFamily="50" charset="-128"/>
            </a:endParaRPr>
          </a:p>
        </p:txBody>
      </p:sp>
      <p:sp>
        <p:nvSpPr>
          <p:cNvPr id="51" name="テキスト ボックス 50">
            <a:extLst>
              <a:ext uri="{FF2B5EF4-FFF2-40B4-BE49-F238E27FC236}">
                <a16:creationId xmlns:a16="http://schemas.microsoft.com/office/drawing/2014/main" id="{944B3CAF-A685-7FEB-4C06-1E5CF05C967D}"/>
              </a:ext>
            </a:extLst>
          </p:cNvPr>
          <p:cNvSpPr txBox="1"/>
          <p:nvPr/>
        </p:nvSpPr>
        <p:spPr>
          <a:xfrm>
            <a:off x="3101722" y="2836030"/>
            <a:ext cx="1758310" cy="1142620"/>
          </a:xfrm>
          <a:prstGeom prst="rect">
            <a:avLst/>
          </a:prstGeom>
          <a:noFill/>
          <a:ln w="12700">
            <a:noFill/>
          </a:ln>
        </p:spPr>
        <p:txBody>
          <a:bodyPr wrap="square" rtlCol="0">
            <a:spAutoFit/>
          </a:bodyPr>
          <a:lstStyle/>
          <a:p>
            <a:pPr>
              <a:lnSpc>
                <a:spcPct val="150000"/>
              </a:lnSpc>
            </a:pPr>
            <a:r>
              <a:rPr kumimoji="1" lang="ja-JP" altLang="en-US" sz="1600" dirty="0">
                <a:solidFill>
                  <a:srgbClr val="FF0000"/>
                </a:solidFill>
                <a:effectLst>
                  <a:outerShdw blurRad="38100" dist="38100" dir="2700000" algn="tl">
                    <a:srgbClr val="000000">
                      <a:alpha val="43137"/>
                    </a:srgbClr>
                  </a:outerShdw>
                </a:effectLst>
                <a:latin typeface="ＭＳ Ｐゴシック" panose="020B0600070205080204" pitchFamily="50" charset="-128"/>
              </a:rPr>
              <a:t>Ｂさんの話は</a:t>
            </a:r>
            <a:endParaRPr kumimoji="1" lang="en-US" altLang="ja-JP" sz="1600" dirty="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a:lnSpc>
                <a:spcPct val="150000"/>
              </a:lnSpc>
            </a:pPr>
            <a:r>
              <a:rPr kumimoji="1" lang="ja-JP" altLang="en-US" sz="1600" dirty="0">
                <a:solidFill>
                  <a:srgbClr val="FF0000"/>
                </a:solidFill>
                <a:effectLst>
                  <a:outerShdw blurRad="38100" dist="38100" dir="2700000" algn="tl">
                    <a:srgbClr val="000000">
                      <a:alpha val="43137"/>
                    </a:srgbClr>
                  </a:outerShdw>
                </a:effectLst>
                <a:latin typeface="ＭＳ Ｐゴシック" panose="020B0600070205080204" pitchFamily="50" charset="-128"/>
              </a:rPr>
              <a:t>全然面白くない</a:t>
            </a:r>
            <a:endParaRPr kumimoji="1" lang="en-US" altLang="ja-JP" sz="1600" dirty="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a:lnSpc>
                <a:spcPct val="150000"/>
              </a:lnSpc>
            </a:pPr>
            <a:r>
              <a:rPr kumimoji="1" lang="ja-JP" altLang="en-US" sz="1600" dirty="0">
                <a:solidFill>
                  <a:srgbClr val="FF0000"/>
                </a:solidFill>
                <a:effectLst>
                  <a:outerShdw blurRad="38100" dist="38100" dir="2700000" algn="tl">
                    <a:srgbClr val="000000">
                      <a:alpha val="43137"/>
                    </a:srgbClr>
                  </a:outerShdw>
                </a:effectLst>
                <a:latin typeface="ＭＳ Ｐゴシック" panose="020B0600070205080204" pitchFamily="50" charset="-128"/>
              </a:rPr>
              <a:t>本当に嫌な人だ</a:t>
            </a:r>
            <a:endParaRPr kumimoji="1" lang="en-US" altLang="ja-JP" sz="1600" dirty="0">
              <a:solidFill>
                <a:srgbClr val="FF0000"/>
              </a:solidFill>
              <a:effectLst>
                <a:outerShdw blurRad="38100" dist="38100" dir="2700000" algn="tl">
                  <a:srgbClr val="000000">
                    <a:alpha val="43137"/>
                  </a:srgbClr>
                </a:outerShdw>
              </a:effectLst>
              <a:latin typeface="ＭＳ Ｐゴシック" panose="020B0600070205080204" pitchFamily="50" charset="-128"/>
            </a:endParaRPr>
          </a:p>
        </p:txBody>
      </p:sp>
      <p:sp>
        <p:nvSpPr>
          <p:cNvPr id="52" name="右矢印 4">
            <a:extLst>
              <a:ext uri="{FF2B5EF4-FFF2-40B4-BE49-F238E27FC236}">
                <a16:creationId xmlns:a16="http://schemas.microsoft.com/office/drawing/2014/main" id="{21152283-0C30-F323-FF8E-49E5A1F903F6}"/>
              </a:ext>
            </a:extLst>
          </p:cNvPr>
          <p:cNvSpPr/>
          <p:nvPr/>
        </p:nvSpPr>
        <p:spPr>
          <a:xfrm>
            <a:off x="2636960" y="2905021"/>
            <a:ext cx="318879" cy="481163"/>
          </a:xfrm>
          <a:prstGeom prst="rightArrow">
            <a:avLst>
              <a:gd name="adj1" fmla="val 50000"/>
              <a:gd name="adj2" fmla="val 59453"/>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kumimoji="1" lang="ja-JP" altLang="en-US" sz="1600">
              <a:latin typeface="ＭＳ Ｐゴシック" panose="020B0600070205080204" pitchFamily="50" charset="-128"/>
              <a:ea typeface="ＭＳ Ｐゴシック" panose="020B0600070205080204" pitchFamily="50" charset="-128"/>
            </a:endParaRPr>
          </a:p>
        </p:txBody>
      </p:sp>
      <p:sp>
        <p:nvSpPr>
          <p:cNvPr id="53" name="テキスト ボックス 52">
            <a:extLst>
              <a:ext uri="{FF2B5EF4-FFF2-40B4-BE49-F238E27FC236}">
                <a16:creationId xmlns:a16="http://schemas.microsoft.com/office/drawing/2014/main" id="{F78E8302-5D5F-8796-C469-11938222978B}"/>
              </a:ext>
            </a:extLst>
          </p:cNvPr>
          <p:cNvSpPr txBox="1"/>
          <p:nvPr/>
        </p:nvSpPr>
        <p:spPr>
          <a:xfrm>
            <a:off x="695635" y="4076809"/>
            <a:ext cx="1529639" cy="1142620"/>
          </a:xfrm>
          <a:prstGeom prst="rect">
            <a:avLst/>
          </a:prstGeom>
          <a:solidFill>
            <a:srgbClr val="FFFF00"/>
          </a:solidFill>
          <a:ln>
            <a:solidFill>
              <a:schemeClr val="bg1">
                <a:lumMod val="65000"/>
              </a:schemeClr>
            </a:solidFill>
          </a:ln>
        </p:spPr>
        <p:txBody>
          <a:bodyPr wrap="square" rtlCol="0">
            <a:spAutoFit/>
          </a:bodyPr>
          <a:lstStyle/>
          <a:p>
            <a:pPr algn="ctr">
              <a:lnSpc>
                <a:spcPct val="150000"/>
              </a:lnSpc>
            </a:pPr>
            <a:r>
              <a:rPr kumimoji="1" lang="ja-JP" altLang="en-US" sz="1600" dirty="0">
                <a:effectLst>
                  <a:outerShdw blurRad="38100" dist="38100" dir="2700000" algn="tl">
                    <a:srgbClr val="000000">
                      <a:alpha val="43137"/>
                    </a:srgbClr>
                  </a:outerShdw>
                </a:effectLst>
                <a:latin typeface="ＭＳ Ｐゴシック" panose="020B0600070205080204" pitchFamily="50" charset="-128"/>
              </a:rPr>
              <a:t>相手には</a:t>
            </a:r>
            <a:endParaRPr kumimoji="1" lang="en-US" altLang="ja-JP" sz="1600" dirty="0">
              <a:effectLst>
                <a:outerShdw blurRad="38100" dist="38100" dir="2700000" algn="tl">
                  <a:srgbClr val="000000">
                    <a:alpha val="43137"/>
                  </a:srgbClr>
                </a:outerShdw>
              </a:effectLst>
              <a:latin typeface="ＭＳ Ｐゴシック" panose="020B0600070205080204" pitchFamily="50" charset="-128"/>
            </a:endParaRPr>
          </a:p>
          <a:p>
            <a:pPr algn="ctr">
              <a:lnSpc>
                <a:spcPct val="150000"/>
              </a:lnSpc>
            </a:pPr>
            <a:r>
              <a:rPr kumimoji="1" lang="ja-JP" altLang="en-US" sz="1600" dirty="0">
                <a:effectLst>
                  <a:outerShdw blurRad="38100" dist="38100" dir="2700000" algn="tl">
                    <a:srgbClr val="000000">
                      <a:alpha val="43137"/>
                    </a:srgbClr>
                  </a:outerShdw>
                </a:effectLst>
                <a:latin typeface="ＭＳ Ｐゴシック" panose="020B0600070205080204" pitchFamily="50" charset="-128"/>
              </a:rPr>
              <a:t>表情や口調が</a:t>
            </a:r>
            <a:endParaRPr kumimoji="1" lang="en-US" altLang="ja-JP" sz="1600" dirty="0">
              <a:effectLst>
                <a:outerShdw blurRad="38100" dist="38100" dir="2700000" algn="tl">
                  <a:srgbClr val="000000">
                    <a:alpha val="43137"/>
                  </a:srgbClr>
                </a:outerShdw>
              </a:effectLst>
              <a:latin typeface="ＭＳ Ｐゴシック" panose="020B0600070205080204" pitchFamily="50" charset="-128"/>
            </a:endParaRPr>
          </a:p>
          <a:p>
            <a:pPr algn="ctr">
              <a:lnSpc>
                <a:spcPct val="150000"/>
              </a:lnSpc>
            </a:pPr>
            <a:r>
              <a:rPr kumimoji="1" lang="ja-JP" altLang="en-US" sz="1600" dirty="0">
                <a:effectLst>
                  <a:outerShdw blurRad="38100" dist="38100" dir="2700000" algn="tl">
                    <a:srgbClr val="000000">
                      <a:alpha val="43137"/>
                    </a:srgbClr>
                  </a:outerShdw>
                </a:effectLst>
                <a:latin typeface="ＭＳ Ｐゴシック" panose="020B0600070205080204" pitchFamily="50" charset="-128"/>
              </a:rPr>
              <a:t>伝わらない</a:t>
            </a:r>
          </a:p>
        </p:txBody>
      </p:sp>
      <p:sp>
        <p:nvSpPr>
          <p:cNvPr id="54" name="角丸四角形吹き出し 14344">
            <a:extLst>
              <a:ext uri="{FF2B5EF4-FFF2-40B4-BE49-F238E27FC236}">
                <a16:creationId xmlns:a16="http://schemas.microsoft.com/office/drawing/2014/main" id="{0D19C96D-1BFD-989F-B71A-2C29B785BD3C}"/>
              </a:ext>
            </a:extLst>
          </p:cNvPr>
          <p:cNvSpPr/>
          <p:nvPr/>
        </p:nvSpPr>
        <p:spPr>
          <a:xfrm>
            <a:off x="572051" y="2576375"/>
            <a:ext cx="2069691" cy="1264800"/>
          </a:xfrm>
          <a:prstGeom prst="wedgeRoundRectCallout">
            <a:avLst>
              <a:gd name="adj1" fmla="val 31416"/>
              <a:gd name="adj2" fmla="val 60908"/>
              <a:gd name="adj3" fmla="val 16667"/>
            </a:avLst>
          </a:prstGeom>
          <a:pattFill prst="pct90">
            <a:fgClr>
              <a:srgbClr val="FF0000"/>
            </a:fgClr>
            <a:bgClr>
              <a:schemeClr val="bg1"/>
            </a:bgClr>
          </a:pattFill>
        </p:spPr>
        <p:style>
          <a:lnRef idx="2">
            <a:schemeClr val="dk1"/>
          </a:lnRef>
          <a:fillRef idx="1">
            <a:schemeClr val="lt1"/>
          </a:fillRef>
          <a:effectRef idx="0">
            <a:schemeClr val="dk1"/>
          </a:effectRef>
          <a:fontRef idx="minor">
            <a:schemeClr val="dk1"/>
          </a:fontRef>
        </p:style>
        <p:txBody>
          <a:bodyPr rtlCol="0" anchor="ctr"/>
          <a:lstStyle/>
          <a:p>
            <a:r>
              <a:rPr lang="ja-JP" altLang="en-US"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Ｂさんの話ってさー</a:t>
            </a:r>
            <a:endParaRPr lang="en-US" altLang="ja-JP"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r>
              <a:rPr lang="ja-JP" altLang="en-US"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いつもおもしろくない</a:t>
            </a:r>
            <a:endParaRPr lang="en-US" altLang="ja-JP"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r>
              <a:rPr lang="ja-JP" altLang="en-US"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ホント　ヤバ</a:t>
            </a:r>
            <a:r>
              <a:rPr lang="ja-JP" altLang="en-US" sz="1600" dirty="0" err="1">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いよね</a:t>
            </a:r>
            <a:endParaRPr kumimoji="1" lang="ja-JP" altLang="en-US" sz="16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grpSp>
        <p:nvGrpSpPr>
          <p:cNvPr id="55" name="グループ化 54">
            <a:extLst>
              <a:ext uri="{FF2B5EF4-FFF2-40B4-BE49-F238E27FC236}">
                <a16:creationId xmlns:a16="http://schemas.microsoft.com/office/drawing/2014/main" id="{7D912C21-BA18-B769-6CFD-C055A19F2FD5}"/>
              </a:ext>
            </a:extLst>
          </p:cNvPr>
          <p:cNvGrpSpPr/>
          <p:nvPr/>
        </p:nvGrpSpPr>
        <p:grpSpPr>
          <a:xfrm>
            <a:off x="2033590" y="3736050"/>
            <a:ext cx="1003187" cy="1383100"/>
            <a:chOff x="-12270" y="1480682"/>
            <a:chExt cx="1487926" cy="2121594"/>
          </a:xfrm>
        </p:grpSpPr>
        <p:pic>
          <p:nvPicPr>
            <p:cNvPr id="56"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a:extLst>
                <a:ext uri="{FF2B5EF4-FFF2-40B4-BE49-F238E27FC236}">
                  <a16:creationId xmlns:a16="http://schemas.microsoft.com/office/drawing/2014/main" id="{3E18E1BD-7DF7-B710-FC90-4CA893E658C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270" y="2348879"/>
              <a:ext cx="1487926" cy="1253397"/>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3" descr="C:\Users\crestec\Desktop\平井作業フォルダ\CEC_2018年度用(捨てないで！)\ペープサート教材\ペープサート教材_イラスト集_HTML版\Links\158.png">
              <a:extLst>
                <a:ext uri="{FF2B5EF4-FFF2-40B4-BE49-F238E27FC236}">
                  <a16:creationId xmlns:a16="http://schemas.microsoft.com/office/drawing/2014/main" id="{F8A811EB-801E-FE9C-4C72-C8794ACC041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34146" y="1480682"/>
              <a:ext cx="1055925" cy="979650"/>
            </a:xfrm>
            <a:prstGeom prst="rect">
              <a:avLst/>
            </a:prstGeom>
            <a:noFill/>
            <a:extLst>
              <a:ext uri="{909E8E84-426E-40DD-AFC4-6F175D3DCCD1}">
                <a14:hiddenFill xmlns:a14="http://schemas.microsoft.com/office/drawing/2010/main">
                  <a:solidFill>
                    <a:srgbClr val="FFFFFF"/>
                  </a:solidFill>
                </a14:hiddenFill>
              </a:ext>
            </a:extLst>
          </p:spPr>
        </p:pic>
      </p:grpSp>
      <p:sp>
        <p:nvSpPr>
          <p:cNvPr id="59" name="テキスト ボックス 58">
            <a:extLst>
              <a:ext uri="{FF2B5EF4-FFF2-40B4-BE49-F238E27FC236}">
                <a16:creationId xmlns:a16="http://schemas.microsoft.com/office/drawing/2014/main" id="{81BD9A8C-5674-1FDF-07B2-50343412D325}"/>
              </a:ext>
            </a:extLst>
          </p:cNvPr>
          <p:cNvSpPr txBox="1"/>
          <p:nvPr/>
        </p:nvSpPr>
        <p:spPr>
          <a:xfrm>
            <a:off x="1340146" y="2695529"/>
            <a:ext cx="536740" cy="215444"/>
          </a:xfrm>
          <a:prstGeom prst="rect">
            <a:avLst/>
          </a:prstGeom>
          <a:noFill/>
        </p:spPr>
        <p:txBody>
          <a:bodyPr wrap="square" rtlCol="0">
            <a:spAutoFit/>
          </a:bodyPr>
          <a:lstStyle/>
          <a:p>
            <a:r>
              <a:rPr kumimoji="1" lang="ja-JP" altLang="en-US" sz="800" b="1" dirty="0">
                <a:solidFill>
                  <a:schemeClr val="bg1"/>
                </a:solidFill>
              </a:rPr>
              <a:t>はなし</a:t>
            </a:r>
            <a:endParaRPr kumimoji="1" lang="en-US" altLang="ja-JP" sz="800" b="1" dirty="0">
              <a:solidFill>
                <a:schemeClr val="bg1"/>
              </a:solidFill>
            </a:endParaRPr>
          </a:p>
        </p:txBody>
      </p:sp>
      <p:sp>
        <p:nvSpPr>
          <p:cNvPr id="60" name="テキスト ボックス 59">
            <a:extLst>
              <a:ext uri="{FF2B5EF4-FFF2-40B4-BE49-F238E27FC236}">
                <a16:creationId xmlns:a16="http://schemas.microsoft.com/office/drawing/2014/main" id="{813A7656-53B6-8CE8-37F2-DBE65380EBE6}"/>
              </a:ext>
            </a:extLst>
          </p:cNvPr>
          <p:cNvSpPr txBox="1"/>
          <p:nvPr/>
        </p:nvSpPr>
        <p:spPr>
          <a:xfrm>
            <a:off x="626254" y="0"/>
            <a:ext cx="8604448" cy="276999"/>
          </a:xfrm>
          <a:prstGeom prst="rect">
            <a:avLst/>
          </a:prstGeom>
          <a:noFill/>
        </p:spPr>
        <p:txBody>
          <a:bodyPr wrap="square" rtlCol="0">
            <a:spAutoFit/>
          </a:bodyPr>
          <a:lstStyle/>
          <a:p>
            <a:r>
              <a:rPr kumimoji="1" lang="ja-JP" altLang="en-US" sz="1200" dirty="0">
                <a:solidFill>
                  <a:schemeClr val="bg1"/>
                </a:solidFill>
              </a:rPr>
              <a:t>ご      かい　　  　      う　　          　　り     ゆう</a:t>
            </a:r>
          </a:p>
        </p:txBody>
      </p:sp>
      <p:sp>
        <p:nvSpPr>
          <p:cNvPr id="61" name="テキスト ボックス 60">
            <a:extLst>
              <a:ext uri="{FF2B5EF4-FFF2-40B4-BE49-F238E27FC236}">
                <a16:creationId xmlns:a16="http://schemas.microsoft.com/office/drawing/2014/main" id="{14B6DB08-CAE8-EBC7-89AF-CCD17230BDB1}"/>
              </a:ext>
            </a:extLst>
          </p:cNvPr>
          <p:cNvSpPr txBox="1"/>
          <p:nvPr/>
        </p:nvSpPr>
        <p:spPr>
          <a:xfrm>
            <a:off x="3780211" y="2822760"/>
            <a:ext cx="536740" cy="215444"/>
          </a:xfrm>
          <a:prstGeom prst="rect">
            <a:avLst/>
          </a:prstGeom>
          <a:noFill/>
        </p:spPr>
        <p:txBody>
          <a:bodyPr wrap="square" rtlCol="0">
            <a:spAutoFit/>
          </a:bodyPr>
          <a:lstStyle/>
          <a:p>
            <a:r>
              <a:rPr kumimoji="1" lang="ja-JP" altLang="en-US" sz="800" b="1" dirty="0">
                <a:solidFill>
                  <a:srgbClr val="FF0000"/>
                </a:solidFill>
              </a:rPr>
              <a:t>はなし</a:t>
            </a:r>
            <a:endParaRPr kumimoji="1" lang="en-US" altLang="ja-JP" sz="800" b="1" dirty="0">
              <a:solidFill>
                <a:srgbClr val="FF0000"/>
              </a:solidFill>
            </a:endParaRPr>
          </a:p>
        </p:txBody>
      </p:sp>
      <p:sp>
        <p:nvSpPr>
          <p:cNvPr id="62" name="テキスト ボックス 61">
            <a:extLst>
              <a:ext uri="{FF2B5EF4-FFF2-40B4-BE49-F238E27FC236}">
                <a16:creationId xmlns:a16="http://schemas.microsoft.com/office/drawing/2014/main" id="{9B647E8E-250F-8C66-D620-45E5043B0033}"/>
              </a:ext>
            </a:extLst>
          </p:cNvPr>
          <p:cNvSpPr txBox="1"/>
          <p:nvPr/>
        </p:nvSpPr>
        <p:spPr>
          <a:xfrm>
            <a:off x="3150947" y="3164877"/>
            <a:ext cx="1667052" cy="215444"/>
          </a:xfrm>
          <a:prstGeom prst="rect">
            <a:avLst/>
          </a:prstGeom>
          <a:noFill/>
        </p:spPr>
        <p:txBody>
          <a:bodyPr wrap="square" rtlCol="0">
            <a:spAutoFit/>
          </a:bodyPr>
          <a:lstStyle/>
          <a:p>
            <a:r>
              <a:rPr kumimoji="1" lang="ja-JP" altLang="en-US" sz="800" b="1" dirty="0">
                <a:solidFill>
                  <a:srgbClr val="FF0000"/>
                </a:solidFill>
              </a:rPr>
              <a:t>ぜんぜんおもしろ　</a:t>
            </a:r>
            <a:endParaRPr kumimoji="1" lang="en-US" altLang="ja-JP" sz="800" b="1" dirty="0">
              <a:solidFill>
                <a:srgbClr val="FF0000"/>
              </a:solidFill>
            </a:endParaRPr>
          </a:p>
        </p:txBody>
      </p:sp>
      <p:sp>
        <p:nvSpPr>
          <p:cNvPr id="63" name="テキスト ボックス 62">
            <a:extLst>
              <a:ext uri="{FF2B5EF4-FFF2-40B4-BE49-F238E27FC236}">
                <a16:creationId xmlns:a16="http://schemas.microsoft.com/office/drawing/2014/main" id="{81CF4426-E690-59C5-D987-C5402887B14B}"/>
              </a:ext>
            </a:extLst>
          </p:cNvPr>
          <p:cNvSpPr txBox="1"/>
          <p:nvPr/>
        </p:nvSpPr>
        <p:spPr>
          <a:xfrm>
            <a:off x="3144396" y="3536614"/>
            <a:ext cx="1667052" cy="215444"/>
          </a:xfrm>
          <a:prstGeom prst="rect">
            <a:avLst/>
          </a:prstGeom>
          <a:noFill/>
        </p:spPr>
        <p:txBody>
          <a:bodyPr wrap="square" rtlCol="0">
            <a:spAutoFit/>
          </a:bodyPr>
          <a:lstStyle/>
          <a:p>
            <a:r>
              <a:rPr kumimoji="1" lang="ja-JP" altLang="en-US" sz="800" b="1" dirty="0">
                <a:solidFill>
                  <a:srgbClr val="FF0000"/>
                </a:solidFill>
              </a:rPr>
              <a:t>ほんとう　　　いや　　　ひと</a:t>
            </a:r>
            <a:endParaRPr kumimoji="1" lang="en-US" altLang="ja-JP" sz="800" b="1" dirty="0">
              <a:solidFill>
                <a:srgbClr val="FF0000"/>
              </a:solidFill>
            </a:endParaRPr>
          </a:p>
        </p:txBody>
      </p:sp>
      <p:sp>
        <p:nvSpPr>
          <p:cNvPr id="89888" name="テキスト ボックス 89887">
            <a:extLst>
              <a:ext uri="{FF2B5EF4-FFF2-40B4-BE49-F238E27FC236}">
                <a16:creationId xmlns:a16="http://schemas.microsoft.com/office/drawing/2014/main" id="{00373C5A-12FB-F60F-E114-9754490207C0}"/>
              </a:ext>
            </a:extLst>
          </p:cNvPr>
          <p:cNvSpPr txBox="1"/>
          <p:nvPr/>
        </p:nvSpPr>
        <p:spPr>
          <a:xfrm>
            <a:off x="1023380" y="4059535"/>
            <a:ext cx="1066309" cy="215444"/>
          </a:xfrm>
          <a:prstGeom prst="rect">
            <a:avLst/>
          </a:prstGeom>
          <a:noFill/>
        </p:spPr>
        <p:txBody>
          <a:bodyPr wrap="square" rtlCol="0">
            <a:spAutoFit/>
          </a:bodyPr>
          <a:lstStyle/>
          <a:p>
            <a:r>
              <a:rPr kumimoji="1" lang="ja-JP" altLang="en-US" sz="800" b="1" dirty="0"/>
              <a:t>あいて</a:t>
            </a:r>
            <a:endParaRPr kumimoji="1" lang="en-US" altLang="ja-JP" sz="800" b="1" dirty="0"/>
          </a:p>
        </p:txBody>
      </p:sp>
      <p:sp>
        <p:nvSpPr>
          <p:cNvPr id="89889" name="テキスト ボックス 89888">
            <a:extLst>
              <a:ext uri="{FF2B5EF4-FFF2-40B4-BE49-F238E27FC236}">
                <a16:creationId xmlns:a16="http://schemas.microsoft.com/office/drawing/2014/main" id="{FF2E16A6-AB2D-96B3-1E03-132BE90ED173}"/>
              </a:ext>
            </a:extLst>
          </p:cNvPr>
          <p:cNvSpPr txBox="1"/>
          <p:nvPr/>
        </p:nvSpPr>
        <p:spPr>
          <a:xfrm>
            <a:off x="759661" y="4429751"/>
            <a:ext cx="1394450" cy="215444"/>
          </a:xfrm>
          <a:prstGeom prst="rect">
            <a:avLst/>
          </a:prstGeom>
          <a:noFill/>
        </p:spPr>
        <p:txBody>
          <a:bodyPr wrap="square" rtlCol="0">
            <a:spAutoFit/>
          </a:bodyPr>
          <a:lstStyle/>
          <a:p>
            <a:r>
              <a:rPr kumimoji="1" lang="ja-JP" altLang="en-US" sz="800" b="1" dirty="0"/>
              <a:t>ひょうじょう　  　く   ちょう</a:t>
            </a:r>
            <a:endParaRPr kumimoji="1" lang="en-US" altLang="ja-JP" sz="800" b="1" dirty="0"/>
          </a:p>
        </p:txBody>
      </p:sp>
      <p:sp>
        <p:nvSpPr>
          <p:cNvPr id="89890" name="テキスト ボックス 89889">
            <a:extLst>
              <a:ext uri="{FF2B5EF4-FFF2-40B4-BE49-F238E27FC236}">
                <a16:creationId xmlns:a16="http://schemas.microsoft.com/office/drawing/2014/main" id="{A99F4E52-0249-A013-694A-36B5D2DD7785}"/>
              </a:ext>
            </a:extLst>
          </p:cNvPr>
          <p:cNvSpPr txBox="1"/>
          <p:nvPr/>
        </p:nvSpPr>
        <p:spPr>
          <a:xfrm>
            <a:off x="932268" y="4811459"/>
            <a:ext cx="1066309" cy="215444"/>
          </a:xfrm>
          <a:prstGeom prst="rect">
            <a:avLst/>
          </a:prstGeom>
          <a:noFill/>
        </p:spPr>
        <p:txBody>
          <a:bodyPr wrap="square" rtlCol="0">
            <a:spAutoFit/>
          </a:bodyPr>
          <a:lstStyle/>
          <a:p>
            <a:r>
              <a:rPr kumimoji="1" lang="ja-JP" altLang="en-US" sz="800" b="1" dirty="0"/>
              <a:t>つた</a:t>
            </a:r>
            <a:endParaRPr kumimoji="1" lang="en-US" altLang="ja-JP" sz="800" b="1" dirty="0"/>
          </a:p>
        </p:txBody>
      </p:sp>
      <p:sp>
        <p:nvSpPr>
          <p:cNvPr id="89891" name="テキスト ボックス 89890">
            <a:extLst>
              <a:ext uri="{FF2B5EF4-FFF2-40B4-BE49-F238E27FC236}">
                <a16:creationId xmlns:a16="http://schemas.microsoft.com/office/drawing/2014/main" id="{0A8C3553-2695-0BE5-226F-A9238387A758}"/>
              </a:ext>
            </a:extLst>
          </p:cNvPr>
          <p:cNvSpPr txBox="1"/>
          <p:nvPr/>
        </p:nvSpPr>
        <p:spPr>
          <a:xfrm>
            <a:off x="5344537" y="2772787"/>
            <a:ext cx="532150" cy="215444"/>
          </a:xfrm>
          <a:prstGeom prst="rect">
            <a:avLst/>
          </a:prstGeom>
          <a:noFill/>
        </p:spPr>
        <p:txBody>
          <a:bodyPr wrap="square" rtlCol="0">
            <a:spAutoFit/>
          </a:bodyPr>
          <a:lstStyle/>
          <a:p>
            <a:r>
              <a:rPr kumimoji="1" lang="ja-JP" altLang="en-US" sz="800" b="1" dirty="0"/>
              <a:t>おもしろ</a:t>
            </a:r>
            <a:endParaRPr kumimoji="1" lang="en-US" altLang="ja-JP" sz="800" b="1" dirty="0"/>
          </a:p>
        </p:txBody>
      </p:sp>
      <p:sp>
        <p:nvSpPr>
          <p:cNvPr id="89892" name="テキスト ボックス 89891">
            <a:extLst>
              <a:ext uri="{FF2B5EF4-FFF2-40B4-BE49-F238E27FC236}">
                <a16:creationId xmlns:a16="http://schemas.microsoft.com/office/drawing/2014/main" id="{4CEEFBAE-829F-8438-DF8B-01BE2B3DB3DE}"/>
              </a:ext>
            </a:extLst>
          </p:cNvPr>
          <p:cNvSpPr txBox="1"/>
          <p:nvPr/>
        </p:nvSpPr>
        <p:spPr>
          <a:xfrm>
            <a:off x="5876688" y="3592986"/>
            <a:ext cx="306942" cy="215444"/>
          </a:xfrm>
          <a:prstGeom prst="rect">
            <a:avLst/>
          </a:prstGeom>
          <a:noFill/>
        </p:spPr>
        <p:txBody>
          <a:bodyPr wrap="square" rtlCol="0">
            <a:spAutoFit/>
          </a:bodyPr>
          <a:lstStyle/>
          <a:p>
            <a:r>
              <a:rPr kumimoji="1" lang="ja-JP" altLang="en-US" sz="800" b="1" dirty="0"/>
              <a:t>こ</a:t>
            </a:r>
            <a:endParaRPr kumimoji="1" lang="en-US" altLang="ja-JP" sz="800" b="1" dirty="0"/>
          </a:p>
        </p:txBody>
      </p:sp>
      <p:sp>
        <p:nvSpPr>
          <p:cNvPr id="89893" name="テキスト ボックス 89892">
            <a:extLst>
              <a:ext uri="{FF2B5EF4-FFF2-40B4-BE49-F238E27FC236}">
                <a16:creationId xmlns:a16="http://schemas.microsoft.com/office/drawing/2014/main" id="{87700EF1-4EA9-2E5C-6E34-3D1B3D77D45B}"/>
              </a:ext>
            </a:extLst>
          </p:cNvPr>
          <p:cNvSpPr txBox="1"/>
          <p:nvPr/>
        </p:nvSpPr>
        <p:spPr>
          <a:xfrm>
            <a:off x="5418434" y="3908903"/>
            <a:ext cx="290879" cy="215444"/>
          </a:xfrm>
          <a:prstGeom prst="rect">
            <a:avLst/>
          </a:prstGeom>
          <a:noFill/>
        </p:spPr>
        <p:txBody>
          <a:bodyPr wrap="square" rtlCol="0">
            <a:spAutoFit/>
          </a:bodyPr>
          <a:lstStyle/>
          <a:p>
            <a:r>
              <a:rPr kumimoji="1" lang="ja-JP" altLang="en-US" sz="800" b="1" dirty="0"/>
              <a:t>こ</a:t>
            </a:r>
            <a:endParaRPr kumimoji="1" lang="en-US" altLang="ja-JP" sz="800" b="1" dirty="0"/>
          </a:p>
        </p:txBody>
      </p:sp>
      <p:sp>
        <p:nvSpPr>
          <p:cNvPr id="89894" name="テキスト ボックス 89893">
            <a:extLst>
              <a:ext uri="{FF2B5EF4-FFF2-40B4-BE49-F238E27FC236}">
                <a16:creationId xmlns:a16="http://schemas.microsoft.com/office/drawing/2014/main" id="{EF40B346-F79F-4E64-2F45-7B7E45FBB753}"/>
              </a:ext>
            </a:extLst>
          </p:cNvPr>
          <p:cNvSpPr txBox="1"/>
          <p:nvPr/>
        </p:nvSpPr>
        <p:spPr>
          <a:xfrm>
            <a:off x="3775531" y="4345743"/>
            <a:ext cx="956345" cy="215444"/>
          </a:xfrm>
          <a:prstGeom prst="rect">
            <a:avLst/>
          </a:prstGeom>
          <a:noFill/>
        </p:spPr>
        <p:txBody>
          <a:bodyPr wrap="square" rtlCol="0">
            <a:spAutoFit/>
          </a:bodyPr>
          <a:lstStyle/>
          <a:p>
            <a:r>
              <a:rPr kumimoji="1" lang="ja-JP" altLang="en-US" sz="800" b="1" dirty="0"/>
              <a:t>ひと　　 わるぐち</a:t>
            </a:r>
            <a:endParaRPr kumimoji="1" lang="en-US" altLang="ja-JP" sz="800" b="1" dirty="0"/>
          </a:p>
        </p:txBody>
      </p:sp>
      <p:sp>
        <p:nvSpPr>
          <p:cNvPr id="89895" name="テキスト ボックス 89894">
            <a:extLst>
              <a:ext uri="{FF2B5EF4-FFF2-40B4-BE49-F238E27FC236}">
                <a16:creationId xmlns:a16="http://schemas.microsoft.com/office/drawing/2014/main" id="{F81ECF50-9998-A4E3-6A70-79C2CD72E011}"/>
              </a:ext>
            </a:extLst>
          </p:cNvPr>
          <p:cNvSpPr txBox="1"/>
          <p:nvPr/>
        </p:nvSpPr>
        <p:spPr>
          <a:xfrm>
            <a:off x="3391383" y="4651756"/>
            <a:ext cx="316521" cy="215444"/>
          </a:xfrm>
          <a:prstGeom prst="rect">
            <a:avLst/>
          </a:prstGeom>
          <a:noFill/>
        </p:spPr>
        <p:txBody>
          <a:bodyPr wrap="square" rtlCol="0">
            <a:spAutoFit/>
          </a:bodyPr>
          <a:lstStyle/>
          <a:p>
            <a:r>
              <a:rPr kumimoji="1" lang="ja-JP" altLang="en-US" sz="800" b="1" dirty="0"/>
              <a:t>か</a:t>
            </a:r>
            <a:endParaRPr kumimoji="1" lang="en-US" altLang="ja-JP" sz="800" b="1" dirty="0"/>
          </a:p>
        </p:txBody>
      </p:sp>
      <p:sp>
        <p:nvSpPr>
          <p:cNvPr id="89896" name="テキスト ボックス 89895">
            <a:extLst>
              <a:ext uri="{FF2B5EF4-FFF2-40B4-BE49-F238E27FC236}">
                <a16:creationId xmlns:a16="http://schemas.microsoft.com/office/drawing/2014/main" id="{DAD7FF7F-0E0F-0153-AEA5-891E0DFD18DF}"/>
              </a:ext>
            </a:extLst>
          </p:cNvPr>
          <p:cNvSpPr txBox="1"/>
          <p:nvPr/>
        </p:nvSpPr>
        <p:spPr>
          <a:xfrm>
            <a:off x="1658779" y="5405616"/>
            <a:ext cx="306458" cy="215444"/>
          </a:xfrm>
          <a:prstGeom prst="rect">
            <a:avLst/>
          </a:prstGeom>
          <a:noFill/>
        </p:spPr>
        <p:txBody>
          <a:bodyPr wrap="square" rtlCol="0">
            <a:spAutoFit/>
          </a:bodyPr>
          <a:lstStyle/>
          <a:p>
            <a:r>
              <a:rPr kumimoji="1" lang="ja-JP" altLang="en-US" sz="800" b="1" dirty="0"/>
              <a:t>か</a:t>
            </a:r>
            <a:endParaRPr kumimoji="1" lang="en-US" altLang="ja-JP" sz="800" b="1" dirty="0"/>
          </a:p>
        </p:txBody>
      </p:sp>
      <p:sp>
        <p:nvSpPr>
          <p:cNvPr id="89897" name="テキスト ボックス 89896">
            <a:extLst>
              <a:ext uri="{FF2B5EF4-FFF2-40B4-BE49-F238E27FC236}">
                <a16:creationId xmlns:a16="http://schemas.microsoft.com/office/drawing/2014/main" id="{2BB29C41-4F4A-FCC0-FB4E-B04D6FDC8293}"/>
              </a:ext>
            </a:extLst>
          </p:cNvPr>
          <p:cNvSpPr txBox="1"/>
          <p:nvPr/>
        </p:nvSpPr>
        <p:spPr>
          <a:xfrm>
            <a:off x="4269658" y="181000"/>
            <a:ext cx="2390574" cy="246221"/>
          </a:xfrm>
          <a:prstGeom prst="rect">
            <a:avLst/>
          </a:prstGeom>
          <a:noFill/>
        </p:spPr>
        <p:txBody>
          <a:bodyPr wrap="square" rtlCol="0">
            <a:spAutoFit/>
          </a:bodyPr>
          <a:lstStyle/>
          <a:p>
            <a:r>
              <a:rPr kumimoji="1" lang="ja-JP" altLang="en-US" sz="1000" dirty="0">
                <a:solidFill>
                  <a:schemeClr val="bg1"/>
                </a:solidFill>
              </a:rPr>
              <a:t>ひょうじょう　　      く    ちょう　  　 　った</a:t>
            </a:r>
          </a:p>
        </p:txBody>
      </p:sp>
      <p:grpSp>
        <p:nvGrpSpPr>
          <p:cNvPr id="89898" name="グループ化 89897">
            <a:extLst>
              <a:ext uri="{FF2B5EF4-FFF2-40B4-BE49-F238E27FC236}">
                <a16:creationId xmlns:a16="http://schemas.microsoft.com/office/drawing/2014/main" id="{7CEC9ACC-10E9-5541-AEAB-121922B1BA0E}"/>
              </a:ext>
            </a:extLst>
          </p:cNvPr>
          <p:cNvGrpSpPr/>
          <p:nvPr/>
        </p:nvGrpSpPr>
        <p:grpSpPr>
          <a:xfrm>
            <a:off x="7340567" y="3030275"/>
            <a:ext cx="1090477" cy="1255102"/>
            <a:chOff x="7416395" y="2861130"/>
            <a:chExt cx="1090477" cy="1255102"/>
          </a:xfrm>
        </p:grpSpPr>
        <p:pic>
          <p:nvPicPr>
            <p:cNvPr id="89899" name="Picture 31" descr="C:\Users\crestec\Desktop\平井作業フォルダ\CEC_2018年度用(捨てないで！)\ペープサート教材\ペープサート教材_イラスト集_HTML版\Links\186.png">
              <a:extLst>
                <a:ext uri="{FF2B5EF4-FFF2-40B4-BE49-F238E27FC236}">
                  <a16:creationId xmlns:a16="http://schemas.microsoft.com/office/drawing/2014/main" id="{828A7277-7141-DD88-78CE-C083718A74A0}"/>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26721"/>
            <a:stretch/>
          </p:blipFill>
          <p:spPr bwMode="auto">
            <a:xfrm flipH="1">
              <a:off x="7416395" y="3449600"/>
              <a:ext cx="1090477" cy="666632"/>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89900" name="Picture 8" descr="C:\Users\crestec\Desktop\平井作業フォルダ\CEC_2018年度用(捨てないで！)\ペープサート教材\ペープサート教材_イラスト集_Delivery\ペープサート教材_イラスト集\キャラ\中学生女子\005_中学女子A_悩む.png">
              <a:extLst>
                <a:ext uri="{FF2B5EF4-FFF2-40B4-BE49-F238E27FC236}">
                  <a16:creationId xmlns:a16="http://schemas.microsoft.com/office/drawing/2014/main" id="{AF25219E-13E4-7DC8-D049-71B411641B51}"/>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1883973" flipH="1">
              <a:off x="7673842" y="2861130"/>
              <a:ext cx="796279" cy="78755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pSp>
      <p:grpSp>
        <p:nvGrpSpPr>
          <p:cNvPr id="89901" name="グループ化 89900">
            <a:extLst>
              <a:ext uri="{FF2B5EF4-FFF2-40B4-BE49-F238E27FC236}">
                <a16:creationId xmlns:a16="http://schemas.microsoft.com/office/drawing/2014/main" id="{D9F16E8F-5827-711C-BA68-E64D8F5793C1}"/>
              </a:ext>
            </a:extLst>
          </p:cNvPr>
          <p:cNvGrpSpPr/>
          <p:nvPr/>
        </p:nvGrpSpPr>
        <p:grpSpPr>
          <a:xfrm>
            <a:off x="3806298" y="5059757"/>
            <a:ext cx="949932" cy="1114665"/>
            <a:chOff x="3732562" y="4640098"/>
            <a:chExt cx="949932" cy="1114665"/>
          </a:xfrm>
        </p:grpSpPr>
        <p:pic>
          <p:nvPicPr>
            <p:cNvPr id="89902" name="Picture 41" descr="C:\Users\crestec\Desktop\平井作業フォルダ\CEC_2018年度用(捨てないで！)\ペープサート教材\ペープサート教材_イラスト集_Delivery\ペープサート教材_イラスト集\キャラ\中学生女子\008_中学_小学高学年_女子_私服B_通常.png">
              <a:extLst>
                <a:ext uri="{FF2B5EF4-FFF2-40B4-BE49-F238E27FC236}">
                  <a16:creationId xmlns:a16="http://schemas.microsoft.com/office/drawing/2014/main" id="{D7478339-69EC-9879-9B1D-FEBF97278485}"/>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27740"/>
            <a:stretch/>
          </p:blipFill>
          <p:spPr bwMode="auto">
            <a:xfrm flipH="1">
              <a:off x="3732562" y="5188184"/>
              <a:ext cx="949932" cy="56657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89903" name="Picture 21" descr="C:\Users\crestec\Desktop\平井作業フォルダ\CEC_2018年度用(捨てないで！)\ペープサート教材\ペープサート教材_イラスト集_Delivery\ペープサート教材_イラスト集\キャラ\中学生女子\007_中学女子C_哀しむ.png">
              <a:extLst>
                <a:ext uri="{FF2B5EF4-FFF2-40B4-BE49-F238E27FC236}">
                  <a16:creationId xmlns:a16="http://schemas.microsoft.com/office/drawing/2014/main" id="{0F1778E5-53AA-43BC-A1F8-708921411578}"/>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21014934" flipH="1">
              <a:off x="3783390" y="4640098"/>
              <a:ext cx="680005" cy="629436"/>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pSp>
      <p:sp>
        <p:nvSpPr>
          <p:cNvPr id="89904" name="テキスト ボックス 89903">
            <a:extLst>
              <a:ext uri="{FF2B5EF4-FFF2-40B4-BE49-F238E27FC236}">
                <a16:creationId xmlns:a16="http://schemas.microsoft.com/office/drawing/2014/main" id="{8A1CC95E-FA92-3025-CA99-50C850793511}"/>
              </a:ext>
            </a:extLst>
          </p:cNvPr>
          <p:cNvSpPr txBox="1"/>
          <p:nvPr/>
        </p:nvSpPr>
        <p:spPr>
          <a:xfrm>
            <a:off x="800103" y="987567"/>
            <a:ext cx="7350159" cy="1405193"/>
          </a:xfrm>
          <a:prstGeom prst="rect">
            <a:avLst/>
          </a:prstGeom>
          <a:pattFill prst="divot">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eaLnBrk="1" hangingPunct="1">
              <a:lnSpc>
                <a:spcPct val="150000"/>
              </a:lnSpc>
              <a:buSzPct val="100000"/>
              <a:defRPr/>
            </a:pPr>
            <a:r>
              <a:rPr lang="ja-JP" altLang="en-US" sz="20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rPr>
              <a:t>Ａさんの書いた文は、読み方によってはＢさんへの悪口とも受け取られてしまいます。メールでは表情や口調が伝わらないので、自分の思っていることが間違って相手に伝わってしまうことがあります。</a:t>
            </a:r>
            <a:endParaRPr lang="en-US" altLang="ja-JP" sz="2000" b="1" dirty="0">
              <a:ln w="0"/>
              <a:solidFill>
                <a:srgbClr val="FF0000"/>
              </a:solidFill>
              <a:effectLst>
                <a:outerShdw blurRad="38100" dist="38100" dir="2700000" algn="tl">
                  <a:srgbClr val="000000">
                    <a:alpha val="43137"/>
                  </a:srgbClr>
                </a:outerShdw>
              </a:effectLst>
              <a:latin typeface="ＭＳ Ｐゴシック" panose="020B0600070205080204" pitchFamily="50" charset="-128"/>
            </a:endParaRPr>
          </a:p>
        </p:txBody>
      </p:sp>
      <p:sp>
        <p:nvSpPr>
          <p:cNvPr id="89905" name="テキスト ボックス 89904">
            <a:extLst>
              <a:ext uri="{FF2B5EF4-FFF2-40B4-BE49-F238E27FC236}">
                <a16:creationId xmlns:a16="http://schemas.microsoft.com/office/drawing/2014/main" id="{22189EFA-E10B-5F33-062C-8C8890C26894}"/>
              </a:ext>
            </a:extLst>
          </p:cNvPr>
          <p:cNvSpPr txBox="1"/>
          <p:nvPr/>
        </p:nvSpPr>
        <p:spPr>
          <a:xfrm>
            <a:off x="1771695" y="966467"/>
            <a:ext cx="6328697" cy="230832"/>
          </a:xfrm>
          <a:prstGeom prst="rect">
            <a:avLst/>
          </a:prstGeom>
          <a:noFill/>
        </p:spPr>
        <p:txBody>
          <a:bodyPr wrap="square" rtlCol="0">
            <a:spAutoFit/>
          </a:bodyPr>
          <a:lstStyle/>
          <a:p>
            <a:r>
              <a:rPr kumimoji="1" lang="ja-JP" altLang="en-US" sz="900" b="1" dirty="0">
                <a:solidFill>
                  <a:srgbClr val="FF0000"/>
                </a:solidFill>
              </a:rPr>
              <a:t>か　　　　　　　ぶん　　　　　　　よ　　　 　かた　　　　　　　　　　　　　　　　　　　　　　　　　　　　　　　わる ぐち　　　 　　　う　  　　　　と　　　　　　</a:t>
            </a:r>
            <a:endParaRPr kumimoji="1" lang="en-US" altLang="ja-JP" sz="900" b="1" dirty="0">
              <a:solidFill>
                <a:srgbClr val="FF0000"/>
              </a:solidFill>
            </a:endParaRPr>
          </a:p>
        </p:txBody>
      </p:sp>
      <p:sp>
        <p:nvSpPr>
          <p:cNvPr id="89906" name="テキスト ボックス 89905">
            <a:extLst>
              <a:ext uri="{FF2B5EF4-FFF2-40B4-BE49-F238E27FC236}">
                <a16:creationId xmlns:a16="http://schemas.microsoft.com/office/drawing/2014/main" id="{585D3E09-E7E6-0AB4-58F5-A63442710DB2}"/>
              </a:ext>
            </a:extLst>
          </p:cNvPr>
          <p:cNvSpPr txBox="1"/>
          <p:nvPr/>
        </p:nvSpPr>
        <p:spPr>
          <a:xfrm>
            <a:off x="3975557" y="1422711"/>
            <a:ext cx="4124835" cy="230832"/>
          </a:xfrm>
          <a:prstGeom prst="rect">
            <a:avLst/>
          </a:prstGeom>
          <a:noFill/>
        </p:spPr>
        <p:txBody>
          <a:bodyPr wrap="square" rtlCol="0">
            <a:spAutoFit/>
          </a:bodyPr>
          <a:lstStyle/>
          <a:p>
            <a:r>
              <a:rPr kumimoji="1" lang="ja-JP" altLang="en-US" sz="900" b="1" dirty="0">
                <a:solidFill>
                  <a:srgbClr val="FF0000"/>
                </a:solidFill>
              </a:rPr>
              <a:t>ひょうじょう　　　　 く   ちょう　 　　つた　　　　　　　　　　　　　　　　　　　　　　じ   ぶん　　　　　　　</a:t>
            </a:r>
            <a:endParaRPr kumimoji="1" lang="en-US" altLang="ja-JP" sz="900" b="1" dirty="0">
              <a:solidFill>
                <a:srgbClr val="FF0000"/>
              </a:solidFill>
            </a:endParaRPr>
          </a:p>
        </p:txBody>
      </p:sp>
      <p:sp>
        <p:nvSpPr>
          <p:cNvPr id="89907" name="テキスト ボックス 89906">
            <a:extLst>
              <a:ext uri="{FF2B5EF4-FFF2-40B4-BE49-F238E27FC236}">
                <a16:creationId xmlns:a16="http://schemas.microsoft.com/office/drawing/2014/main" id="{79357988-42BC-3C52-5232-073BD5A5877B}"/>
              </a:ext>
            </a:extLst>
          </p:cNvPr>
          <p:cNvSpPr txBox="1"/>
          <p:nvPr/>
        </p:nvSpPr>
        <p:spPr>
          <a:xfrm>
            <a:off x="1083845" y="1896012"/>
            <a:ext cx="3959320" cy="230832"/>
          </a:xfrm>
          <a:prstGeom prst="rect">
            <a:avLst/>
          </a:prstGeom>
          <a:noFill/>
        </p:spPr>
        <p:txBody>
          <a:bodyPr wrap="square" rtlCol="0">
            <a:spAutoFit/>
          </a:bodyPr>
          <a:lstStyle/>
          <a:p>
            <a:r>
              <a:rPr kumimoji="1" lang="ja-JP" altLang="en-US" sz="900" b="1" dirty="0">
                <a:solidFill>
                  <a:srgbClr val="FF0000"/>
                </a:solidFill>
              </a:rPr>
              <a:t>おも                                                    ま    ちが　　　　　　あい   て　 　　　つた</a:t>
            </a:r>
            <a:endParaRPr kumimoji="1" lang="en-US" altLang="ja-JP" sz="900" b="1" dirty="0">
              <a:solidFill>
                <a:srgbClr val="FF0000"/>
              </a:solidFill>
            </a:endParaRPr>
          </a:p>
        </p:txBody>
      </p:sp>
      <p:sp>
        <p:nvSpPr>
          <p:cNvPr id="89909" name="テキスト ボックス 89908">
            <a:extLst>
              <a:ext uri="{FF2B5EF4-FFF2-40B4-BE49-F238E27FC236}">
                <a16:creationId xmlns:a16="http://schemas.microsoft.com/office/drawing/2014/main" id="{5A134CD3-A79D-7713-0C7A-81FF1B5386A6}"/>
              </a:ext>
            </a:extLst>
          </p:cNvPr>
          <p:cNvSpPr txBox="1"/>
          <p:nvPr/>
        </p:nvSpPr>
        <p:spPr>
          <a:xfrm>
            <a:off x="6899129" y="5633031"/>
            <a:ext cx="1550988" cy="215444"/>
          </a:xfrm>
          <a:prstGeom prst="rect">
            <a:avLst/>
          </a:prstGeom>
          <a:noFill/>
        </p:spPr>
        <p:txBody>
          <a:bodyPr wrap="square" rtlCol="0">
            <a:spAutoFit/>
          </a:bodyPr>
          <a:lstStyle/>
          <a:p>
            <a:r>
              <a:rPr kumimoji="1" lang="ja-JP" altLang="en-US" sz="800" b="1" dirty="0">
                <a:solidFill>
                  <a:srgbClr val="FF0000"/>
                </a:solidFill>
              </a:rPr>
              <a:t> よ　　　　　　ひと</a:t>
            </a:r>
            <a:endParaRPr kumimoji="1" lang="en-US" altLang="ja-JP" sz="800" b="1" dirty="0">
              <a:solidFill>
                <a:srgbClr val="FF0000"/>
              </a:solidFill>
            </a:endParaRPr>
          </a:p>
        </p:txBody>
      </p:sp>
      <p:sp>
        <p:nvSpPr>
          <p:cNvPr id="89910" name="テキスト ボックス 89909">
            <a:extLst>
              <a:ext uri="{FF2B5EF4-FFF2-40B4-BE49-F238E27FC236}">
                <a16:creationId xmlns:a16="http://schemas.microsoft.com/office/drawing/2014/main" id="{B9516A78-DA6B-7080-9299-35013FF1CC8C}"/>
              </a:ext>
            </a:extLst>
          </p:cNvPr>
          <p:cNvSpPr txBox="1"/>
          <p:nvPr/>
        </p:nvSpPr>
        <p:spPr>
          <a:xfrm>
            <a:off x="6899129" y="5737644"/>
            <a:ext cx="1302380" cy="307777"/>
          </a:xfrm>
          <a:prstGeom prst="rect">
            <a:avLst/>
          </a:prstGeom>
          <a:noFill/>
        </p:spPr>
        <p:txBody>
          <a:bodyPr wrap="square" rtlCol="0">
            <a:spAutoFit/>
          </a:bodyPr>
          <a:lstStyle/>
          <a:p>
            <a:r>
              <a:rPr kumimoji="1" lang="ja-JP" altLang="en-US" sz="1400" b="1" u="sng" dirty="0">
                <a:solidFill>
                  <a:srgbClr val="FF0000"/>
                </a:solidFill>
                <a:effectLst>
                  <a:outerShdw blurRad="38100" dist="38100" dir="2700000" algn="tl">
                    <a:srgbClr val="000000">
                      <a:alpha val="43137"/>
                    </a:srgbClr>
                  </a:outerShdw>
                </a:effectLst>
                <a:latin typeface="ＭＳ Ｐゴシック" panose="020B0600070205080204" pitchFamily="50" charset="-128"/>
              </a:rPr>
              <a:t>読んだ人たち</a:t>
            </a:r>
            <a:endParaRPr kumimoji="1" lang="ja-JP" altLang="en-US" sz="1400" b="1" u="sng" dirty="0">
              <a:effectLst>
                <a:outerShdw blurRad="38100" dist="38100" dir="2700000" algn="tl">
                  <a:srgbClr val="000000">
                    <a:alpha val="43137"/>
                  </a:srgbClr>
                </a:outerShdw>
              </a:effectLst>
            </a:endParaRPr>
          </a:p>
        </p:txBody>
      </p:sp>
      <p:sp>
        <p:nvSpPr>
          <p:cNvPr id="2" name="フッター プレースホルダー 2">
            <a:extLst>
              <a:ext uri="{FF2B5EF4-FFF2-40B4-BE49-F238E27FC236}">
                <a16:creationId xmlns:a16="http://schemas.microsoft.com/office/drawing/2014/main" id="{84889B13-27FC-74FB-0207-4A3BE9AFA354}"/>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3" name="フッター プレースホルダー 2">
            <a:extLst>
              <a:ext uri="{FF2B5EF4-FFF2-40B4-BE49-F238E27FC236}">
                <a16:creationId xmlns:a16="http://schemas.microsoft.com/office/drawing/2014/main" id="{C1CE4A32-63C9-8379-9D20-72592447ACE6}"/>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874629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直角三角形 2">
            <a:extLst>
              <a:ext uri="{FF2B5EF4-FFF2-40B4-BE49-F238E27FC236}">
                <a16:creationId xmlns:a16="http://schemas.microsoft.com/office/drawing/2014/main" id="{F878C779-85DC-5EFF-85D8-91EF2F56A272}"/>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雲形吹き出し 5"/>
          <p:cNvSpPr/>
          <p:nvPr/>
        </p:nvSpPr>
        <p:spPr>
          <a:xfrm rot="11049364">
            <a:off x="1024570" y="1491566"/>
            <a:ext cx="7122460" cy="3854807"/>
          </a:xfrm>
          <a:prstGeom prst="cloudCallout">
            <a:avLst>
              <a:gd name="adj1" fmla="val -42003"/>
              <a:gd name="adj2" fmla="val -54927"/>
            </a:avLst>
          </a:prstGeom>
          <a:pattFill prst="weave">
            <a:fgClr>
              <a:srgbClr val="FFFF00"/>
            </a:fgClr>
            <a:bgClr>
              <a:schemeClr val="bg1"/>
            </a:bgClr>
          </a:patt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22" name="正方形/長方形 21">
            <a:extLst>
              <a:ext uri="{FF2B5EF4-FFF2-40B4-BE49-F238E27FC236}">
                <a16:creationId xmlns:a16="http://schemas.microsoft.com/office/drawing/2014/main" id="{792B99CF-AC59-F24B-F6FF-FD9868BB989F}"/>
              </a:ext>
            </a:extLst>
          </p:cNvPr>
          <p:cNvSpPr/>
          <p:nvPr/>
        </p:nvSpPr>
        <p:spPr>
          <a:xfrm>
            <a:off x="827583" y="1075819"/>
            <a:ext cx="7422167" cy="792088"/>
          </a:xfrm>
          <a:prstGeom prst="rect">
            <a:avLst/>
          </a:prstGeom>
          <a:pattFill prst="wdUpDiag">
            <a:fgClr>
              <a:schemeClr val="accent3">
                <a:lumMod val="20000"/>
                <a:lumOff val="80000"/>
              </a:schemeClr>
            </a:fgClr>
            <a:bgClr>
              <a:schemeClr val="bg1"/>
            </a:bgClr>
          </a:pattFill>
          <a:ln w="3175"/>
          <a:effectLst>
            <a:outerShdw blurRad="165100" dist="50800" dir="5400000" algn="ctr" rotWithShape="0">
              <a:schemeClr val="tx1">
                <a:alpha val="4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3">
                    <a:lumMod val="75000"/>
                  </a:schemeClr>
                </a:solidFill>
              </a:ln>
              <a:noFill/>
            </a:endParaRPr>
          </a:p>
        </p:txBody>
      </p:sp>
      <p:sp>
        <p:nvSpPr>
          <p:cNvPr id="14" name="テキスト ボックス 13"/>
          <p:cNvSpPr txBox="1"/>
          <p:nvPr/>
        </p:nvSpPr>
        <p:spPr>
          <a:xfrm>
            <a:off x="926809" y="5306911"/>
            <a:ext cx="4943261" cy="783163"/>
          </a:xfrm>
          <a:prstGeom prst="rect">
            <a:avLst/>
          </a:prstGeom>
          <a:pattFill prst="wdUpDiag">
            <a:fgClr>
              <a:schemeClr val="bg1">
                <a:lumMod val="95000"/>
              </a:schemeClr>
            </a:fgClr>
            <a:bgClr>
              <a:schemeClr val="bg1"/>
            </a:bgClr>
          </a:pattFill>
          <a:ln w="3175">
            <a:solidFill>
              <a:schemeClr val="tx1"/>
            </a:solidFill>
          </a:ln>
          <a:effectLst>
            <a:outerShdw blurRad="50800" dist="38100" dir="2700000" algn="tl" rotWithShape="0">
              <a:prstClr val="black">
                <a:alpha val="40000"/>
              </a:prstClr>
            </a:outerShdw>
          </a:effectLst>
        </p:spPr>
        <p:txBody>
          <a:bodyPr wrap="square" rtlCol="0">
            <a:spAutoFit/>
          </a:bodyPr>
          <a:lstStyle/>
          <a:p>
            <a:pPr>
              <a:lnSpc>
                <a:spcPct val="150000"/>
              </a:lnSpc>
            </a:pPr>
            <a:r>
              <a:rPr kumimoji="1" lang="en-US" altLang="ja-JP" sz="1600" b="1" dirty="0">
                <a:solidFill>
                  <a:srgbClr val="FF0000"/>
                </a:solidFill>
                <a:effectLst>
                  <a:outerShdw blurRad="38100" dist="38100" dir="2700000" algn="tl">
                    <a:srgbClr val="000000">
                      <a:alpha val="43137"/>
                    </a:srgbClr>
                  </a:outerShdw>
                </a:effectLst>
                <a:latin typeface="+mj-ea"/>
                <a:ea typeface="+mj-ea"/>
              </a:rPr>
              <a:t>A</a:t>
            </a:r>
            <a:r>
              <a:rPr kumimoji="1" lang="ja-JP" altLang="en-US" sz="1600" b="1" dirty="0" err="1">
                <a:solidFill>
                  <a:srgbClr val="FF0000"/>
                </a:solidFill>
                <a:effectLst>
                  <a:outerShdw blurRad="38100" dist="38100" dir="2700000" algn="tl">
                    <a:srgbClr val="000000">
                      <a:alpha val="43137"/>
                    </a:srgbClr>
                  </a:outerShdw>
                </a:effectLst>
                <a:latin typeface="+mj-ea"/>
                <a:ea typeface="+mj-ea"/>
              </a:rPr>
              <a:t>さんの</a:t>
            </a:r>
            <a:r>
              <a:rPr kumimoji="1" lang="ja-JP" altLang="en-US" sz="1600" b="1" dirty="0">
                <a:solidFill>
                  <a:srgbClr val="FF0000"/>
                </a:solidFill>
                <a:effectLst>
                  <a:outerShdw blurRad="38100" dist="38100" dir="2700000" algn="tl">
                    <a:srgbClr val="000000">
                      <a:alpha val="43137"/>
                    </a:srgbClr>
                  </a:outerShdw>
                </a:effectLst>
                <a:latin typeface="+mj-ea"/>
                <a:ea typeface="+mj-ea"/>
              </a:rPr>
              <a:t>表情は相手に見えない。</a:t>
            </a:r>
            <a:endParaRPr kumimoji="1" lang="en-US" altLang="ja-JP" sz="16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rgbClr val="FF0000"/>
                </a:solidFill>
                <a:effectLst>
                  <a:outerShdw blurRad="38100" dist="38100" dir="2700000" algn="tl">
                    <a:srgbClr val="000000">
                      <a:alpha val="43137"/>
                    </a:srgbClr>
                  </a:outerShdw>
                </a:effectLst>
                <a:latin typeface="+mj-ea"/>
                <a:ea typeface="+mj-ea"/>
              </a:rPr>
              <a:t>本当の気持ちが伝わりにくい。　→　誤解が生まれる。</a:t>
            </a:r>
            <a:endParaRPr kumimoji="1" lang="en-US" altLang="ja-JP" sz="1600" b="1" dirty="0">
              <a:solidFill>
                <a:srgbClr val="FF0000"/>
              </a:solidFill>
              <a:effectLst>
                <a:outerShdw blurRad="38100" dist="38100" dir="2700000" algn="tl">
                  <a:srgbClr val="000000">
                    <a:alpha val="43137"/>
                  </a:srgbClr>
                </a:outerShdw>
              </a:effectLst>
              <a:latin typeface="+mj-ea"/>
              <a:ea typeface="+mj-ea"/>
            </a:endParaRPr>
          </a:p>
        </p:txBody>
      </p:sp>
      <p:pic>
        <p:nvPicPr>
          <p:cNvPr id="18"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 b="54490"/>
          <a:stretch/>
        </p:blipFill>
        <p:spPr bwMode="auto">
          <a:xfrm>
            <a:off x="2190969" y="1971362"/>
            <a:ext cx="4618847" cy="1509649"/>
          </a:xfrm>
          <a:prstGeom prst="rect">
            <a:avLst/>
          </a:prstGeom>
          <a:noFill/>
          <a:extLst>
            <a:ext uri="{909E8E84-426E-40DD-AFC4-6F175D3DCCD1}">
              <a14:hiddenFill xmlns:a14="http://schemas.microsoft.com/office/drawing/2010/main">
                <a:solidFill>
                  <a:srgbClr val="FFFFFF"/>
                </a:solidFill>
              </a14:hiddenFill>
            </a:ext>
          </a:extLst>
        </p:spPr>
      </p:pic>
      <p:sp>
        <p:nvSpPr>
          <p:cNvPr id="19" name="角丸四角形 18"/>
          <p:cNvSpPr/>
          <p:nvPr/>
        </p:nvSpPr>
        <p:spPr>
          <a:xfrm>
            <a:off x="3063451" y="2348880"/>
            <a:ext cx="2742586" cy="107947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latin typeface="+mj-ea"/>
                <a:ea typeface="+mj-ea"/>
              </a:rPr>
              <a:t>Ｂさんの話ってさー</a:t>
            </a:r>
            <a:endParaRPr lang="en-US" altLang="ja-JP" sz="2000" b="1" dirty="0">
              <a:solidFill>
                <a:schemeClr val="tx1"/>
              </a:solidFill>
              <a:latin typeface="+mj-ea"/>
              <a:ea typeface="+mj-ea"/>
            </a:endParaRPr>
          </a:p>
          <a:p>
            <a:r>
              <a:rPr lang="ja-JP" altLang="en-US" sz="2000" b="1" dirty="0">
                <a:solidFill>
                  <a:schemeClr val="tx1"/>
                </a:solidFill>
                <a:latin typeface="+mj-ea"/>
                <a:ea typeface="+mj-ea"/>
              </a:rPr>
              <a:t>いつもおもしろくない</a:t>
            </a:r>
            <a:endParaRPr lang="en-US" altLang="ja-JP" sz="2000" b="1" dirty="0">
              <a:solidFill>
                <a:schemeClr val="tx1"/>
              </a:solidFill>
              <a:latin typeface="+mj-ea"/>
              <a:ea typeface="+mj-ea"/>
            </a:endParaRPr>
          </a:p>
          <a:p>
            <a:r>
              <a:rPr lang="ja-JP" altLang="en-US" sz="2000" b="1" dirty="0">
                <a:solidFill>
                  <a:schemeClr val="tx1"/>
                </a:solidFill>
                <a:latin typeface="+mj-ea"/>
                <a:ea typeface="+mj-ea"/>
              </a:rPr>
              <a:t>ホント　ヤバ</a:t>
            </a:r>
            <a:r>
              <a:rPr lang="ja-JP" altLang="en-US" sz="2000" b="1" dirty="0" err="1">
                <a:solidFill>
                  <a:schemeClr val="tx1"/>
                </a:solidFill>
                <a:latin typeface="+mj-ea"/>
                <a:ea typeface="+mj-ea"/>
              </a:rPr>
              <a:t>いよね</a:t>
            </a:r>
            <a:endParaRPr lang="ja-JP" altLang="en-US" sz="2000" b="1" dirty="0">
              <a:solidFill>
                <a:schemeClr val="tx1"/>
              </a:solidFill>
              <a:latin typeface="+mj-ea"/>
              <a:ea typeface="+mj-ea"/>
            </a:endParaRPr>
          </a:p>
        </p:txBody>
      </p:sp>
      <p:sp>
        <p:nvSpPr>
          <p:cNvPr id="4" name="テキスト ボックス 3"/>
          <p:cNvSpPr txBox="1"/>
          <p:nvPr/>
        </p:nvSpPr>
        <p:spPr>
          <a:xfrm>
            <a:off x="883753" y="2680334"/>
            <a:ext cx="1988593" cy="773289"/>
          </a:xfrm>
          <a:prstGeom prst="rect">
            <a:avLst/>
          </a:prstGeom>
          <a:pattFill prst="lgGrid">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algn="ctr">
              <a:lnSpc>
                <a:spcPct val="150000"/>
              </a:lnSpc>
            </a:pPr>
            <a:r>
              <a:rPr kumimoji="1" lang="en-US" altLang="ja-JP" sz="1600" b="1" dirty="0">
                <a:latin typeface="+mj-ea"/>
                <a:ea typeface="+mj-ea"/>
              </a:rPr>
              <a:t>A</a:t>
            </a:r>
            <a:r>
              <a:rPr kumimoji="1" lang="ja-JP" altLang="en-US" sz="1600" b="1" dirty="0" err="1">
                <a:latin typeface="+mj-ea"/>
                <a:ea typeface="+mj-ea"/>
              </a:rPr>
              <a:t>さんは</a:t>
            </a:r>
            <a:r>
              <a:rPr kumimoji="1" lang="ja-JP" altLang="en-US" sz="1600" b="1" dirty="0">
                <a:latin typeface="+mj-ea"/>
                <a:ea typeface="+mj-ea"/>
              </a:rPr>
              <a:t>Ｂさんに</a:t>
            </a:r>
            <a:endParaRPr kumimoji="1" lang="en-US" altLang="ja-JP" sz="1600" b="1" dirty="0">
              <a:latin typeface="+mj-ea"/>
              <a:ea typeface="+mj-ea"/>
            </a:endParaRPr>
          </a:p>
          <a:p>
            <a:pPr algn="ctr">
              <a:lnSpc>
                <a:spcPct val="150000"/>
              </a:lnSpc>
            </a:pPr>
            <a:r>
              <a:rPr kumimoji="1" lang="ja-JP" altLang="en-US" sz="1600" b="1" dirty="0">
                <a:latin typeface="+mj-ea"/>
                <a:ea typeface="+mj-ea"/>
              </a:rPr>
              <a:t>怒っている</a:t>
            </a:r>
          </a:p>
        </p:txBody>
      </p:sp>
      <p:sp>
        <p:nvSpPr>
          <p:cNvPr id="49" name="テキスト ボックス 48"/>
          <p:cNvSpPr txBox="1"/>
          <p:nvPr/>
        </p:nvSpPr>
        <p:spPr>
          <a:xfrm>
            <a:off x="3027010" y="3969156"/>
            <a:ext cx="2125915" cy="773289"/>
          </a:xfrm>
          <a:prstGeom prst="rect">
            <a:avLst/>
          </a:prstGeom>
          <a:pattFill prst="lgGrid">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algn="ctr">
              <a:lnSpc>
                <a:spcPct val="150000"/>
              </a:lnSpc>
            </a:pPr>
            <a:r>
              <a:rPr kumimoji="1" lang="en-US" altLang="ja-JP" sz="1600" b="1" dirty="0">
                <a:latin typeface="+mj-ea"/>
                <a:ea typeface="+mj-ea"/>
              </a:rPr>
              <a:t>A</a:t>
            </a:r>
            <a:r>
              <a:rPr kumimoji="1" lang="ja-JP" altLang="en-US" sz="1600" b="1" dirty="0" err="1">
                <a:latin typeface="+mj-ea"/>
                <a:ea typeface="+mj-ea"/>
              </a:rPr>
              <a:t>さんは</a:t>
            </a:r>
            <a:r>
              <a:rPr kumimoji="1" lang="ja-JP" altLang="en-US" sz="1600" b="1" dirty="0">
                <a:latin typeface="+mj-ea"/>
                <a:ea typeface="+mj-ea"/>
              </a:rPr>
              <a:t>Ｂさんを</a:t>
            </a:r>
            <a:endParaRPr kumimoji="1" lang="en-US" altLang="ja-JP" sz="1600" b="1" dirty="0">
              <a:latin typeface="+mj-ea"/>
              <a:ea typeface="+mj-ea"/>
            </a:endParaRPr>
          </a:p>
          <a:p>
            <a:pPr algn="ctr">
              <a:lnSpc>
                <a:spcPct val="150000"/>
              </a:lnSpc>
            </a:pPr>
            <a:r>
              <a:rPr kumimoji="1" lang="ja-JP" altLang="en-US" sz="1600" b="1" dirty="0">
                <a:latin typeface="+mj-ea"/>
                <a:ea typeface="+mj-ea"/>
              </a:rPr>
              <a:t>馬鹿にしている</a:t>
            </a:r>
          </a:p>
        </p:txBody>
      </p:sp>
      <p:sp>
        <p:nvSpPr>
          <p:cNvPr id="57" name="テキスト ボックス 56"/>
          <p:cNvSpPr txBox="1"/>
          <p:nvPr/>
        </p:nvSpPr>
        <p:spPr>
          <a:xfrm>
            <a:off x="6178128" y="2825165"/>
            <a:ext cx="2031796" cy="584775"/>
          </a:xfrm>
          <a:prstGeom prst="rect">
            <a:avLst/>
          </a:prstGeom>
          <a:pattFill prst="lgGrid">
            <a:fgClr>
              <a:srgbClr val="FFC000"/>
            </a:fgClr>
            <a:bgClr>
              <a:schemeClr val="bg1"/>
            </a:bgClr>
          </a:pattFill>
          <a:ln w="9525">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kumimoji="1" lang="en-US" altLang="ja-JP" sz="1600" b="1" dirty="0">
                <a:latin typeface="+mj-ea"/>
                <a:ea typeface="+mj-ea"/>
              </a:rPr>
              <a:t>A</a:t>
            </a:r>
            <a:r>
              <a:rPr kumimoji="1" lang="ja-JP" altLang="en-US" sz="1600" b="1" dirty="0" err="1">
                <a:latin typeface="+mj-ea"/>
                <a:ea typeface="+mj-ea"/>
              </a:rPr>
              <a:t>さんは</a:t>
            </a:r>
            <a:r>
              <a:rPr kumimoji="1" lang="ja-JP" altLang="en-US" sz="1600" b="1" dirty="0">
                <a:latin typeface="+mj-ea"/>
                <a:ea typeface="+mj-ea"/>
              </a:rPr>
              <a:t>Ｂさんに</a:t>
            </a:r>
            <a:endParaRPr kumimoji="1" lang="en-US" altLang="ja-JP" sz="1600" b="1" dirty="0">
              <a:latin typeface="+mj-ea"/>
              <a:ea typeface="+mj-ea"/>
            </a:endParaRPr>
          </a:p>
          <a:p>
            <a:pPr algn="ctr"/>
            <a:r>
              <a:rPr kumimoji="1" lang="ja-JP" altLang="en-US" sz="1600" b="1" dirty="0">
                <a:latin typeface="+mj-ea"/>
                <a:ea typeface="+mj-ea"/>
              </a:rPr>
              <a:t>あきれている？</a:t>
            </a:r>
          </a:p>
        </p:txBody>
      </p:sp>
      <p:grpSp>
        <p:nvGrpSpPr>
          <p:cNvPr id="9" name="グループ化 8"/>
          <p:cNvGrpSpPr/>
          <p:nvPr/>
        </p:nvGrpSpPr>
        <p:grpSpPr>
          <a:xfrm>
            <a:off x="1307626" y="3514681"/>
            <a:ext cx="1165847" cy="1386059"/>
            <a:chOff x="1009900" y="3418171"/>
            <a:chExt cx="1165847" cy="1162957"/>
          </a:xfrm>
          <a:effectLst>
            <a:outerShdw blurRad="50800" dist="38100" dir="2700000" algn="tl" rotWithShape="0">
              <a:prstClr val="black">
                <a:alpha val="40000"/>
              </a:prstClr>
            </a:outerShdw>
          </a:effectLst>
        </p:grpSpPr>
        <p:pic>
          <p:nvPicPr>
            <p:cNvPr id="42"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9609"/>
            <a:stretch/>
          </p:blipFill>
          <p:spPr bwMode="auto">
            <a:xfrm>
              <a:off x="1009900" y="3974441"/>
              <a:ext cx="1165847" cy="606687"/>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5" descr="C:\Users\crestec\Desktop\平井作業フォルダ\CEC_2018年度用(捨てないで！)\ペープサート教材\ペープサート教材_イラスト集_HTML版\Links\160.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48832" y="3418171"/>
              <a:ext cx="833321" cy="65890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 name="グループ化 1"/>
          <p:cNvGrpSpPr/>
          <p:nvPr/>
        </p:nvGrpSpPr>
        <p:grpSpPr>
          <a:xfrm>
            <a:off x="6711113" y="3463547"/>
            <a:ext cx="1117198" cy="1378490"/>
            <a:chOff x="6564944" y="3402762"/>
            <a:chExt cx="1117198" cy="1378490"/>
          </a:xfrm>
          <a:effectLst>
            <a:outerShdw blurRad="50800" dist="38100" dir="2700000" algn="tl" rotWithShape="0">
              <a:prstClr val="black">
                <a:alpha val="40000"/>
              </a:prstClr>
            </a:outerShdw>
          </a:effectLst>
        </p:grpSpPr>
        <p:pic>
          <p:nvPicPr>
            <p:cNvPr id="20"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 b="33343"/>
            <a:stretch/>
          </p:blipFill>
          <p:spPr bwMode="auto">
            <a:xfrm flipH="1">
              <a:off x="6564944" y="4074512"/>
              <a:ext cx="1117198" cy="70674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crestec\Desktop\平井作業フォルダ\CEC_2018年度用(捨てないで！)\ペープサート教材\ペープサート教材_イラスト集_HTML版\Links\166.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633879" y="3402762"/>
              <a:ext cx="810037" cy="8107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グループ化 9"/>
          <p:cNvGrpSpPr/>
          <p:nvPr/>
        </p:nvGrpSpPr>
        <p:grpSpPr>
          <a:xfrm>
            <a:off x="4944207" y="3549573"/>
            <a:ext cx="1108050" cy="1395183"/>
            <a:chOff x="4738969" y="3620777"/>
            <a:chExt cx="1087162" cy="1176375"/>
          </a:xfrm>
          <a:effectLst>
            <a:outerShdw blurRad="50800" dist="38100" dir="2700000" algn="tl" rotWithShape="0">
              <a:prstClr val="black">
                <a:alpha val="40000"/>
              </a:prstClr>
            </a:outerShdw>
          </a:effectLst>
        </p:grpSpPr>
        <p:pic>
          <p:nvPicPr>
            <p:cNvPr id="38"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6195"/>
            <a:stretch/>
          </p:blipFill>
          <p:spPr bwMode="auto">
            <a:xfrm flipH="1">
              <a:off x="4738969" y="4165609"/>
              <a:ext cx="1087162" cy="631543"/>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9" descr="C:\Users\crestec\Desktop\平井作業フォルダ\CEC_2018年度用(捨てないで！)\ペープサート教材\ペープサート教材_イラスト集_HTML版\Links\164.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4815150" y="3620777"/>
              <a:ext cx="793990" cy="659102"/>
            </a:xfrm>
            <a:prstGeom prst="rect">
              <a:avLst/>
            </a:prstGeom>
            <a:noFill/>
            <a:extLst>
              <a:ext uri="{909E8E84-426E-40DD-AFC4-6F175D3DCCD1}">
                <a14:hiddenFill xmlns:a14="http://schemas.microsoft.com/office/drawing/2010/main">
                  <a:solidFill>
                    <a:srgbClr val="FFFFFF"/>
                  </a:solidFill>
                </a14:hiddenFill>
              </a:ext>
            </a:extLst>
          </p:spPr>
        </p:pic>
      </p:grpSp>
      <p:pic>
        <p:nvPicPr>
          <p:cNvPr id="31" name="Picture 31" descr="C:\Users\crestec\Desktop\平井作業フォルダ\CEC_2018年度用(捨てないで！)\ペープサート教材\ペープサート教材_イラスト集_HTML版\Links\186.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21041617" flipH="1">
            <a:off x="7596052" y="4950412"/>
            <a:ext cx="1090477" cy="909718"/>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32" name="Picture 8" descr="C:\Users\crestec\Desktop\平井作業フォルダ\CEC_2018年度用(捨てないで！)\ペープサート教材\ペープサート教材_イラスト集_Delivery\ペープサート教材_イラスト集\キャラ\中学生女子\005_中学女子A_悩む.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1440182" flipH="1">
            <a:off x="7809435" y="4419687"/>
            <a:ext cx="796279" cy="787550"/>
          </a:xfrm>
          <a:prstGeom prst="rect">
            <a:avLst/>
          </a:prstGeom>
          <a:noFill/>
          <a:extLst>
            <a:ext uri="{909E8E84-426E-40DD-AFC4-6F175D3DCCD1}">
              <a14:hiddenFill xmlns:a14="http://schemas.microsoft.com/office/drawing/2010/main">
                <a:solidFill>
                  <a:srgbClr val="FFFFFF"/>
                </a:solidFill>
              </a14:hiddenFill>
            </a:ext>
          </a:extLst>
        </p:spPr>
      </p:pic>
      <p:sp>
        <p:nvSpPr>
          <p:cNvPr id="33" name="テキスト ボックス 32"/>
          <p:cNvSpPr txBox="1"/>
          <p:nvPr/>
        </p:nvSpPr>
        <p:spPr>
          <a:xfrm rot="20825880">
            <a:off x="7999937" y="3962482"/>
            <a:ext cx="632225" cy="461665"/>
          </a:xfrm>
          <a:prstGeom prst="rect">
            <a:avLst/>
          </a:prstGeom>
          <a:noFill/>
        </p:spPr>
        <p:txBody>
          <a:bodyPr wrap="square" rtlCol="0">
            <a:spAutoFit/>
          </a:bodyPr>
          <a:lstStyle/>
          <a:p>
            <a:r>
              <a:rPr kumimoji="1" lang="ja-JP" altLang="en-US" sz="2400" dirty="0">
                <a:latin typeface="+mj-ea"/>
                <a:ea typeface="+mj-ea"/>
              </a:rPr>
              <a:t>？</a:t>
            </a:r>
          </a:p>
        </p:txBody>
      </p:sp>
      <p:sp>
        <p:nvSpPr>
          <p:cNvPr id="34" name="テキスト ボックス 33"/>
          <p:cNvSpPr txBox="1"/>
          <p:nvPr/>
        </p:nvSpPr>
        <p:spPr>
          <a:xfrm rot="898851">
            <a:off x="8241671" y="4016900"/>
            <a:ext cx="632225" cy="461665"/>
          </a:xfrm>
          <a:prstGeom prst="rect">
            <a:avLst/>
          </a:prstGeom>
          <a:noFill/>
        </p:spPr>
        <p:txBody>
          <a:bodyPr wrap="square" rtlCol="0">
            <a:spAutoFit/>
          </a:bodyPr>
          <a:lstStyle/>
          <a:p>
            <a:r>
              <a:rPr kumimoji="1" lang="ja-JP" altLang="en-US" sz="2400" dirty="0">
                <a:latin typeface="+mj-ea"/>
                <a:ea typeface="+mj-ea"/>
              </a:rPr>
              <a:t>？</a:t>
            </a:r>
          </a:p>
        </p:txBody>
      </p:sp>
      <p:sp>
        <p:nvSpPr>
          <p:cNvPr id="35" name="テキスト ボックス 34"/>
          <p:cNvSpPr txBox="1"/>
          <p:nvPr/>
        </p:nvSpPr>
        <p:spPr>
          <a:xfrm rot="2779836">
            <a:off x="8368795" y="4250282"/>
            <a:ext cx="632225" cy="461665"/>
          </a:xfrm>
          <a:prstGeom prst="rect">
            <a:avLst/>
          </a:prstGeom>
          <a:noFill/>
        </p:spPr>
        <p:txBody>
          <a:bodyPr wrap="square" rtlCol="0">
            <a:spAutoFit/>
          </a:bodyPr>
          <a:lstStyle/>
          <a:p>
            <a:r>
              <a:rPr kumimoji="1" lang="ja-JP" altLang="en-US" sz="2400" dirty="0">
                <a:latin typeface="+mj-ea"/>
                <a:ea typeface="+mj-ea"/>
              </a:rPr>
              <a:t>？</a:t>
            </a:r>
          </a:p>
        </p:txBody>
      </p:sp>
      <p:sp>
        <p:nvSpPr>
          <p:cNvPr id="11" name="テキスト ボックス 10">
            <a:extLst>
              <a:ext uri="{FF2B5EF4-FFF2-40B4-BE49-F238E27FC236}">
                <a16:creationId xmlns:a16="http://schemas.microsoft.com/office/drawing/2014/main" id="{DF4E5139-ECEB-57FD-46B6-D231418D5EF3}"/>
              </a:ext>
            </a:extLst>
          </p:cNvPr>
          <p:cNvSpPr txBox="1"/>
          <p:nvPr/>
        </p:nvSpPr>
        <p:spPr>
          <a:xfrm>
            <a:off x="1325475" y="3009830"/>
            <a:ext cx="1440464" cy="215444"/>
          </a:xfrm>
          <a:prstGeom prst="rect">
            <a:avLst/>
          </a:prstGeom>
          <a:noFill/>
        </p:spPr>
        <p:txBody>
          <a:bodyPr wrap="square" rtlCol="0">
            <a:spAutoFit/>
          </a:bodyPr>
          <a:lstStyle/>
          <a:p>
            <a:r>
              <a:rPr kumimoji="1" lang="ja-JP" altLang="en-US" sz="800" b="1" dirty="0"/>
              <a:t>おこ</a:t>
            </a:r>
            <a:endParaRPr kumimoji="1" lang="en-US" altLang="ja-JP" sz="800" b="1" dirty="0"/>
          </a:p>
        </p:txBody>
      </p:sp>
      <p:sp>
        <p:nvSpPr>
          <p:cNvPr id="12" name="テキスト ボックス 11">
            <a:extLst>
              <a:ext uri="{FF2B5EF4-FFF2-40B4-BE49-F238E27FC236}">
                <a16:creationId xmlns:a16="http://schemas.microsoft.com/office/drawing/2014/main" id="{A5D0E418-2574-9D70-8AE3-2E5CD7836C54}"/>
              </a:ext>
            </a:extLst>
          </p:cNvPr>
          <p:cNvSpPr txBox="1"/>
          <p:nvPr/>
        </p:nvSpPr>
        <p:spPr>
          <a:xfrm>
            <a:off x="3995936" y="2317558"/>
            <a:ext cx="1440464" cy="215444"/>
          </a:xfrm>
          <a:prstGeom prst="rect">
            <a:avLst/>
          </a:prstGeom>
          <a:noFill/>
        </p:spPr>
        <p:txBody>
          <a:bodyPr wrap="square" rtlCol="0">
            <a:spAutoFit/>
          </a:bodyPr>
          <a:lstStyle/>
          <a:p>
            <a:r>
              <a:rPr kumimoji="1" lang="ja-JP" altLang="en-US" sz="800" b="1" dirty="0"/>
              <a:t>はなし</a:t>
            </a:r>
            <a:endParaRPr kumimoji="1" lang="en-US" altLang="ja-JP" sz="800" b="1" dirty="0"/>
          </a:p>
        </p:txBody>
      </p:sp>
      <p:sp>
        <p:nvSpPr>
          <p:cNvPr id="13" name="テキスト ボックス 12">
            <a:extLst>
              <a:ext uri="{FF2B5EF4-FFF2-40B4-BE49-F238E27FC236}">
                <a16:creationId xmlns:a16="http://schemas.microsoft.com/office/drawing/2014/main" id="{694AA360-78FF-D32B-DE6F-F4998C6F2E6E}"/>
              </a:ext>
            </a:extLst>
          </p:cNvPr>
          <p:cNvSpPr txBox="1"/>
          <p:nvPr/>
        </p:nvSpPr>
        <p:spPr>
          <a:xfrm>
            <a:off x="3441895" y="4299986"/>
            <a:ext cx="1440464" cy="215444"/>
          </a:xfrm>
          <a:prstGeom prst="rect">
            <a:avLst/>
          </a:prstGeom>
          <a:noFill/>
        </p:spPr>
        <p:txBody>
          <a:bodyPr wrap="square" rtlCol="0">
            <a:spAutoFit/>
          </a:bodyPr>
          <a:lstStyle/>
          <a:p>
            <a:r>
              <a:rPr kumimoji="1" lang="ja-JP" altLang="en-US" sz="800" b="1" dirty="0"/>
              <a:t>ばか</a:t>
            </a:r>
            <a:endParaRPr kumimoji="1" lang="en-US" altLang="ja-JP" sz="800" b="1" dirty="0"/>
          </a:p>
        </p:txBody>
      </p:sp>
      <p:sp>
        <p:nvSpPr>
          <p:cNvPr id="15" name="テキスト ボックス 14">
            <a:extLst>
              <a:ext uri="{FF2B5EF4-FFF2-40B4-BE49-F238E27FC236}">
                <a16:creationId xmlns:a16="http://schemas.microsoft.com/office/drawing/2014/main" id="{A3945D31-8C8F-1E0E-0A2D-0EC74FD9804E}"/>
              </a:ext>
            </a:extLst>
          </p:cNvPr>
          <p:cNvSpPr txBox="1"/>
          <p:nvPr/>
        </p:nvSpPr>
        <p:spPr>
          <a:xfrm>
            <a:off x="1619672" y="5280895"/>
            <a:ext cx="3953460" cy="215444"/>
          </a:xfrm>
          <a:prstGeom prst="rect">
            <a:avLst/>
          </a:prstGeom>
          <a:noFill/>
        </p:spPr>
        <p:txBody>
          <a:bodyPr wrap="square" rtlCol="0">
            <a:spAutoFit/>
          </a:bodyPr>
          <a:lstStyle/>
          <a:p>
            <a:r>
              <a:rPr kumimoji="1" lang="ja-JP" altLang="en-US" sz="800" b="1" dirty="0">
                <a:solidFill>
                  <a:srgbClr val="FF0000"/>
                </a:solidFill>
              </a:rPr>
              <a:t>ひょうじょう　  　あいて  　　　　み</a:t>
            </a:r>
            <a:endParaRPr kumimoji="1" lang="en-US" altLang="ja-JP" sz="800" b="1" dirty="0">
              <a:solidFill>
                <a:srgbClr val="FF0000"/>
              </a:solidFill>
            </a:endParaRPr>
          </a:p>
        </p:txBody>
      </p:sp>
      <p:sp>
        <p:nvSpPr>
          <p:cNvPr id="16" name="テキスト ボックス 15">
            <a:extLst>
              <a:ext uri="{FF2B5EF4-FFF2-40B4-BE49-F238E27FC236}">
                <a16:creationId xmlns:a16="http://schemas.microsoft.com/office/drawing/2014/main" id="{92336DDF-64FF-8EF9-B54F-D1EECD7B4BD4}"/>
              </a:ext>
            </a:extLst>
          </p:cNvPr>
          <p:cNvSpPr txBox="1"/>
          <p:nvPr/>
        </p:nvSpPr>
        <p:spPr>
          <a:xfrm>
            <a:off x="971579" y="5649627"/>
            <a:ext cx="4041424" cy="215444"/>
          </a:xfrm>
          <a:prstGeom prst="rect">
            <a:avLst/>
          </a:prstGeom>
          <a:noFill/>
        </p:spPr>
        <p:txBody>
          <a:bodyPr wrap="square" rtlCol="0">
            <a:spAutoFit/>
          </a:bodyPr>
          <a:lstStyle/>
          <a:p>
            <a:r>
              <a:rPr kumimoji="1" lang="ja-JP" altLang="en-US" sz="800" b="1" dirty="0">
                <a:solidFill>
                  <a:srgbClr val="FF0000"/>
                </a:solidFill>
              </a:rPr>
              <a:t>ほんとう　　　　 き    も　　　　　　 つた　　　　　　　　　　　　　　　　　　   　　　 ご   かい 　　　う</a:t>
            </a:r>
            <a:endParaRPr kumimoji="1" lang="en-US" altLang="ja-JP" sz="800" b="1" dirty="0">
              <a:solidFill>
                <a:srgbClr val="FF0000"/>
              </a:solidFill>
            </a:endParaRPr>
          </a:p>
        </p:txBody>
      </p:sp>
      <p:sp>
        <p:nvSpPr>
          <p:cNvPr id="17" name="テキスト ボックス 16">
            <a:extLst>
              <a:ext uri="{FF2B5EF4-FFF2-40B4-BE49-F238E27FC236}">
                <a16:creationId xmlns:a16="http://schemas.microsoft.com/office/drawing/2014/main" id="{F7C15AF1-D628-1708-EF89-0B49B42EF1B4}"/>
              </a:ext>
            </a:extLst>
          </p:cNvPr>
          <p:cNvSpPr txBox="1"/>
          <p:nvPr/>
        </p:nvSpPr>
        <p:spPr>
          <a:xfrm>
            <a:off x="1178509" y="1208774"/>
            <a:ext cx="7982479" cy="230832"/>
          </a:xfrm>
          <a:prstGeom prst="rect">
            <a:avLst/>
          </a:prstGeom>
          <a:noFill/>
        </p:spPr>
        <p:txBody>
          <a:bodyPr wrap="square" rtlCol="0">
            <a:spAutoFit/>
          </a:bodyPr>
          <a:lstStyle/>
          <a:p>
            <a:r>
              <a:rPr kumimoji="1" lang="ja-JP" altLang="en-US" sz="900" b="1" dirty="0">
                <a:solidFill>
                  <a:srgbClr val="FF0000"/>
                </a:solidFill>
              </a:rPr>
              <a:t>よ　　　　　　　 　　ひと　　　　　　　　 ぶん  めん　　　　　　　　　　　　　　　　　　　　　　  き      も　　　  　　　　　そう     ぞう　　　</a:t>
            </a:r>
            <a:endParaRPr kumimoji="1" lang="en-US" altLang="ja-JP" sz="900" b="1" dirty="0">
              <a:solidFill>
                <a:srgbClr val="FF0000"/>
              </a:solidFill>
            </a:endParaRPr>
          </a:p>
        </p:txBody>
      </p:sp>
      <p:sp>
        <p:nvSpPr>
          <p:cNvPr id="21" name="テキスト ボックス 20">
            <a:extLst>
              <a:ext uri="{FF2B5EF4-FFF2-40B4-BE49-F238E27FC236}">
                <a16:creationId xmlns:a16="http://schemas.microsoft.com/office/drawing/2014/main" id="{4A1DDE89-429C-BA3C-8553-2E4F8D1565A2}"/>
              </a:ext>
            </a:extLst>
          </p:cNvPr>
          <p:cNvSpPr txBox="1"/>
          <p:nvPr/>
        </p:nvSpPr>
        <p:spPr>
          <a:xfrm>
            <a:off x="1069484" y="1322184"/>
            <a:ext cx="6958900" cy="738664"/>
          </a:xfrm>
          <a:prstGeom prst="rect">
            <a:avLst/>
          </a:prstGeom>
          <a:noFill/>
        </p:spPr>
        <p:txBody>
          <a:bodyPr wrap="square" rtlCol="0">
            <a:spAutoFit/>
          </a:bodyPr>
          <a:lstStyle/>
          <a:p>
            <a:r>
              <a:rPr kumimoji="1" lang="ja-JP" altLang="en-US" sz="2400" b="1" dirty="0">
                <a:solidFill>
                  <a:srgbClr val="FF0000"/>
                </a:solidFill>
                <a:effectLst>
                  <a:outerShdw blurRad="38100" dist="38100" dir="2700000" algn="tl">
                    <a:srgbClr val="000000">
                      <a:alpha val="43137"/>
                    </a:srgbClr>
                  </a:outerShdw>
                </a:effectLst>
                <a:latin typeface="+mj-ea"/>
                <a:ea typeface="+mj-ea"/>
              </a:rPr>
              <a:t>読んだ人は、文面から</a:t>
            </a:r>
            <a:r>
              <a:rPr kumimoji="1" lang="en-US" altLang="ja-JP" sz="2400" b="1" dirty="0">
                <a:solidFill>
                  <a:srgbClr val="FF0000"/>
                </a:solidFill>
                <a:effectLst>
                  <a:outerShdw blurRad="38100" dist="38100" dir="2700000" algn="tl">
                    <a:srgbClr val="000000">
                      <a:alpha val="43137"/>
                    </a:srgbClr>
                  </a:outerShdw>
                </a:effectLst>
                <a:latin typeface="+mj-ea"/>
                <a:ea typeface="+mj-ea"/>
              </a:rPr>
              <a:t>A</a:t>
            </a:r>
            <a:r>
              <a:rPr kumimoji="1" lang="ja-JP" altLang="en-US" sz="2400" b="1" dirty="0">
                <a:solidFill>
                  <a:srgbClr val="FF0000"/>
                </a:solidFill>
                <a:effectLst>
                  <a:outerShdw blurRad="38100" dist="38100" dir="2700000" algn="tl">
                    <a:srgbClr val="000000">
                      <a:alpha val="43137"/>
                    </a:srgbClr>
                  </a:outerShdw>
                </a:effectLst>
                <a:latin typeface="+mj-ea"/>
                <a:ea typeface="+mj-ea"/>
              </a:rPr>
              <a:t>さんの気持ちを想像します。</a:t>
            </a:r>
          </a:p>
          <a:p>
            <a:endParaRPr kumimoji="1" lang="ja-JP" altLang="en-US" dirty="0"/>
          </a:p>
        </p:txBody>
      </p:sp>
      <p:grpSp>
        <p:nvGrpSpPr>
          <p:cNvPr id="8" name="正方形/長方形 2">
            <a:extLst>
              <a:ext uri="{FF2B5EF4-FFF2-40B4-BE49-F238E27FC236}">
                <a16:creationId xmlns:a16="http://schemas.microsoft.com/office/drawing/2014/main" id="{DCD4B0C3-0909-532F-CFA6-30B1534F73BA}"/>
              </a:ext>
            </a:extLst>
          </p:cNvPr>
          <p:cNvGrpSpPr>
            <a:grpSpLocks/>
          </p:cNvGrpSpPr>
          <p:nvPr/>
        </p:nvGrpSpPr>
        <p:grpSpPr bwMode="auto">
          <a:xfrm>
            <a:off x="-30163" y="-30163"/>
            <a:ext cx="9240838" cy="984152"/>
            <a:chOff x="-19" y="-19"/>
            <a:chExt cx="5821" cy="914"/>
          </a:xfrm>
        </p:grpSpPr>
        <p:pic>
          <p:nvPicPr>
            <p:cNvPr id="23" name="正方形/長方形 2">
              <a:extLst>
                <a:ext uri="{FF2B5EF4-FFF2-40B4-BE49-F238E27FC236}">
                  <a16:creationId xmlns:a16="http://schemas.microsoft.com/office/drawing/2014/main" id="{795B80DD-FABA-E9FB-0442-CB4DB42F1AE5}"/>
                </a:ext>
              </a:extLst>
            </p:cNvPr>
            <p:cNvPicPr preferRelativeResize="0">
              <a:picLocks noChangeArrowheads="1"/>
            </p:cNvPicPr>
            <p:nvPr/>
          </p:nvPicPr>
          <p:blipFill>
            <a:blip r:embed="rId10">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834">
              <a:extLst>
                <a:ext uri="{FF2B5EF4-FFF2-40B4-BE49-F238E27FC236}">
                  <a16:creationId xmlns:a16="http://schemas.microsoft.com/office/drawing/2014/main" id="{2608A55B-B802-A17A-9526-3714F4CF039F}"/>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a:t>
              </a: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rPr>
                <a:t>誤解を生む理由　</a:t>
              </a:r>
              <a:r>
                <a:rPr lang="ja-JP" altLang="en-US" sz="2400" b="1" dirty="0">
                  <a:solidFill>
                    <a:srgbClr val="FFFFFF"/>
                  </a:solidFill>
                  <a:effectLst>
                    <a:outerShdw blurRad="38100" dist="38100" dir="2700000" algn="tl">
                      <a:srgbClr val="C0C0C0"/>
                    </a:outerShdw>
                  </a:effectLst>
                  <a:latin typeface="ＭＳ Ｐゴシック" panose="020B0600070205080204" pitchFamily="50" charset="-128"/>
                </a:rPr>
                <a:t>～表情や口調が伝わらない～</a:t>
              </a:r>
            </a:p>
          </p:txBody>
        </p:sp>
      </p:grpSp>
      <p:sp>
        <p:nvSpPr>
          <p:cNvPr id="26" name="テキスト ボックス 25">
            <a:extLst>
              <a:ext uri="{FF2B5EF4-FFF2-40B4-BE49-F238E27FC236}">
                <a16:creationId xmlns:a16="http://schemas.microsoft.com/office/drawing/2014/main" id="{49D3BA10-2DF9-0785-90D3-FAD9F578DCC6}"/>
              </a:ext>
            </a:extLst>
          </p:cNvPr>
          <p:cNvSpPr txBox="1"/>
          <p:nvPr/>
        </p:nvSpPr>
        <p:spPr>
          <a:xfrm>
            <a:off x="640644" y="0"/>
            <a:ext cx="3139268" cy="276999"/>
          </a:xfrm>
          <a:prstGeom prst="rect">
            <a:avLst/>
          </a:prstGeom>
          <a:noFill/>
        </p:spPr>
        <p:txBody>
          <a:bodyPr wrap="square" rtlCol="0">
            <a:spAutoFit/>
          </a:bodyPr>
          <a:lstStyle/>
          <a:p>
            <a:r>
              <a:rPr kumimoji="1" lang="ja-JP" altLang="en-US" sz="1200" dirty="0">
                <a:solidFill>
                  <a:schemeClr val="bg1"/>
                </a:solidFill>
              </a:rPr>
              <a:t>ご      かい　 　　      う　 　         　　り      ゆう</a:t>
            </a:r>
          </a:p>
        </p:txBody>
      </p:sp>
      <p:sp>
        <p:nvSpPr>
          <p:cNvPr id="27" name="テキスト ボックス 26">
            <a:extLst>
              <a:ext uri="{FF2B5EF4-FFF2-40B4-BE49-F238E27FC236}">
                <a16:creationId xmlns:a16="http://schemas.microsoft.com/office/drawing/2014/main" id="{9CB51E13-406E-199A-EBF2-45E14E2B9DE6}"/>
              </a:ext>
            </a:extLst>
          </p:cNvPr>
          <p:cNvSpPr txBox="1"/>
          <p:nvPr/>
        </p:nvSpPr>
        <p:spPr>
          <a:xfrm>
            <a:off x="4234000" y="99751"/>
            <a:ext cx="4924620" cy="246221"/>
          </a:xfrm>
          <a:prstGeom prst="rect">
            <a:avLst/>
          </a:prstGeom>
          <a:noFill/>
        </p:spPr>
        <p:txBody>
          <a:bodyPr wrap="square" rtlCol="0">
            <a:spAutoFit/>
          </a:bodyPr>
          <a:lstStyle/>
          <a:p>
            <a:r>
              <a:rPr kumimoji="1" lang="ja-JP" altLang="en-US" sz="1000" dirty="0">
                <a:solidFill>
                  <a:schemeClr val="bg1"/>
                </a:solidFill>
              </a:rPr>
              <a:t>ひょうじょう　　        くちょう　　　　 　った</a:t>
            </a:r>
          </a:p>
        </p:txBody>
      </p:sp>
      <p:sp>
        <p:nvSpPr>
          <p:cNvPr id="5" name="フッター プレースホルダー 2">
            <a:extLst>
              <a:ext uri="{FF2B5EF4-FFF2-40B4-BE49-F238E27FC236}">
                <a16:creationId xmlns:a16="http://schemas.microsoft.com/office/drawing/2014/main" id="{D4731D48-14D8-4AB8-4AF6-A8560DBAD465}"/>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7" name="フッター プレースホルダー 2">
            <a:extLst>
              <a:ext uri="{FF2B5EF4-FFF2-40B4-BE49-F238E27FC236}">
                <a16:creationId xmlns:a16="http://schemas.microsoft.com/office/drawing/2014/main" id="{B48CCAA0-5D28-40A6-04C0-EEE90FDDF003}"/>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73585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直角三角形 15">
            <a:extLst>
              <a:ext uri="{FF2B5EF4-FFF2-40B4-BE49-F238E27FC236}">
                <a16:creationId xmlns:a16="http://schemas.microsoft.com/office/drawing/2014/main" id="{C42F2288-3ACE-B62A-C567-25428D5E1CA4}"/>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5" name="正方形/長方形 2"/>
          <p:cNvGrpSpPr>
            <a:grpSpLocks/>
          </p:cNvGrpSpPr>
          <p:nvPr/>
        </p:nvGrpSpPr>
        <p:grpSpPr bwMode="auto">
          <a:xfrm>
            <a:off x="-30163" y="-30163"/>
            <a:ext cx="9240838" cy="997356"/>
            <a:chOff x="-19" y="-19"/>
            <a:chExt cx="5821" cy="914"/>
          </a:xfrm>
        </p:grpSpPr>
        <p:pic>
          <p:nvPicPr>
            <p:cNvPr id="46"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Rectangle 834"/>
            <p:cNvSpPr>
              <a:spLocks noChangeArrowheads="1"/>
            </p:cNvSpPr>
            <p:nvPr/>
          </p:nvSpPr>
          <p:spPr bwMode="auto">
            <a:xfrm>
              <a:off x="0" y="-1"/>
              <a:ext cx="5760" cy="8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⑥正しく伝えるために</a:t>
              </a:r>
            </a:p>
          </p:txBody>
        </p:sp>
      </p:grpSp>
      <p:sp>
        <p:nvSpPr>
          <p:cNvPr id="6" name="テキスト ボックス 5"/>
          <p:cNvSpPr txBox="1"/>
          <p:nvPr/>
        </p:nvSpPr>
        <p:spPr>
          <a:xfrm>
            <a:off x="816740" y="4509336"/>
            <a:ext cx="7499676" cy="1511952"/>
          </a:xfrm>
          <a:prstGeom prst="rect">
            <a:avLst/>
          </a:prstGeom>
          <a:solidFill>
            <a:schemeClr val="accent3">
              <a:lumMod val="20000"/>
              <a:lumOff val="80000"/>
            </a:schemeClr>
          </a:solidFill>
          <a:ln w="3175">
            <a:solidFill>
              <a:schemeClr val="tx1"/>
            </a:solidFill>
          </a:ln>
        </p:spPr>
        <p:txBody>
          <a:bodyPr wrap="square" rtlCol="0">
            <a:spAutoFit/>
          </a:bodyPr>
          <a:lstStyle/>
          <a:p>
            <a:pPr>
              <a:lnSpc>
                <a:spcPct val="150000"/>
              </a:lnSpc>
            </a:pPr>
            <a:r>
              <a:rPr kumimoji="1" lang="ja-JP" altLang="en-US" sz="1600" spc="110" dirty="0">
                <a:latin typeface="+mj-ea"/>
                <a:ea typeface="+mj-ea"/>
              </a:rPr>
              <a:t>Ａさんは、「Ｂさんは楽しい子だ」ということをみんなに共感してもらおうと思って、「おもしろくない？」 とたずねたつもりでした。しかしもう一度読み返し、この文が「Ｂさんは面白くない子だ」 という意味で伝わってしまうことに気がつき、</a:t>
            </a:r>
            <a:r>
              <a:rPr kumimoji="1" lang="ja-JP" altLang="en-US" sz="1600" spc="110" dirty="0">
                <a:solidFill>
                  <a:srgbClr val="FF0000"/>
                </a:solidFill>
                <a:latin typeface="+mj-ea"/>
                <a:ea typeface="+mj-ea"/>
              </a:rPr>
              <a:t>「？」</a:t>
            </a:r>
            <a:r>
              <a:rPr kumimoji="1" lang="ja-JP" altLang="en-US" sz="1600" spc="110" dirty="0">
                <a:latin typeface="+mj-ea"/>
                <a:ea typeface="+mj-ea"/>
              </a:rPr>
              <a:t> を書き足しました。</a:t>
            </a:r>
            <a:r>
              <a:rPr kumimoji="1" lang="en-US" altLang="ja-JP" sz="1600" spc="110" dirty="0">
                <a:latin typeface="+mj-ea"/>
                <a:ea typeface="+mj-ea"/>
              </a:rPr>
              <a:t>  </a:t>
            </a:r>
            <a:r>
              <a:rPr kumimoji="1" lang="en-US" altLang="ja-JP" sz="1600" spc="110" dirty="0">
                <a:effectLst>
                  <a:outerShdw blurRad="38100" dist="38100" dir="2700000" algn="tl">
                    <a:srgbClr val="000000">
                      <a:alpha val="43137"/>
                    </a:srgbClr>
                  </a:outerShdw>
                </a:effectLst>
                <a:latin typeface="+mj-ea"/>
                <a:ea typeface="+mj-ea"/>
              </a:rPr>
              <a:t>   </a:t>
            </a:r>
            <a:r>
              <a:rPr kumimoji="1" lang="ja-JP" altLang="en-US" sz="1600" b="1" u="sng" dirty="0">
                <a:solidFill>
                  <a:srgbClr val="FF0000"/>
                </a:solidFill>
                <a:latin typeface="+mj-ea"/>
                <a:ea typeface="+mj-ea"/>
              </a:rPr>
              <a:t>送信する前に自分で読み返して気づくこと</a:t>
            </a:r>
            <a:r>
              <a:rPr kumimoji="1" lang="ja-JP" altLang="en-US" sz="1600" b="1" u="sng" dirty="0">
                <a:latin typeface="+mj-ea"/>
                <a:ea typeface="+mj-ea"/>
              </a:rPr>
              <a:t>が大切ですね。</a:t>
            </a:r>
          </a:p>
        </p:txBody>
      </p:sp>
      <p:pic>
        <p:nvPicPr>
          <p:cNvPr id="22"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 b="58935"/>
          <a:stretch/>
        </p:blipFill>
        <p:spPr bwMode="auto">
          <a:xfrm>
            <a:off x="2942394" y="2692618"/>
            <a:ext cx="4512035" cy="1658371"/>
          </a:xfrm>
          <a:prstGeom prst="rect">
            <a:avLst/>
          </a:prstGeom>
          <a:noFill/>
          <a:extLst>
            <a:ext uri="{909E8E84-426E-40DD-AFC4-6F175D3DCCD1}">
              <a14:hiddenFill xmlns:a14="http://schemas.microsoft.com/office/drawing/2010/main">
                <a:solidFill>
                  <a:srgbClr val="FFFFFF"/>
                </a:solidFill>
              </a14:hiddenFill>
            </a:ext>
          </a:extLst>
        </p:spPr>
      </p:pic>
      <p:sp>
        <p:nvSpPr>
          <p:cNvPr id="23" name="角丸四角形 22"/>
          <p:cNvSpPr/>
          <p:nvPr/>
        </p:nvSpPr>
        <p:spPr>
          <a:xfrm>
            <a:off x="3839055" y="3239081"/>
            <a:ext cx="2763182" cy="10368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mj-ea"/>
                <a:ea typeface="+mj-ea"/>
              </a:rPr>
              <a:t>Ｂさんの話ってさー</a:t>
            </a:r>
            <a:endParaRPr lang="en-US" altLang="ja-JP" dirty="0">
              <a:solidFill>
                <a:schemeClr val="tx1"/>
              </a:solidFill>
              <a:latin typeface="+mj-ea"/>
              <a:ea typeface="+mj-ea"/>
            </a:endParaRPr>
          </a:p>
          <a:p>
            <a:r>
              <a:rPr lang="ja-JP" altLang="en-US" dirty="0">
                <a:solidFill>
                  <a:schemeClr val="tx1"/>
                </a:solidFill>
                <a:latin typeface="+mj-ea"/>
                <a:ea typeface="+mj-ea"/>
              </a:rPr>
              <a:t>いつもおもしろくない</a:t>
            </a:r>
            <a:r>
              <a:rPr lang="ja-JP" altLang="en-US" dirty="0">
                <a:solidFill>
                  <a:srgbClr val="FF0000"/>
                </a:solidFill>
                <a:latin typeface="+mj-ea"/>
                <a:ea typeface="+mj-ea"/>
              </a:rPr>
              <a:t>？</a:t>
            </a:r>
            <a:endParaRPr lang="en-US" altLang="ja-JP" dirty="0">
              <a:solidFill>
                <a:srgbClr val="FF0000"/>
              </a:solidFill>
              <a:latin typeface="+mj-ea"/>
              <a:ea typeface="+mj-ea"/>
            </a:endParaRPr>
          </a:p>
          <a:p>
            <a:r>
              <a:rPr lang="ja-JP" altLang="en-US" dirty="0">
                <a:solidFill>
                  <a:schemeClr val="tx1"/>
                </a:solidFill>
                <a:latin typeface="+mj-ea"/>
                <a:ea typeface="+mj-ea"/>
              </a:rPr>
              <a:t>ホント　ヤバ</a:t>
            </a:r>
            <a:r>
              <a:rPr lang="ja-JP" altLang="en-US" dirty="0" err="1">
                <a:solidFill>
                  <a:schemeClr val="tx1"/>
                </a:solidFill>
                <a:latin typeface="+mj-ea"/>
                <a:ea typeface="+mj-ea"/>
              </a:rPr>
              <a:t>いよね</a:t>
            </a:r>
            <a:endParaRPr lang="ja-JP" altLang="en-US" dirty="0">
              <a:solidFill>
                <a:schemeClr val="tx1"/>
              </a:solidFill>
              <a:latin typeface="+mj-ea"/>
              <a:ea typeface="+mj-ea"/>
            </a:endParaRPr>
          </a:p>
        </p:txBody>
      </p:sp>
      <p:grpSp>
        <p:nvGrpSpPr>
          <p:cNvPr id="30" name="グループ化 29"/>
          <p:cNvGrpSpPr/>
          <p:nvPr/>
        </p:nvGrpSpPr>
        <p:grpSpPr>
          <a:xfrm>
            <a:off x="2339752" y="2899151"/>
            <a:ext cx="993259" cy="1451838"/>
            <a:chOff x="251520" y="3530625"/>
            <a:chExt cx="1769354" cy="2706687"/>
          </a:xfrm>
        </p:grpSpPr>
        <p:pic>
          <p:nvPicPr>
            <p:cNvPr id="13"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520" y="4579815"/>
              <a:ext cx="1769354" cy="165749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C:\Users\crestec\Desktop\平井作業フォルダ\CEC_2018年度用(捨てないで！)\ペープサート教材\ペープサート教材_イラスト集_HTML版\Links\159.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5863" y="3530625"/>
              <a:ext cx="1279034" cy="1267477"/>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テキスト ボックス 1"/>
          <p:cNvSpPr txBox="1"/>
          <p:nvPr/>
        </p:nvSpPr>
        <p:spPr>
          <a:xfrm>
            <a:off x="2847408" y="2300096"/>
            <a:ext cx="2946478" cy="400110"/>
          </a:xfrm>
          <a:prstGeom prst="rect">
            <a:avLst/>
          </a:prstGeom>
          <a:noFill/>
        </p:spPr>
        <p:txBody>
          <a:bodyPr wrap="square" rtlCol="0">
            <a:spAutoFit/>
          </a:bodyPr>
          <a:lstStyle/>
          <a:p>
            <a:r>
              <a:rPr kumimoji="1" lang="en-US" altLang="ja-JP" sz="2000" b="1" dirty="0">
                <a:effectLst>
                  <a:outerShdw blurRad="38100" dist="38100" dir="2700000" algn="tl">
                    <a:srgbClr val="000000">
                      <a:alpha val="43137"/>
                    </a:srgbClr>
                  </a:outerShdw>
                </a:effectLst>
                <a:latin typeface="+mj-ea"/>
                <a:ea typeface="+mj-ea"/>
              </a:rPr>
              <a:t>A</a:t>
            </a:r>
            <a:r>
              <a:rPr kumimoji="1" lang="ja-JP" altLang="en-US" sz="2000" b="1" dirty="0" err="1">
                <a:effectLst>
                  <a:outerShdw blurRad="38100" dist="38100" dir="2700000" algn="tl">
                    <a:srgbClr val="000000">
                      <a:alpha val="43137"/>
                    </a:srgbClr>
                  </a:outerShdw>
                </a:effectLst>
                <a:latin typeface="+mj-ea"/>
                <a:ea typeface="+mj-ea"/>
              </a:rPr>
              <a:t>さんが</a:t>
            </a:r>
            <a:r>
              <a:rPr kumimoji="1" lang="ja-JP" altLang="en-US" sz="2000" b="1" dirty="0">
                <a:effectLst>
                  <a:outerShdw blurRad="38100" dist="38100" dir="2700000" algn="tl">
                    <a:srgbClr val="000000">
                      <a:alpha val="43137"/>
                    </a:srgbClr>
                  </a:outerShdw>
                </a:effectLst>
                <a:latin typeface="+mj-ea"/>
                <a:ea typeface="+mj-ea"/>
              </a:rPr>
              <a:t>書き直した箇所</a:t>
            </a:r>
          </a:p>
        </p:txBody>
      </p:sp>
      <p:sp>
        <p:nvSpPr>
          <p:cNvPr id="3" name="正方形/長方形 2">
            <a:extLst>
              <a:ext uri="{FF2B5EF4-FFF2-40B4-BE49-F238E27FC236}">
                <a16:creationId xmlns:a16="http://schemas.microsoft.com/office/drawing/2014/main" id="{970AB759-201A-C289-7420-B0FAF2E904A0}"/>
              </a:ext>
            </a:extLst>
          </p:cNvPr>
          <p:cNvSpPr/>
          <p:nvPr/>
        </p:nvSpPr>
        <p:spPr>
          <a:xfrm>
            <a:off x="822241" y="1039201"/>
            <a:ext cx="7422167" cy="1128417"/>
          </a:xfrm>
          <a:prstGeom prst="rect">
            <a:avLst/>
          </a:prstGeom>
          <a:pattFill prst="wdUpDiag">
            <a:fgClr>
              <a:schemeClr val="accent3">
                <a:lumMod val="20000"/>
                <a:lumOff val="80000"/>
              </a:schemeClr>
            </a:fgClr>
            <a:bgClr>
              <a:schemeClr val="bg1"/>
            </a:bgClr>
          </a:pattFill>
          <a:ln w="3175"/>
          <a:effectLst>
            <a:outerShdw blurRad="165100" dist="50800" dir="5400000" algn="ctr" rotWithShape="0">
              <a:schemeClr val="tx1">
                <a:alpha val="4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3">
                    <a:lumMod val="75000"/>
                  </a:schemeClr>
                </a:solidFill>
              </a:ln>
              <a:noFill/>
              <a:latin typeface="+mj-ea"/>
              <a:ea typeface="+mj-ea"/>
            </a:endParaRPr>
          </a:p>
        </p:txBody>
      </p:sp>
      <p:sp>
        <p:nvSpPr>
          <p:cNvPr id="4" name="テキスト ボックス 3">
            <a:extLst>
              <a:ext uri="{FF2B5EF4-FFF2-40B4-BE49-F238E27FC236}">
                <a16:creationId xmlns:a16="http://schemas.microsoft.com/office/drawing/2014/main" id="{90835C0C-ABDF-C320-F230-76E76AD543BD}"/>
              </a:ext>
            </a:extLst>
          </p:cNvPr>
          <p:cNvSpPr txBox="1"/>
          <p:nvPr/>
        </p:nvSpPr>
        <p:spPr>
          <a:xfrm>
            <a:off x="4566658" y="1102021"/>
            <a:ext cx="679292" cy="230832"/>
          </a:xfrm>
          <a:prstGeom prst="rect">
            <a:avLst/>
          </a:prstGeom>
          <a:noFill/>
        </p:spPr>
        <p:txBody>
          <a:bodyPr wrap="square" rtlCol="0">
            <a:spAutoFit/>
          </a:bodyPr>
          <a:lstStyle/>
          <a:p>
            <a:r>
              <a:rPr kumimoji="1" lang="ja-JP" altLang="en-US" sz="900" b="1" dirty="0">
                <a:solidFill>
                  <a:srgbClr val="FF0000"/>
                </a:solidFill>
                <a:latin typeface="+mj-ea"/>
                <a:ea typeface="+mj-ea"/>
              </a:rPr>
              <a:t>ご    かい</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23A455FC-0991-ADB7-B06B-D4191AE7AC2F}"/>
              </a:ext>
            </a:extLst>
          </p:cNvPr>
          <p:cNvSpPr txBox="1"/>
          <p:nvPr/>
        </p:nvSpPr>
        <p:spPr>
          <a:xfrm>
            <a:off x="1064142" y="1201261"/>
            <a:ext cx="6958900" cy="1264449"/>
          </a:xfrm>
          <a:prstGeom prst="rect">
            <a:avLst/>
          </a:prstGeom>
          <a:noFill/>
        </p:spPr>
        <p:txBody>
          <a:bodyPr wrap="square" rtlCol="0">
            <a:spAutoFit/>
          </a:bodyPr>
          <a:lstStyle/>
          <a:p>
            <a:pPr algn="ctr" eaLnBrk="1" hangingPunct="1">
              <a:buSzPct val="100000"/>
              <a:defRPr/>
            </a:pPr>
            <a:r>
              <a:rPr lang="en-US" altLang="ja-JP" sz="2400" b="1" dirty="0">
                <a:ln w="0"/>
                <a:solidFill>
                  <a:srgbClr val="FF0000"/>
                </a:solidFill>
                <a:effectLst>
                  <a:outerShdw blurRad="38100" dist="19050" dir="2700000" algn="tl" rotWithShape="0">
                    <a:schemeClr val="dk1">
                      <a:alpha val="40000"/>
                    </a:schemeClr>
                  </a:outerShdw>
                </a:effectLst>
                <a:latin typeface="+mj-ea"/>
                <a:ea typeface="+mj-ea"/>
              </a:rPr>
              <a:t>A</a:t>
            </a:r>
            <a:r>
              <a:rPr lang="ja-JP" altLang="en-US" sz="2400" b="1" dirty="0">
                <a:ln w="0"/>
                <a:solidFill>
                  <a:srgbClr val="FF0000"/>
                </a:solidFill>
                <a:effectLst>
                  <a:outerShdw blurRad="38100" dist="19050" dir="2700000" algn="tl" rotWithShape="0">
                    <a:schemeClr val="dk1">
                      <a:alpha val="40000"/>
                    </a:schemeClr>
                  </a:outerShdw>
                </a:effectLst>
                <a:latin typeface="+mj-ea"/>
                <a:ea typeface="+mj-ea"/>
              </a:rPr>
              <a:t>さんは、みんなに誤解されないよう、</a:t>
            </a:r>
            <a:endParaRPr lang="en-US" altLang="ja-JP" sz="2400" b="1" dirty="0">
              <a:ln w="0"/>
              <a:solidFill>
                <a:srgbClr val="FF0000"/>
              </a:solidFill>
              <a:effectLst>
                <a:outerShdw blurRad="38100" dist="19050" dir="2700000" algn="tl" rotWithShape="0">
                  <a:schemeClr val="dk1">
                    <a:alpha val="40000"/>
                  </a:schemeClr>
                </a:outerShdw>
              </a:effectLst>
              <a:latin typeface="+mj-ea"/>
              <a:ea typeface="+mj-ea"/>
            </a:endParaRPr>
          </a:p>
          <a:p>
            <a:pPr algn="ctr" eaLnBrk="1" hangingPunct="1">
              <a:lnSpc>
                <a:spcPts val="4100"/>
              </a:lnSpc>
              <a:buSzPct val="100000"/>
              <a:defRPr/>
            </a:pPr>
            <a:r>
              <a:rPr lang="ja-JP" altLang="en-US" sz="2400" b="1" dirty="0">
                <a:ln w="0"/>
                <a:solidFill>
                  <a:srgbClr val="FF0000"/>
                </a:solidFill>
                <a:effectLst>
                  <a:outerShdw blurRad="38100" dist="19050" dir="2700000" algn="tl" rotWithShape="0">
                    <a:schemeClr val="dk1">
                      <a:alpha val="40000"/>
                    </a:schemeClr>
                  </a:outerShdw>
                </a:effectLst>
                <a:latin typeface="+mj-ea"/>
                <a:ea typeface="+mj-ea"/>
              </a:rPr>
              <a:t>文章を書き直しました。</a:t>
            </a:r>
            <a:endParaRPr lang="en-US" altLang="ja-JP" sz="2400" b="1" dirty="0">
              <a:ln w="0"/>
              <a:solidFill>
                <a:srgbClr val="FF0000"/>
              </a:solidFill>
              <a:effectLst>
                <a:outerShdw blurRad="38100" dist="19050" dir="2700000" algn="tl" rotWithShape="0">
                  <a:schemeClr val="dk1">
                    <a:alpha val="40000"/>
                  </a:schemeClr>
                </a:outerShdw>
              </a:effectLst>
              <a:latin typeface="+mj-ea"/>
              <a:ea typeface="+mj-ea"/>
            </a:endParaRPr>
          </a:p>
          <a:p>
            <a:endParaRPr kumimoji="1" lang="ja-JP" altLang="en-US" dirty="0">
              <a:latin typeface="+mj-ea"/>
              <a:ea typeface="+mj-ea"/>
            </a:endParaRPr>
          </a:p>
        </p:txBody>
      </p:sp>
      <p:sp>
        <p:nvSpPr>
          <p:cNvPr id="7" name="テキスト ボックス 6">
            <a:extLst>
              <a:ext uri="{FF2B5EF4-FFF2-40B4-BE49-F238E27FC236}">
                <a16:creationId xmlns:a16="http://schemas.microsoft.com/office/drawing/2014/main" id="{94027EB3-5D0E-9012-44B2-C7C82E9387B5}"/>
              </a:ext>
            </a:extLst>
          </p:cNvPr>
          <p:cNvSpPr txBox="1"/>
          <p:nvPr/>
        </p:nvSpPr>
        <p:spPr>
          <a:xfrm>
            <a:off x="3019320" y="1568742"/>
            <a:ext cx="5189919" cy="230832"/>
          </a:xfrm>
          <a:prstGeom prst="rect">
            <a:avLst/>
          </a:prstGeom>
          <a:noFill/>
        </p:spPr>
        <p:txBody>
          <a:bodyPr wrap="square" rtlCol="0">
            <a:spAutoFit/>
          </a:bodyPr>
          <a:lstStyle/>
          <a:p>
            <a:r>
              <a:rPr kumimoji="1" lang="ja-JP" altLang="en-US" sz="900" b="1" dirty="0">
                <a:solidFill>
                  <a:srgbClr val="FF0000"/>
                </a:solidFill>
                <a:latin typeface="+mj-ea"/>
                <a:ea typeface="+mj-ea"/>
              </a:rPr>
              <a:t>ぶん  しょう　　 　　 か　　　　　 なお</a:t>
            </a:r>
            <a:endParaRPr kumimoji="1" lang="en-US" altLang="ja-JP" sz="900" b="1" dirty="0">
              <a:solidFill>
                <a:srgbClr val="FF0000"/>
              </a:solidFill>
              <a:latin typeface="+mj-ea"/>
              <a:ea typeface="+mj-ea"/>
            </a:endParaRPr>
          </a:p>
        </p:txBody>
      </p:sp>
      <p:sp>
        <p:nvSpPr>
          <p:cNvPr id="8" name="テキスト ボックス 7">
            <a:extLst>
              <a:ext uri="{FF2B5EF4-FFF2-40B4-BE49-F238E27FC236}">
                <a16:creationId xmlns:a16="http://schemas.microsoft.com/office/drawing/2014/main" id="{06F118AF-33A1-2C22-5964-66BCEA76F9E1}"/>
              </a:ext>
            </a:extLst>
          </p:cNvPr>
          <p:cNvSpPr txBox="1"/>
          <p:nvPr/>
        </p:nvSpPr>
        <p:spPr>
          <a:xfrm>
            <a:off x="578219" y="47824"/>
            <a:ext cx="1617518" cy="276999"/>
          </a:xfrm>
          <a:prstGeom prst="rect">
            <a:avLst/>
          </a:prstGeom>
          <a:noFill/>
        </p:spPr>
        <p:txBody>
          <a:bodyPr wrap="square" rtlCol="0">
            <a:spAutoFit/>
          </a:bodyPr>
          <a:lstStyle/>
          <a:p>
            <a:r>
              <a:rPr kumimoji="1" lang="ja-JP" altLang="en-US" sz="1200" dirty="0">
                <a:solidFill>
                  <a:schemeClr val="bg1"/>
                </a:solidFill>
              </a:rPr>
              <a:t>ただ　　　　　 　 　つた</a:t>
            </a:r>
          </a:p>
        </p:txBody>
      </p:sp>
      <p:sp>
        <p:nvSpPr>
          <p:cNvPr id="9" name="テキスト ボックス 8">
            <a:extLst>
              <a:ext uri="{FF2B5EF4-FFF2-40B4-BE49-F238E27FC236}">
                <a16:creationId xmlns:a16="http://schemas.microsoft.com/office/drawing/2014/main" id="{7592E499-FD00-4791-559A-6AEFC9DA8917}"/>
              </a:ext>
            </a:extLst>
          </p:cNvPr>
          <p:cNvSpPr txBox="1"/>
          <p:nvPr/>
        </p:nvSpPr>
        <p:spPr>
          <a:xfrm>
            <a:off x="3803877" y="2203746"/>
            <a:ext cx="1848243" cy="230832"/>
          </a:xfrm>
          <a:prstGeom prst="rect">
            <a:avLst/>
          </a:prstGeom>
          <a:noFill/>
        </p:spPr>
        <p:txBody>
          <a:bodyPr wrap="square" rtlCol="0">
            <a:spAutoFit/>
          </a:bodyPr>
          <a:lstStyle/>
          <a:p>
            <a:r>
              <a:rPr kumimoji="1" lang="ja-JP" altLang="en-US" sz="900" b="1" dirty="0">
                <a:latin typeface="+mj-ea"/>
                <a:ea typeface="+mj-ea"/>
              </a:rPr>
              <a:t>か　　　　なお　　　　　　　か   しょ</a:t>
            </a:r>
            <a:endParaRPr kumimoji="1" lang="en-US" altLang="ja-JP" sz="900" b="1" dirty="0">
              <a:latin typeface="+mj-ea"/>
              <a:ea typeface="+mj-ea"/>
            </a:endParaRPr>
          </a:p>
        </p:txBody>
      </p:sp>
      <p:sp>
        <p:nvSpPr>
          <p:cNvPr id="10" name="テキスト ボックス 9">
            <a:extLst>
              <a:ext uri="{FF2B5EF4-FFF2-40B4-BE49-F238E27FC236}">
                <a16:creationId xmlns:a16="http://schemas.microsoft.com/office/drawing/2014/main" id="{C262E589-96F2-0651-DC90-96F93A325235}"/>
              </a:ext>
            </a:extLst>
          </p:cNvPr>
          <p:cNvSpPr txBox="1"/>
          <p:nvPr/>
        </p:nvSpPr>
        <p:spPr>
          <a:xfrm>
            <a:off x="4690713" y="3230755"/>
            <a:ext cx="529933" cy="215444"/>
          </a:xfrm>
          <a:prstGeom prst="rect">
            <a:avLst/>
          </a:prstGeom>
          <a:noFill/>
        </p:spPr>
        <p:txBody>
          <a:bodyPr wrap="square" rtlCol="0">
            <a:spAutoFit/>
          </a:bodyPr>
          <a:lstStyle/>
          <a:p>
            <a:r>
              <a:rPr kumimoji="1" lang="ja-JP" altLang="en-US" sz="800" b="1" dirty="0">
                <a:latin typeface="+mj-ea"/>
                <a:ea typeface="+mj-ea"/>
              </a:rPr>
              <a:t>はなし</a:t>
            </a:r>
            <a:endParaRPr kumimoji="1" lang="en-US" altLang="ja-JP" sz="800" b="1" dirty="0">
              <a:latin typeface="+mj-ea"/>
              <a:ea typeface="+mj-ea"/>
            </a:endParaRPr>
          </a:p>
        </p:txBody>
      </p:sp>
      <p:sp>
        <p:nvSpPr>
          <p:cNvPr id="11" name="テキスト ボックス 10">
            <a:extLst>
              <a:ext uri="{FF2B5EF4-FFF2-40B4-BE49-F238E27FC236}">
                <a16:creationId xmlns:a16="http://schemas.microsoft.com/office/drawing/2014/main" id="{EE769BE3-8F23-05EF-E288-D689B31FD544}"/>
              </a:ext>
            </a:extLst>
          </p:cNvPr>
          <p:cNvSpPr txBox="1"/>
          <p:nvPr/>
        </p:nvSpPr>
        <p:spPr>
          <a:xfrm>
            <a:off x="2627784" y="4495585"/>
            <a:ext cx="5256584" cy="215444"/>
          </a:xfrm>
          <a:prstGeom prst="rect">
            <a:avLst/>
          </a:prstGeom>
          <a:noFill/>
        </p:spPr>
        <p:txBody>
          <a:bodyPr wrap="square" rtlCol="0">
            <a:spAutoFit/>
          </a:bodyPr>
          <a:lstStyle/>
          <a:p>
            <a:r>
              <a:rPr kumimoji="1" lang="ja-JP" altLang="en-US" sz="800" b="1" dirty="0">
                <a:latin typeface="+mj-ea"/>
                <a:ea typeface="+mj-ea"/>
              </a:rPr>
              <a:t>たの　　　　　 　こ　　　　　　　　　　　　　　　　　　　　　　　　　　　 　　　    　きょうかん　　　　　　　　　　　　　　　　    　おも</a:t>
            </a:r>
            <a:endParaRPr kumimoji="1" lang="en-US" altLang="ja-JP" sz="800" b="1" dirty="0">
              <a:latin typeface="+mj-ea"/>
              <a:ea typeface="+mj-ea"/>
            </a:endParaRPr>
          </a:p>
        </p:txBody>
      </p:sp>
      <p:sp>
        <p:nvSpPr>
          <p:cNvPr id="12" name="テキスト ボックス 11">
            <a:extLst>
              <a:ext uri="{FF2B5EF4-FFF2-40B4-BE49-F238E27FC236}">
                <a16:creationId xmlns:a16="http://schemas.microsoft.com/office/drawing/2014/main" id="{16D6DACB-F09A-D8E0-202F-45A8B35ADDF6}"/>
              </a:ext>
            </a:extLst>
          </p:cNvPr>
          <p:cNvSpPr txBox="1"/>
          <p:nvPr/>
        </p:nvSpPr>
        <p:spPr>
          <a:xfrm>
            <a:off x="5763552" y="4866645"/>
            <a:ext cx="2259490" cy="215444"/>
          </a:xfrm>
          <a:prstGeom prst="rect">
            <a:avLst/>
          </a:prstGeom>
          <a:noFill/>
        </p:spPr>
        <p:txBody>
          <a:bodyPr wrap="square" rtlCol="0">
            <a:spAutoFit/>
          </a:bodyPr>
          <a:lstStyle/>
          <a:p>
            <a:r>
              <a:rPr kumimoji="1" lang="ja-JP" altLang="en-US" sz="800" b="1" dirty="0">
                <a:latin typeface="+mj-ea"/>
                <a:ea typeface="+mj-ea"/>
              </a:rPr>
              <a:t> いち   ど　  よ     　　かえ　　　　　　　　 　　ぶん </a:t>
            </a:r>
            <a:endParaRPr kumimoji="1" lang="en-US" altLang="ja-JP" sz="800" b="1" dirty="0">
              <a:latin typeface="+mj-ea"/>
              <a:ea typeface="+mj-ea"/>
            </a:endParaRPr>
          </a:p>
        </p:txBody>
      </p:sp>
      <p:sp>
        <p:nvSpPr>
          <p:cNvPr id="14" name="テキスト ボックス 13">
            <a:extLst>
              <a:ext uri="{FF2B5EF4-FFF2-40B4-BE49-F238E27FC236}">
                <a16:creationId xmlns:a16="http://schemas.microsoft.com/office/drawing/2014/main" id="{3BFFCC57-7CDB-53EE-D7B3-C8D18CC0B31B}"/>
              </a:ext>
            </a:extLst>
          </p:cNvPr>
          <p:cNvSpPr txBox="1"/>
          <p:nvPr/>
        </p:nvSpPr>
        <p:spPr>
          <a:xfrm>
            <a:off x="1609773" y="5214999"/>
            <a:ext cx="6706643" cy="215444"/>
          </a:xfrm>
          <a:prstGeom prst="rect">
            <a:avLst/>
          </a:prstGeom>
          <a:noFill/>
        </p:spPr>
        <p:txBody>
          <a:bodyPr wrap="square" rtlCol="0">
            <a:spAutoFit/>
          </a:bodyPr>
          <a:lstStyle/>
          <a:p>
            <a:r>
              <a:rPr kumimoji="1" lang="ja-JP" altLang="en-US" sz="800" b="1" dirty="0">
                <a:latin typeface="+mj-ea"/>
                <a:ea typeface="+mj-ea"/>
              </a:rPr>
              <a:t>おも  しろ　　　　　　　　  こ　　　　　　　　　 　　　　　　い   み　　 　　つた　　　　　　　　　　　　　　     　　　　　　　　　き　　  　　                                        か</a:t>
            </a:r>
            <a:endParaRPr kumimoji="1" lang="en-US" altLang="ja-JP" sz="800" b="1" dirty="0">
              <a:latin typeface="+mj-ea"/>
              <a:ea typeface="+mj-ea"/>
            </a:endParaRPr>
          </a:p>
        </p:txBody>
      </p:sp>
      <p:sp>
        <p:nvSpPr>
          <p:cNvPr id="15" name="テキスト ボックス 14">
            <a:extLst>
              <a:ext uri="{FF2B5EF4-FFF2-40B4-BE49-F238E27FC236}">
                <a16:creationId xmlns:a16="http://schemas.microsoft.com/office/drawing/2014/main" id="{697F17A6-2E05-CF43-7515-8CA605A85CC4}"/>
              </a:ext>
            </a:extLst>
          </p:cNvPr>
          <p:cNvSpPr txBox="1"/>
          <p:nvPr/>
        </p:nvSpPr>
        <p:spPr>
          <a:xfrm>
            <a:off x="1043608" y="5563354"/>
            <a:ext cx="8080594" cy="215444"/>
          </a:xfrm>
          <a:prstGeom prst="rect">
            <a:avLst/>
          </a:prstGeom>
          <a:noFill/>
        </p:spPr>
        <p:txBody>
          <a:bodyPr wrap="square" rtlCol="0">
            <a:spAutoFit/>
          </a:bodyPr>
          <a:lstStyle/>
          <a:p>
            <a:r>
              <a:rPr kumimoji="1" lang="ja-JP" altLang="en-US" sz="800" b="1" dirty="0">
                <a:latin typeface="+mj-ea"/>
                <a:ea typeface="+mj-ea"/>
              </a:rPr>
              <a:t> た　　　　　　　　　　　　　　　　　      </a:t>
            </a:r>
            <a:r>
              <a:rPr kumimoji="1" lang="ja-JP" altLang="en-US" sz="800" b="1" dirty="0">
                <a:solidFill>
                  <a:srgbClr val="FF0000"/>
                </a:solidFill>
                <a:latin typeface="+mj-ea"/>
                <a:ea typeface="+mj-ea"/>
              </a:rPr>
              <a:t>そう しん　　　　　  まえ　　  　じ  ぶん　 　　よ　　 　　かえ　 　　　  き　</a:t>
            </a:r>
            <a:r>
              <a:rPr kumimoji="1" lang="ja-JP" altLang="en-US" sz="800" b="1" dirty="0">
                <a:solidFill>
                  <a:schemeClr val="bg1">
                    <a:lumMod val="50000"/>
                  </a:schemeClr>
                </a:solidFill>
                <a:latin typeface="+mj-ea"/>
                <a:ea typeface="+mj-ea"/>
              </a:rPr>
              <a:t>　　　　　　　　　　　　 </a:t>
            </a:r>
            <a:r>
              <a:rPr kumimoji="1" lang="ja-JP" altLang="en-US" sz="800" b="1" dirty="0">
                <a:latin typeface="+mj-ea"/>
                <a:ea typeface="+mj-ea"/>
              </a:rPr>
              <a:t>たいせつ</a:t>
            </a:r>
            <a:endParaRPr kumimoji="1" lang="en-US" altLang="ja-JP" sz="800" b="1" dirty="0">
              <a:latin typeface="+mj-ea"/>
              <a:ea typeface="+mj-ea"/>
            </a:endParaRPr>
          </a:p>
        </p:txBody>
      </p:sp>
      <p:sp>
        <p:nvSpPr>
          <p:cNvPr id="17" name="フッター プレースホルダー 2">
            <a:extLst>
              <a:ext uri="{FF2B5EF4-FFF2-40B4-BE49-F238E27FC236}">
                <a16:creationId xmlns:a16="http://schemas.microsoft.com/office/drawing/2014/main" id="{61160FFC-C7AA-096B-3D85-179A65DC450E}"/>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057744C4-2369-E6B8-557E-07F45C80ABB4}"/>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872902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直角三角形 8">
            <a:extLst>
              <a:ext uri="{FF2B5EF4-FFF2-40B4-BE49-F238E27FC236}">
                <a16:creationId xmlns:a16="http://schemas.microsoft.com/office/drawing/2014/main" id="{C82366D8-B027-939B-47CE-57BF6839955C}"/>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1001797"/>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⑦考えてみよう！</a:t>
              </a:r>
            </a:p>
          </p:txBody>
        </p:sp>
      </p:grpSp>
      <p:sp>
        <p:nvSpPr>
          <p:cNvPr id="16" name="正方形/長方形 15"/>
          <p:cNvSpPr/>
          <p:nvPr/>
        </p:nvSpPr>
        <p:spPr>
          <a:xfrm>
            <a:off x="769049" y="1944803"/>
            <a:ext cx="8444409" cy="769441"/>
          </a:xfrm>
          <a:prstGeom prst="rect">
            <a:avLst/>
          </a:prstGeom>
          <a:noFill/>
        </p:spPr>
        <p:txBody>
          <a:bodyPr wrap="square">
            <a:spAutoFit/>
          </a:bodyPr>
          <a:lstStyle/>
          <a:p>
            <a:pPr eaLnBrk="1" hangingPunct="1">
              <a:buSzPct val="100000"/>
              <a:defRPr/>
            </a:pPr>
            <a:r>
              <a:rPr lang="ja-JP" altLang="en-US" sz="4400" b="1" spc="-3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他に直すといいところはないかな？</a:t>
            </a:r>
            <a:endParaRPr lang="en-US" altLang="ja-JP" sz="4400" b="1" spc="-3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sp>
        <p:nvSpPr>
          <p:cNvPr id="11269" name="テキスト ボックス 7"/>
          <p:cNvSpPr txBox="1">
            <a:spLocks noChangeArrowheads="1"/>
          </p:cNvSpPr>
          <p:nvPr/>
        </p:nvSpPr>
        <p:spPr bwMode="auto">
          <a:xfrm>
            <a:off x="244064" y="1050414"/>
            <a:ext cx="1519623"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algn="ctr"/>
            <a:r>
              <a:rPr kumimoji="1" lang="ja-JP" altLang="en-US" sz="4000" dirty="0">
                <a:solidFill>
                  <a:srgbClr val="002060"/>
                </a:solidFill>
                <a:latin typeface="+mj-ea"/>
                <a:ea typeface="+mj-ea"/>
              </a:rPr>
              <a:t>Ｑ．２</a:t>
            </a:r>
            <a:endParaRPr kumimoji="1" lang="en-US" altLang="ja-JP" sz="4000" dirty="0">
              <a:solidFill>
                <a:srgbClr val="002060"/>
              </a:solidFill>
              <a:latin typeface="+mj-ea"/>
              <a:ea typeface="+mj-ea"/>
            </a:endParaRPr>
          </a:p>
        </p:txBody>
      </p:sp>
      <p:pic>
        <p:nvPicPr>
          <p:cNvPr id="15"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52324"/>
          <a:stretch/>
        </p:blipFill>
        <p:spPr bwMode="auto">
          <a:xfrm>
            <a:off x="3923927" y="3225073"/>
            <a:ext cx="5400601" cy="2709519"/>
          </a:xfrm>
          <a:prstGeom prst="rect">
            <a:avLst/>
          </a:prstGeom>
          <a:noFill/>
          <a:extLst>
            <a:ext uri="{909E8E84-426E-40DD-AFC4-6F175D3DCCD1}">
              <a14:hiddenFill xmlns:a14="http://schemas.microsoft.com/office/drawing/2010/main">
                <a:solidFill>
                  <a:srgbClr val="FFFFFF"/>
                </a:solidFill>
              </a14:hiddenFill>
            </a:ext>
          </a:extLst>
        </p:spPr>
      </p:pic>
      <p:sp>
        <p:nvSpPr>
          <p:cNvPr id="14" name="角丸四角形 13"/>
          <p:cNvSpPr/>
          <p:nvPr/>
        </p:nvSpPr>
        <p:spPr>
          <a:xfrm>
            <a:off x="4986225" y="4056166"/>
            <a:ext cx="3291869" cy="16863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latin typeface="+mj-ea"/>
                <a:ea typeface="+mj-ea"/>
              </a:rPr>
              <a:t>Ｂさんの話ってさー</a:t>
            </a:r>
            <a:endParaRPr lang="en-US" altLang="ja-JP" sz="2400" dirty="0">
              <a:solidFill>
                <a:schemeClr val="tx1"/>
              </a:solidFill>
              <a:latin typeface="+mj-ea"/>
              <a:ea typeface="+mj-ea"/>
            </a:endParaRPr>
          </a:p>
          <a:p>
            <a:r>
              <a:rPr lang="ja-JP" altLang="en-US" sz="2400" dirty="0">
                <a:solidFill>
                  <a:schemeClr val="tx1"/>
                </a:solidFill>
                <a:latin typeface="+mj-ea"/>
                <a:ea typeface="+mj-ea"/>
              </a:rPr>
              <a:t>いつもおもしろくない？</a:t>
            </a:r>
            <a:endParaRPr lang="en-US" altLang="ja-JP" sz="2400" dirty="0">
              <a:solidFill>
                <a:schemeClr val="tx1"/>
              </a:solidFill>
              <a:latin typeface="+mj-ea"/>
              <a:ea typeface="+mj-ea"/>
            </a:endParaRPr>
          </a:p>
          <a:p>
            <a:r>
              <a:rPr lang="ja-JP" altLang="en-US" sz="2400" dirty="0">
                <a:solidFill>
                  <a:schemeClr val="tx1"/>
                </a:solidFill>
                <a:latin typeface="+mj-ea"/>
                <a:ea typeface="+mj-ea"/>
              </a:rPr>
              <a:t>ホント　ヤバ</a:t>
            </a:r>
            <a:r>
              <a:rPr lang="ja-JP" altLang="en-US" sz="2400" dirty="0" err="1">
                <a:solidFill>
                  <a:schemeClr val="tx1"/>
                </a:solidFill>
                <a:latin typeface="+mj-ea"/>
                <a:ea typeface="+mj-ea"/>
              </a:rPr>
              <a:t>いよね</a:t>
            </a:r>
            <a:endParaRPr lang="ja-JP" altLang="en-US" sz="2400" dirty="0">
              <a:solidFill>
                <a:schemeClr val="tx1"/>
              </a:solidFill>
              <a:latin typeface="+mj-ea"/>
              <a:ea typeface="+mj-ea"/>
            </a:endParaRPr>
          </a:p>
        </p:txBody>
      </p:sp>
      <p:sp>
        <p:nvSpPr>
          <p:cNvPr id="5" name="テキスト ボックス 4"/>
          <p:cNvSpPr txBox="1"/>
          <p:nvPr/>
        </p:nvSpPr>
        <p:spPr>
          <a:xfrm>
            <a:off x="558195" y="3794390"/>
            <a:ext cx="4013805" cy="1866858"/>
          </a:xfrm>
          <a:prstGeom prst="rect">
            <a:avLst/>
          </a:prstGeom>
          <a:pattFill prst="wdUpDiag">
            <a:fgClr>
              <a:schemeClr val="accent3">
                <a:lumMod val="20000"/>
                <a:lumOff val="80000"/>
              </a:schemeClr>
            </a:fgClr>
            <a:bgClr>
              <a:schemeClr val="bg1"/>
            </a:bgClr>
          </a:pattFill>
          <a:ln w="3175">
            <a:solidFill>
              <a:schemeClr val="accent1">
                <a:shade val="50000"/>
              </a:schemeClr>
            </a:solidFill>
          </a:ln>
          <a:effectLst>
            <a:outerShdw blurRad="50800" dist="38100" dir="2700000" algn="tl" rotWithShape="0">
              <a:prstClr val="black">
                <a:alpha val="40000"/>
              </a:prstClr>
            </a:outerShdw>
          </a:effectLst>
        </p:spPr>
        <p:txBody>
          <a:bodyPr wrap="square" rtlCol="0">
            <a:spAutoFit/>
          </a:bodyPr>
          <a:lstStyle/>
          <a:p>
            <a:pPr>
              <a:lnSpc>
                <a:spcPct val="150000"/>
              </a:lnSpc>
            </a:pPr>
            <a:r>
              <a:rPr kumimoji="1" lang="ja-JP" altLang="en-US" sz="2000" b="1" dirty="0">
                <a:solidFill>
                  <a:srgbClr val="FF0000"/>
                </a:solidFill>
                <a:effectLst>
                  <a:outerShdw blurRad="38100" dist="38100" dir="2700000" algn="tl">
                    <a:srgbClr val="000000">
                      <a:alpha val="43137"/>
                    </a:srgbClr>
                  </a:outerShdw>
                </a:effectLst>
                <a:latin typeface="+mj-ea"/>
                <a:ea typeface="+mj-ea"/>
              </a:rPr>
              <a:t>＜ヒント＞</a:t>
            </a:r>
            <a:endParaRPr kumimoji="1" lang="en-US" altLang="ja-JP" sz="20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2000" b="1" dirty="0">
                <a:solidFill>
                  <a:srgbClr val="FF0000"/>
                </a:solidFill>
                <a:effectLst>
                  <a:outerShdw blurRad="38100" dist="38100" dir="2700000" algn="tl">
                    <a:srgbClr val="000000">
                      <a:alpha val="43137"/>
                    </a:srgbClr>
                  </a:outerShdw>
                </a:effectLst>
                <a:latin typeface="+mj-ea"/>
                <a:ea typeface="+mj-ea"/>
              </a:rPr>
              <a:t>何度も文章を読み返してみよう。</a:t>
            </a:r>
            <a:endParaRPr kumimoji="1" lang="en-US" altLang="ja-JP" sz="20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2000" b="1" dirty="0">
                <a:solidFill>
                  <a:srgbClr val="FF0000"/>
                </a:solidFill>
                <a:effectLst>
                  <a:outerShdw blurRad="38100" dist="38100" dir="2700000" algn="tl">
                    <a:srgbClr val="000000">
                      <a:alpha val="43137"/>
                    </a:srgbClr>
                  </a:outerShdw>
                </a:effectLst>
                <a:latin typeface="+mj-ea"/>
                <a:ea typeface="+mj-ea"/>
              </a:rPr>
              <a:t>書いた人の気持ちが、間違って</a:t>
            </a:r>
            <a:endParaRPr kumimoji="1" lang="en-US" altLang="ja-JP" sz="20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2000" b="1" dirty="0">
                <a:solidFill>
                  <a:srgbClr val="FF0000"/>
                </a:solidFill>
                <a:effectLst>
                  <a:outerShdw blurRad="38100" dist="38100" dir="2700000" algn="tl">
                    <a:srgbClr val="000000">
                      <a:alpha val="43137"/>
                    </a:srgbClr>
                  </a:outerShdw>
                </a:effectLst>
                <a:latin typeface="+mj-ea"/>
                <a:ea typeface="+mj-ea"/>
              </a:rPr>
              <a:t>相手に伝わる表現はないかな？</a:t>
            </a:r>
          </a:p>
        </p:txBody>
      </p:sp>
      <p:sp>
        <p:nvSpPr>
          <p:cNvPr id="2" name="テキスト ボックス 1">
            <a:extLst>
              <a:ext uri="{FF2B5EF4-FFF2-40B4-BE49-F238E27FC236}">
                <a16:creationId xmlns:a16="http://schemas.microsoft.com/office/drawing/2014/main" id="{D9DE29B5-01B1-ECD7-3332-FBA9AF4B8A99}"/>
              </a:ext>
            </a:extLst>
          </p:cNvPr>
          <p:cNvSpPr txBox="1"/>
          <p:nvPr/>
        </p:nvSpPr>
        <p:spPr>
          <a:xfrm>
            <a:off x="467544" y="4930"/>
            <a:ext cx="673259" cy="276999"/>
          </a:xfrm>
          <a:prstGeom prst="rect">
            <a:avLst/>
          </a:prstGeom>
          <a:noFill/>
        </p:spPr>
        <p:txBody>
          <a:bodyPr wrap="square" rtlCol="0">
            <a:spAutoFit/>
          </a:bodyPr>
          <a:lstStyle/>
          <a:p>
            <a:r>
              <a:rPr kumimoji="1" lang="ja-JP" altLang="en-US" sz="1200" dirty="0">
                <a:solidFill>
                  <a:schemeClr val="bg1"/>
                </a:solidFill>
              </a:rPr>
              <a:t>かんが</a:t>
            </a:r>
          </a:p>
        </p:txBody>
      </p:sp>
      <p:sp>
        <p:nvSpPr>
          <p:cNvPr id="3" name="テキスト ボックス 2">
            <a:extLst>
              <a:ext uri="{FF2B5EF4-FFF2-40B4-BE49-F238E27FC236}">
                <a16:creationId xmlns:a16="http://schemas.microsoft.com/office/drawing/2014/main" id="{13C04AEA-2318-B62C-8DD1-DA8861F71BAE}"/>
              </a:ext>
            </a:extLst>
          </p:cNvPr>
          <p:cNvSpPr txBox="1"/>
          <p:nvPr/>
        </p:nvSpPr>
        <p:spPr>
          <a:xfrm>
            <a:off x="899592" y="1858346"/>
            <a:ext cx="8228698" cy="276999"/>
          </a:xfrm>
          <a:prstGeom prst="rect">
            <a:avLst/>
          </a:prstGeom>
          <a:noFill/>
        </p:spPr>
        <p:txBody>
          <a:bodyPr wrap="square" rtlCol="0">
            <a:spAutoFit/>
          </a:bodyPr>
          <a:lstStyle/>
          <a:p>
            <a:r>
              <a:rPr kumimoji="1" lang="ja-JP" altLang="en-US" sz="1200" b="1" dirty="0">
                <a:solidFill>
                  <a:srgbClr val="FF0000"/>
                </a:solidFill>
              </a:rPr>
              <a:t>ほか　　　　　　　なお</a:t>
            </a:r>
            <a:endParaRPr kumimoji="1" lang="en-US" altLang="ja-JP" sz="1200" b="1" dirty="0">
              <a:solidFill>
                <a:srgbClr val="FF0000"/>
              </a:solidFill>
            </a:endParaRPr>
          </a:p>
        </p:txBody>
      </p:sp>
      <p:sp>
        <p:nvSpPr>
          <p:cNvPr id="4" name="テキスト ボックス 3">
            <a:extLst>
              <a:ext uri="{FF2B5EF4-FFF2-40B4-BE49-F238E27FC236}">
                <a16:creationId xmlns:a16="http://schemas.microsoft.com/office/drawing/2014/main" id="{1824B2E7-1A8E-20D3-1791-521D97335CCC}"/>
              </a:ext>
            </a:extLst>
          </p:cNvPr>
          <p:cNvSpPr txBox="1"/>
          <p:nvPr/>
        </p:nvSpPr>
        <p:spPr>
          <a:xfrm>
            <a:off x="609317" y="4220217"/>
            <a:ext cx="3980939" cy="246221"/>
          </a:xfrm>
          <a:prstGeom prst="rect">
            <a:avLst/>
          </a:prstGeom>
          <a:noFill/>
        </p:spPr>
        <p:txBody>
          <a:bodyPr wrap="square" rtlCol="0">
            <a:spAutoFit/>
          </a:bodyPr>
          <a:lstStyle/>
          <a:p>
            <a:r>
              <a:rPr kumimoji="1" lang="ja-JP" altLang="en-US" sz="1000" b="1" dirty="0">
                <a:solidFill>
                  <a:srgbClr val="FF0000"/>
                </a:solidFill>
              </a:rPr>
              <a:t>なん  ど　　  ぶんしょう　 　　よ　　　　かえ</a:t>
            </a:r>
            <a:endParaRPr kumimoji="1" lang="en-US" altLang="ja-JP" sz="1000" b="1" dirty="0">
              <a:solidFill>
                <a:srgbClr val="FF0000"/>
              </a:solidFill>
            </a:endParaRPr>
          </a:p>
        </p:txBody>
      </p:sp>
      <p:sp>
        <p:nvSpPr>
          <p:cNvPr id="6" name="テキスト ボックス 5">
            <a:extLst>
              <a:ext uri="{FF2B5EF4-FFF2-40B4-BE49-F238E27FC236}">
                <a16:creationId xmlns:a16="http://schemas.microsoft.com/office/drawing/2014/main" id="{802B6705-B22A-D0DC-8242-04F45CDB45DC}"/>
              </a:ext>
            </a:extLst>
          </p:cNvPr>
          <p:cNvSpPr txBox="1"/>
          <p:nvPr/>
        </p:nvSpPr>
        <p:spPr>
          <a:xfrm>
            <a:off x="621307" y="4673725"/>
            <a:ext cx="3980939" cy="246221"/>
          </a:xfrm>
          <a:prstGeom prst="rect">
            <a:avLst/>
          </a:prstGeom>
          <a:noFill/>
        </p:spPr>
        <p:txBody>
          <a:bodyPr wrap="square" rtlCol="0">
            <a:spAutoFit/>
          </a:bodyPr>
          <a:lstStyle/>
          <a:p>
            <a:r>
              <a:rPr kumimoji="1" lang="ja-JP" altLang="en-US" sz="1000" b="1" dirty="0">
                <a:solidFill>
                  <a:srgbClr val="FF0000"/>
                </a:solidFill>
              </a:rPr>
              <a:t>か　　　　　　　ひと　　　　き    も　　 　　　　　　　ま   ちが</a:t>
            </a:r>
            <a:endParaRPr kumimoji="1" lang="en-US" altLang="ja-JP" sz="1000" b="1" dirty="0">
              <a:solidFill>
                <a:srgbClr val="FF0000"/>
              </a:solidFill>
            </a:endParaRPr>
          </a:p>
        </p:txBody>
      </p:sp>
      <p:sp>
        <p:nvSpPr>
          <p:cNvPr id="7" name="テキスト ボックス 6">
            <a:extLst>
              <a:ext uri="{FF2B5EF4-FFF2-40B4-BE49-F238E27FC236}">
                <a16:creationId xmlns:a16="http://schemas.microsoft.com/office/drawing/2014/main" id="{29D29016-783B-C233-26C5-3C71A7D7AF55}"/>
              </a:ext>
            </a:extLst>
          </p:cNvPr>
          <p:cNvSpPr txBox="1"/>
          <p:nvPr/>
        </p:nvSpPr>
        <p:spPr>
          <a:xfrm>
            <a:off x="621307" y="5127233"/>
            <a:ext cx="3980939" cy="246221"/>
          </a:xfrm>
          <a:prstGeom prst="rect">
            <a:avLst/>
          </a:prstGeom>
          <a:noFill/>
        </p:spPr>
        <p:txBody>
          <a:bodyPr wrap="square" rtlCol="0">
            <a:spAutoFit/>
          </a:bodyPr>
          <a:lstStyle/>
          <a:p>
            <a:r>
              <a:rPr kumimoji="1" lang="ja-JP" altLang="en-US" sz="1000" b="1" dirty="0">
                <a:solidFill>
                  <a:srgbClr val="FF0000"/>
                </a:solidFill>
              </a:rPr>
              <a:t>あいて　　　　つた　　　　 　ひょうげん</a:t>
            </a:r>
            <a:endParaRPr kumimoji="1" lang="en-US" altLang="ja-JP" sz="1000" b="1" dirty="0">
              <a:solidFill>
                <a:srgbClr val="FF0000"/>
              </a:solidFill>
            </a:endParaRPr>
          </a:p>
        </p:txBody>
      </p:sp>
      <p:sp>
        <p:nvSpPr>
          <p:cNvPr id="8" name="テキスト ボックス 7">
            <a:extLst>
              <a:ext uri="{FF2B5EF4-FFF2-40B4-BE49-F238E27FC236}">
                <a16:creationId xmlns:a16="http://schemas.microsoft.com/office/drawing/2014/main" id="{C14F4BC1-5156-CE4F-D7DF-D900D6C9C81B}"/>
              </a:ext>
            </a:extLst>
          </p:cNvPr>
          <p:cNvSpPr txBox="1"/>
          <p:nvPr/>
        </p:nvSpPr>
        <p:spPr>
          <a:xfrm>
            <a:off x="6084168" y="4194437"/>
            <a:ext cx="2756803" cy="246221"/>
          </a:xfrm>
          <a:prstGeom prst="rect">
            <a:avLst/>
          </a:prstGeom>
          <a:noFill/>
        </p:spPr>
        <p:txBody>
          <a:bodyPr wrap="square" rtlCol="0">
            <a:spAutoFit/>
          </a:bodyPr>
          <a:lstStyle/>
          <a:p>
            <a:r>
              <a:rPr kumimoji="1" lang="ja-JP" altLang="en-US" sz="1000" b="1" dirty="0"/>
              <a:t> はなし</a:t>
            </a:r>
            <a:endParaRPr kumimoji="1" lang="en-US" altLang="ja-JP" sz="1000" b="1" dirty="0"/>
          </a:p>
        </p:txBody>
      </p:sp>
      <p:sp>
        <p:nvSpPr>
          <p:cNvPr id="10" name="フッター プレースホルダー 2">
            <a:extLst>
              <a:ext uri="{FF2B5EF4-FFF2-40B4-BE49-F238E27FC236}">
                <a16:creationId xmlns:a16="http://schemas.microsoft.com/office/drawing/2014/main" id="{B37C2B35-62DC-EF25-2E95-6B2679F587D2}"/>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31B73B6D-9FE8-19A5-6F16-EE407EB263C4}"/>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94765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直角三角形 4">
            <a:extLst>
              <a:ext uri="{FF2B5EF4-FFF2-40B4-BE49-F238E27FC236}">
                <a16:creationId xmlns:a16="http://schemas.microsoft.com/office/drawing/2014/main" id="{C366D375-647E-2930-5895-5F81586AFC57}"/>
              </a:ext>
            </a:extLst>
          </p:cNvPr>
          <p:cNvSpPr/>
          <p:nvPr/>
        </p:nvSpPr>
        <p:spPr>
          <a:xfrm>
            <a:off x="8954" y="838200"/>
            <a:ext cx="4995094" cy="5471120"/>
          </a:xfrm>
          <a:prstGeom prst="rtTriangle">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822241" y="5022684"/>
            <a:ext cx="5105372" cy="1142620"/>
          </a:xfrm>
          <a:prstGeom prst="rect">
            <a:avLst/>
          </a:prstGeom>
          <a:pattFill prst="smGrid">
            <a:fgClr>
              <a:schemeClr val="accent1">
                <a:lumMod val="20000"/>
                <a:lumOff val="80000"/>
              </a:schemeClr>
            </a:fgClr>
            <a:bgClr>
              <a:schemeClr val="bg1"/>
            </a:bgClr>
          </a:pattFill>
        </p:spPr>
        <p:txBody>
          <a:bodyPr wrap="square" rtlCol="0">
            <a:spAutoFit/>
          </a:bodyPr>
          <a:lstStyle/>
          <a:p>
            <a:pPr>
              <a:lnSpc>
                <a:spcPct val="150000"/>
              </a:lnSpc>
            </a:pPr>
            <a:r>
              <a:rPr kumimoji="1" lang="ja-JP" altLang="en-US" sz="1600" b="1" dirty="0">
                <a:solidFill>
                  <a:srgbClr val="FF0000"/>
                </a:solidFill>
                <a:effectLst>
                  <a:outerShdw blurRad="38100" dist="38100" dir="2700000" algn="tl">
                    <a:srgbClr val="000000">
                      <a:alpha val="43137"/>
                    </a:srgbClr>
                  </a:outerShdw>
                </a:effectLst>
                <a:latin typeface="+mj-ea"/>
                <a:ea typeface="+mj-ea"/>
              </a:rPr>
              <a:t>「ヤバい」 という言葉は、子どもたちの間では、正反対の</a:t>
            </a:r>
            <a:endParaRPr kumimoji="1" lang="en-US" altLang="ja-JP" sz="16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rgbClr val="FF0000"/>
                </a:solidFill>
                <a:effectLst>
                  <a:outerShdw blurRad="38100" dist="38100" dir="2700000" algn="tl">
                    <a:srgbClr val="000000">
                      <a:alpha val="43137"/>
                    </a:srgbClr>
                  </a:outerShdw>
                </a:effectLst>
                <a:latin typeface="+mj-ea"/>
                <a:ea typeface="+mj-ea"/>
              </a:rPr>
              <a:t>２つの意味で使われることがある。</a:t>
            </a:r>
            <a:endParaRPr kumimoji="1" lang="en-US" altLang="ja-JP" sz="16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rgbClr val="FF0000"/>
                </a:solidFill>
                <a:effectLst>
                  <a:outerShdw blurRad="38100" dist="38100" dir="2700000" algn="tl">
                    <a:srgbClr val="000000">
                      <a:alpha val="43137"/>
                    </a:srgbClr>
                  </a:outerShdw>
                </a:effectLst>
                <a:latin typeface="+mj-ea"/>
                <a:ea typeface="+mj-ea"/>
              </a:rPr>
              <a:t>本当の気持ちが伝わりにくい。　→　誤解が生まれる。</a:t>
            </a:r>
            <a:endParaRPr kumimoji="1" lang="en-US" altLang="ja-JP" sz="1600" b="1" dirty="0">
              <a:solidFill>
                <a:srgbClr val="FF0000"/>
              </a:solidFill>
              <a:effectLst>
                <a:outerShdw blurRad="38100" dist="38100" dir="2700000" algn="tl">
                  <a:srgbClr val="000000">
                    <a:alpha val="43137"/>
                  </a:srgbClr>
                </a:outerShdw>
              </a:effectLst>
              <a:latin typeface="+mj-ea"/>
              <a:ea typeface="+mj-ea"/>
            </a:endParaRPr>
          </a:p>
        </p:txBody>
      </p:sp>
      <p:sp>
        <p:nvSpPr>
          <p:cNvPr id="21" name="雲形吹き出し 20"/>
          <p:cNvSpPr/>
          <p:nvPr/>
        </p:nvSpPr>
        <p:spPr>
          <a:xfrm rot="11146796">
            <a:off x="1404961" y="1983201"/>
            <a:ext cx="5975413" cy="3002563"/>
          </a:xfrm>
          <a:prstGeom prst="cloudCallout">
            <a:avLst>
              <a:gd name="adj1" fmla="val -45758"/>
              <a:gd name="adj2" fmla="val -5837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grpSp>
        <p:nvGrpSpPr>
          <p:cNvPr id="45" name="正方形/長方形 2"/>
          <p:cNvGrpSpPr>
            <a:grpSpLocks/>
          </p:cNvGrpSpPr>
          <p:nvPr/>
        </p:nvGrpSpPr>
        <p:grpSpPr bwMode="auto">
          <a:xfrm>
            <a:off x="-47626" y="-12358"/>
            <a:ext cx="9240838" cy="1017087"/>
            <a:chOff x="-30" y="-3"/>
            <a:chExt cx="5821" cy="914"/>
          </a:xfrm>
        </p:grpSpPr>
        <p:pic>
          <p:nvPicPr>
            <p:cNvPr id="46"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 y="-3"/>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Rectangle 834"/>
            <p:cNvSpPr>
              <a:spLocks noChangeArrowheads="1"/>
            </p:cNvSpPr>
            <p:nvPr/>
          </p:nvSpPr>
          <p:spPr bwMode="auto">
            <a:xfrm>
              <a:off x="0" y="57"/>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⑧誤解を生む理由 </a:t>
              </a:r>
              <a:r>
                <a:rPr lang="ja-JP" altLang="en-US" sz="2400" b="1" dirty="0">
                  <a:solidFill>
                    <a:srgbClr val="FFFFFF"/>
                  </a:solidFill>
                  <a:effectLst>
                    <a:outerShdw blurRad="38100" dist="38100" dir="2700000" algn="tl">
                      <a:srgbClr val="C0C0C0"/>
                    </a:outerShdw>
                  </a:effectLst>
                  <a:latin typeface="+mj-ea"/>
                  <a:ea typeface="+mj-ea"/>
                </a:rPr>
                <a:t>～２つの意味を持つ言葉～</a:t>
              </a:r>
            </a:p>
          </p:txBody>
        </p:sp>
      </p:grpSp>
      <p:pic>
        <p:nvPicPr>
          <p:cNvPr id="22" name="Picture 5" descr="C:\Users\crestec\Desktop\平井作業フォルダ\CEC_2018年度用(捨てないで！)\ペープサート教材\ペープサート教材_イラスト集_HTML版\Links\238.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 b="58935"/>
          <a:stretch/>
        </p:blipFill>
        <p:spPr bwMode="auto">
          <a:xfrm>
            <a:off x="2130565" y="2563422"/>
            <a:ext cx="4743757" cy="1931762"/>
          </a:xfrm>
          <a:prstGeom prst="rect">
            <a:avLst/>
          </a:prstGeom>
          <a:noFill/>
          <a:extLst>
            <a:ext uri="{909E8E84-426E-40DD-AFC4-6F175D3DCCD1}">
              <a14:hiddenFill xmlns:a14="http://schemas.microsoft.com/office/drawing/2010/main">
                <a:solidFill>
                  <a:srgbClr val="FFFFFF"/>
                </a:solidFill>
              </a14:hiddenFill>
            </a:ext>
          </a:extLst>
        </p:spPr>
      </p:pic>
      <p:sp>
        <p:nvSpPr>
          <p:cNvPr id="23" name="角丸四角形 22"/>
          <p:cNvSpPr/>
          <p:nvPr/>
        </p:nvSpPr>
        <p:spPr>
          <a:xfrm>
            <a:off x="3079818" y="3202802"/>
            <a:ext cx="2879145" cy="120893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mj-ea"/>
                <a:ea typeface="+mj-ea"/>
              </a:rPr>
              <a:t>Ｂさんの話ってさー</a:t>
            </a:r>
            <a:endParaRPr lang="en-US" altLang="ja-JP" dirty="0">
              <a:solidFill>
                <a:schemeClr val="tx1"/>
              </a:solidFill>
              <a:latin typeface="+mj-ea"/>
              <a:ea typeface="+mj-ea"/>
            </a:endParaRPr>
          </a:p>
          <a:p>
            <a:r>
              <a:rPr lang="ja-JP" altLang="en-US" dirty="0">
                <a:solidFill>
                  <a:schemeClr val="tx1"/>
                </a:solidFill>
                <a:latin typeface="+mj-ea"/>
                <a:ea typeface="+mj-ea"/>
              </a:rPr>
              <a:t>いつもおもしろくない？</a:t>
            </a:r>
            <a:endParaRPr lang="en-US" altLang="ja-JP" dirty="0">
              <a:solidFill>
                <a:schemeClr val="tx1"/>
              </a:solidFill>
              <a:latin typeface="+mj-ea"/>
              <a:ea typeface="+mj-ea"/>
            </a:endParaRPr>
          </a:p>
          <a:p>
            <a:r>
              <a:rPr lang="ja-JP" altLang="en-US" dirty="0">
                <a:solidFill>
                  <a:schemeClr val="tx1"/>
                </a:solidFill>
                <a:latin typeface="+mj-ea"/>
                <a:ea typeface="+mj-ea"/>
              </a:rPr>
              <a:t>ホント　</a:t>
            </a:r>
            <a:r>
              <a:rPr lang="ja-JP" altLang="en-US" b="1" u="sng" dirty="0">
                <a:solidFill>
                  <a:srgbClr val="FF0000"/>
                </a:solidFill>
                <a:effectLst>
                  <a:outerShdw blurRad="38100" dist="38100" dir="2700000" algn="tl">
                    <a:srgbClr val="000000">
                      <a:alpha val="43137"/>
                    </a:srgbClr>
                  </a:outerShdw>
                </a:effectLst>
                <a:latin typeface="+mj-ea"/>
                <a:ea typeface="+mj-ea"/>
              </a:rPr>
              <a:t>ヤバ</a:t>
            </a:r>
            <a:r>
              <a:rPr lang="ja-JP" altLang="en-US" b="1" u="sng" dirty="0" err="1">
                <a:solidFill>
                  <a:srgbClr val="FF0000"/>
                </a:solidFill>
                <a:effectLst>
                  <a:outerShdw blurRad="38100" dist="38100" dir="2700000" algn="tl">
                    <a:srgbClr val="000000">
                      <a:alpha val="43137"/>
                    </a:srgbClr>
                  </a:outerShdw>
                </a:effectLst>
                <a:latin typeface="+mj-ea"/>
                <a:ea typeface="+mj-ea"/>
              </a:rPr>
              <a:t>い</a:t>
            </a:r>
            <a:r>
              <a:rPr lang="ja-JP" altLang="en-US" dirty="0" err="1">
                <a:solidFill>
                  <a:schemeClr val="tx1"/>
                </a:solidFill>
                <a:latin typeface="+mj-ea"/>
                <a:ea typeface="+mj-ea"/>
              </a:rPr>
              <a:t>よね</a:t>
            </a:r>
            <a:endParaRPr lang="ja-JP" altLang="en-US" dirty="0">
              <a:solidFill>
                <a:schemeClr val="tx1"/>
              </a:solidFill>
              <a:latin typeface="+mj-ea"/>
              <a:ea typeface="+mj-ea"/>
            </a:endParaRPr>
          </a:p>
        </p:txBody>
      </p:sp>
      <p:pic>
        <p:nvPicPr>
          <p:cNvPr id="13"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05121" y="2884215"/>
            <a:ext cx="1213376" cy="99937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6647723" y="2990785"/>
            <a:ext cx="1222558" cy="969811"/>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Users\crestec\Desktop\平井作業フォルダ\CEC_2018年度用(捨てないで！)\ペープサート教材\ペープサート教材_イラスト集_HTML版\Links\166.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760590" y="2288367"/>
            <a:ext cx="791130" cy="791849"/>
          </a:xfrm>
          <a:prstGeom prst="rect">
            <a:avLst/>
          </a:prstGeom>
          <a:noFill/>
          <a:extLst>
            <a:ext uri="{909E8E84-426E-40DD-AFC4-6F175D3DCCD1}">
              <a14:hiddenFill xmlns:a14="http://schemas.microsoft.com/office/drawing/2010/main">
                <a:solidFill>
                  <a:srgbClr val="FFFFFF"/>
                </a:solidFill>
              </a14:hiddenFill>
            </a:ext>
          </a:extLst>
        </p:spPr>
      </p:pic>
      <p:sp>
        <p:nvSpPr>
          <p:cNvPr id="29" name="テキスト ボックス 28"/>
          <p:cNvSpPr txBox="1"/>
          <p:nvPr/>
        </p:nvSpPr>
        <p:spPr>
          <a:xfrm>
            <a:off x="6182322" y="3408310"/>
            <a:ext cx="1753072" cy="1388842"/>
          </a:xfrm>
          <a:prstGeom prst="rect">
            <a:avLst/>
          </a:prstGeom>
          <a:pattFill prst="dotGrid">
            <a:fgClr>
              <a:schemeClr val="accent1"/>
            </a:fgClr>
            <a:bgClr>
              <a:schemeClr val="bg1"/>
            </a:bgClr>
          </a:pattFill>
          <a:ln>
            <a:solidFill>
              <a:schemeClr val="tx1"/>
            </a:solidFill>
          </a:ln>
        </p:spPr>
        <p:txBody>
          <a:bodyPr wrap="square" rtlCol="0">
            <a:spAutoFit/>
          </a:bodyPr>
          <a:lstStyle/>
          <a:p>
            <a:pPr algn="ctr"/>
            <a:r>
              <a:rPr kumimoji="1" lang="ja-JP" altLang="en-US" sz="2000" b="1" dirty="0">
                <a:solidFill>
                  <a:srgbClr val="FF0000"/>
                </a:solidFill>
                <a:latin typeface="+mj-ea"/>
                <a:ea typeface="+mj-ea"/>
              </a:rPr>
              <a:t>ヤバ</a:t>
            </a:r>
            <a:r>
              <a:rPr kumimoji="1" lang="ja-JP" altLang="en-US" sz="2000" b="1" dirty="0" err="1">
                <a:solidFill>
                  <a:srgbClr val="FF0000"/>
                </a:solidFill>
                <a:latin typeface="+mj-ea"/>
                <a:ea typeface="+mj-ea"/>
              </a:rPr>
              <a:t>い</a:t>
            </a:r>
            <a:endParaRPr kumimoji="1" lang="en-US" altLang="ja-JP" sz="2000" b="1" dirty="0">
              <a:solidFill>
                <a:srgbClr val="FF0000"/>
              </a:solidFill>
              <a:latin typeface="+mj-ea"/>
              <a:ea typeface="+mj-ea"/>
            </a:endParaRPr>
          </a:p>
          <a:p>
            <a:pPr algn="ctr"/>
            <a:endParaRPr kumimoji="1" lang="en-US" altLang="ja-JP" sz="2000" b="1" dirty="0">
              <a:latin typeface="+mj-ea"/>
              <a:ea typeface="+mj-ea"/>
            </a:endParaRPr>
          </a:p>
          <a:p>
            <a:pPr algn="ctr">
              <a:lnSpc>
                <a:spcPct val="150000"/>
              </a:lnSpc>
            </a:pPr>
            <a:r>
              <a:rPr kumimoji="1" lang="ja-JP" altLang="en-US" sz="1600" b="1" dirty="0">
                <a:latin typeface="+mj-ea"/>
                <a:ea typeface="+mj-ea"/>
              </a:rPr>
              <a:t>全然</a:t>
            </a:r>
            <a:r>
              <a:rPr kumimoji="1" lang="ja-JP" altLang="en-US" sz="1600" b="1" dirty="0">
                <a:solidFill>
                  <a:srgbClr val="FF0000"/>
                </a:solidFill>
                <a:latin typeface="+mj-ea"/>
                <a:ea typeface="+mj-ea"/>
              </a:rPr>
              <a:t>笑えない</a:t>
            </a:r>
            <a:endParaRPr kumimoji="1" lang="en-US" altLang="ja-JP" sz="1600" b="1" dirty="0">
              <a:solidFill>
                <a:srgbClr val="FF0000"/>
              </a:solidFill>
              <a:latin typeface="+mj-ea"/>
              <a:ea typeface="+mj-ea"/>
            </a:endParaRPr>
          </a:p>
          <a:p>
            <a:pPr algn="ctr">
              <a:lnSpc>
                <a:spcPct val="150000"/>
              </a:lnSpc>
            </a:pPr>
            <a:r>
              <a:rPr kumimoji="1" lang="ja-JP" altLang="en-US" sz="1600" b="1" dirty="0">
                <a:latin typeface="+mj-ea"/>
                <a:ea typeface="+mj-ea"/>
              </a:rPr>
              <a:t>（否定）</a:t>
            </a:r>
          </a:p>
        </p:txBody>
      </p:sp>
      <p:grpSp>
        <p:nvGrpSpPr>
          <p:cNvPr id="11" name="グループ化 10"/>
          <p:cNvGrpSpPr/>
          <p:nvPr/>
        </p:nvGrpSpPr>
        <p:grpSpPr>
          <a:xfrm rot="237922">
            <a:off x="7085089" y="4807247"/>
            <a:ext cx="1032308" cy="1231815"/>
            <a:chOff x="7884547" y="4763272"/>
            <a:chExt cx="1052504" cy="1443620"/>
          </a:xfrm>
        </p:grpSpPr>
        <p:pic>
          <p:nvPicPr>
            <p:cNvPr id="34" name="Picture 43" descr="C:\Users\crestec\Desktop\平井作業フォルダ\CEC_2018年度用(捨てないで！)\ペープサート教材\ペープサート教材_イラスト集_Delivery\ペープサート教材_イラスト集\キャラ\中学生女子\008_中学_小学高学年_女子_私服C_通常.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884547" y="5315042"/>
              <a:ext cx="1052504" cy="89185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7" descr="C:\Users\crestec\Desktop\平井作業フォルダ\CEC_2018年度用(捨てないで！)\ペープサート教材\ペープサート教材_イラスト集_HTML版\Links\18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9899026" flipH="1">
              <a:off x="7907812" y="4763272"/>
              <a:ext cx="775029" cy="806036"/>
            </a:xfrm>
            <a:prstGeom prst="rect">
              <a:avLst/>
            </a:prstGeom>
            <a:noFill/>
            <a:extLst>
              <a:ext uri="{909E8E84-426E-40DD-AFC4-6F175D3DCCD1}">
                <a14:hiddenFill xmlns:a14="http://schemas.microsoft.com/office/drawing/2010/main">
                  <a:solidFill>
                    <a:srgbClr val="FFFFFF"/>
                  </a:solidFill>
                </a14:hiddenFill>
              </a:ext>
            </a:extLst>
          </p:spPr>
        </p:pic>
      </p:grpSp>
      <p:pic>
        <p:nvPicPr>
          <p:cNvPr id="37" name="Picture 7" descr="C:\Users\crestec\Desktop\平井作業フォルダ\CEC_2018年度用(捨てないで！)\ペープサート教材\ペープサート教材_イラスト集_HTML版\Links\162.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799162" y="2198455"/>
            <a:ext cx="805603" cy="798324"/>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p:cNvSpPr txBox="1"/>
          <p:nvPr/>
        </p:nvSpPr>
        <p:spPr>
          <a:xfrm>
            <a:off x="6840716" y="4672982"/>
            <a:ext cx="789747" cy="461665"/>
          </a:xfrm>
          <a:prstGeom prst="rect">
            <a:avLst/>
          </a:prstGeom>
          <a:noFill/>
        </p:spPr>
        <p:txBody>
          <a:bodyPr wrap="square" rtlCol="0">
            <a:spAutoFit/>
          </a:bodyPr>
          <a:lstStyle/>
          <a:p>
            <a:r>
              <a:rPr kumimoji="1" lang="ja-JP" altLang="en-US" sz="2400" dirty="0">
                <a:latin typeface="+mj-ea"/>
                <a:ea typeface="+mj-ea"/>
              </a:rPr>
              <a:t>？</a:t>
            </a:r>
          </a:p>
        </p:txBody>
      </p:sp>
      <p:sp>
        <p:nvSpPr>
          <p:cNvPr id="40" name="テキスト ボックス 39"/>
          <p:cNvSpPr txBox="1"/>
          <p:nvPr/>
        </p:nvSpPr>
        <p:spPr>
          <a:xfrm rot="1129174">
            <a:off x="7567150" y="4624950"/>
            <a:ext cx="789746" cy="461665"/>
          </a:xfrm>
          <a:prstGeom prst="rect">
            <a:avLst/>
          </a:prstGeom>
          <a:noFill/>
        </p:spPr>
        <p:txBody>
          <a:bodyPr wrap="square" rtlCol="0">
            <a:spAutoFit/>
          </a:bodyPr>
          <a:lstStyle/>
          <a:p>
            <a:r>
              <a:rPr kumimoji="1" lang="ja-JP" altLang="en-US" sz="2400" dirty="0">
                <a:latin typeface="+mj-ea"/>
                <a:ea typeface="+mj-ea"/>
              </a:rPr>
              <a:t>？</a:t>
            </a:r>
          </a:p>
        </p:txBody>
      </p:sp>
      <p:sp>
        <p:nvSpPr>
          <p:cNvPr id="41" name="テキスト ボックス 40"/>
          <p:cNvSpPr txBox="1"/>
          <p:nvPr/>
        </p:nvSpPr>
        <p:spPr>
          <a:xfrm rot="3157212">
            <a:off x="7833128" y="4987407"/>
            <a:ext cx="794646" cy="461665"/>
          </a:xfrm>
          <a:prstGeom prst="rect">
            <a:avLst/>
          </a:prstGeom>
          <a:noFill/>
        </p:spPr>
        <p:txBody>
          <a:bodyPr wrap="square" rtlCol="0">
            <a:spAutoFit/>
          </a:bodyPr>
          <a:lstStyle/>
          <a:p>
            <a:r>
              <a:rPr kumimoji="1" lang="ja-JP" altLang="en-US" sz="2400" dirty="0">
                <a:latin typeface="+mj-ea"/>
                <a:ea typeface="+mj-ea"/>
              </a:rPr>
              <a:t>？</a:t>
            </a:r>
          </a:p>
        </p:txBody>
      </p:sp>
      <p:sp>
        <p:nvSpPr>
          <p:cNvPr id="2" name="正方形/長方形 1">
            <a:extLst>
              <a:ext uri="{FF2B5EF4-FFF2-40B4-BE49-F238E27FC236}">
                <a16:creationId xmlns:a16="http://schemas.microsoft.com/office/drawing/2014/main" id="{450EB2D3-36C5-7053-6619-42F8819E32CD}"/>
              </a:ext>
            </a:extLst>
          </p:cNvPr>
          <p:cNvSpPr/>
          <p:nvPr/>
        </p:nvSpPr>
        <p:spPr>
          <a:xfrm>
            <a:off x="822241" y="1070373"/>
            <a:ext cx="7422167" cy="1128417"/>
          </a:xfrm>
          <a:prstGeom prst="rect">
            <a:avLst/>
          </a:prstGeom>
          <a:pattFill prst="wdUpDiag">
            <a:fgClr>
              <a:schemeClr val="accent3">
                <a:lumMod val="20000"/>
                <a:lumOff val="80000"/>
              </a:schemeClr>
            </a:fgClr>
            <a:bgClr>
              <a:schemeClr val="bg1"/>
            </a:bgClr>
          </a:pattFill>
          <a:ln w="3175"/>
          <a:effectLst>
            <a:outerShdw blurRad="165100" dist="50800" dir="5400000" algn="ctr" rotWithShape="0">
              <a:schemeClr val="tx1">
                <a:alpha val="4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3">
                    <a:lumMod val="75000"/>
                  </a:schemeClr>
                </a:solidFill>
              </a:ln>
              <a:noFill/>
              <a:latin typeface="+mj-ea"/>
              <a:ea typeface="+mj-ea"/>
            </a:endParaRPr>
          </a:p>
        </p:txBody>
      </p:sp>
      <p:sp>
        <p:nvSpPr>
          <p:cNvPr id="3" name="テキスト ボックス 2">
            <a:extLst>
              <a:ext uri="{FF2B5EF4-FFF2-40B4-BE49-F238E27FC236}">
                <a16:creationId xmlns:a16="http://schemas.microsoft.com/office/drawing/2014/main" id="{78392B52-3D5D-1799-97AF-D00DD274EE4F}"/>
              </a:ext>
            </a:extLst>
          </p:cNvPr>
          <p:cNvSpPr txBox="1"/>
          <p:nvPr/>
        </p:nvSpPr>
        <p:spPr>
          <a:xfrm>
            <a:off x="2223285" y="1098511"/>
            <a:ext cx="3428835" cy="230832"/>
          </a:xfrm>
          <a:prstGeom prst="rect">
            <a:avLst/>
          </a:prstGeom>
          <a:noFill/>
        </p:spPr>
        <p:txBody>
          <a:bodyPr wrap="square" rtlCol="0">
            <a:spAutoFit/>
          </a:bodyPr>
          <a:lstStyle/>
          <a:p>
            <a:r>
              <a:rPr kumimoji="1" lang="ja-JP" altLang="en-US" sz="900" b="1" dirty="0">
                <a:solidFill>
                  <a:srgbClr val="FF0000"/>
                </a:solidFill>
                <a:latin typeface="+mj-ea"/>
                <a:ea typeface="+mj-ea"/>
              </a:rPr>
              <a:t>こと     ば　 　　　　　　　　　　　　　こう   てい　　　　　　　　　ひ    てい</a:t>
            </a:r>
            <a:endParaRPr kumimoji="1" lang="en-US" altLang="ja-JP" sz="9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98505425-B62E-69CE-067E-1EF4696CFF0A}"/>
              </a:ext>
            </a:extLst>
          </p:cNvPr>
          <p:cNvSpPr txBox="1"/>
          <p:nvPr/>
        </p:nvSpPr>
        <p:spPr>
          <a:xfrm>
            <a:off x="1064142" y="1084345"/>
            <a:ext cx="6958900" cy="1477328"/>
          </a:xfrm>
          <a:prstGeom prst="rect">
            <a:avLst/>
          </a:prstGeom>
          <a:noFill/>
        </p:spPr>
        <p:txBody>
          <a:bodyPr wrap="square" rtlCol="0">
            <a:spAutoFit/>
          </a:bodyPr>
          <a:lstStyle/>
          <a:p>
            <a:pPr algn="ctr" eaLnBrk="1" hangingPunct="1">
              <a:lnSpc>
                <a:spcPct val="150000"/>
              </a:lnSpc>
              <a:buSzPct val="100000"/>
              <a:defRPr/>
            </a:pPr>
            <a:r>
              <a:rPr lang="ja-JP" altLang="en-US" sz="2400" b="1" dirty="0">
                <a:ln w="0"/>
                <a:solidFill>
                  <a:srgbClr val="FF0000"/>
                </a:solidFill>
                <a:effectLst>
                  <a:outerShdw blurRad="38100" dist="38100" dir="2700000" algn="tl">
                    <a:srgbClr val="000000">
                      <a:alpha val="43137"/>
                    </a:srgbClr>
                  </a:outerShdw>
                </a:effectLst>
                <a:latin typeface="+mj-ea"/>
                <a:ea typeface="+mj-ea"/>
              </a:rPr>
              <a:t>言葉には、「肯定」と「否定」の２つの</a:t>
            </a:r>
            <a:endParaRPr lang="en-US" altLang="ja-JP" sz="2400" b="1" dirty="0">
              <a:ln w="0"/>
              <a:solidFill>
                <a:srgbClr val="FF0000"/>
              </a:solidFill>
              <a:effectLst>
                <a:outerShdw blurRad="38100" dist="38100" dir="2700000" algn="tl">
                  <a:srgbClr val="000000">
                    <a:alpha val="43137"/>
                  </a:srgbClr>
                </a:outerShdw>
              </a:effectLst>
              <a:latin typeface="+mj-ea"/>
              <a:ea typeface="+mj-ea"/>
            </a:endParaRPr>
          </a:p>
          <a:p>
            <a:pPr algn="ctr" eaLnBrk="1" hangingPunct="1">
              <a:lnSpc>
                <a:spcPct val="150000"/>
              </a:lnSpc>
              <a:buSzPct val="100000"/>
              <a:defRPr/>
            </a:pPr>
            <a:r>
              <a:rPr lang="ja-JP" altLang="en-US" sz="2400" b="1" dirty="0">
                <a:ln w="0"/>
                <a:solidFill>
                  <a:srgbClr val="FF0000"/>
                </a:solidFill>
                <a:effectLst>
                  <a:outerShdw blurRad="38100" dist="38100" dir="2700000" algn="tl">
                    <a:srgbClr val="000000">
                      <a:alpha val="43137"/>
                    </a:srgbClr>
                  </a:outerShdw>
                </a:effectLst>
                <a:latin typeface="+mj-ea"/>
                <a:ea typeface="+mj-ea"/>
              </a:rPr>
              <a:t>意味をもつものがあります。</a:t>
            </a:r>
            <a:endParaRPr lang="en-US" altLang="ja-JP" sz="2400" b="1" dirty="0">
              <a:ln w="0"/>
              <a:solidFill>
                <a:srgbClr val="FF0000"/>
              </a:solidFill>
              <a:effectLst>
                <a:outerShdw blurRad="38100" dist="38100" dir="2700000" algn="tl">
                  <a:srgbClr val="000000">
                    <a:alpha val="43137"/>
                  </a:srgbClr>
                </a:outerShdw>
              </a:effectLst>
              <a:latin typeface="+mj-ea"/>
              <a:ea typeface="+mj-ea"/>
            </a:endParaRPr>
          </a:p>
          <a:p>
            <a:pPr algn="ctr"/>
            <a:endParaRPr kumimoji="1" lang="ja-JP" altLang="en-US" dirty="0">
              <a:latin typeface="+mj-ea"/>
              <a:ea typeface="+mj-ea"/>
            </a:endParaRPr>
          </a:p>
        </p:txBody>
      </p:sp>
      <p:sp>
        <p:nvSpPr>
          <p:cNvPr id="6" name="テキスト ボックス 5">
            <a:extLst>
              <a:ext uri="{FF2B5EF4-FFF2-40B4-BE49-F238E27FC236}">
                <a16:creationId xmlns:a16="http://schemas.microsoft.com/office/drawing/2014/main" id="{F134D675-6084-8733-435F-3AA0314F3B0E}"/>
              </a:ext>
            </a:extLst>
          </p:cNvPr>
          <p:cNvSpPr txBox="1"/>
          <p:nvPr/>
        </p:nvSpPr>
        <p:spPr>
          <a:xfrm>
            <a:off x="2789709" y="1639318"/>
            <a:ext cx="702172" cy="230832"/>
          </a:xfrm>
          <a:prstGeom prst="rect">
            <a:avLst/>
          </a:prstGeom>
          <a:noFill/>
        </p:spPr>
        <p:txBody>
          <a:bodyPr wrap="square" rtlCol="0">
            <a:spAutoFit/>
          </a:bodyPr>
          <a:lstStyle/>
          <a:p>
            <a:r>
              <a:rPr kumimoji="1" lang="ja-JP" altLang="en-US" sz="900" b="1" dirty="0">
                <a:solidFill>
                  <a:srgbClr val="FF0000"/>
                </a:solidFill>
                <a:latin typeface="+mj-ea"/>
                <a:ea typeface="+mj-ea"/>
              </a:rPr>
              <a:t>い     み　　　　　　　　　</a:t>
            </a:r>
            <a:endParaRPr kumimoji="1" lang="en-US" altLang="ja-JP" sz="900" b="1" dirty="0">
              <a:solidFill>
                <a:srgbClr val="FF0000"/>
              </a:solidFill>
              <a:latin typeface="+mj-ea"/>
              <a:ea typeface="+mj-ea"/>
            </a:endParaRPr>
          </a:p>
        </p:txBody>
      </p:sp>
      <p:sp>
        <p:nvSpPr>
          <p:cNvPr id="15" name="テキスト ボックス 14">
            <a:extLst>
              <a:ext uri="{FF2B5EF4-FFF2-40B4-BE49-F238E27FC236}">
                <a16:creationId xmlns:a16="http://schemas.microsoft.com/office/drawing/2014/main" id="{714345DA-F9BE-8C2B-D40A-5206A2E8E975}"/>
              </a:ext>
            </a:extLst>
          </p:cNvPr>
          <p:cNvSpPr txBox="1"/>
          <p:nvPr/>
        </p:nvSpPr>
        <p:spPr>
          <a:xfrm>
            <a:off x="6413533" y="3969616"/>
            <a:ext cx="1631670" cy="215444"/>
          </a:xfrm>
          <a:prstGeom prst="rect">
            <a:avLst/>
          </a:prstGeom>
          <a:noFill/>
        </p:spPr>
        <p:txBody>
          <a:bodyPr wrap="square" rtlCol="0">
            <a:spAutoFit/>
          </a:bodyPr>
          <a:lstStyle/>
          <a:p>
            <a:r>
              <a:rPr kumimoji="1" lang="ja-JP" altLang="en-US" sz="800" b="1" dirty="0">
                <a:latin typeface="+mj-ea"/>
                <a:ea typeface="+mj-ea"/>
              </a:rPr>
              <a:t>ぜんぜん</a:t>
            </a:r>
            <a:r>
              <a:rPr kumimoji="1" lang="ja-JP" altLang="en-US" sz="800" b="1" dirty="0">
                <a:solidFill>
                  <a:srgbClr val="FF0000"/>
                </a:solidFill>
                <a:latin typeface="+mj-ea"/>
                <a:ea typeface="+mj-ea"/>
              </a:rPr>
              <a:t>わら</a:t>
            </a:r>
            <a:endParaRPr kumimoji="1" lang="en-US" altLang="ja-JP" sz="800" b="1" dirty="0">
              <a:solidFill>
                <a:srgbClr val="FF0000"/>
              </a:solidFill>
              <a:latin typeface="+mj-ea"/>
              <a:ea typeface="+mj-ea"/>
            </a:endParaRPr>
          </a:p>
        </p:txBody>
      </p:sp>
      <p:sp>
        <p:nvSpPr>
          <p:cNvPr id="16" name="テキスト ボックス 15">
            <a:extLst>
              <a:ext uri="{FF2B5EF4-FFF2-40B4-BE49-F238E27FC236}">
                <a16:creationId xmlns:a16="http://schemas.microsoft.com/office/drawing/2014/main" id="{D790570D-BE0E-C023-4FBA-62D091A96E59}"/>
              </a:ext>
            </a:extLst>
          </p:cNvPr>
          <p:cNvSpPr txBox="1"/>
          <p:nvPr/>
        </p:nvSpPr>
        <p:spPr>
          <a:xfrm>
            <a:off x="6794055" y="4351717"/>
            <a:ext cx="1251148" cy="215444"/>
          </a:xfrm>
          <a:prstGeom prst="rect">
            <a:avLst/>
          </a:prstGeom>
          <a:noFill/>
        </p:spPr>
        <p:txBody>
          <a:bodyPr wrap="square" rtlCol="0">
            <a:spAutoFit/>
          </a:bodyPr>
          <a:lstStyle/>
          <a:p>
            <a:r>
              <a:rPr kumimoji="1" lang="ja-JP" altLang="en-US" sz="800" b="1" dirty="0">
                <a:latin typeface="+mj-ea"/>
                <a:ea typeface="+mj-ea"/>
              </a:rPr>
              <a:t>ひてい</a:t>
            </a:r>
            <a:endParaRPr kumimoji="1" lang="en-US" altLang="ja-JP" sz="800" b="1" dirty="0">
              <a:latin typeface="+mj-ea"/>
              <a:ea typeface="+mj-ea"/>
            </a:endParaRPr>
          </a:p>
        </p:txBody>
      </p:sp>
      <p:sp>
        <p:nvSpPr>
          <p:cNvPr id="18" name="テキスト ボックス 17">
            <a:extLst>
              <a:ext uri="{FF2B5EF4-FFF2-40B4-BE49-F238E27FC236}">
                <a16:creationId xmlns:a16="http://schemas.microsoft.com/office/drawing/2014/main" id="{E54DE89E-9377-13D4-4F0B-133990610187}"/>
              </a:ext>
            </a:extLst>
          </p:cNvPr>
          <p:cNvSpPr txBox="1"/>
          <p:nvPr/>
        </p:nvSpPr>
        <p:spPr>
          <a:xfrm>
            <a:off x="3937343" y="3260246"/>
            <a:ext cx="515094" cy="215444"/>
          </a:xfrm>
          <a:prstGeom prst="rect">
            <a:avLst/>
          </a:prstGeom>
          <a:noFill/>
        </p:spPr>
        <p:txBody>
          <a:bodyPr wrap="square" rtlCol="0">
            <a:spAutoFit/>
          </a:bodyPr>
          <a:lstStyle/>
          <a:p>
            <a:r>
              <a:rPr kumimoji="1" lang="ja-JP" altLang="en-US" sz="800" b="1" dirty="0">
                <a:latin typeface="+mj-ea"/>
                <a:ea typeface="+mj-ea"/>
              </a:rPr>
              <a:t>はなし</a:t>
            </a:r>
            <a:endParaRPr kumimoji="1" lang="en-US" altLang="ja-JP" sz="800" b="1" dirty="0">
              <a:latin typeface="+mj-ea"/>
              <a:ea typeface="+mj-ea"/>
            </a:endParaRPr>
          </a:p>
        </p:txBody>
      </p:sp>
      <p:sp>
        <p:nvSpPr>
          <p:cNvPr id="20" name="テキスト ボックス 19">
            <a:extLst>
              <a:ext uri="{FF2B5EF4-FFF2-40B4-BE49-F238E27FC236}">
                <a16:creationId xmlns:a16="http://schemas.microsoft.com/office/drawing/2014/main" id="{95633F43-10A7-5ED2-9830-C1FBE10C2204}"/>
              </a:ext>
            </a:extLst>
          </p:cNvPr>
          <p:cNvSpPr txBox="1"/>
          <p:nvPr/>
        </p:nvSpPr>
        <p:spPr>
          <a:xfrm>
            <a:off x="2223285" y="4997649"/>
            <a:ext cx="3719614" cy="215444"/>
          </a:xfrm>
          <a:prstGeom prst="rect">
            <a:avLst/>
          </a:prstGeom>
          <a:noFill/>
        </p:spPr>
        <p:txBody>
          <a:bodyPr wrap="square" rtlCol="0">
            <a:spAutoFit/>
          </a:bodyPr>
          <a:lstStyle/>
          <a:p>
            <a:r>
              <a:rPr kumimoji="1" lang="ja-JP" altLang="en-US" sz="800" b="1" dirty="0">
                <a:solidFill>
                  <a:srgbClr val="FF0000"/>
                </a:solidFill>
                <a:latin typeface="+mj-ea"/>
                <a:ea typeface="+mj-ea"/>
              </a:rPr>
              <a:t>こと  ば　　　　　  　こ　　　　　　　　　　 　　　あいだ　　　　　　　せい はんたい</a:t>
            </a:r>
            <a:endParaRPr kumimoji="1" lang="en-US" altLang="ja-JP" sz="800" b="1" dirty="0">
              <a:solidFill>
                <a:srgbClr val="FF0000"/>
              </a:solidFill>
              <a:latin typeface="+mj-ea"/>
              <a:ea typeface="+mj-ea"/>
            </a:endParaRPr>
          </a:p>
        </p:txBody>
      </p:sp>
      <p:sp>
        <p:nvSpPr>
          <p:cNvPr id="24" name="テキスト ボックス 23">
            <a:extLst>
              <a:ext uri="{FF2B5EF4-FFF2-40B4-BE49-F238E27FC236}">
                <a16:creationId xmlns:a16="http://schemas.microsoft.com/office/drawing/2014/main" id="{5EE5002A-776D-8E32-2A05-A43BF6669CF7}"/>
              </a:ext>
            </a:extLst>
          </p:cNvPr>
          <p:cNvSpPr txBox="1"/>
          <p:nvPr/>
        </p:nvSpPr>
        <p:spPr>
          <a:xfrm>
            <a:off x="1403649" y="5353830"/>
            <a:ext cx="4608512" cy="215444"/>
          </a:xfrm>
          <a:prstGeom prst="rect">
            <a:avLst/>
          </a:prstGeom>
          <a:noFill/>
        </p:spPr>
        <p:txBody>
          <a:bodyPr wrap="square" rtlCol="0">
            <a:spAutoFit/>
          </a:bodyPr>
          <a:lstStyle/>
          <a:p>
            <a:r>
              <a:rPr kumimoji="1" lang="ja-JP" altLang="en-US" sz="800" b="1" dirty="0">
                <a:solidFill>
                  <a:srgbClr val="FF0000"/>
                </a:solidFill>
                <a:latin typeface="+mj-ea"/>
                <a:ea typeface="+mj-ea"/>
              </a:rPr>
              <a:t>いみ　　　　　つか</a:t>
            </a:r>
            <a:endParaRPr kumimoji="1" lang="en-US" altLang="ja-JP" sz="800" b="1" dirty="0">
              <a:solidFill>
                <a:srgbClr val="FF0000"/>
              </a:solidFill>
              <a:latin typeface="+mj-ea"/>
              <a:ea typeface="+mj-ea"/>
            </a:endParaRPr>
          </a:p>
        </p:txBody>
      </p:sp>
      <p:sp>
        <p:nvSpPr>
          <p:cNvPr id="25" name="テキスト ボックス 24">
            <a:extLst>
              <a:ext uri="{FF2B5EF4-FFF2-40B4-BE49-F238E27FC236}">
                <a16:creationId xmlns:a16="http://schemas.microsoft.com/office/drawing/2014/main" id="{2A9A3B29-8568-CA5E-0776-5DC90DE7AD35}"/>
              </a:ext>
            </a:extLst>
          </p:cNvPr>
          <p:cNvSpPr txBox="1"/>
          <p:nvPr/>
        </p:nvSpPr>
        <p:spPr>
          <a:xfrm>
            <a:off x="836727" y="5725991"/>
            <a:ext cx="4167321" cy="215444"/>
          </a:xfrm>
          <a:prstGeom prst="rect">
            <a:avLst/>
          </a:prstGeom>
          <a:noFill/>
        </p:spPr>
        <p:txBody>
          <a:bodyPr wrap="square" rtlCol="0">
            <a:spAutoFit/>
          </a:bodyPr>
          <a:lstStyle/>
          <a:p>
            <a:r>
              <a:rPr kumimoji="1" lang="ja-JP" altLang="en-US" sz="800" b="1" dirty="0">
                <a:solidFill>
                  <a:srgbClr val="FF0000"/>
                </a:solidFill>
                <a:latin typeface="+mj-ea"/>
                <a:ea typeface="+mj-ea"/>
              </a:rPr>
              <a:t>ほん とう　  　   き    も　       　　つた　　　　　　　　　　　　　　　　　　　 　　   ご  かい　  　　う</a:t>
            </a:r>
            <a:endParaRPr kumimoji="1" lang="en-US" altLang="ja-JP" sz="800" b="1" dirty="0">
              <a:solidFill>
                <a:srgbClr val="FF0000"/>
              </a:solidFill>
              <a:latin typeface="+mj-ea"/>
              <a:ea typeface="+mj-ea"/>
            </a:endParaRPr>
          </a:p>
        </p:txBody>
      </p:sp>
      <p:sp>
        <p:nvSpPr>
          <p:cNvPr id="17" name="テキスト ボックス 16">
            <a:extLst>
              <a:ext uri="{FF2B5EF4-FFF2-40B4-BE49-F238E27FC236}">
                <a16:creationId xmlns:a16="http://schemas.microsoft.com/office/drawing/2014/main" id="{B1BD4A65-EFC2-E243-7B1E-370C63FA8D44}"/>
              </a:ext>
            </a:extLst>
          </p:cNvPr>
          <p:cNvSpPr txBox="1"/>
          <p:nvPr/>
        </p:nvSpPr>
        <p:spPr>
          <a:xfrm>
            <a:off x="636389" y="74963"/>
            <a:ext cx="8604448" cy="276999"/>
          </a:xfrm>
          <a:prstGeom prst="rect">
            <a:avLst/>
          </a:prstGeom>
          <a:noFill/>
        </p:spPr>
        <p:txBody>
          <a:bodyPr wrap="square" rtlCol="0">
            <a:spAutoFit/>
          </a:bodyPr>
          <a:lstStyle/>
          <a:p>
            <a:r>
              <a:rPr kumimoji="1" lang="ja-JP" altLang="en-US" sz="1200" dirty="0">
                <a:solidFill>
                  <a:schemeClr val="bg1"/>
                </a:solidFill>
              </a:rPr>
              <a:t>ご      かい　 　　       う　　　　　     　り     ゆう</a:t>
            </a:r>
          </a:p>
        </p:txBody>
      </p:sp>
      <p:sp>
        <p:nvSpPr>
          <p:cNvPr id="26" name="テキスト ボックス 25">
            <a:extLst>
              <a:ext uri="{FF2B5EF4-FFF2-40B4-BE49-F238E27FC236}">
                <a16:creationId xmlns:a16="http://schemas.microsoft.com/office/drawing/2014/main" id="{34A272FA-67A8-812D-D0D4-1D14C3E5E11F}"/>
              </a:ext>
            </a:extLst>
          </p:cNvPr>
          <p:cNvSpPr txBox="1"/>
          <p:nvPr/>
        </p:nvSpPr>
        <p:spPr>
          <a:xfrm>
            <a:off x="5021823" y="204338"/>
            <a:ext cx="4195995" cy="246221"/>
          </a:xfrm>
          <a:prstGeom prst="rect">
            <a:avLst/>
          </a:prstGeom>
          <a:noFill/>
        </p:spPr>
        <p:txBody>
          <a:bodyPr wrap="square" rtlCol="0">
            <a:spAutoFit/>
          </a:bodyPr>
          <a:lstStyle/>
          <a:p>
            <a:r>
              <a:rPr kumimoji="1" lang="ja-JP" altLang="en-US" sz="1000" dirty="0">
                <a:solidFill>
                  <a:schemeClr val="bg1"/>
                </a:solidFill>
              </a:rPr>
              <a:t>いみ　　　　 　　 も　　　　     ことば</a:t>
            </a:r>
          </a:p>
        </p:txBody>
      </p:sp>
      <p:sp>
        <p:nvSpPr>
          <p:cNvPr id="38" name="テキスト ボックス 37">
            <a:extLst>
              <a:ext uri="{FF2B5EF4-FFF2-40B4-BE49-F238E27FC236}">
                <a16:creationId xmlns:a16="http://schemas.microsoft.com/office/drawing/2014/main" id="{7E78A97D-CAA0-724E-AF92-DB8C838F4788}"/>
              </a:ext>
            </a:extLst>
          </p:cNvPr>
          <p:cNvSpPr txBox="1"/>
          <p:nvPr/>
        </p:nvSpPr>
        <p:spPr>
          <a:xfrm>
            <a:off x="1055690" y="3369751"/>
            <a:ext cx="1753072" cy="1388842"/>
          </a:xfrm>
          <a:prstGeom prst="rect">
            <a:avLst/>
          </a:prstGeom>
          <a:pattFill prst="dotGrid">
            <a:fgClr>
              <a:schemeClr val="accent1"/>
            </a:fgClr>
            <a:bgClr>
              <a:schemeClr val="bg1"/>
            </a:bgClr>
          </a:pattFill>
          <a:ln>
            <a:solidFill>
              <a:schemeClr val="tx1"/>
            </a:solidFill>
          </a:ln>
        </p:spPr>
        <p:txBody>
          <a:bodyPr wrap="square" rtlCol="0">
            <a:spAutoFit/>
          </a:bodyPr>
          <a:lstStyle/>
          <a:p>
            <a:pPr algn="ctr"/>
            <a:r>
              <a:rPr kumimoji="1" lang="ja-JP" altLang="en-US" sz="2000" b="1" dirty="0">
                <a:solidFill>
                  <a:srgbClr val="FF0000"/>
                </a:solidFill>
                <a:latin typeface="+mj-ea"/>
                <a:ea typeface="+mj-ea"/>
              </a:rPr>
              <a:t>ヤバ</a:t>
            </a:r>
            <a:r>
              <a:rPr kumimoji="1" lang="ja-JP" altLang="en-US" sz="2000" b="1" dirty="0" err="1">
                <a:solidFill>
                  <a:srgbClr val="FF0000"/>
                </a:solidFill>
                <a:latin typeface="+mj-ea"/>
                <a:ea typeface="+mj-ea"/>
              </a:rPr>
              <a:t>い</a:t>
            </a:r>
            <a:endParaRPr kumimoji="1" lang="en-US" altLang="ja-JP" sz="2000" b="1" dirty="0">
              <a:solidFill>
                <a:srgbClr val="FF0000"/>
              </a:solidFill>
              <a:latin typeface="+mj-ea"/>
              <a:ea typeface="+mj-ea"/>
            </a:endParaRPr>
          </a:p>
          <a:p>
            <a:pPr algn="ctr"/>
            <a:endParaRPr kumimoji="1" lang="en-US" altLang="ja-JP" sz="2000" b="1" dirty="0">
              <a:latin typeface="+mj-ea"/>
              <a:ea typeface="+mj-ea"/>
            </a:endParaRPr>
          </a:p>
          <a:p>
            <a:pPr algn="ctr">
              <a:lnSpc>
                <a:spcPct val="150000"/>
              </a:lnSpc>
            </a:pPr>
            <a:r>
              <a:rPr kumimoji="1" lang="ja-JP" altLang="en-US" sz="1600" b="1" dirty="0">
                <a:latin typeface="+mj-ea"/>
                <a:ea typeface="+mj-ea"/>
              </a:rPr>
              <a:t>とても</a:t>
            </a:r>
            <a:r>
              <a:rPr kumimoji="1" lang="ja-JP" altLang="en-US" sz="1600" b="1" dirty="0">
                <a:solidFill>
                  <a:srgbClr val="FF0000"/>
                </a:solidFill>
                <a:latin typeface="+mj-ea"/>
                <a:ea typeface="+mj-ea"/>
              </a:rPr>
              <a:t>楽しい</a:t>
            </a:r>
            <a:endParaRPr kumimoji="1" lang="en-US" altLang="ja-JP" sz="1600" b="1" dirty="0">
              <a:solidFill>
                <a:srgbClr val="FF0000"/>
              </a:solidFill>
              <a:latin typeface="+mj-ea"/>
              <a:ea typeface="+mj-ea"/>
            </a:endParaRPr>
          </a:p>
          <a:p>
            <a:pPr algn="ctr">
              <a:lnSpc>
                <a:spcPct val="150000"/>
              </a:lnSpc>
            </a:pPr>
            <a:r>
              <a:rPr kumimoji="1" lang="ja-JP" altLang="en-US" sz="1600" b="1" dirty="0">
                <a:latin typeface="+mj-ea"/>
                <a:ea typeface="+mj-ea"/>
              </a:rPr>
              <a:t>（肯定）</a:t>
            </a:r>
          </a:p>
        </p:txBody>
      </p:sp>
      <p:sp>
        <p:nvSpPr>
          <p:cNvPr id="10" name="テキスト ボックス 9">
            <a:extLst>
              <a:ext uri="{FF2B5EF4-FFF2-40B4-BE49-F238E27FC236}">
                <a16:creationId xmlns:a16="http://schemas.microsoft.com/office/drawing/2014/main" id="{40746056-2E43-5D1B-3AB3-C461C5E79A56}"/>
              </a:ext>
            </a:extLst>
          </p:cNvPr>
          <p:cNvSpPr txBox="1"/>
          <p:nvPr/>
        </p:nvSpPr>
        <p:spPr>
          <a:xfrm>
            <a:off x="1824880" y="3951524"/>
            <a:ext cx="934781" cy="215444"/>
          </a:xfrm>
          <a:prstGeom prst="rect">
            <a:avLst/>
          </a:prstGeom>
          <a:noFill/>
        </p:spPr>
        <p:txBody>
          <a:bodyPr wrap="square" rtlCol="0">
            <a:spAutoFit/>
          </a:bodyPr>
          <a:lstStyle/>
          <a:p>
            <a:r>
              <a:rPr kumimoji="1" lang="ja-JP" altLang="en-US" sz="800" b="1" dirty="0">
                <a:solidFill>
                  <a:srgbClr val="FF0000"/>
                </a:solidFill>
                <a:latin typeface="+mj-ea"/>
                <a:ea typeface="+mj-ea"/>
              </a:rPr>
              <a:t>たの</a:t>
            </a:r>
            <a:endParaRPr kumimoji="1" lang="en-US" altLang="ja-JP" sz="800" b="1" dirty="0">
              <a:solidFill>
                <a:srgbClr val="FF0000"/>
              </a:solidFill>
              <a:latin typeface="+mj-ea"/>
              <a:ea typeface="+mj-ea"/>
            </a:endParaRPr>
          </a:p>
        </p:txBody>
      </p:sp>
      <p:sp>
        <p:nvSpPr>
          <p:cNvPr id="12" name="テキスト ボックス 11">
            <a:extLst>
              <a:ext uri="{FF2B5EF4-FFF2-40B4-BE49-F238E27FC236}">
                <a16:creationId xmlns:a16="http://schemas.microsoft.com/office/drawing/2014/main" id="{FC2180F7-173E-C0F4-10F2-8C32636DCE26}"/>
              </a:ext>
            </a:extLst>
          </p:cNvPr>
          <p:cNvSpPr txBox="1"/>
          <p:nvPr/>
        </p:nvSpPr>
        <p:spPr>
          <a:xfrm>
            <a:off x="1709720" y="4315277"/>
            <a:ext cx="934781" cy="215444"/>
          </a:xfrm>
          <a:prstGeom prst="rect">
            <a:avLst/>
          </a:prstGeom>
          <a:noFill/>
        </p:spPr>
        <p:txBody>
          <a:bodyPr wrap="square" rtlCol="0">
            <a:spAutoFit/>
          </a:bodyPr>
          <a:lstStyle/>
          <a:p>
            <a:r>
              <a:rPr kumimoji="1" lang="ja-JP" altLang="en-US" sz="800" b="1" dirty="0">
                <a:latin typeface="+mj-ea"/>
                <a:ea typeface="+mj-ea"/>
              </a:rPr>
              <a:t>こうてい</a:t>
            </a:r>
            <a:endParaRPr kumimoji="1" lang="en-US" altLang="ja-JP" sz="800" b="1" dirty="0">
              <a:latin typeface="+mj-ea"/>
              <a:ea typeface="+mj-ea"/>
            </a:endParaRPr>
          </a:p>
        </p:txBody>
      </p:sp>
      <p:sp>
        <p:nvSpPr>
          <p:cNvPr id="7" name="テキスト ボックス 6">
            <a:extLst>
              <a:ext uri="{FF2B5EF4-FFF2-40B4-BE49-F238E27FC236}">
                <a16:creationId xmlns:a16="http://schemas.microsoft.com/office/drawing/2014/main" id="{E427A539-453F-0829-DFD7-E4EEBC831352}"/>
              </a:ext>
            </a:extLst>
          </p:cNvPr>
          <p:cNvSpPr txBox="1"/>
          <p:nvPr/>
        </p:nvSpPr>
        <p:spPr>
          <a:xfrm>
            <a:off x="1725366" y="3706471"/>
            <a:ext cx="430887" cy="297517"/>
          </a:xfrm>
          <a:prstGeom prst="rect">
            <a:avLst/>
          </a:prstGeom>
          <a:noFill/>
        </p:spPr>
        <p:txBody>
          <a:bodyPr vert="eaVert" wrap="none" rtlCol="0">
            <a:spAutoFit/>
          </a:bodyPr>
          <a:lstStyle/>
          <a:p>
            <a:r>
              <a:rPr kumimoji="1" lang="ja-JP" altLang="en-US" sz="1600" dirty="0"/>
              <a:t>＝</a:t>
            </a:r>
          </a:p>
        </p:txBody>
      </p:sp>
      <p:sp>
        <p:nvSpPr>
          <p:cNvPr id="8" name="テキスト ボックス 7">
            <a:extLst>
              <a:ext uri="{FF2B5EF4-FFF2-40B4-BE49-F238E27FC236}">
                <a16:creationId xmlns:a16="http://schemas.microsoft.com/office/drawing/2014/main" id="{A1C5E4F1-D6EC-CEBD-68C6-8F4E389A753F}"/>
              </a:ext>
            </a:extLst>
          </p:cNvPr>
          <p:cNvSpPr txBox="1"/>
          <p:nvPr/>
        </p:nvSpPr>
        <p:spPr>
          <a:xfrm>
            <a:off x="6858580" y="3706471"/>
            <a:ext cx="430887" cy="297517"/>
          </a:xfrm>
          <a:prstGeom prst="rect">
            <a:avLst/>
          </a:prstGeom>
          <a:noFill/>
        </p:spPr>
        <p:txBody>
          <a:bodyPr vert="eaVert" wrap="none" rtlCol="0">
            <a:spAutoFit/>
          </a:bodyPr>
          <a:lstStyle/>
          <a:p>
            <a:r>
              <a:rPr kumimoji="1" lang="ja-JP" altLang="en-US" sz="1600" dirty="0"/>
              <a:t>＝</a:t>
            </a:r>
          </a:p>
        </p:txBody>
      </p:sp>
      <p:sp>
        <p:nvSpPr>
          <p:cNvPr id="9" name="フッター プレースホルダー 2">
            <a:extLst>
              <a:ext uri="{FF2B5EF4-FFF2-40B4-BE49-F238E27FC236}">
                <a16:creationId xmlns:a16="http://schemas.microsoft.com/office/drawing/2014/main" id="{67CA022E-7745-7703-5014-397E566EB5B0}"/>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8" name="フッター プレースホルダー 2">
            <a:extLst>
              <a:ext uri="{FF2B5EF4-FFF2-40B4-BE49-F238E27FC236}">
                <a16:creationId xmlns:a16="http://schemas.microsoft.com/office/drawing/2014/main" id="{2EE40AE5-E282-813D-A125-8D2D76F08E0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2308316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4251</TotalTime>
  <Words>1643</Words>
  <Application>Microsoft Office PowerPoint</Application>
  <PresentationFormat>画面に合わせる (4:3)</PresentationFormat>
  <Paragraphs>280</Paragraphs>
  <Slides>12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12</vt:i4>
      </vt:variant>
    </vt:vector>
  </HeadingPairs>
  <TitlesOfParts>
    <vt:vector size="25"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350</cp:revision>
  <cp:lastPrinted>2024-09-26T06:30:02Z</cp:lastPrinted>
  <dcterms:created xsi:type="dcterms:W3CDTF">1601-01-01T00:00:00Z</dcterms:created>
  <dcterms:modified xsi:type="dcterms:W3CDTF">2024-09-27T02:14:50Z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2024-08-21T07:40:21Z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d59d27b7-5543-4c33-8436-f8e6d1125092</vt:lpwstr>
  </property>
  <property fmtid="{D5CDD505-2E9C-101B-9397-08002B2CF9AE}" pid="9" name="MSIP_Label_defa4170-0d19-0005-0004-bc88714345d2_ContentBits">
    <vt:lpwstr>0</vt:lpwstr>
  </property>
</Properties>
</file>