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9"/>
  </p:notesMasterIdLst>
  <p:handoutMasterIdLst>
    <p:handoutMasterId r:id="rId20"/>
  </p:handoutMasterIdLst>
  <p:sldIdLst>
    <p:sldId id="448" r:id="rId7"/>
    <p:sldId id="505" r:id="rId8"/>
    <p:sldId id="506" r:id="rId9"/>
    <p:sldId id="507" r:id="rId10"/>
    <p:sldId id="497" r:id="rId11"/>
    <p:sldId id="498" r:id="rId12"/>
    <p:sldId id="500" r:id="rId13"/>
    <p:sldId id="499" r:id="rId14"/>
    <p:sldId id="501" r:id="rId15"/>
    <p:sldId id="502" r:id="rId16"/>
    <p:sldId id="503" r:id="rId17"/>
    <p:sldId id="504" r:id="rId18"/>
  </p:sldIdLst>
  <p:sldSz cx="9144000" cy="6858000" type="screen4x3"/>
  <p:notesSz cx="6807200" cy="9939338"/>
  <p:custDataLst>
    <p:tags r:id="rId21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173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82524E5D-0646-4995-AC2A-D7A7B41AE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433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39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D8A7D22-0FBE-482E-9100-863245A13AE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6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39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5A7B32-8BF4-44C1-9D1D-C6D1B763FB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676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053C-C4E6-4B28-B2AD-C8B63150BDB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1730E-8FCF-472B-B266-CDF415548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65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4DB1B-5734-4E9E-99A5-BC0EC741C9A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C861D-6246-4645-9066-D9DDE83D09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129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1C214-A0C3-4762-8E62-2CAC03222DB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FB2E0-598A-4386-A1A5-373D4EA1F8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353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A1F6B-815A-401A-9563-D5F634021C4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84B8-BE2B-4694-B883-F088A6D802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404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CC881-34F5-47F9-B818-3F216609BA4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99057-4B03-49AB-9F98-E9675A2EC2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2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0B77E-6F4F-4DCB-A938-53361DDAE28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5E039-2117-4FB5-AC2D-08064158B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43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87770-B9E8-46CC-AD38-20C76E64CF7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52F60-4A1D-42B4-AA47-3E1FB3F2B9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276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E5742-AF09-4442-A2F8-D66B02E4529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82846-387E-4380-B166-AC7F41F40F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4508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C9803-DBE3-4708-AE97-BF198F47A49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29E14-5761-4B6A-85B3-2BAA904D78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132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6903C-E1C9-4E07-8C73-D2874E02A59F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6F8D0-A6B6-45BB-A1B3-5EABD298E1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8975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4D10A-D9D0-400B-9EE1-7F09A38FAC3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42FE2-9868-49A8-80D0-0F737077F8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816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3B31F-C714-490B-9A3B-0D347E82342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144B2-33AE-4A7C-8C39-1C54B33930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733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1BA1-A26D-45E3-A186-75FB2BF437B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F76E4-52E3-45C2-A8C2-C75E943DB7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47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AADF4-3B4C-4B25-BA80-B38BAC6B004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C1BC5-B259-4DB8-8845-880623B67D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140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2810B-9A9B-4C26-ADD4-2A8D0F93F8E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06420-CF6A-4509-BBCB-67B0CA3E41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42477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73D5B-1812-4B56-B699-7441824B7CB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01B03-F703-4CAB-82B8-77FEE650FB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6896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4086-4319-4A8D-8F35-08E0BCE9069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3C646-4306-459E-B1CF-501785D467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8112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AE58B-85A3-4AE3-A369-F5E2665CE86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B6AA8-19CD-4C84-AB0F-12165E2018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37144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1798-BEFC-4FF4-93AF-01215051B7F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980C5-C167-41D8-9A22-691C37459CB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7238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B5AFC-852A-48DE-BF7F-94274A02F56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088C9-B1BC-402E-9855-54E686E69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63723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62656-4754-4511-ACB1-9210C1B18D5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9BF77-31A9-4824-B057-1107573F76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68825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1E808-23BC-4B3F-914E-6E555024404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58847-5912-4FE1-8F46-6567BE9B11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388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F4534-5DFE-42FB-8B68-E1B88B11384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B75C9-2949-41AB-9984-0339A4D48E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73345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56C74-99B8-447D-8F49-CB1B8DD773E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3F901-9CA9-4969-84FB-3EC1C04909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47619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20847-773E-4A93-A8EA-A7D9FFC750A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D221-D2D2-42B9-8FDF-D6E75C66CF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99832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86886-9C9F-46BA-AFA7-F6BD292751D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FA228-3DCF-4DA8-B488-CE8062FC79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54031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30966-E356-4A17-853F-A31D8D192EB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235B-C429-43E0-8633-A88EC982B6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34783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5EF52-67A2-42E1-995F-2A8B8686EF6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2076B-EFFF-484F-87DD-234E772D18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57166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46D92-6CA9-4CDD-96BC-4295CF0860E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E2A09-242C-4B18-80EE-71622C5C67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56730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A40D-FC78-4773-B8DA-C292E850867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7481-59C6-4E94-83FF-7BDA082F84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62641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3AB8E-55AD-40B1-A2C9-77D3E14EF65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04AA-0B05-4FCA-B0D4-787F9569EB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48573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20C5F-EB9B-4171-B014-E02A291FF20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005B4-6090-45C0-9408-3B30654406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2823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C9959-A831-49D7-8337-3364A997063A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E397D-CAB5-427B-9554-625012DF1D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536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E53D2-227E-4823-917B-F2238ED84DC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D182E-F607-4A8F-93CF-9BD2AA2263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8193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D6877-54A7-4EAA-BE7D-90D84117D38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EA317-D3B7-4FF8-A88A-AAF25530F1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46648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64906-E38A-4D68-8BBE-2929C9AFA08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45FF-8CD1-4A62-815B-1865BB0CE4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57477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35CDC-A7C2-4D54-B1EB-3B0C470BABC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B83D5-6E3D-4804-8B55-88ACFA77F05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57291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9969B-B155-41AC-9DD2-5DCA39DBFC2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6450E-8FC3-4E30-9493-C0CC14A68D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53142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4C07E-A124-4781-B8CE-4279BC458AC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76E29-B03C-416E-AC8C-C9007E6349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6956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3CEF3-317B-4095-8C16-47A5475A7A1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DCD2B-F3F2-43B1-BE4F-CA4408C1BF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10695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EDBF5-766C-4526-AF26-2D82696FE54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AF766-1BF7-4568-BBFF-977D24600A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63864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66DF9-9145-4B24-9E10-34D307042BB1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F7BF7-3D79-4183-B5FA-01E304FAFA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32968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0B11C-1A80-4887-9B4D-341BD7A39B4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67E05-FE09-46F7-B8F9-E502E5092B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06036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396C3-740C-4378-B23A-B202B3600A6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4BD39-E13E-4E72-BF27-F3C9EF31A1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108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F956-804A-4964-B215-A942D78B714B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B5B06-BC10-4B00-9D38-C7AC4AAE59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21762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E8D7D-F2E8-4A64-A0D6-F9725B3E48C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DAB3F-8A43-4C98-A7CA-DB7E2A5BA52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56688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EDE4-2162-4F1A-BD05-813EA3D37D5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DD00A-15D7-4D3F-B335-A4A077AF00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61278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E42A3-BBEC-43BA-B599-DB2F8D67F43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8F5B-968F-4DA8-AC93-398BE1CB83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16459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FAB40-A33D-4188-855C-41A34ACB13A7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D057D-B99F-48A7-8ABF-601B897873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96501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DF0B1-5C2E-43CE-B30C-0126A426114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14CED-D0F9-46F9-9FC0-51E627A315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99225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45678-3B52-4459-9B35-A13E581FE193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DD983-A491-4430-9E45-89BF8E6C05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171932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D9D5D-6A7D-4F78-8082-0F8C5EA7E9C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7BF2D-15E2-4E37-BCF4-A3DA9A25D5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01110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89235-98FA-4B71-BCB7-B871DED2AB7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96C4E-03A0-4297-8DBD-1F7712C80C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591060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0FBD5-F8B0-44C9-80FE-398A336390F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120B9-1AA9-440E-916E-9BC148BB0A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2945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2FA2D-F4C9-4EA3-B8EA-1002E35EBF8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156CC-8729-4B9B-B330-FE7EE9D1CE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12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BD08-D364-40AA-9161-8DC0D928300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5AF7-704A-413A-AC00-E738DA66A7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85047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66D69-E33A-4145-955C-F81144A93CC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084CF-23B3-49B9-99AD-EE9DA5991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2276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B0703-432A-4E67-9251-897923D9FF8C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5BA54-4679-4488-8D71-953B8B9081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81854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74D66-5115-4BB1-AD4F-D6705EAA941E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78A03-61A7-4008-8809-3BFE97ABD9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55940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3D249-24A6-45B6-84E8-5AE0DD0F09E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1833D-B9D2-4A65-AEBC-6A3605A6A4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4478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1BBA1-2A3F-465A-9D3F-8CC710E02C9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C0E0D-E520-4B04-B3D1-16C53FC7AD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1825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D3BC-05E6-4A5B-A409-13D1EB97871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672B8-79BA-400E-9A0E-4F9FC3FA39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75666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A10E1-EB40-4ACF-B7FD-6F55101A6F4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35DF-B220-4C55-B0F4-A029CDB6FD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291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928D7-D67E-4C19-8BF9-0835FDCD471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9B264-166C-4B41-BF19-DA051ADBC1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387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CE41-5537-4FE2-9214-6F178B81E456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B123E-7D60-4F68-9819-DD3D71B3F6F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831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81FAD-D005-49ED-8BE1-FB0F7D821F75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BB506-0AF5-4069-B4A7-00D72CBE1B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256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86B9BA7-51D9-4BD0-B89F-8FFE2B240669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23BF9AF-0472-47BB-82F8-FA30B693AD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3D0C9BD-C92F-4689-872F-C0B260ED46A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58732114-CE0D-4C95-80FA-A8847D0ED5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CE28318-CEC7-4F7F-BA99-875A147AAAC8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E9E9E81-2306-4B3C-B7A6-F242BBFF73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10F675-DCC1-4EC2-B091-FDF970F077F2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A9B5C8B-D47C-4657-8B8B-8C466A6206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FBE2DCD-A1C1-4308-A64E-F7B3688B2584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EB59418-BD26-406E-902B-2997024A21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ACDEC75-2A04-4AD6-B80A-E08FCBC56830}" type="datetime1">
              <a:rPr lang="ja-JP" altLang="en-US"/>
              <a:pPr>
                <a:defRPr/>
              </a:pPr>
              <a:t>2024/3/14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C238849-96D4-4CC9-847D-7667AD7DDD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テーマ２</a:t>
            </a: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　ネット依存・ゲーム依存</a:t>
            </a:r>
            <a:endParaRPr lang="ja-JP" altLang="en-US" sz="36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自分をコントロール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できていますか？</a:t>
            </a: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テキスト ボックス 5"/>
          <p:cNvSpPr txBox="1">
            <a:spLocks noChangeArrowheads="1"/>
          </p:cNvSpPr>
          <p:nvPr/>
        </p:nvSpPr>
        <p:spPr bwMode="auto">
          <a:xfrm>
            <a:off x="4108450" y="4221163"/>
            <a:ext cx="12239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3200">
                <a:solidFill>
                  <a:srgbClr val="FF0000"/>
                </a:solidFill>
              </a:rPr>
              <a:t>ネット</a:t>
            </a:r>
            <a:endParaRPr kumimoji="1" lang="en-US" altLang="ja-JP" sz="3200">
              <a:solidFill>
                <a:srgbClr val="FF0000"/>
              </a:solidFill>
            </a:endParaRPr>
          </a:p>
          <a:p>
            <a:pPr eaLnBrk="1" hangingPunct="1">
              <a:buSzPct val="100000"/>
            </a:pPr>
            <a:r>
              <a:rPr kumimoji="1" lang="ja-JP" altLang="en-US" sz="2800">
                <a:solidFill>
                  <a:srgbClr val="FF0000"/>
                </a:solidFill>
              </a:rPr>
              <a:t>ゲーム</a:t>
            </a:r>
          </a:p>
        </p:txBody>
      </p:sp>
      <p:pic>
        <p:nvPicPr>
          <p:cNvPr id="8203" name="図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25938" y="5141913"/>
            <a:ext cx="77787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E72A41-7E9C-06A1-300A-8523BDB0BE2C}"/>
              </a:ext>
            </a:extLst>
          </p:cNvPr>
          <p:cNvSpPr txBox="1"/>
          <p:nvPr/>
        </p:nvSpPr>
        <p:spPr>
          <a:xfrm>
            <a:off x="3825442" y="-31923"/>
            <a:ext cx="100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いぞん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34B98F-4207-D29F-B645-B9912E87CDB9}"/>
              </a:ext>
            </a:extLst>
          </p:cNvPr>
          <p:cNvSpPr txBox="1"/>
          <p:nvPr/>
        </p:nvSpPr>
        <p:spPr>
          <a:xfrm>
            <a:off x="6588224" y="-31923"/>
            <a:ext cx="100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いぞん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5E7DB2-21B4-73D4-93BA-9F365EF804CB}"/>
              </a:ext>
            </a:extLst>
          </p:cNvPr>
          <p:cNvSpPr txBox="1"/>
          <p:nvPr/>
        </p:nvSpPr>
        <p:spPr>
          <a:xfrm>
            <a:off x="2051720" y="1459096"/>
            <a:ext cx="997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C000"/>
                </a:solidFill>
              </a:rPr>
              <a:t>じ　ぶん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7411" name="正方形/長方形 2"/>
          <p:cNvGrpSpPr>
            <a:grpSpLocks/>
          </p:cNvGrpSpPr>
          <p:nvPr/>
        </p:nvGrpSpPr>
        <p:grpSpPr bwMode="auto">
          <a:xfrm>
            <a:off x="-14915" y="-39059"/>
            <a:ext cx="9240838" cy="868363"/>
            <a:chOff x="-19" y="-19"/>
            <a:chExt cx="5821" cy="914"/>
          </a:xfrm>
        </p:grpSpPr>
        <p:pic>
          <p:nvPicPr>
            <p:cNvPr id="17413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⑨依存度チェック</a:t>
              </a:r>
              <a:r>
                <a:rPr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07950" y="1119741"/>
            <a:ext cx="8928100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Ｑ１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．ネットやゲームに夢中になっていると感じていますか？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Ｑ２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．満足をえるために、ネットやゲームを使う時間をだんだ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ん長くしていかなければならないと感じていますか？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Ｑ３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．ネットやゲームの使用を制限したり、時間を減らしたり、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完全にやめようとしたが、うまくいかなかったことが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たびたびありましたか？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Ｑ４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．ネットやゲームの使用時間を短くしたり、完全にやめよ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うとした時、落ち着かなかったり、不機嫌や落ち込み、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またはイライラなどを感じましたか？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B0D4C7-3ECB-60B3-532A-FB47501C8ED7}"/>
              </a:ext>
            </a:extLst>
          </p:cNvPr>
          <p:cNvSpPr txBox="1"/>
          <p:nvPr/>
        </p:nvSpPr>
        <p:spPr>
          <a:xfrm>
            <a:off x="467544" y="-99519"/>
            <a:ext cx="998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いぞんど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B884A7-9A6F-9C24-FD1A-979CF192535B}"/>
              </a:ext>
            </a:extLst>
          </p:cNvPr>
          <p:cNvSpPr txBox="1"/>
          <p:nvPr/>
        </p:nvSpPr>
        <p:spPr>
          <a:xfrm>
            <a:off x="3347864" y="10332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むちゅう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68F296-6991-9062-E58E-2F7FD1040D00}"/>
              </a:ext>
            </a:extLst>
          </p:cNvPr>
          <p:cNvSpPr txBox="1"/>
          <p:nvPr/>
        </p:nvSpPr>
        <p:spPr>
          <a:xfrm>
            <a:off x="6156176" y="1033284"/>
            <a:ext cx="69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B0172E-4F91-AD7E-96FC-0F22564988BC}"/>
              </a:ext>
            </a:extLst>
          </p:cNvPr>
          <p:cNvSpPr txBox="1"/>
          <p:nvPr/>
        </p:nvSpPr>
        <p:spPr>
          <a:xfrm>
            <a:off x="966927" y="15567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まんぞく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23A285F-0320-C2FF-A8D0-9DEC025434C4}"/>
              </a:ext>
            </a:extLst>
          </p:cNvPr>
          <p:cNvSpPr txBox="1"/>
          <p:nvPr/>
        </p:nvSpPr>
        <p:spPr>
          <a:xfrm>
            <a:off x="6156175" y="1582731"/>
            <a:ext cx="69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BF80593-4C0B-99F5-8889-BBEF5CDB0D62}"/>
              </a:ext>
            </a:extLst>
          </p:cNvPr>
          <p:cNvSpPr txBox="1"/>
          <p:nvPr/>
        </p:nvSpPr>
        <p:spPr>
          <a:xfrm>
            <a:off x="6804248" y="158670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5260826-456E-6DB4-63B4-4CDF3762DDCC}"/>
              </a:ext>
            </a:extLst>
          </p:cNvPr>
          <p:cNvSpPr txBox="1"/>
          <p:nvPr/>
        </p:nvSpPr>
        <p:spPr>
          <a:xfrm>
            <a:off x="1259632" y="2132856"/>
            <a:ext cx="715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なが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1663D33-CD19-C981-38EE-BFB78D741B2E}"/>
              </a:ext>
            </a:extLst>
          </p:cNvPr>
          <p:cNvSpPr txBox="1"/>
          <p:nvPr/>
        </p:nvSpPr>
        <p:spPr>
          <a:xfrm>
            <a:off x="5792635" y="2132178"/>
            <a:ext cx="69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F06A2B-0189-0F20-51FD-E7BE09331818}"/>
              </a:ext>
            </a:extLst>
          </p:cNvPr>
          <p:cNvSpPr txBox="1"/>
          <p:nvPr/>
        </p:nvSpPr>
        <p:spPr>
          <a:xfrm>
            <a:off x="3491880" y="267031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しよう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5BCA3F6-1405-2F84-376A-10741C9D0B8C}"/>
              </a:ext>
            </a:extLst>
          </p:cNvPr>
          <p:cNvSpPr txBox="1"/>
          <p:nvPr/>
        </p:nvSpPr>
        <p:spPr>
          <a:xfrm>
            <a:off x="4191306" y="2661117"/>
            <a:ext cx="117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せいげん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3F9F1AC-1705-483E-92BF-887C9D3C2CA9}"/>
              </a:ext>
            </a:extLst>
          </p:cNvPr>
          <p:cNvSpPr txBox="1"/>
          <p:nvPr/>
        </p:nvSpPr>
        <p:spPr>
          <a:xfrm>
            <a:off x="6230090" y="266111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421E0BB-D5D3-B6B7-7676-D7500744BA17}"/>
              </a:ext>
            </a:extLst>
          </p:cNvPr>
          <p:cNvSpPr txBox="1"/>
          <p:nvPr/>
        </p:nvSpPr>
        <p:spPr>
          <a:xfrm>
            <a:off x="7164288" y="267031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へ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9FB2CFC-7657-7237-2501-929BE183FC64}"/>
              </a:ext>
            </a:extLst>
          </p:cNvPr>
          <p:cNvSpPr txBox="1"/>
          <p:nvPr/>
        </p:nvSpPr>
        <p:spPr>
          <a:xfrm>
            <a:off x="923913" y="3244334"/>
            <a:ext cx="108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かんぜん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9CCD43A-38F0-653E-66C6-3313F076986E}"/>
              </a:ext>
            </a:extLst>
          </p:cNvPr>
          <p:cNvSpPr txBox="1"/>
          <p:nvPr/>
        </p:nvSpPr>
        <p:spPr>
          <a:xfrm>
            <a:off x="3491880" y="4307350"/>
            <a:ext cx="1430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しようじかん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7518AB6-3071-8111-B7D1-3FE96AE33937}"/>
              </a:ext>
            </a:extLst>
          </p:cNvPr>
          <p:cNvSpPr txBox="1"/>
          <p:nvPr/>
        </p:nvSpPr>
        <p:spPr>
          <a:xfrm>
            <a:off x="4861387" y="4288950"/>
            <a:ext cx="934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みじか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63B088D-1625-277A-4568-15AF73C1D952}"/>
              </a:ext>
            </a:extLst>
          </p:cNvPr>
          <p:cNvSpPr txBox="1"/>
          <p:nvPr/>
        </p:nvSpPr>
        <p:spPr>
          <a:xfrm>
            <a:off x="6709162" y="4307887"/>
            <a:ext cx="1103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かんぜん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E800D01-0510-34DB-1F70-0CE766CF6E5E}"/>
              </a:ext>
            </a:extLst>
          </p:cNvPr>
          <p:cNvSpPr txBox="1"/>
          <p:nvPr/>
        </p:nvSpPr>
        <p:spPr>
          <a:xfrm>
            <a:off x="2195736" y="48691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とき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17719E3-7C49-2AF5-36A1-9C6795F3C3D0}"/>
              </a:ext>
            </a:extLst>
          </p:cNvPr>
          <p:cNvSpPr txBox="1"/>
          <p:nvPr/>
        </p:nvSpPr>
        <p:spPr>
          <a:xfrm>
            <a:off x="2866688" y="4869160"/>
            <a:ext cx="3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お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0733F88-6E66-4199-703E-915AC3D88510}"/>
              </a:ext>
            </a:extLst>
          </p:cNvPr>
          <p:cNvSpPr txBox="1"/>
          <p:nvPr/>
        </p:nvSpPr>
        <p:spPr>
          <a:xfrm>
            <a:off x="3491880" y="4869160"/>
            <a:ext cx="3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42C3366-3B37-E8D0-DE78-2DE8A7EBAA8C}"/>
              </a:ext>
            </a:extLst>
          </p:cNvPr>
          <p:cNvSpPr txBox="1"/>
          <p:nvPr/>
        </p:nvSpPr>
        <p:spPr>
          <a:xfrm>
            <a:off x="5947524" y="4866731"/>
            <a:ext cx="1103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ふきげん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689871B-14AB-149A-E79B-B6CFB691DE8D}"/>
              </a:ext>
            </a:extLst>
          </p:cNvPr>
          <p:cNvSpPr txBox="1"/>
          <p:nvPr/>
        </p:nvSpPr>
        <p:spPr>
          <a:xfrm>
            <a:off x="7148549" y="4866731"/>
            <a:ext cx="3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お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C5C2F4-76B9-D481-CFDE-361DEA018351}"/>
              </a:ext>
            </a:extLst>
          </p:cNvPr>
          <p:cNvSpPr txBox="1"/>
          <p:nvPr/>
        </p:nvSpPr>
        <p:spPr>
          <a:xfrm>
            <a:off x="7724116" y="4866731"/>
            <a:ext cx="39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4D9FCA-B698-8ED0-6101-6E34EC6197FF}"/>
              </a:ext>
            </a:extLst>
          </p:cNvPr>
          <p:cNvSpPr txBox="1"/>
          <p:nvPr/>
        </p:nvSpPr>
        <p:spPr>
          <a:xfrm>
            <a:off x="3995936" y="5445976"/>
            <a:ext cx="640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843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843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⑩依存度チェック</a:t>
              </a:r>
              <a:r>
                <a:rPr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72231" y="838200"/>
            <a:ext cx="9036050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Ｑ５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．使いはじめに決めた時間よりも長い時間ネットやゲームを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してしまいますか？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Ｑ６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．ネットやゲームを優先するあまり、友人関係を壊してしま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うようなことがありましたか？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Ｑ７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．ネットやゲームへの熱中のしすぎをかくすために、家族、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学校の先生やその他の人たちにうそをついたことがありま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したか？　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Ｑ８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．問題から逃げるために、または、絶望的な気持ち、罪悪感、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不安、落ち込みなどといったいやな気持ちから逃げるため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にネットやゲームを使うことがたびたびありましたか？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799F20A-371B-C2F7-899E-0FE1AA285988}"/>
              </a:ext>
            </a:extLst>
          </p:cNvPr>
          <p:cNvSpPr txBox="1"/>
          <p:nvPr/>
        </p:nvSpPr>
        <p:spPr>
          <a:xfrm>
            <a:off x="467544" y="-74580"/>
            <a:ext cx="998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いぞんど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426F639-7024-03AA-6168-26A213159340}"/>
              </a:ext>
            </a:extLst>
          </p:cNvPr>
          <p:cNvSpPr txBox="1"/>
          <p:nvPr/>
        </p:nvSpPr>
        <p:spPr>
          <a:xfrm>
            <a:off x="966927" y="7517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9D668A-D578-2322-8D9D-6DB6A4096C0E}"/>
              </a:ext>
            </a:extLst>
          </p:cNvPr>
          <p:cNvSpPr txBox="1"/>
          <p:nvPr/>
        </p:nvSpPr>
        <p:spPr>
          <a:xfrm>
            <a:off x="2869735" y="751743"/>
            <a:ext cx="24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き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CB3BA05-E481-D865-8B2D-2F34698C4A29}"/>
              </a:ext>
            </a:extLst>
          </p:cNvPr>
          <p:cNvSpPr txBox="1"/>
          <p:nvPr/>
        </p:nvSpPr>
        <p:spPr>
          <a:xfrm>
            <a:off x="3707904" y="7517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62760E7-F22C-B47C-930A-07684CAA2CC6}"/>
              </a:ext>
            </a:extLst>
          </p:cNvPr>
          <p:cNvSpPr txBox="1"/>
          <p:nvPr/>
        </p:nvSpPr>
        <p:spPr>
          <a:xfrm>
            <a:off x="5220072" y="7517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なが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392589C-0CE0-4894-2C59-9276F4AFECE7}"/>
              </a:ext>
            </a:extLst>
          </p:cNvPr>
          <p:cNvSpPr txBox="1"/>
          <p:nvPr/>
        </p:nvSpPr>
        <p:spPr>
          <a:xfrm>
            <a:off x="5826522" y="74315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B1ED154-A326-381E-D1B7-AFAC8686013C}"/>
              </a:ext>
            </a:extLst>
          </p:cNvPr>
          <p:cNvSpPr txBox="1"/>
          <p:nvPr/>
        </p:nvSpPr>
        <p:spPr>
          <a:xfrm>
            <a:off x="3347864" y="184482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ゆうせん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8752039-2E68-14F0-CF2A-74CE990ADA1D}"/>
              </a:ext>
            </a:extLst>
          </p:cNvPr>
          <p:cNvSpPr txBox="1"/>
          <p:nvPr/>
        </p:nvSpPr>
        <p:spPr>
          <a:xfrm>
            <a:off x="5672808" y="1834276"/>
            <a:ext cx="185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ゆうじんかんけい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1841431-2D69-C54B-59F8-215BDFD38AD4}"/>
              </a:ext>
            </a:extLst>
          </p:cNvPr>
          <p:cNvSpPr txBox="1"/>
          <p:nvPr/>
        </p:nvSpPr>
        <p:spPr>
          <a:xfrm>
            <a:off x="7380312" y="183427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こわ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74335A0-F48B-2A42-AB02-EED181E4D889}"/>
              </a:ext>
            </a:extLst>
          </p:cNvPr>
          <p:cNvSpPr txBox="1"/>
          <p:nvPr/>
        </p:nvSpPr>
        <p:spPr>
          <a:xfrm>
            <a:off x="3502186" y="2959279"/>
            <a:ext cx="1273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ねっちゅう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BA2E87-07C1-75DC-67E1-F5FB3A340421}"/>
              </a:ext>
            </a:extLst>
          </p:cNvPr>
          <p:cNvSpPr txBox="1"/>
          <p:nvPr/>
        </p:nvSpPr>
        <p:spPr>
          <a:xfrm>
            <a:off x="8045107" y="295927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かぞく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E23C987-EBCF-8CAB-D6B6-51B7E22B2645}"/>
              </a:ext>
            </a:extLst>
          </p:cNvPr>
          <p:cNvSpPr txBox="1"/>
          <p:nvPr/>
        </p:nvSpPr>
        <p:spPr>
          <a:xfrm>
            <a:off x="962254" y="34908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がっこう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1DEDCBC-5115-BFEE-66F4-5FE2DB1F63E7}"/>
              </a:ext>
            </a:extLst>
          </p:cNvPr>
          <p:cNvSpPr txBox="1"/>
          <p:nvPr/>
        </p:nvSpPr>
        <p:spPr>
          <a:xfrm>
            <a:off x="1868492" y="3490824"/>
            <a:ext cx="1119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せんせい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889FB5D-0873-9C13-4FC2-C12A4D117428}"/>
              </a:ext>
            </a:extLst>
          </p:cNvPr>
          <p:cNvSpPr txBox="1"/>
          <p:nvPr/>
        </p:nvSpPr>
        <p:spPr>
          <a:xfrm>
            <a:off x="3502186" y="34908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た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73ADA47-4E06-7E11-7F7B-A1F9420F0F1C}"/>
              </a:ext>
            </a:extLst>
          </p:cNvPr>
          <p:cNvSpPr txBox="1"/>
          <p:nvPr/>
        </p:nvSpPr>
        <p:spPr>
          <a:xfrm>
            <a:off x="885573" y="4581128"/>
            <a:ext cx="1161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もんだい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311DA9-E613-A30D-84A8-2C0F4ED2E7DA}"/>
              </a:ext>
            </a:extLst>
          </p:cNvPr>
          <p:cNvSpPr txBox="1"/>
          <p:nvPr/>
        </p:nvSpPr>
        <p:spPr>
          <a:xfrm>
            <a:off x="2233025" y="4581943"/>
            <a:ext cx="39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に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09641D1-5429-37F6-790E-3B0686A56F59}"/>
              </a:ext>
            </a:extLst>
          </p:cNvPr>
          <p:cNvSpPr txBox="1"/>
          <p:nvPr/>
        </p:nvSpPr>
        <p:spPr>
          <a:xfrm>
            <a:off x="5364973" y="4581128"/>
            <a:ext cx="150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ぜつぼうてき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EB4E2DB-B036-E357-82C5-0640D8F8E21A}"/>
              </a:ext>
            </a:extLst>
          </p:cNvPr>
          <p:cNvSpPr txBox="1"/>
          <p:nvPr/>
        </p:nvSpPr>
        <p:spPr>
          <a:xfrm>
            <a:off x="6910975" y="457363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きも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8F3F33-F604-8C28-07C0-C6590402754E}"/>
              </a:ext>
            </a:extLst>
          </p:cNvPr>
          <p:cNvSpPr txBox="1"/>
          <p:nvPr/>
        </p:nvSpPr>
        <p:spPr>
          <a:xfrm>
            <a:off x="7797846" y="4573631"/>
            <a:ext cx="140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ざいあくかん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DD91977-C0B5-5CD9-E322-9652D52FF48F}"/>
              </a:ext>
            </a:extLst>
          </p:cNvPr>
          <p:cNvSpPr txBox="1"/>
          <p:nvPr/>
        </p:nvSpPr>
        <p:spPr>
          <a:xfrm>
            <a:off x="952230" y="51571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ふあん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47820C3-FB8C-74E4-BA8D-86A490E50D35}"/>
              </a:ext>
            </a:extLst>
          </p:cNvPr>
          <p:cNvSpPr txBox="1"/>
          <p:nvPr/>
        </p:nvSpPr>
        <p:spPr>
          <a:xfrm>
            <a:off x="1924102" y="5157192"/>
            <a:ext cx="39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お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64B5004-F530-4A9C-42C2-2E883EAB0E2D}"/>
              </a:ext>
            </a:extLst>
          </p:cNvPr>
          <p:cNvSpPr txBox="1"/>
          <p:nvPr/>
        </p:nvSpPr>
        <p:spPr>
          <a:xfrm>
            <a:off x="2573029" y="5157192"/>
            <a:ext cx="356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B826234-2547-5374-84CE-A20B91324BFD}"/>
              </a:ext>
            </a:extLst>
          </p:cNvPr>
          <p:cNvSpPr txBox="1"/>
          <p:nvPr/>
        </p:nvSpPr>
        <p:spPr>
          <a:xfrm>
            <a:off x="5979847" y="5157192"/>
            <a:ext cx="580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きも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BFA75CF-1A3E-7137-49A8-B4FB1D44BEAB}"/>
              </a:ext>
            </a:extLst>
          </p:cNvPr>
          <p:cNvSpPr txBox="1"/>
          <p:nvPr/>
        </p:nvSpPr>
        <p:spPr>
          <a:xfrm>
            <a:off x="7444253" y="5167301"/>
            <a:ext cx="390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に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51205C-3221-0EC3-D695-B06D2FEBBE71}"/>
              </a:ext>
            </a:extLst>
          </p:cNvPr>
          <p:cNvSpPr txBox="1"/>
          <p:nvPr/>
        </p:nvSpPr>
        <p:spPr>
          <a:xfrm>
            <a:off x="3679613" y="567398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945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9461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⑪依存度チェック</a:t>
              </a:r>
              <a:r>
                <a:rPr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81075"/>
            <a:ext cx="8424863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「はい」の数が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５つ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以上あった場合は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要注意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です。依存症にならないための対策をしましょう。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自分だけで解決が難しい場合には、先生や保護者に相談してみてください。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4C8693-C502-57F0-45E9-4C3495771BE4}"/>
              </a:ext>
            </a:extLst>
          </p:cNvPr>
          <p:cNvSpPr txBox="1"/>
          <p:nvPr/>
        </p:nvSpPr>
        <p:spPr>
          <a:xfrm>
            <a:off x="467544" y="-74580"/>
            <a:ext cx="998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いぞんど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A75743-C76D-2B7C-52A7-1E8AB37EF3D5}"/>
              </a:ext>
            </a:extLst>
          </p:cNvPr>
          <p:cNvSpPr txBox="1"/>
          <p:nvPr/>
        </p:nvSpPr>
        <p:spPr>
          <a:xfrm>
            <a:off x="1619672" y="16288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7F29C7-D123-7800-3338-925E41E195CD}"/>
              </a:ext>
            </a:extLst>
          </p:cNvPr>
          <p:cNvSpPr txBox="1"/>
          <p:nvPr/>
        </p:nvSpPr>
        <p:spPr>
          <a:xfrm>
            <a:off x="2915816" y="16102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いじょう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181AFC-402A-6CC8-209C-826ED6738ADE}"/>
              </a:ext>
            </a:extLst>
          </p:cNvPr>
          <p:cNvSpPr txBox="1"/>
          <p:nvPr/>
        </p:nvSpPr>
        <p:spPr>
          <a:xfrm>
            <a:off x="4643624" y="15833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ばあい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D12611-54D3-FE08-A09A-87A3A66067D9}"/>
              </a:ext>
            </a:extLst>
          </p:cNvPr>
          <p:cNvSpPr txBox="1"/>
          <p:nvPr/>
        </p:nvSpPr>
        <p:spPr>
          <a:xfrm>
            <a:off x="5611116" y="1582201"/>
            <a:ext cx="137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ようちゅうい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18A5F3-46E6-3DE3-36E6-D6135064EA89}"/>
              </a:ext>
            </a:extLst>
          </p:cNvPr>
          <p:cNvSpPr txBox="1"/>
          <p:nvPr/>
        </p:nvSpPr>
        <p:spPr>
          <a:xfrm>
            <a:off x="7657953" y="161259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いぞん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972F25-39BC-9A59-14D2-811BE91DE517}"/>
              </a:ext>
            </a:extLst>
          </p:cNvPr>
          <p:cNvSpPr txBox="1"/>
          <p:nvPr/>
        </p:nvSpPr>
        <p:spPr>
          <a:xfrm>
            <a:off x="241202" y="22768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F3CE0C-83A4-4A44-B69C-953E1221C2E9}"/>
              </a:ext>
            </a:extLst>
          </p:cNvPr>
          <p:cNvSpPr txBox="1"/>
          <p:nvPr/>
        </p:nvSpPr>
        <p:spPr>
          <a:xfrm>
            <a:off x="3222896" y="226661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たいさく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09C56B-712D-2928-14A7-0640B767BA3A}"/>
              </a:ext>
            </a:extLst>
          </p:cNvPr>
          <p:cNvSpPr txBox="1"/>
          <p:nvPr/>
        </p:nvSpPr>
        <p:spPr>
          <a:xfrm>
            <a:off x="241202" y="381158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じぶん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52B9B3-AB75-EE1C-7AAE-B828A68E8F2D}"/>
              </a:ext>
            </a:extLst>
          </p:cNvPr>
          <p:cNvSpPr txBox="1"/>
          <p:nvPr/>
        </p:nvSpPr>
        <p:spPr>
          <a:xfrm>
            <a:off x="1907704" y="3798437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かいけつ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9B0855-CCE9-9BBE-64FE-72BDDCEBB2A7}"/>
              </a:ext>
            </a:extLst>
          </p:cNvPr>
          <p:cNvSpPr txBox="1"/>
          <p:nvPr/>
        </p:nvSpPr>
        <p:spPr>
          <a:xfrm>
            <a:off x="2949601" y="379843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むず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3DD9412-094F-7335-5F05-0C124B90F8A3}"/>
              </a:ext>
            </a:extLst>
          </p:cNvPr>
          <p:cNvSpPr txBox="1"/>
          <p:nvPr/>
        </p:nvSpPr>
        <p:spPr>
          <a:xfrm>
            <a:off x="3954389" y="3795833"/>
            <a:ext cx="1008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ばあい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77A9DDA-8D8B-076E-D548-64C5F2D4C010}"/>
              </a:ext>
            </a:extLst>
          </p:cNvPr>
          <p:cNvSpPr txBox="1"/>
          <p:nvPr/>
        </p:nvSpPr>
        <p:spPr>
          <a:xfrm>
            <a:off x="5515013" y="3795833"/>
            <a:ext cx="1151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せんせい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AF16F53-72FE-A163-72DF-311E04267C23}"/>
              </a:ext>
            </a:extLst>
          </p:cNvPr>
          <p:cNvSpPr txBox="1"/>
          <p:nvPr/>
        </p:nvSpPr>
        <p:spPr>
          <a:xfrm>
            <a:off x="6763395" y="3795833"/>
            <a:ext cx="137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ほごしゃ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22A01D1-4A2F-8920-FABC-680EB6791F05}"/>
              </a:ext>
            </a:extLst>
          </p:cNvPr>
          <p:cNvSpPr txBox="1"/>
          <p:nvPr/>
        </p:nvSpPr>
        <p:spPr>
          <a:xfrm>
            <a:off x="8037239" y="37898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そう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2E20676-0BEF-E736-FCF0-159ACED627D8}"/>
              </a:ext>
            </a:extLst>
          </p:cNvPr>
          <p:cNvSpPr txBox="1"/>
          <p:nvPr/>
        </p:nvSpPr>
        <p:spPr>
          <a:xfrm>
            <a:off x="241202" y="44371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だん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466266" y="3583137"/>
            <a:ext cx="3491491" cy="1655824"/>
          </a:xfrm>
          <a:prstGeom prst="cloudCallout">
            <a:avLst>
              <a:gd name="adj1" fmla="val 38327"/>
              <a:gd name="adj2" fmla="val 44885"/>
            </a:avLst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9239" name="正方形/長方形 2"/>
          <p:cNvPicPr preferRelativeResize="0"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8419" y="-3215"/>
            <a:ext cx="9240838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168062" y="974265"/>
            <a:ext cx="8713023" cy="13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Ｂさんは、最近、オンラインゲームに熱中して夜寝るのが遅くなっています。</a:t>
            </a:r>
            <a:endParaRPr lang="ja-JP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9222" name="図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31325" y="4529138"/>
            <a:ext cx="1100138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図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36100" y="3724275"/>
            <a:ext cx="547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図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52000" y="3168650"/>
            <a:ext cx="547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1017553" y="3857178"/>
            <a:ext cx="2953885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あと少しで</a:t>
            </a:r>
            <a:endParaRPr lang="en-US" altLang="ja-JP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クリアだし・・・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9226" name="図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24975" y="981075"/>
            <a:ext cx="941388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円/楕円 3"/>
          <p:cNvSpPr/>
          <p:nvPr/>
        </p:nvSpPr>
        <p:spPr>
          <a:xfrm>
            <a:off x="9915525" y="1671638"/>
            <a:ext cx="1403350" cy="1403350"/>
          </a:xfrm>
          <a:prstGeom prst="ellipse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 flipH="1">
            <a:off x="10531475" y="2259013"/>
            <a:ext cx="171450" cy="6651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 flipV="1">
            <a:off x="10444163" y="1992313"/>
            <a:ext cx="260350" cy="4540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10144125" y="2327275"/>
            <a:ext cx="619125" cy="24606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5422913" y="2121160"/>
            <a:ext cx="3621447" cy="1840459"/>
          </a:xfrm>
          <a:prstGeom prst="cloudCallout">
            <a:avLst>
              <a:gd name="adj1" fmla="val -39102"/>
              <a:gd name="adj2" fmla="val 89590"/>
            </a:avLst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5758719" y="2375714"/>
            <a:ext cx="35221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このアイテム</a:t>
            </a:r>
            <a:endParaRPr lang="en-US" altLang="ja-JP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ぜったいほしい・・・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6650" y="4148138"/>
            <a:ext cx="2384425" cy="1682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3488" y="2382838"/>
            <a:ext cx="1905000" cy="19764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2" name="円/楕円 31"/>
          <p:cNvSpPr/>
          <p:nvPr/>
        </p:nvSpPr>
        <p:spPr>
          <a:xfrm>
            <a:off x="1827213" y="2401888"/>
            <a:ext cx="930275" cy="928687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33" name="直線コネクタ 32"/>
          <p:cNvCxnSpPr/>
          <p:nvPr/>
        </p:nvCxnSpPr>
        <p:spPr>
          <a:xfrm flipH="1">
            <a:off x="2125663" y="2776538"/>
            <a:ext cx="231775" cy="43815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 flipV="1">
            <a:off x="2268538" y="2595563"/>
            <a:ext cx="47625" cy="366712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1922463" y="2813050"/>
            <a:ext cx="546100" cy="193675"/>
          </a:xfrm>
          <a:prstGeom prst="line">
            <a:avLst/>
          </a:prstGeom>
          <a:ln w="127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834">
            <a:extLst>
              <a:ext uri="{FF2B5EF4-FFF2-40B4-BE49-F238E27FC236}">
                <a16:creationId xmlns:a16="http://schemas.microsoft.com/office/drawing/2014/main" id="{D0C78BFB-03A7-F605-2EEE-EF922952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58" y="6528"/>
            <a:ext cx="9144000" cy="764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①スマホやゲームがやめられない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A8BD5ED-1083-F936-0925-BCFD7BC8A622}"/>
              </a:ext>
            </a:extLst>
          </p:cNvPr>
          <p:cNvSpPr txBox="1"/>
          <p:nvPr/>
        </p:nvSpPr>
        <p:spPr>
          <a:xfrm>
            <a:off x="1655453" y="101954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さいきん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F74967-10BE-7B02-33FD-716E4172449B}"/>
              </a:ext>
            </a:extLst>
          </p:cNvPr>
          <p:cNvSpPr txBox="1"/>
          <p:nvPr/>
        </p:nvSpPr>
        <p:spPr>
          <a:xfrm>
            <a:off x="4834693" y="1019543"/>
            <a:ext cx="116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ねっちゅう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BEC10F-A70E-7842-1C8F-DC25F2C5C0E9}"/>
              </a:ext>
            </a:extLst>
          </p:cNvPr>
          <p:cNvSpPr txBox="1"/>
          <p:nvPr/>
        </p:nvSpPr>
        <p:spPr>
          <a:xfrm>
            <a:off x="6076727" y="1010657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よる ね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7DD94EA-7760-1C12-5571-03E34D238261}"/>
              </a:ext>
            </a:extLst>
          </p:cNvPr>
          <p:cNvSpPr txBox="1"/>
          <p:nvPr/>
        </p:nvSpPr>
        <p:spPr>
          <a:xfrm>
            <a:off x="7571678" y="981075"/>
            <a:ext cx="65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おそ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6747D2-5BBC-B5E1-6C3F-AF7F895E638C}"/>
              </a:ext>
            </a:extLst>
          </p:cNvPr>
          <p:cNvSpPr txBox="1"/>
          <p:nvPr/>
        </p:nvSpPr>
        <p:spPr>
          <a:xfrm>
            <a:off x="1752290" y="3652358"/>
            <a:ext cx="605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すこ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27" grpId="0" animBg="1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862805"/>
            <a:ext cx="9144000" cy="5463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6784473" y="2456974"/>
            <a:ext cx="2341315" cy="1817839"/>
          </a:xfrm>
          <a:prstGeom prst="cloudCallout">
            <a:avLst>
              <a:gd name="adj1" fmla="val -28344"/>
              <a:gd name="adj2" fmla="val 65647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8" name="正方形/長方形 2"/>
            <p:cNvPicPr preferRelativeResize="0">
              <a:picLocks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②スマホやゲームがやめられない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1" y="875919"/>
            <a:ext cx="9143999" cy="11285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ずっとゲームをやっている</a:t>
            </a:r>
            <a:r>
              <a:rPr lang="en-US" altLang="ja-JP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さんに、家の人が注意します。すると、いつも言い争いになってしまいます。</a:t>
            </a:r>
            <a:endParaRPr lang="ja-JP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7092709" y="2824524"/>
            <a:ext cx="2347856" cy="1128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今いいところ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なんだよ！</a:t>
            </a:r>
            <a:endParaRPr lang="en-US" altLang="ja-JP" sz="2400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8" name="爆発 1 7"/>
          <p:cNvSpPr/>
          <p:nvPr/>
        </p:nvSpPr>
        <p:spPr>
          <a:xfrm>
            <a:off x="611561" y="2276361"/>
            <a:ext cx="4489641" cy="3951369"/>
          </a:xfrm>
          <a:prstGeom prst="irregularSeal1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38" y="4105678"/>
            <a:ext cx="1644889" cy="18383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1587081" y="3723493"/>
            <a:ext cx="3071887" cy="1128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食事中は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スマホやめなさい！！</a:t>
            </a:r>
            <a:endParaRPr lang="en-US" altLang="ja-JP" sz="2400" dirty="0">
              <a:ln w="9525">
                <a:solidFill>
                  <a:schemeClr val="tx1"/>
                </a:solidFill>
                <a:prstDash val="solid"/>
              </a:ln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1038" y="1946275"/>
            <a:ext cx="2386012" cy="2466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0863" y="4175125"/>
            <a:ext cx="2516187" cy="17748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0BC51F-97D7-F492-1A79-17FA9635504D}"/>
              </a:ext>
            </a:extLst>
          </p:cNvPr>
          <p:cNvSpPr txBox="1"/>
          <p:nvPr/>
        </p:nvSpPr>
        <p:spPr>
          <a:xfrm>
            <a:off x="4661561" y="746450"/>
            <a:ext cx="55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うち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A992DE-CA24-C916-9F60-EC58D10C8DEC}"/>
              </a:ext>
            </a:extLst>
          </p:cNvPr>
          <p:cNvSpPr txBox="1"/>
          <p:nvPr/>
        </p:nvSpPr>
        <p:spPr>
          <a:xfrm>
            <a:off x="5282704" y="746450"/>
            <a:ext cx="67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ひと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3F0CE-58A1-43AA-8C2B-1FD4494DBCE6}"/>
              </a:ext>
            </a:extLst>
          </p:cNvPr>
          <p:cNvSpPr txBox="1"/>
          <p:nvPr/>
        </p:nvSpPr>
        <p:spPr>
          <a:xfrm>
            <a:off x="5845372" y="739268"/>
            <a:ext cx="100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ちゅうい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A55C876-360C-00A7-3051-6153C23C3026}"/>
              </a:ext>
            </a:extLst>
          </p:cNvPr>
          <p:cNvSpPr txBox="1"/>
          <p:nvPr/>
        </p:nvSpPr>
        <p:spPr>
          <a:xfrm>
            <a:off x="611561" y="130323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4FB8AC-7A52-21ED-EAFB-71D6B715B814}"/>
              </a:ext>
            </a:extLst>
          </p:cNvPr>
          <p:cNvSpPr txBox="1"/>
          <p:nvPr/>
        </p:nvSpPr>
        <p:spPr>
          <a:xfrm>
            <a:off x="1000282" y="1291611"/>
            <a:ext cx="80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あらそ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E478D8-7F78-4A9A-18A0-AEA50EF7E0CB}"/>
              </a:ext>
            </a:extLst>
          </p:cNvPr>
          <p:cNvSpPr txBox="1"/>
          <p:nvPr/>
        </p:nvSpPr>
        <p:spPr>
          <a:xfrm>
            <a:off x="1512310" y="3611345"/>
            <a:ext cx="152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しょくじちゅう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97FC02B-7C62-2F15-EC4B-D4E081072C1A}"/>
              </a:ext>
            </a:extLst>
          </p:cNvPr>
          <p:cNvSpPr txBox="1"/>
          <p:nvPr/>
        </p:nvSpPr>
        <p:spPr>
          <a:xfrm>
            <a:off x="7092709" y="2685756"/>
            <a:ext cx="67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いま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/>
      <p:bldP spid="8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0738" y="4730775"/>
            <a:ext cx="2135187" cy="15065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8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9" name="正方形/長方形 2"/>
            <p:cNvPicPr preferRelativeResize="0">
              <a:picLocks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③スマホやゲームがやめられない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33390" y="817563"/>
            <a:ext cx="9110609" cy="1128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言い争いの後は反省して、スマホを触らないようにするのですが、すぐにイライラしてしまい、またゲームを始めてしまいます。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1041400" y="2562225"/>
            <a:ext cx="928688" cy="930275"/>
          </a:xfrm>
          <a:prstGeom prst="ellipse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flipH="1" flipV="1">
            <a:off x="1395413" y="3035300"/>
            <a:ext cx="436562" cy="55563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V="1">
            <a:off x="1471613" y="2776538"/>
            <a:ext cx="82550" cy="36830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H="1">
            <a:off x="1236663" y="2970213"/>
            <a:ext cx="331787" cy="347662"/>
          </a:xfrm>
          <a:prstGeom prst="line">
            <a:avLst/>
          </a:prstGeom>
          <a:ln w="127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28725">
            <a:off x="5410746" y="3908603"/>
            <a:ext cx="3531942" cy="2376743"/>
          </a:xfrm>
          <a:prstGeom prst="cloudCallout">
            <a:avLst>
              <a:gd name="adj1" fmla="val -50463"/>
              <a:gd name="adj2" fmla="val -36307"/>
            </a:avLst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6073416" y="4260936"/>
            <a:ext cx="2545494" cy="1682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「もうやめよう」</a:t>
            </a:r>
            <a:endParaRPr lang="en-US" altLang="ja-JP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って</a:t>
            </a: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思うのに</a:t>
            </a:r>
            <a:endParaRPr lang="en-US" altLang="ja-JP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やめられない・・・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5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330244">
            <a:off x="148461" y="3661263"/>
            <a:ext cx="3231466" cy="2282825"/>
          </a:xfrm>
          <a:prstGeom prst="cloudCallout">
            <a:avLst>
              <a:gd name="adj1" fmla="val 49278"/>
              <a:gd name="adj2" fmla="val -44536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673562" y="3943871"/>
            <a:ext cx="2316826" cy="1682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夜も遅いけど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宿題も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してない・・・</a:t>
            </a:r>
            <a:endParaRPr lang="en-US" altLang="ja-JP" sz="2400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4538" y="2386037"/>
            <a:ext cx="2408237" cy="2498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思考の吹き出し: 雲形 1">
            <a:extLst>
              <a:ext uri="{FF2B5EF4-FFF2-40B4-BE49-F238E27FC236}">
                <a16:creationId xmlns:a16="http://schemas.microsoft.com/office/drawing/2014/main" id="{63BA2BF0-0305-45EF-8090-28880D84630B}"/>
              </a:ext>
            </a:extLst>
          </p:cNvPr>
          <p:cNvSpPr/>
          <p:nvPr/>
        </p:nvSpPr>
        <p:spPr>
          <a:xfrm rot="21286275">
            <a:off x="5747207" y="1995546"/>
            <a:ext cx="3383274" cy="1653845"/>
          </a:xfrm>
          <a:prstGeom prst="cloudCallout">
            <a:avLst>
              <a:gd name="adj1" fmla="val -54281"/>
              <a:gd name="adj2" fmla="val 3023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F8D05B1-F30A-4ACF-ACD9-F85698D29D1B}"/>
              </a:ext>
            </a:extLst>
          </p:cNvPr>
          <p:cNvSpPr/>
          <p:nvPr/>
        </p:nvSpPr>
        <p:spPr>
          <a:xfrm>
            <a:off x="6005153" y="2172257"/>
            <a:ext cx="3146899" cy="11285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やらないと</a:t>
            </a:r>
            <a:endParaRPr lang="en-US" altLang="ja-JP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仲間外れにされる・・・</a:t>
            </a:r>
            <a:endParaRPr lang="en-US" altLang="ja-JP" sz="2400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FA609D-FC7D-FC80-01C5-C4DBC3B4ED52}"/>
              </a:ext>
            </a:extLst>
          </p:cNvPr>
          <p:cNvSpPr txBox="1"/>
          <p:nvPr/>
        </p:nvSpPr>
        <p:spPr>
          <a:xfrm>
            <a:off x="323528" y="714227"/>
            <a:ext cx="558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CEF3BC-5320-E99A-FAA2-F1A9159B1616}"/>
              </a:ext>
            </a:extLst>
          </p:cNvPr>
          <p:cNvSpPr txBox="1"/>
          <p:nvPr/>
        </p:nvSpPr>
        <p:spPr>
          <a:xfrm>
            <a:off x="673562" y="714227"/>
            <a:ext cx="101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あらそ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9EDDD3-67D1-A772-06F4-858819B4D594}"/>
              </a:ext>
            </a:extLst>
          </p:cNvPr>
          <p:cNvSpPr txBox="1"/>
          <p:nvPr/>
        </p:nvSpPr>
        <p:spPr>
          <a:xfrm>
            <a:off x="1656649" y="714227"/>
            <a:ext cx="626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あと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9AA43B-4E65-6C9A-6C4F-03B989250AAB}"/>
              </a:ext>
            </a:extLst>
          </p:cNvPr>
          <p:cNvSpPr txBox="1"/>
          <p:nvPr/>
        </p:nvSpPr>
        <p:spPr>
          <a:xfrm>
            <a:off x="2206762" y="707997"/>
            <a:ext cx="1153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はんせい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39B6419-0E78-C245-C38A-1D6B260F2C90}"/>
              </a:ext>
            </a:extLst>
          </p:cNvPr>
          <p:cNvSpPr txBox="1"/>
          <p:nvPr/>
        </p:nvSpPr>
        <p:spPr>
          <a:xfrm>
            <a:off x="4698980" y="707997"/>
            <a:ext cx="626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さわ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E5CBA3-6565-4C99-AEAC-FF78AE8DE54F}"/>
              </a:ext>
            </a:extLst>
          </p:cNvPr>
          <p:cNvSpPr txBox="1"/>
          <p:nvPr/>
        </p:nvSpPr>
        <p:spPr>
          <a:xfrm>
            <a:off x="4698980" y="1258053"/>
            <a:ext cx="606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はじ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ECFFC89-5B45-0086-1F67-CC634443FE87}"/>
              </a:ext>
            </a:extLst>
          </p:cNvPr>
          <p:cNvSpPr txBox="1"/>
          <p:nvPr/>
        </p:nvSpPr>
        <p:spPr>
          <a:xfrm>
            <a:off x="624896" y="3832335"/>
            <a:ext cx="67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よる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352ADC3-3629-2D1C-EB4E-1C394EEBAE34}"/>
              </a:ext>
            </a:extLst>
          </p:cNvPr>
          <p:cNvSpPr txBox="1"/>
          <p:nvPr/>
        </p:nvSpPr>
        <p:spPr>
          <a:xfrm>
            <a:off x="1185281" y="3847745"/>
            <a:ext cx="67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おそ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F19F04-E47A-40BB-22BE-BE4BE678C23C}"/>
              </a:ext>
            </a:extLst>
          </p:cNvPr>
          <p:cNvSpPr txBox="1"/>
          <p:nvPr/>
        </p:nvSpPr>
        <p:spPr>
          <a:xfrm>
            <a:off x="610687" y="4398885"/>
            <a:ext cx="131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しゅくだい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8D19887-416A-52E7-1D6D-F52273BB4CB4}"/>
              </a:ext>
            </a:extLst>
          </p:cNvPr>
          <p:cNvSpPr txBox="1"/>
          <p:nvPr/>
        </p:nvSpPr>
        <p:spPr>
          <a:xfrm>
            <a:off x="5971260" y="2624422"/>
            <a:ext cx="1361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なかまはず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CBC128-C37A-84B7-0252-1BF322D3CA8B}"/>
              </a:ext>
            </a:extLst>
          </p:cNvPr>
          <p:cNvSpPr txBox="1"/>
          <p:nvPr/>
        </p:nvSpPr>
        <p:spPr>
          <a:xfrm>
            <a:off x="6541583" y="4700096"/>
            <a:ext cx="672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おも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/>
      <p:bldP spid="25" grpId="0" animBg="1"/>
      <p:bldP spid="26" grpId="0"/>
      <p:bldP spid="21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4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66194" y="804621"/>
            <a:ext cx="8811517" cy="4047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ネットやゲームをしすぎると、どのような影響があるでしょうか？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次の点から考えてみよう！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endParaRPr lang="en-US" altLang="ja-JP" sz="4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36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・体のこと　・勉強のこと　・お金のこと</a:t>
            </a:r>
            <a:endParaRPr lang="en-US" altLang="ja-JP" sz="36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lnSpc>
                <a:spcPct val="150000"/>
              </a:lnSpc>
              <a:buSzPct val="100000"/>
              <a:defRPr/>
            </a:pPr>
            <a:r>
              <a:rPr lang="ja-JP" altLang="en-US" sz="36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・友だちのこと　・家族のこと</a:t>
            </a:r>
            <a:endParaRPr lang="en-US" altLang="ja-JP" sz="36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2293" name="テキスト ボックス 7"/>
          <p:cNvSpPr txBox="1">
            <a:spLocks noChangeArrowheads="1"/>
          </p:cNvSpPr>
          <p:nvPr/>
        </p:nvSpPr>
        <p:spPr bwMode="auto">
          <a:xfrm>
            <a:off x="66289" y="1475153"/>
            <a:ext cx="603250" cy="7080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792975D-126C-5808-71B2-84679E745A92}"/>
              </a:ext>
            </a:extLst>
          </p:cNvPr>
          <p:cNvSpPr txBox="1"/>
          <p:nvPr/>
        </p:nvSpPr>
        <p:spPr>
          <a:xfrm>
            <a:off x="5508104" y="1102841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えいきょう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A977C1-0146-5A1F-2DA5-760C9F4AD1A6}"/>
              </a:ext>
            </a:extLst>
          </p:cNvPr>
          <p:cNvSpPr txBox="1"/>
          <p:nvPr/>
        </p:nvSpPr>
        <p:spPr>
          <a:xfrm>
            <a:off x="634845" y="1803284"/>
            <a:ext cx="66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つぎ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E9D653D-D3AF-59B5-225B-D6ED75A08E0F}"/>
              </a:ext>
            </a:extLst>
          </p:cNvPr>
          <p:cNvSpPr txBox="1"/>
          <p:nvPr/>
        </p:nvSpPr>
        <p:spPr>
          <a:xfrm>
            <a:off x="1255543" y="1792722"/>
            <a:ext cx="66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てん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E4DC9C-72CE-83A8-31AF-BE92C1750EA2}"/>
              </a:ext>
            </a:extLst>
          </p:cNvPr>
          <p:cNvSpPr txBox="1"/>
          <p:nvPr/>
        </p:nvSpPr>
        <p:spPr>
          <a:xfrm>
            <a:off x="367914" y="309616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からだ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B53195-4779-2253-0050-4FB8F816686B}"/>
              </a:ext>
            </a:extLst>
          </p:cNvPr>
          <p:cNvSpPr txBox="1"/>
          <p:nvPr/>
        </p:nvSpPr>
        <p:spPr>
          <a:xfrm>
            <a:off x="2627784" y="3098535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べんきょう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BEDDF0A-9D2A-4E17-6DC6-EAC3797776B0}"/>
              </a:ext>
            </a:extLst>
          </p:cNvPr>
          <p:cNvSpPr txBox="1"/>
          <p:nvPr/>
        </p:nvSpPr>
        <p:spPr>
          <a:xfrm>
            <a:off x="5724128" y="3096165"/>
            <a:ext cx="669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かね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D7143B3-E5AD-E571-D2BF-FB368B9EAAEA}"/>
              </a:ext>
            </a:extLst>
          </p:cNvPr>
          <p:cNvSpPr txBox="1"/>
          <p:nvPr/>
        </p:nvSpPr>
        <p:spPr>
          <a:xfrm>
            <a:off x="534123" y="3974088"/>
            <a:ext cx="603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とも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F9A2438-1E46-FB74-E875-E0BEB88436A7}"/>
              </a:ext>
            </a:extLst>
          </p:cNvPr>
          <p:cNvSpPr txBox="1"/>
          <p:nvPr/>
        </p:nvSpPr>
        <p:spPr>
          <a:xfrm>
            <a:off x="3635896" y="39740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かぞく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5DBBAAD-7E2D-5EB5-DE36-18B9D815CAE4}"/>
              </a:ext>
            </a:extLst>
          </p:cNvPr>
          <p:cNvSpPr txBox="1"/>
          <p:nvPr/>
        </p:nvSpPr>
        <p:spPr>
          <a:xfrm>
            <a:off x="266194" y="-65940"/>
            <a:ext cx="716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かんが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331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3317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⑤ネットやゲームのしすぎによる影響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1520" y="779896"/>
            <a:ext cx="8424863" cy="580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１．体のこと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視力の低下、指の腱鞘炎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夜中まで続けて朝起きられない　など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２．勉強のこと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学力や言語能力の低下　など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３．お金のこと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高額な請求（ゲームによる課金）など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４．友だちのこと・家族のこと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家にひきこもる、家族に対する暴力　など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EFE91E-E6B8-2141-70D5-E7541A22E986}"/>
              </a:ext>
            </a:extLst>
          </p:cNvPr>
          <p:cNvSpPr txBox="1"/>
          <p:nvPr/>
        </p:nvSpPr>
        <p:spPr>
          <a:xfrm>
            <a:off x="683568" y="69676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からだ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34F018-7548-B7AB-8C86-186D65B6EABE}"/>
              </a:ext>
            </a:extLst>
          </p:cNvPr>
          <p:cNvSpPr txBox="1"/>
          <p:nvPr/>
        </p:nvSpPr>
        <p:spPr>
          <a:xfrm>
            <a:off x="700942" y="249289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べんきょう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3C9454-34A2-F8DD-B6D0-58427E6271A9}"/>
              </a:ext>
            </a:extLst>
          </p:cNvPr>
          <p:cNvSpPr txBox="1"/>
          <p:nvPr/>
        </p:nvSpPr>
        <p:spPr>
          <a:xfrm>
            <a:off x="1085173" y="3794481"/>
            <a:ext cx="669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かね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7FDAE3-0A56-5032-84A5-601CA6693CD7}"/>
              </a:ext>
            </a:extLst>
          </p:cNvPr>
          <p:cNvSpPr txBox="1"/>
          <p:nvPr/>
        </p:nvSpPr>
        <p:spPr>
          <a:xfrm>
            <a:off x="831776" y="5046188"/>
            <a:ext cx="603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とも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0B82CE0-0126-0786-F0D5-6A8EB67D685F}"/>
              </a:ext>
            </a:extLst>
          </p:cNvPr>
          <p:cNvSpPr txBox="1"/>
          <p:nvPr/>
        </p:nvSpPr>
        <p:spPr>
          <a:xfrm>
            <a:off x="2987824" y="50461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かぞく</a:t>
            </a:r>
          </a:p>
        </p:txBody>
      </p:sp>
      <p:grpSp>
        <p:nvGrpSpPr>
          <p:cNvPr id="89908" name="グループ化 89907">
            <a:extLst>
              <a:ext uri="{FF2B5EF4-FFF2-40B4-BE49-F238E27FC236}">
                <a16:creationId xmlns:a16="http://schemas.microsoft.com/office/drawing/2014/main" id="{8255BFE5-00F3-263E-304A-D8A21CF79ED5}"/>
              </a:ext>
            </a:extLst>
          </p:cNvPr>
          <p:cNvGrpSpPr/>
          <p:nvPr/>
        </p:nvGrpSpPr>
        <p:grpSpPr>
          <a:xfrm>
            <a:off x="865627" y="1258224"/>
            <a:ext cx="3821651" cy="407734"/>
            <a:chOff x="539552" y="1257814"/>
            <a:chExt cx="3821651" cy="407734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D327CDA-CBD8-DAC8-A0B1-9005C5866347}"/>
                </a:ext>
              </a:extLst>
            </p:cNvPr>
            <p:cNvSpPr txBox="1"/>
            <p:nvPr/>
          </p:nvSpPr>
          <p:spPr>
            <a:xfrm>
              <a:off x="539552" y="1296216"/>
              <a:ext cx="895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しりょく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BBC5AC0-15CF-CC4F-E1C9-7E5237A7D05A}"/>
                </a:ext>
              </a:extLst>
            </p:cNvPr>
            <p:cNvSpPr txBox="1"/>
            <p:nvPr/>
          </p:nvSpPr>
          <p:spPr>
            <a:xfrm>
              <a:off x="1424690" y="1276902"/>
              <a:ext cx="895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ていか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60AE831-8215-C46A-5F27-351D948A0437}"/>
                </a:ext>
              </a:extLst>
            </p:cNvPr>
            <p:cNvSpPr txBox="1"/>
            <p:nvPr/>
          </p:nvSpPr>
          <p:spPr>
            <a:xfrm>
              <a:off x="2304374" y="1257814"/>
              <a:ext cx="6840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ゆび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03A5A70-7D4F-B6E2-6C5F-4D5B9C6B49BB}"/>
                </a:ext>
              </a:extLst>
            </p:cNvPr>
            <p:cNvSpPr txBox="1"/>
            <p:nvPr/>
          </p:nvSpPr>
          <p:spPr>
            <a:xfrm>
              <a:off x="2808804" y="1257814"/>
              <a:ext cx="15523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けんしょうえん</a:t>
              </a:r>
            </a:p>
          </p:txBody>
        </p:sp>
      </p:grpSp>
      <p:grpSp>
        <p:nvGrpSpPr>
          <p:cNvPr id="89909" name="グループ化 89908">
            <a:extLst>
              <a:ext uri="{FF2B5EF4-FFF2-40B4-BE49-F238E27FC236}">
                <a16:creationId xmlns:a16="http://schemas.microsoft.com/office/drawing/2014/main" id="{8B3E2F67-9780-D137-E792-D723D36C8CE9}"/>
              </a:ext>
            </a:extLst>
          </p:cNvPr>
          <p:cNvGrpSpPr/>
          <p:nvPr/>
        </p:nvGrpSpPr>
        <p:grpSpPr>
          <a:xfrm>
            <a:off x="842825" y="1914199"/>
            <a:ext cx="3351306" cy="381741"/>
            <a:chOff x="561116" y="1907548"/>
            <a:chExt cx="3351306" cy="38174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BF28A0E-C47F-1B35-433C-08F977760CA9}"/>
                </a:ext>
              </a:extLst>
            </p:cNvPr>
            <p:cNvSpPr txBox="1"/>
            <p:nvPr/>
          </p:nvSpPr>
          <p:spPr>
            <a:xfrm>
              <a:off x="561116" y="1907548"/>
              <a:ext cx="8959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よなか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91B5A98-15EC-BC06-A1CA-163915E07FAA}"/>
                </a:ext>
              </a:extLst>
            </p:cNvPr>
            <p:cNvSpPr txBox="1"/>
            <p:nvPr/>
          </p:nvSpPr>
          <p:spPr>
            <a:xfrm>
              <a:off x="1766622" y="1919957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つづ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FC453B8-DB96-C8AD-895C-B80B0293BEA2}"/>
                </a:ext>
              </a:extLst>
            </p:cNvPr>
            <p:cNvSpPr txBox="1"/>
            <p:nvPr/>
          </p:nvSpPr>
          <p:spPr>
            <a:xfrm>
              <a:off x="2688286" y="190754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あさお</a:t>
              </a:r>
            </a:p>
          </p:txBody>
        </p:sp>
      </p:grpSp>
      <p:grpSp>
        <p:nvGrpSpPr>
          <p:cNvPr id="89910" name="グループ化 89909">
            <a:extLst>
              <a:ext uri="{FF2B5EF4-FFF2-40B4-BE49-F238E27FC236}">
                <a16:creationId xmlns:a16="http://schemas.microsoft.com/office/drawing/2014/main" id="{484A1126-6097-78A6-5B86-02ABF20F0464}"/>
              </a:ext>
            </a:extLst>
          </p:cNvPr>
          <p:cNvGrpSpPr/>
          <p:nvPr/>
        </p:nvGrpSpPr>
        <p:grpSpPr>
          <a:xfrm>
            <a:off x="790971" y="3167531"/>
            <a:ext cx="3738855" cy="372368"/>
            <a:chOff x="473105" y="3168628"/>
            <a:chExt cx="3738855" cy="372368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E49723F-E578-EF7D-4B72-1E63F3FE637D}"/>
                </a:ext>
              </a:extLst>
            </p:cNvPr>
            <p:cNvSpPr txBox="1"/>
            <p:nvPr/>
          </p:nvSpPr>
          <p:spPr>
            <a:xfrm>
              <a:off x="473105" y="316862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がくりょく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CF8E2D6F-5EBD-9F4D-76A1-C7A71E0A80BB}"/>
                </a:ext>
              </a:extLst>
            </p:cNvPr>
            <p:cNvSpPr txBox="1"/>
            <p:nvPr/>
          </p:nvSpPr>
          <p:spPr>
            <a:xfrm>
              <a:off x="1414747" y="3171664"/>
              <a:ext cx="18117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げんごのうりょく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2F4E7E9-3A5E-C9CE-15CB-6BA0762889FD}"/>
                </a:ext>
              </a:extLst>
            </p:cNvPr>
            <p:cNvSpPr txBox="1"/>
            <p:nvPr/>
          </p:nvSpPr>
          <p:spPr>
            <a:xfrm>
              <a:off x="2987824" y="3169845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ていか</a:t>
              </a:r>
            </a:p>
          </p:txBody>
        </p:sp>
      </p:grpSp>
      <p:grpSp>
        <p:nvGrpSpPr>
          <p:cNvPr id="89911" name="グループ化 89910">
            <a:extLst>
              <a:ext uri="{FF2B5EF4-FFF2-40B4-BE49-F238E27FC236}">
                <a16:creationId xmlns:a16="http://schemas.microsoft.com/office/drawing/2014/main" id="{866274EC-4A51-67E7-1D2E-85B61F3DC15A}"/>
              </a:ext>
            </a:extLst>
          </p:cNvPr>
          <p:cNvGrpSpPr/>
          <p:nvPr/>
        </p:nvGrpSpPr>
        <p:grpSpPr>
          <a:xfrm>
            <a:off x="790971" y="4418395"/>
            <a:ext cx="2013290" cy="372368"/>
            <a:chOff x="542486" y="4414262"/>
            <a:chExt cx="2013290" cy="372368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5C89D64-E746-D0BC-3737-33E5845E8934}"/>
                </a:ext>
              </a:extLst>
            </p:cNvPr>
            <p:cNvSpPr txBox="1"/>
            <p:nvPr/>
          </p:nvSpPr>
          <p:spPr>
            <a:xfrm>
              <a:off x="542486" y="441729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こうがく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CD517B23-D26B-096E-6B40-27FADA21D8A8}"/>
                </a:ext>
              </a:extLst>
            </p:cNvPr>
            <p:cNvSpPr txBox="1"/>
            <p:nvPr/>
          </p:nvSpPr>
          <p:spPr>
            <a:xfrm>
              <a:off x="1331640" y="441426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せいきゅう</a:t>
              </a: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2F7E713-0DF3-4439-4CCE-240636D78D10}"/>
              </a:ext>
            </a:extLst>
          </p:cNvPr>
          <p:cNvSpPr txBox="1"/>
          <p:nvPr/>
        </p:nvSpPr>
        <p:spPr>
          <a:xfrm>
            <a:off x="4166307" y="44096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かきん</a:t>
            </a:r>
          </a:p>
        </p:txBody>
      </p:sp>
      <p:grpSp>
        <p:nvGrpSpPr>
          <p:cNvPr id="89912" name="グループ化 89911">
            <a:extLst>
              <a:ext uri="{FF2B5EF4-FFF2-40B4-BE49-F238E27FC236}">
                <a16:creationId xmlns:a16="http://schemas.microsoft.com/office/drawing/2014/main" id="{9DD2A99E-E470-6516-70EE-C8FC87AAA4F4}"/>
              </a:ext>
            </a:extLst>
          </p:cNvPr>
          <p:cNvGrpSpPr/>
          <p:nvPr/>
        </p:nvGrpSpPr>
        <p:grpSpPr>
          <a:xfrm>
            <a:off x="853516" y="5671359"/>
            <a:ext cx="5385874" cy="392041"/>
            <a:chOff x="521551" y="5661013"/>
            <a:chExt cx="5385874" cy="392041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E8ECB29-960C-09F9-DF0D-C05C21D35B5B}"/>
                </a:ext>
              </a:extLst>
            </p:cNvPr>
            <p:cNvSpPr txBox="1"/>
            <p:nvPr/>
          </p:nvSpPr>
          <p:spPr>
            <a:xfrm>
              <a:off x="521551" y="568372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いえ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CFE13E4-9CBA-BF60-04F6-654DCAEE28FE}"/>
                </a:ext>
              </a:extLst>
            </p:cNvPr>
            <p:cNvSpPr txBox="1"/>
            <p:nvPr/>
          </p:nvSpPr>
          <p:spPr>
            <a:xfrm>
              <a:off x="2987824" y="5661013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かぞく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9A2D23A-98D0-4AE9-ED7F-F8E847BC0B0C}"/>
                </a:ext>
              </a:extLst>
            </p:cNvPr>
            <p:cNvSpPr txBox="1"/>
            <p:nvPr/>
          </p:nvSpPr>
          <p:spPr>
            <a:xfrm>
              <a:off x="3851883" y="5661013"/>
              <a:ext cx="641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たい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DB58BDA9-5D15-D4B3-FC47-F16D3E0F9939}"/>
                </a:ext>
              </a:extLst>
            </p:cNvPr>
            <p:cNvSpPr txBox="1"/>
            <p:nvPr/>
          </p:nvSpPr>
          <p:spPr>
            <a:xfrm>
              <a:off x="4683289" y="5661013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ぼうりょく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2B8FCAA-A8C4-DF5D-6F1A-171DBADBC76C}"/>
              </a:ext>
            </a:extLst>
          </p:cNvPr>
          <p:cNvSpPr txBox="1"/>
          <p:nvPr/>
        </p:nvSpPr>
        <p:spPr>
          <a:xfrm>
            <a:off x="5220072" y="-7389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えいきょう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EB2BD0-A728-1A62-FFAF-72247402AA29}"/>
              </a:ext>
            </a:extLst>
          </p:cNvPr>
          <p:cNvSpPr txBox="1"/>
          <p:nvPr/>
        </p:nvSpPr>
        <p:spPr>
          <a:xfrm>
            <a:off x="4282583" y="1679124"/>
            <a:ext cx="615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accent2"/>
                </a:solidFill>
              </a:rPr>
              <a:t>※</a:t>
            </a:r>
            <a:r>
              <a:rPr kumimoji="1" lang="ja-JP" altLang="en-US" sz="1400" dirty="0">
                <a:solidFill>
                  <a:schemeClr val="accent2"/>
                </a:solidFill>
              </a:rPr>
              <a:t>１</a:t>
            </a:r>
          </a:p>
        </p:txBody>
      </p:sp>
      <p:grpSp>
        <p:nvGrpSpPr>
          <p:cNvPr id="89894" name="グループ化 89893">
            <a:extLst>
              <a:ext uri="{FF2B5EF4-FFF2-40B4-BE49-F238E27FC236}">
                <a16:creationId xmlns:a16="http://schemas.microsoft.com/office/drawing/2014/main" id="{D33B6F7E-4CD7-DC02-F09A-068EBB15B50B}"/>
              </a:ext>
            </a:extLst>
          </p:cNvPr>
          <p:cNvGrpSpPr/>
          <p:nvPr/>
        </p:nvGrpSpPr>
        <p:grpSpPr>
          <a:xfrm>
            <a:off x="6505670" y="1573782"/>
            <a:ext cx="2448199" cy="1074983"/>
            <a:chOff x="6228184" y="811329"/>
            <a:chExt cx="2448199" cy="1074983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EBE6991C-49D9-FB42-4B84-A90FF97A6700}"/>
                </a:ext>
              </a:extLst>
            </p:cNvPr>
            <p:cNvSpPr txBox="1"/>
            <p:nvPr/>
          </p:nvSpPr>
          <p:spPr>
            <a:xfrm>
              <a:off x="6228184" y="866353"/>
              <a:ext cx="2448199" cy="10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sz="1400" dirty="0">
                  <a:solidFill>
                    <a:schemeClr val="accent2"/>
                  </a:solidFill>
                </a:rPr>
                <a:t>※</a:t>
              </a:r>
              <a:r>
                <a:rPr kumimoji="1" lang="ja-JP" altLang="en-US" sz="1400" dirty="0">
                  <a:solidFill>
                    <a:schemeClr val="accent2"/>
                  </a:solidFill>
                </a:rPr>
                <a:t>１「腱鞘炎」</a:t>
              </a:r>
              <a:endParaRPr kumimoji="1" lang="en-US" altLang="ja-JP" sz="1400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accent2"/>
                  </a:solidFill>
                </a:rPr>
                <a:t>手の使い過ぎにより指や手首の関節に痛みが生じる状態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4CA6D711-8C3E-B6FA-FCC6-73E6B0652595}"/>
                </a:ext>
              </a:extLst>
            </p:cNvPr>
            <p:cNvSpPr txBox="1"/>
            <p:nvPr/>
          </p:nvSpPr>
          <p:spPr>
            <a:xfrm>
              <a:off x="6516216" y="811329"/>
              <a:ext cx="95735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けんしょうえん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35C3FA1D-3C5B-655E-81DE-A56EFBC09A2C}"/>
                </a:ext>
              </a:extLst>
            </p:cNvPr>
            <p:cNvSpPr txBox="1"/>
            <p:nvPr/>
          </p:nvSpPr>
          <p:spPr>
            <a:xfrm>
              <a:off x="6245770" y="1146427"/>
              <a:ext cx="2160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て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BF6D425F-22CD-A258-56DE-7AD0FF182741}"/>
                </a:ext>
              </a:extLst>
            </p:cNvPr>
            <p:cNvSpPr txBox="1"/>
            <p:nvPr/>
          </p:nvSpPr>
          <p:spPr>
            <a:xfrm>
              <a:off x="6537048" y="1141381"/>
              <a:ext cx="436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つか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BFA2A7A3-239C-988E-6F75-F34BCABFF7EE}"/>
                </a:ext>
              </a:extLst>
            </p:cNvPr>
            <p:cNvSpPr txBox="1"/>
            <p:nvPr/>
          </p:nvSpPr>
          <p:spPr>
            <a:xfrm>
              <a:off x="6968947" y="1153791"/>
              <a:ext cx="21602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す</a:t>
              </a:r>
            </a:p>
          </p:txBody>
        </p:sp>
        <p:sp>
          <p:nvSpPr>
            <p:cNvPr id="89888" name="テキスト ボックス 89887">
              <a:extLst>
                <a:ext uri="{FF2B5EF4-FFF2-40B4-BE49-F238E27FC236}">
                  <a16:creationId xmlns:a16="http://schemas.microsoft.com/office/drawing/2014/main" id="{EC8693A8-C0F0-E904-D921-94D180E1DF3E}"/>
                </a:ext>
              </a:extLst>
            </p:cNvPr>
            <p:cNvSpPr txBox="1"/>
            <p:nvPr/>
          </p:nvSpPr>
          <p:spPr>
            <a:xfrm>
              <a:off x="7692124" y="1130111"/>
              <a:ext cx="436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ゆび</a:t>
              </a:r>
            </a:p>
          </p:txBody>
        </p:sp>
        <p:sp>
          <p:nvSpPr>
            <p:cNvPr id="89889" name="テキスト ボックス 89888">
              <a:extLst>
                <a:ext uri="{FF2B5EF4-FFF2-40B4-BE49-F238E27FC236}">
                  <a16:creationId xmlns:a16="http://schemas.microsoft.com/office/drawing/2014/main" id="{6AC1274A-40BC-B4AD-3145-619DE4097FFA}"/>
                </a:ext>
              </a:extLst>
            </p:cNvPr>
            <p:cNvSpPr txBox="1"/>
            <p:nvPr/>
          </p:nvSpPr>
          <p:spPr>
            <a:xfrm>
              <a:off x="8121704" y="1130110"/>
              <a:ext cx="5388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てくび</a:t>
              </a:r>
              <a:endParaRPr kumimoji="1" lang="en-US" altLang="ja-JP" sz="1000" dirty="0">
                <a:solidFill>
                  <a:schemeClr val="accent2"/>
                </a:solidFill>
              </a:endParaRPr>
            </a:p>
          </p:txBody>
        </p:sp>
        <p:sp>
          <p:nvSpPr>
            <p:cNvPr id="89890" name="テキスト ボックス 89889">
              <a:extLst>
                <a:ext uri="{FF2B5EF4-FFF2-40B4-BE49-F238E27FC236}">
                  <a16:creationId xmlns:a16="http://schemas.microsoft.com/office/drawing/2014/main" id="{0C236058-A807-07E6-43E6-D2FD0E50C143}"/>
                </a:ext>
              </a:extLst>
            </p:cNvPr>
            <p:cNvSpPr txBox="1"/>
            <p:nvPr/>
          </p:nvSpPr>
          <p:spPr>
            <a:xfrm>
              <a:off x="6328009" y="1461568"/>
              <a:ext cx="70287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かんせつ</a:t>
              </a:r>
            </a:p>
          </p:txBody>
        </p:sp>
        <p:sp>
          <p:nvSpPr>
            <p:cNvPr id="89891" name="テキスト ボックス 89890">
              <a:extLst>
                <a:ext uri="{FF2B5EF4-FFF2-40B4-BE49-F238E27FC236}">
                  <a16:creationId xmlns:a16="http://schemas.microsoft.com/office/drawing/2014/main" id="{B8D90F34-0399-F41C-7FD5-9B3C4021A92F}"/>
                </a:ext>
              </a:extLst>
            </p:cNvPr>
            <p:cNvSpPr txBox="1"/>
            <p:nvPr/>
          </p:nvSpPr>
          <p:spPr>
            <a:xfrm>
              <a:off x="6926626" y="1469145"/>
              <a:ext cx="4854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いた</a:t>
              </a:r>
            </a:p>
          </p:txBody>
        </p:sp>
        <p:sp>
          <p:nvSpPr>
            <p:cNvPr id="89892" name="テキスト ボックス 89891">
              <a:extLst>
                <a:ext uri="{FF2B5EF4-FFF2-40B4-BE49-F238E27FC236}">
                  <a16:creationId xmlns:a16="http://schemas.microsoft.com/office/drawing/2014/main" id="{606368AC-CD3C-B5B7-F51A-6DB173711353}"/>
                </a:ext>
              </a:extLst>
            </p:cNvPr>
            <p:cNvSpPr txBox="1"/>
            <p:nvPr/>
          </p:nvSpPr>
          <p:spPr>
            <a:xfrm>
              <a:off x="7412125" y="1461567"/>
              <a:ext cx="4854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しょう</a:t>
              </a:r>
            </a:p>
          </p:txBody>
        </p:sp>
        <p:sp>
          <p:nvSpPr>
            <p:cNvPr id="89893" name="テキスト ボックス 89892">
              <a:extLst>
                <a:ext uri="{FF2B5EF4-FFF2-40B4-BE49-F238E27FC236}">
                  <a16:creationId xmlns:a16="http://schemas.microsoft.com/office/drawing/2014/main" id="{93808664-7ABF-F7DE-E239-894116FC2862}"/>
                </a:ext>
              </a:extLst>
            </p:cNvPr>
            <p:cNvSpPr txBox="1"/>
            <p:nvPr/>
          </p:nvSpPr>
          <p:spPr>
            <a:xfrm>
              <a:off x="7829971" y="1459157"/>
              <a:ext cx="76609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じょうたい</a:t>
              </a:r>
            </a:p>
          </p:txBody>
        </p:sp>
      </p:grpSp>
      <p:sp>
        <p:nvSpPr>
          <p:cNvPr id="89895" name="テキスト ボックス 89894">
            <a:extLst>
              <a:ext uri="{FF2B5EF4-FFF2-40B4-BE49-F238E27FC236}">
                <a16:creationId xmlns:a16="http://schemas.microsoft.com/office/drawing/2014/main" id="{03048785-33C7-9719-84CE-745980719A63}"/>
              </a:ext>
            </a:extLst>
          </p:cNvPr>
          <p:cNvSpPr txBox="1"/>
          <p:nvPr/>
        </p:nvSpPr>
        <p:spPr>
          <a:xfrm>
            <a:off x="4713373" y="4972492"/>
            <a:ext cx="6153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accent2"/>
                </a:solidFill>
              </a:rPr>
              <a:t>※</a:t>
            </a:r>
            <a:r>
              <a:rPr kumimoji="1" lang="ja-JP" altLang="en-US" sz="1400" dirty="0">
                <a:solidFill>
                  <a:schemeClr val="accent2"/>
                </a:solidFill>
              </a:rPr>
              <a:t>２</a:t>
            </a:r>
          </a:p>
        </p:txBody>
      </p:sp>
      <p:grpSp>
        <p:nvGrpSpPr>
          <p:cNvPr id="89896" name="グループ化 89895">
            <a:extLst>
              <a:ext uri="{FF2B5EF4-FFF2-40B4-BE49-F238E27FC236}">
                <a16:creationId xmlns:a16="http://schemas.microsoft.com/office/drawing/2014/main" id="{6CAC0D7E-BDE4-AEE5-31A8-C2CE1372319C}"/>
              </a:ext>
            </a:extLst>
          </p:cNvPr>
          <p:cNvGrpSpPr/>
          <p:nvPr/>
        </p:nvGrpSpPr>
        <p:grpSpPr>
          <a:xfrm>
            <a:off x="6375525" y="4832256"/>
            <a:ext cx="2708487" cy="1093243"/>
            <a:chOff x="6237530" y="816758"/>
            <a:chExt cx="2448199" cy="1093243"/>
          </a:xfrm>
        </p:grpSpPr>
        <p:sp>
          <p:nvSpPr>
            <p:cNvPr id="89897" name="テキスト ボックス 89896">
              <a:extLst>
                <a:ext uri="{FF2B5EF4-FFF2-40B4-BE49-F238E27FC236}">
                  <a16:creationId xmlns:a16="http://schemas.microsoft.com/office/drawing/2014/main" id="{434889D1-41F7-0587-F36B-08D5F55963C5}"/>
                </a:ext>
              </a:extLst>
            </p:cNvPr>
            <p:cNvSpPr txBox="1"/>
            <p:nvPr/>
          </p:nvSpPr>
          <p:spPr>
            <a:xfrm>
              <a:off x="6237530" y="890042"/>
              <a:ext cx="2448199" cy="101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sz="1400" dirty="0">
                  <a:solidFill>
                    <a:schemeClr val="accent2"/>
                  </a:solidFill>
                </a:rPr>
                <a:t>※</a:t>
              </a:r>
              <a:r>
                <a:rPr kumimoji="1" lang="ja-JP" altLang="en-US" sz="1400" dirty="0">
                  <a:solidFill>
                    <a:schemeClr val="accent2"/>
                  </a:solidFill>
                </a:rPr>
                <a:t>２「課金」</a:t>
              </a:r>
              <a:endParaRPr kumimoji="1" lang="en-US" altLang="ja-JP" sz="1400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solidFill>
                    <a:schemeClr val="accent2"/>
                  </a:solidFill>
                </a:rPr>
                <a:t>インターネットなどの利用に料金をかけること。</a:t>
              </a:r>
            </a:p>
          </p:txBody>
        </p:sp>
        <p:sp>
          <p:nvSpPr>
            <p:cNvPr id="89898" name="テキスト ボックス 89897">
              <a:extLst>
                <a:ext uri="{FF2B5EF4-FFF2-40B4-BE49-F238E27FC236}">
                  <a16:creationId xmlns:a16="http://schemas.microsoft.com/office/drawing/2014/main" id="{F2E46E8F-8308-CE15-495F-2599A1D1EFBB}"/>
                </a:ext>
              </a:extLst>
            </p:cNvPr>
            <p:cNvSpPr txBox="1"/>
            <p:nvPr/>
          </p:nvSpPr>
          <p:spPr>
            <a:xfrm>
              <a:off x="6563223" y="816758"/>
              <a:ext cx="6087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かきん</a:t>
              </a:r>
            </a:p>
          </p:txBody>
        </p:sp>
        <p:sp>
          <p:nvSpPr>
            <p:cNvPr id="89902" name="テキスト ボックス 89901">
              <a:extLst>
                <a:ext uri="{FF2B5EF4-FFF2-40B4-BE49-F238E27FC236}">
                  <a16:creationId xmlns:a16="http://schemas.microsoft.com/office/drawing/2014/main" id="{5810704F-D9AD-CF40-2AFC-89DAB58A1BE1}"/>
                </a:ext>
              </a:extLst>
            </p:cNvPr>
            <p:cNvSpPr txBox="1"/>
            <p:nvPr/>
          </p:nvSpPr>
          <p:spPr>
            <a:xfrm>
              <a:off x="7616551" y="1130110"/>
              <a:ext cx="5190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りよう</a:t>
              </a:r>
            </a:p>
          </p:txBody>
        </p:sp>
        <p:sp>
          <p:nvSpPr>
            <p:cNvPr id="89903" name="テキスト ボックス 89902">
              <a:extLst>
                <a:ext uri="{FF2B5EF4-FFF2-40B4-BE49-F238E27FC236}">
                  <a16:creationId xmlns:a16="http://schemas.microsoft.com/office/drawing/2014/main" id="{35793CDA-E976-4859-8C6D-B801724BA384}"/>
                </a:ext>
              </a:extLst>
            </p:cNvPr>
            <p:cNvSpPr txBox="1"/>
            <p:nvPr/>
          </p:nvSpPr>
          <p:spPr>
            <a:xfrm>
              <a:off x="7959413" y="1116408"/>
              <a:ext cx="65185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2"/>
                  </a:solidFill>
                </a:rPr>
                <a:t>りょうきん</a:t>
              </a:r>
              <a:endParaRPr kumimoji="1" lang="en-US" altLang="ja-JP" sz="1000" dirty="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4339" name="正方形/長方形 2"/>
          <p:cNvGrpSpPr>
            <a:grpSpLocks/>
          </p:cNvGrpSpPr>
          <p:nvPr/>
        </p:nvGrpSpPr>
        <p:grpSpPr bwMode="auto">
          <a:xfrm>
            <a:off x="-30163" y="-55101"/>
            <a:ext cx="9240838" cy="868363"/>
            <a:chOff x="-19" y="-19"/>
            <a:chExt cx="5821" cy="914"/>
          </a:xfrm>
        </p:grpSpPr>
        <p:pic>
          <p:nvPicPr>
            <p:cNvPr id="14341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⑥依存症にならないために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197643" y="830363"/>
            <a:ext cx="8785225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１．使用している時間を記録する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ネットやゲームに使っている時間を確認しましょう。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２．時間を管理する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利用する時間を決めて、時間の管理をしましょう。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３．趣味などに打ち込む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ネットやゲーム以外で夢中になれることを見つけましょう。 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４．周りの人に相談する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自分だけで解決できない場合は、保護者や先生、お医者さんなどに相談しましょう。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197FD3-A3B3-B57C-9243-C5BFC0C2AA06}"/>
              </a:ext>
            </a:extLst>
          </p:cNvPr>
          <p:cNvSpPr txBox="1"/>
          <p:nvPr/>
        </p:nvSpPr>
        <p:spPr>
          <a:xfrm>
            <a:off x="827584" y="73244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しよう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B6CB1D3-26E5-0140-F742-44C0F7E46F15}"/>
              </a:ext>
            </a:extLst>
          </p:cNvPr>
          <p:cNvSpPr txBox="1"/>
          <p:nvPr/>
        </p:nvSpPr>
        <p:spPr>
          <a:xfrm>
            <a:off x="2628545" y="7129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じかん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F8DD3E-40D6-9CD2-AA70-45ACEFECBA4B}"/>
              </a:ext>
            </a:extLst>
          </p:cNvPr>
          <p:cNvSpPr txBox="1"/>
          <p:nvPr/>
        </p:nvSpPr>
        <p:spPr>
          <a:xfrm>
            <a:off x="3564649" y="7129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きろく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D6054DD-5D2A-BD9A-25B4-969F7EDBAD07}"/>
              </a:ext>
            </a:extLst>
          </p:cNvPr>
          <p:cNvSpPr txBox="1"/>
          <p:nvPr/>
        </p:nvSpPr>
        <p:spPr>
          <a:xfrm>
            <a:off x="840854" y="19888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じかん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4065BC1-6FBD-BD1D-AE9B-DF98ECB462FB}"/>
              </a:ext>
            </a:extLst>
          </p:cNvPr>
          <p:cNvSpPr txBox="1"/>
          <p:nvPr/>
        </p:nvSpPr>
        <p:spPr>
          <a:xfrm>
            <a:off x="1763688" y="19888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かんり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5409E4-A17B-F279-7791-5C6247573BF1}"/>
              </a:ext>
            </a:extLst>
          </p:cNvPr>
          <p:cNvSpPr txBox="1"/>
          <p:nvPr/>
        </p:nvSpPr>
        <p:spPr>
          <a:xfrm>
            <a:off x="827584" y="321096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しゅみ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AA5242F-A297-31FD-51DE-AE63E7246301}"/>
              </a:ext>
            </a:extLst>
          </p:cNvPr>
          <p:cNvSpPr txBox="1"/>
          <p:nvPr/>
        </p:nvSpPr>
        <p:spPr>
          <a:xfrm>
            <a:off x="2411644" y="3210966"/>
            <a:ext cx="36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E98498-028A-E62D-9166-732E7C25D999}"/>
              </a:ext>
            </a:extLst>
          </p:cNvPr>
          <p:cNvSpPr txBox="1"/>
          <p:nvPr/>
        </p:nvSpPr>
        <p:spPr>
          <a:xfrm>
            <a:off x="2987824" y="3195029"/>
            <a:ext cx="36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755484-1BCB-51D7-3560-514A2E3AFEF8}"/>
              </a:ext>
            </a:extLst>
          </p:cNvPr>
          <p:cNvSpPr txBox="1"/>
          <p:nvPr/>
        </p:nvSpPr>
        <p:spPr>
          <a:xfrm>
            <a:off x="755576" y="44673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まわ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52726B7-6BA7-1D4D-202E-BF3C57206B8A}"/>
              </a:ext>
            </a:extLst>
          </p:cNvPr>
          <p:cNvSpPr txBox="1"/>
          <p:nvPr/>
        </p:nvSpPr>
        <p:spPr>
          <a:xfrm>
            <a:off x="1669000" y="4479525"/>
            <a:ext cx="580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ひと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4FB6578-9A09-98B4-72B3-092E484B8CE9}"/>
              </a:ext>
            </a:extLst>
          </p:cNvPr>
          <p:cNvSpPr txBox="1"/>
          <p:nvPr/>
        </p:nvSpPr>
        <p:spPr>
          <a:xfrm>
            <a:off x="2268724" y="4486818"/>
            <a:ext cx="108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そうだん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3939BC0-A83B-B06C-3E1B-97D8B2287320}"/>
              </a:ext>
            </a:extLst>
          </p:cNvPr>
          <p:cNvSpPr txBox="1"/>
          <p:nvPr/>
        </p:nvSpPr>
        <p:spPr>
          <a:xfrm>
            <a:off x="2845099" y="1333780"/>
            <a:ext cx="675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つか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87D89F9-F31F-A0AE-3F2B-82536335801C}"/>
              </a:ext>
            </a:extLst>
          </p:cNvPr>
          <p:cNvSpPr txBox="1"/>
          <p:nvPr/>
        </p:nvSpPr>
        <p:spPr>
          <a:xfrm>
            <a:off x="4427984" y="1333780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E225DC7-22FF-F18B-6BF2-862A6C2C9E5A}"/>
              </a:ext>
            </a:extLst>
          </p:cNvPr>
          <p:cNvSpPr txBox="1"/>
          <p:nvPr/>
        </p:nvSpPr>
        <p:spPr>
          <a:xfrm>
            <a:off x="5323894" y="1333780"/>
            <a:ext cx="1018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かくにん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7E34C4-E90C-9BCC-91FC-B106F23CEA91}"/>
              </a:ext>
            </a:extLst>
          </p:cNvPr>
          <p:cNvSpPr txBox="1"/>
          <p:nvPr/>
        </p:nvSpPr>
        <p:spPr>
          <a:xfrm>
            <a:off x="539552" y="2582769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りよう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D5A8CA9-19AA-4974-16DD-CD91D694310D}"/>
              </a:ext>
            </a:extLst>
          </p:cNvPr>
          <p:cNvSpPr txBox="1"/>
          <p:nvPr/>
        </p:nvSpPr>
        <p:spPr>
          <a:xfrm>
            <a:off x="1714886" y="2585635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3F94DF2-07E7-1DAA-1B3A-2979F69D45B5}"/>
              </a:ext>
            </a:extLst>
          </p:cNvPr>
          <p:cNvSpPr txBox="1"/>
          <p:nvPr/>
        </p:nvSpPr>
        <p:spPr>
          <a:xfrm>
            <a:off x="2699792" y="2584337"/>
            <a:ext cx="36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0507E80-5E6C-3153-0ECF-386A1366CAC4}"/>
              </a:ext>
            </a:extLst>
          </p:cNvPr>
          <p:cNvSpPr txBox="1"/>
          <p:nvPr/>
        </p:nvSpPr>
        <p:spPr>
          <a:xfrm>
            <a:off x="3865300" y="2614270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じかん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BEEE9B8-0190-0F93-7563-DAF940E2FBBD}"/>
              </a:ext>
            </a:extLst>
          </p:cNvPr>
          <p:cNvSpPr txBox="1"/>
          <p:nvPr/>
        </p:nvSpPr>
        <p:spPr>
          <a:xfrm>
            <a:off x="4722822" y="2582769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かんり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C3A57A9-C0AE-9AC5-E642-4B95BA3BCAF4}"/>
              </a:ext>
            </a:extLst>
          </p:cNvPr>
          <p:cNvSpPr txBox="1"/>
          <p:nvPr/>
        </p:nvSpPr>
        <p:spPr>
          <a:xfrm>
            <a:off x="2606291" y="3861855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いがい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27CEB7A-AFD3-6702-EAB5-E218B4E8F660}"/>
              </a:ext>
            </a:extLst>
          </p:cNvPr>
          <p:cNvSpPr txBox="1"/>
          <p:nvPr/>
        </p:nvSpPr>
        <p:spPr>
          <a:xfrm>
            <a:off x="3476491" y="3848428"/>
            <a:ext cx="1018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むちゅう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C959256-7D8D-636B-7433-018C1787FC61}"/>
              </a:ext>
            </a:extLst>
          </p:cNvPr>
          <p:cNvSpPr txBox="1"/>
          <p:nvPr/>
        </p:nvSpPr>
        <p:spPr>
          <a:xfrm>
            <a:off x="6316920" y="3842981"/>
            <a:ext cx="343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み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8A31BD9-34F7-6206-B28D-139C8E515365}"/>
              </a:ext>
            </a:extLst>
          </p:cNvPr>
          <p:cNvSpPr txBox="1"/>
          <p:nvPr/>
        </p:nvSpPr>
        <p:spPr>
          <a:xfrm>
            <a:off x="546715" y="5095558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じぶん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954C904-388E-EA76-C99B-1E9A57C6B7E1}"/>
              </a:ext>
            </a:extLst>
          </p:cNvPr>
          <p:cNvSpPr txBox="1"/>
          <p:nvPr/>
        </p:nvSpPr>
        <p:spPr>
          <a:xfrm>
            <a:off x="1877373" y="5111781"/>
            <a:ext cx="1068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かいけつ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A583C9F-D5AC-D6F5-A76B-EB98FD63D816}"/>
              </a:ext>
            </a:extLst>
          </p:cNvPr>
          <p:cNvSpPr txBox="1"/>
          <p:nvPr/>
        </p:nvSpPr>
        <p:spPr>
          <a:xfrm>
            <a:off x="3865300" y="5095558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ばあい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1E5366-3D31-C1B0-1CEB-F0106FD5B3AC}"/>
              </a:ext>
            </a:extLst>
          </p:cNvPr>
          <p:cNvSpPr txBox="1"/>
          <p:nvPr/>
        </p:nvSpPr>
        <p:spPr>
          <a:xfrm>
            <a:off x="5109385" y="5095558"/>
            <a:ext cx="101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ほごしゃ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1F134D4-BAC3-C403-F4D7-31F0786D9339}"/>
              </a:ext>
            </a:extLst>
          </p:cNvPr>
          <p:cNvSpPr txBox="1"/>
          <p:nvPr/>
        </p:nvSpPr>
        <p:spPr>
          <a:xfrm>
            <a:off x="6179582" y="5095558"/>
            <a:ext cx="1140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せんせい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B878770-B2AC-7861-2F84-BA728F4087A4}"/>
              </a:ext>
            </a:extLst>
          </p:cNvPr>
          <p:cNvSpPr txBox="1"/>
          <p:nvPr/>
        </p:nvSpPr>
        <p:spPr>
          <a:xfrm>
            <a:off x="7524328" y="5090111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いしゃ</a:t>
            </a:r>
          </a:p>
        </p:txBody>
      </p:sp>
      <p:sp>
        <p:nvSpPr>
          <p:cNvPr id="14336" name="テキスト ボックス 14335">
            <a:extLst>
              <a:ext uri="{FF2B5EF4-FFF2-40B4-BE49-F238E27FC236}">
                <a16:creationId xmlns:a16="http://schemas.microsoft.com/office/drawing/2014/main" id="{9DA25B91-B1C8-B1A1-239D-5EBCDF3A860E}"/>
              </a:ext>
            </a:extLst>
          </p:cNvPr>
          <p:cNvSpPr txBox="1"/>
          <p:nvPr/>
        </p:nvSpPr>
        <p:spPr>
          <a:xfrm>
            <a:off x="994670" y="5658305"/>
            <a:ext cx="1068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そうだん</a:t>
            </a:r>
          </a:p>
        </p:txBody>
      </p:sp>
      <p:sp>
        <p:nvSpPr>
          <p:cNvPr id="14337" name="テキスト ボックス 14336">
            <a:extLst>
              <a:ext uri="{FF2B5EF4-FFF2-40B4-BE49-F238E27FC236}">
                <a16:creationId xmlns:a16="http://schemas.microsoft.com/office/drawing/2014/main" id="{AACF7E1F-ED6C-6C33-E814-0D69209F3F3D}"/>
              </a:ext>
            </a:extLst>
          </p:cNvPr>
          <p:cNvSpPr txBox="1"/>
          <p:nvPr/>
        </p:nvSpPr>
        <p:spPr>
          <a:xfrm>
            <a:off x="355944" y="-104227"/>
            <a:ext cx="12774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いぞんしょう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5363" name="正方形/長方形 2"/>
          <p:cNvPicPr preferRelativeResize="0"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⑦注意してほしいポイント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1520" y="1196752"/>
            <a:ext cx="8424863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１．「ゲーム障害」は病気です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利用時間などを自分でコントロールできなくなり日常生活に支障が出ることを「ゲーム障害」といいます。「ゲーム障害」は病気であり、治療が必要です。特に、小中学生では短期間で重症化しやすい傾向がみられます。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２．「家庭内ルール」を作りましょう</a:t>
            </a: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家庭で保護者と話し合い、自分の行動を見守ってもらいましょう。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ja-JP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-OTF 新ゴ Pro L" pitchFamily="34" charset="-128"/>
              <a:ea typeface="A-OTF 新ゴ Pro L" pitchFamily="34" charset="-128"/>
            </a:endParaRPr>
          </a:p>
        </p:txBody>
      </p:sp>
      <p:sp>
        <p:nvSpPr>
          <p:cNvPr id="3" name="フローチャート: 抜出し 2"/>
          <p:cNvSpPr/>
          <p:nvPr/>
        </p:nvSpPr>
        <p:spPr>
          <a:xfrm>
            <a:off x="6321425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5367" name="テキスト ボックス 3"/>
          <p:cNvSpPr txBox="1">
            <a:spLocks noChangeArrowheads="1"/>
          </p:cNvSpPr>
          <p:nvPr/>
        </p:nvSpPr>
        <p:spPr bwMode="auto">
          <a:xfrm>
            <a:off x="6435725" y="18732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FB9BED-E83F-7A64-0412-A8A4BAB90B5B}"/>
              </a:ext>
            </a:extLst>
          </p:cNvPr>
          <p:cNvSpPr txBox="1"/>
          <p:nvPr/>
        </p:nvSpPr>
        <p:spPr>
          <a:xfrm>
            <a:off x="1979711" y="1087529"/>
            <a:ext cx="122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しようがい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701090-436B-290B-54EE-BF88536A4BCD}"/>
              </a:ext>
            </a:extLst>
          </p:cNvPr>
          <p:cNvSpPr txBox="1"/>
          <p:nvPr/>
        </p:nvSpPr>
        <p:spPr>
          <a:xfrm>
            <a:off x="3235325" y="1092696"/>
            <a:ext cx="976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びょうき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98EB7B-B2FF-8628-D53E-65A2CC6D4694}"/>
              </a:ext>
            </a:extLst>
          </p:cNvPr>
          <p:cNvSpPr txBox="1"/>
          <p:nvPr/>
        </p:nvSpPr>
        <p:spPr>
          <a:xfrm>
            <a:off x="1071356" y="3991247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かていない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376B4C6-E416-4163-D291-EA6DF1D1571E}"/>
              </a:ext>
            </a:extLst>
          </p:cNvPr>
          <p:cNvSpPr txBox="1"/>
          <p:nvPr/>
        </p:nvSpPr>
        <p:spPr>
          <a:xfrm>
            <a:off x="3563888" y="3991247"/>
            <a:ext cx="540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つく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EB4D26-17F3-B3E0-5AD3-9AC4DC7B8C3B}"/>
              </a:ext>
            </a:extLst>
          </p:cNvPr>
          <p:cNvSpPr txBox="1"/>
          <p:nvPr/>
        </p:nvSpPr>
        <p:spPr>
          <a:xfrm>
            <a:off x="623400" y="1745182"/>
            <a:ext cx="1428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りようじかん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3D2B238-78E1-53E6-77DA-FCDBAC16FA5F}"/>
              </a:ext>
            </a:extLst>
          </p:cNvPr>
          <p:cNvSpPr txBox="1"/>
          <p:nvPr/>
        </p:nvSpPr>
        <p:spPr>
          <a:xfrm>
            <a:off x="2755893" y="1733477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4C0EED-AE29-D064-EE22-BEFB56E80AF7}"/>
              </a:ext>
            </a:extLst>
          </p:cNvPr>
          <p:cNvSpPr txBox="1"/>
          <p:nvPr/>
        </p:nvSpPr>
        <p:spPr>
          <a:xfrm>
            <a:off x="7032113" y="1712968"/>
            <a:ext cx="201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にちじょうせいかつ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303354D-B521-49DD-BB42-CEFCF746EAED}"/>
              </a:ext>
            </a:extLst>
          </p:cNvPr>
          <p:cNvSpPr txBox="1"/>
          <p:nvPr/>
        </p:nvSpPr>
        <p:spPr>
          <a:xfrm>
            <a:off x="539552" y="2259876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ししょう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A330F9E-DA7F-D5B0-80DA-0135CBD12DAB}"/>
              </a:ext>
            </a:extLst>
          </p:cNvPr>
          <p:cNvSpPr txBox="1"/>
          <p:nvPr/>
        </p:nvSpPr>
        <p:spPr>
          <a:xfrm>
            <a:off x="1471590" y="2259876"/>
            <a:ext cx="364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で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CD09F92-3356-3417-F835-9839A0F36C3F}"/>
              </a:ext>
            </a:extLst>
          </p:cNvPr>
          <p:cNvSpPr txBox="1"/>
          <p:nvPr/>
        </p:nvSpPr>
        <p:spPr>
          <a:xfrm>
            <a:off x="4091391" y="2259876"/>
            <a:ext cx="1152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しょうがい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CA92CB1-4203-478E-DD7E-F2A79310556D}"/>
              </a:ext>
            </a:extLst>
          </p:cNvPr>
          <p:cNvSpPr txBox="1"/>
          <p:nvPr/>
        </p:nvSpPr>
        <p:spPr>
          <a:xfrm>
            <a:off x="8037344" y="2275983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603EF01-F0DB-A620-FAC4-5C5A0C4E17B9}"/>
              </a:ext>
            </a:extLst>
          </p:cNvPr>
          <p:cNvSpPr txBox="1"/>
          <p:nvPr/>
        </p:nvSpPr>
        <p:spPr>
          <a:xfrm>
            <a:off x="161251" y="2825602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がい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A18F94-1FDE-8D51-14B8-909C0EB7C51F}"/>
              </a:ext>
            </a:extLst>
          </p:cNvPr>
          <p:cNvSpPr txBox="1"/>
          <p:nvPr/>
        </p:nvSpPr>
        <p:spPr>
          <a:xfrm>
            <a:off x="1155808" y="2825602"/>
            <a:ext cx="103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びょうき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7B26205-5B57-8D30-8956-5DEFCFCCD89C}"/>
              </a:ext>
            </a:extLst>
          </p:cNvPr>
          <p:cNvSpPr txBox="1"/>
          <p:nvPr/>
        </p:nvSpPr>
        <p:spPr>
          <a:xfrm>
            <a:off x="2978099" y="2830846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ちりょう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EB6F889-52FB-E39F-BAA5-7EA77D9BBD5F}"/>
              </a:ext>
            </a:extLst>
          </p:cNvPr>
          <p:cNvSpPr txBox="1"/>
          <p:nvPr/>
        </p:nvSpPr>
        <p:spPr>
          <a:xfrm>
            <a:off x="3893478" y="2830846"/>
            <a:ext cx="1028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ひつよう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3A048AC-1E08-69F9-8F9E-6C634B735D2B}"/>
              </a:ext>
            </a:extLst>
          </p:cNvPr>
          <p:cNvSpPr txBox="1"/>
          <p:nvPr/>
        </p:nvSpPr>
        <p:spPr>
          <a:xfrm>
            <a:off x="5422188" y="2825602"/>
            <a:ext cx="593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とく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9C69BFD-18CA-3ABE-0D60-7CAAF5F27684}"/>
              </a:ext>
            </a:extLst>
          </p:cNvPr>
          <p:cNvSpPr txBox="1"/>
          <p:nvPr/>
        </p:nvSpPr>
        <p:spPr>
          <a:xfrm>
            <a:off x="6015348" y="2833189"/>
            <a:ext cx="2096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しょうちゅうがくせい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2750FA0-4AD0-5DFE-5C9A-92C753828F1C}"/>
              </a:ext>
            </a:extLst>
          </p:cNvPr>
          <p:cNvSpPr txBox="1"/>
          <p:nvPr/>
        </p:nvSpPr>
        <p:spPr>
          <a:xfrm>
            <a:off x="8158709" y="2833189"/>
            <a:ext cx="626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たん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5E65000-4A3E-6275-A774-26CD214DB3B6}"/>
              </a:ext>
            </a:extLst>
          </p:cNvPr>
          <p:cNvSpPr txBox="1"/>
          <p:nvPr/>
        </p:nvSpPr>
        <p:spPr>
          <a:xfrm>
            <a:off x="236712" y="3358868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きかん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9961D80-4818-3537-680D-2048258314E3}"/>
              </a:ext>
            </a:extLst>
          </p:cNvPr>
          <p:cNvSpPr txBox="1"/>
          <p:nvPr/>
        </p:nvSpPr>
        <p:spPr>
          <a:xfrm>
            <a:off x="971847" y="3358868"/>
            <a:ext cx="1495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じゅうしょうか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5E57C79-3B9A-BB95-0F3F-9C155FF46259}"/>
              </a:ext>
            </a:extLst>
          </p:cNvPr>
          <p:cNvSpPr txBox="1"/>
          <p:nvPr/>
        </p:nvSpPr>
        <p:spPr>
          <a:xfrm>
            <a:off x="3235325" y="3358868"/>
            <a:ext cx="2096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けいこう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29EC34A-566F-3F1C-F217-1F5658887158}"/>
              </a:ext>
            </a:extLst>
          </p:cNvPr>
          <p:cNvSpPr txBox="1"/>
          <p:nvPr/>
        </p:nvSpPr>
        <p:spPr>
          <a:xfrm>
            <a:off x="539552" y="4575268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かてい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65F3499-9739-63B9-EE82-037600131DFB}"/>
              </a:ext>
            </a:extLst>
          </p:cNvPr>
          <p:cNvSpPr txBox="1"/>
          <p:nvPr/>
        </p:nvSpPr>
        <p:spPr>
          <a:xfrm>
            <a:off x="1518593" y="4575268"/>
            <a:ext cx="1029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ほごしゃ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34C4EC4-95A4-EE71-00E6-E2F2563C3342}"/>
              </a:ext>
            </a:extLst>
          </p:cNvPr>
          <p:cNvSpPr txBox="1"/>
          <p:nvPr/>
        </p:nvSpPr>
        <p:spPr>
          <a:xfrm>
            <a:off x="2631665" y="4568996"/>
            <a:ext cx="644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はな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2A12C0E-3D03-46D4-7320-563711861E2B}"/>
              </a:ext>
            </a:extLst>
          </p:cNvPr>
          <p:cNvSpPr txBox="1"/>
          <p:nvPr/>
        </p:nvSpPr>
        <p:spPr>
          <a:xfrm>
            <a:off x="3333519" y="4563752"/>
            <a:ext cx="361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あ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63FF922-E1F5-C7DE-6FEA-8371D947D4A4}"/>
              </a:ext>
            </a:extLst>
          </p:cNvPr>
          <p:cNvSpPr txBox="1"/>
          <p:nvPr/>
        </p:nvSpPr>
        <p:spPr>
          <a:xfrm>
            <a:off x="4195503" y="4563752"/>
            <a:ext cx="808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じぶん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602EF3F-D374-8784-D81F-D07AFCB0928B}"/>
              </a:ext>
            </a:extLst>
          </p:cNvPr>
          <p:cNvSpPr txBox="1"/>
          <p:nvPr/>
        </p:nvSpPr>
        <p:spPr>
          <a:xfrm>
            <a:off x="5094317" y="4563951"/>
            <a:ext cx="8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こうどう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3FD67E3-1CF1-D465-99CA-C8AB103300C6}"/>
              </a:ext>
            </a:extLst>
          </p:cNvPr>
          <p:cNvSpPr txBox="1"/>
          <p:nvPr/>
        </p:nvSpPr>
        <p:spPr>
          <a:xfrm>
            <a:off x="6015348" y="4561922"/>
            <a:ext cx="807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みまも</a:t>
            </a:r>
          </a:p>
        </p:txBody>
      </p:sp>
      <p:sp>
        <p:nvSpPr>
          <p:cNvPr id="89888" name="テキスト ボックス 89887">
            <a:extLst>
              <a:ext uri="{FF2B5EF4-FFF2-40B4-BE49-F238E27FC236}">
                <a16:creationId xmlns:a16="http://schemas.microsoft.com/office/drawing/2014/main" id="{6A07A6DF-4099-FAC8-D291-4C8AC7A5D003}"/>
              </a:ext>
            </a:extLst>
          </p:cNvPr>
          <p:cNvSpPr txBox="1"/>
          <p:nvPr/>
        </p:nvSpPr>
        <p:spPr>
          <a:xfrm>
            <a:off x="359630" y="-92805"/>
            <a:ext cx="822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ちゅうい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638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6389" name="正方形/長方形 2"/>
            <p:cNvPicPr preferRelativeResize="0">
              <a:picLocks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⑧依存度チェック</a:t>
              </a:r>
              <a:r>
                <a:rPr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☑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250825" y="981075"/>
            <a:ext cx="8424863" cy="4896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これから</a:t>
            </a: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８つ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の質問をします。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「はい」「いいえ」で回答し、「はい」の数を数えてください。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endParaRPr lang="en-US" altLang="ja-JP" sz="36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-OTF 新ゴ Pro L" pitchFamily="34" charset="-128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en-US" altLang="ja-JP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【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参考</a:t>
            </a:r>
            <a:r>
              <a:rPr lang="en-US" altLang="ja-JP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】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-OTF 新ゴ Pro L" pitchFamily="34" charset="-128"/>
              </a:rPr>
              <a:t>キンバリー・ヤング博士の診断質問票（ＤＱ）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-OTF 新ゴ Pro L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49F936-B7AB-8EAE-0B41-669B4FB6B20F}"/>
              </a:ext>
            </a:extLst>
          </p:cNvPr>
          <p:cNvSpPr txBox="1"/>
          <p:nvPr/>
        </p:nvSpPr>
        <p:spPr>
          <a:xfrm>
            <a:off x="2051720" y="15567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しつもん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E9214A-5395-0C5E-3B26-B5876A6F8982}"/>
              </a:ext>
            </a:extLst>
          </p:cNvPr>
          <p:cNvSpPr txBox="1"/>
          <p:nvPr/>
        </p:nvSpPr>
        <p:spPr>
          <a:xfrm>
            <a:off x="2475970" y="225228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かいとう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DFE52F-710B-40D4-2C80-962E939476C7}"/>
              </a:ext>
            </a:extLst>
          </p:cNvPr>
          <p:cNvSpPr txBox="1"/>
          <p:nvPr/>
        </p:nvSpPr>
        <p:spPr>
          <a:xfrm>
            <a:off x="4716016" y="2252286"/>
            <a:ext cx="70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F342F2-19AA-548C-F18D-18DB91D7656E}"/>
              </a:ext>
            </a:extLst>
          </p:cNvPr>
          <p:cNvSpPr txBox="1"/>
          <p:nvPr/>
        </p:nvSpPr>
        <p:spPr>
          <a:xfrm>
            <a:off x="5385191" y="225228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かぞ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1C54831-6329-CA14-B375-CD18DC6AD1B8}"/>
              </a:ext>
            </a:extLst>
          </p:cNvPr>
          <p:cNvSpPr txBox="1"/>
          <p:nvPr/>
        </p:nvSpPr>
        <p:spPr>
          <a:xfrm>
            <a:off x="478228" y="3933056"/>
            <a:ext cx="94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さんこう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3EF8EC-F63D-A60D-AB06-D61A2B622B26}"/>
              </a:ext>
            </a:extLst>
          </p:cNvPr>
          <p:cNvSpPr txBox="1"/>
          <p:nvPr/>
        </p:nvSpPr>
        <p:spPr>
          <a:xfrm>
            <a:off x="4193882" y="3913718"/>
            <a:ext cx="882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はかせ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B8E855E-7F06-6B03-E5BE-5F3B20FFD78E}"/>
              </a:ext>
            </a:extLst>
          </p:cNvPr>
          <p:cNvSpPr txBox="1"/>
          <p:nvPr/>
        </p:nvSpPr>
        <p:spPr>
          <a:xfrm>
            <a:off x="5004048" y="391371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しんだんしつもんひょう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DF59B3D-2A67-5648-2B9C-DEC993456E26}"/>
              </a:ext>
            </a:extLst>
          </p:cNvPr>
          <p:cNvSpPr txBox="1"/>
          <p:nvPr/>
        </p:nvSpPr>
        <p:spPr>
          <a:xfrm>
            <a:off x="522021" y="-66267"/>
            <a:ext cx="9267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600" spc="-300" dirty="0">
                <a:solidFill>
                  <a:schemeClr val="bg1"/>
                </a:solidFill>
              </a:rPr>
              <a:t>いぞんど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1160</Words>
  <Application>Microsoft Office PowerPoint</Application>
  <PresentationFormat>画面に合わせる (4:3)</PresentationFormat>
  <Paragraphs>311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12</vt:i4>
      </vt:variant>
    </vt:vector>
  </HeadingPairs>
  <TitlesOfParts>
    <vt:vector size="26" baseType="lpstr">
      <vt:lpstr>A-OTF 新ゴ Pro L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児山 耕生</cp:lastModifiedBy>
  <cp:revision>71</cp:revision>
  <cp:lastPrinted>2024-03-07T04:45:38Z</cp:lastPrinted>
  <dcterms:created xsi:type="dcterms:W3CDTF">1601-01-01T00:00:00Z</dcterms:created>
  <dcterms:modified xsi:type="dcterms:W3CDTF">2024-03-13T23:39:47Z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2024-02-16T06:32:23Z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46c461db-2dcf-4027-802c-19ecf88357f6</vt:lpwstr>
  </property>
  <property fmtid="{D5CDD505-2E9C-101B-9397-08002B2CF9AE}" pid="9" name="MSIP_Label_defa4170-0d19-0005-0004-bc88714345d2_ContentBits">
    <vt:lpwstr>0</vt:lpwstr>
  </property>
</Properties>
</file>