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24"/>
  </p:notesMasterIdLst>
  <p:handoutMasterIdLst>
    <p:handoutMasterId r:id="rId25"/>
  </p:handoutMasterIdLst>
  <p:sldIdLst>
    <p:sldId id="448" r:id="rId7"/>
    <p:sldId id="507" r:id="rId8"/>
    <p:sldId id="509" r:id="rId9"/>
    <p:sldId id="510" r:id="rId10"/>
    <p:sldId id="512" r:id="rId11"/>
    <p:sldId id="518" r:id="rId12"/>
    <p:sldId id="517" r:id="rId13"/>
    <p:sldId id="498" r:id="rId14"/>
    <p:sldId id="514" r:id="rId15"/>
    <p:sldId id="513" r:id="rId16"/>
    <p:sldId id="506" r:id="rId17"/>
    <p:sldId id="519" r:id="rId18"/>
    <p:sldId id="515" r:id="rId19"/>
    <p:sldId id="521" r:id="rId20"/>
    <p:sldId id="516" r:id="rId21"/>
    <p:sldId id="522" r:id="rId22"/>
    <p:sldId id="523" r:id="rId23"/>
  </p:sldIdLst>
  <p:sldSz cx="9144000" cy="6858000" type="screen4x3"/>
  <p:notesSz cx="9939338" cy="6807200"/>
  <p:custDataLst>
    <p:tags r:id="rId26"/>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1608" userDrawn="1">
          <p15:clr>
            <a:srgbClr val="A4A3A4"/>
          </p15:clr>
        </p15:guide>
        <p15:guide id="2" pos="417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83C6"/>
    <a:srgbClr val="FFFFFF"/>
    <a:srgbClr val="E1FFE1"/>
    <a:srgbClr val="FFCCFF"/>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434" autoAdjust="0"/>
  </p:normalViewPr>
  <p:slideViewPr>
    <p:cSldViewPr>
      <p:cViewPr varScale="1">
        <p:scale>
          <a:sx n="164" d="100"/>
          <a:sy n="164" d="100"/>
        </p:scale>
        <p:origin x="1626" y="24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1608"/>
        <p:guide pos="417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gs" Target="tags/tag1.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5628888" y="6466458"/>
            <a:ext cx="4308130" cy="340742"/>
          </a:xfrm>
          <a:prstGeom prst="rect">
            <a:avLst/>
          </a:prstGeom>
        </p:spPr>
        <p:txBody>
          <a:bodyPr vert="horz" lIns="91559" tIns="45779" rIns="91559" bIns="45779" rtlCol="0" anchor="b"/>
          <a:lstStyle>
            <a:lvl1pPr algn="r">
              <a:defRPr sz="1200"/>
            </a:lvl1pPr>
          </a:lstStyle>
          <a:p>
            <a:fld id="{9B0F4BE5-1597-48A3-AD34-2A9D911A3A7A}" type="slidenum">
              <a:rPr kumimoji="1" lang="ja-JP" altLang="en-US" smtClean="0"/>
              <a:t>‹#›</a:t>
            </a:fld>
            <a:endParaRPr kumimoji="1" lang="ja-JP" altLang="en-US"/>
          </a:p>
        </p:txBody>
      </p:sp>
      <p:sp>
        <p:nvSpPr>
          <p:cNvPr id="7" name="ヘッダー プレースホルダー 6"/>
          <p:cNvSpPr>
            <a:spLocks noGrp="1"/>
          </p:cNvSpPr>
          <p:nvPr>
            <p:ph type="hdr" sz="quarter"/>
          </p:nvPr>
        </p:nvSpPr>
        <p:spPr>
          <a:xfrm>
            <a:off x="1" y="0"/>
            <a:ext cx="4308130" cy="340742"/>
          </a:xfrm>
          <a:prstGeom prst="rect">
            <a:avLst/>
          </a:prstGeom>
        </p:spPr>
        <p:txBody>
          <a:bodyPr vert="horz" lIns="91559" tIns="45779" rIns="91559" bIns="45779" rtlCol="0"/>
          <a:lstStyle>
            <a:lvl1pPr algn="l">
              <a:defRPr sz="1200"/>
            </a:lvl1pPr>
          </a:lstStyle>
          <a:p>
            <a:endParaRPr kumimoji="1" lang="ja-JP" altLang="en-US"/>
          </a:p>
        </p:txBody>
      </p:sp>
      <p:sp>
        <p:nvSpPr>
          <p:cNvPr id="8" name="フッター プレースホルダー 7"/>
          <p:cNvSpPr>
            <a:spLocks noGrp="1"/>
          </p:cNvSpPr>
          <p:nvPr>
            <p:ph type="ftr" sz="quarter" idx="2"/>
          </p:nvPr>
        </p:nvSpPr>
        <p:spPr>
          <a:xfrm>
            <a:off x="1" y="6466458"/>
            <a:ext cx="4308130" cy="340742"/>
          </a:xfrm>
          <a:prstGeom prst="rect">
            <a:avLst/>
          </a:prstGeom>
        </p:spPr>
        <p:txBody>
          <a:bodyPr vert="horz" lIns="91559" tIns="45779" rIns="91559" bIns="45779" rtlCol="0" anchor="b"/>
          <a:lstStyle>
            <a:lvl1pPr algn="l">
              <a:defRPr sz="1200"/>
            </a:lvl1pPr>
          </a:lstStyle>
          <a:p>
            <a:endParaRPr kumimoji="1" lang="ja-JP" altLang="en-US"/>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3" y="0"/>
            <a:ext cx="4307045" cy="340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5629995" y="0"/>
            <a:ext cx="4307045" cy="340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2024/11/29</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3267075" y="511175"/>
            <a:ext cx="3405188" cy="2552700"/>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993935" y="3233421"/>
            <a:ext cx="7951470" cy="30632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3" y="6465659"/>
            <a:ext cx="4307045" cy="340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5629995" y="6465659"/>
            <a:ext cx="4307045" cy="340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559" tIns="45779" rIns="91559" bIns="45779" numCol="1" anchor="b" anchorCtr="0" compatLnSpc="1">
            <a:prstTxWarp prst="textNoShape">
              <a:avLst/>
            </a:prstTxWarp>
          </a:bodyPr>
          <a:lstStyle>
            <a:lvl1pPr algn="r" defTabSz="915589"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2024/11/29</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2024/11/29</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2024/11/29</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2024/11/29</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2024/11/29</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2024/11/29</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2024/11/29</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2024/11/29</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2024/11/29</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2024/11/29</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2024/11/29</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2024/11/29</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2024/11/29</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2024/11/29</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2024/11/29</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2024/11/29</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2024/11/29</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2024/11/29</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2024/11/29</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2024/11/29</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2024/11/29</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2024/11/29</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2024/11/29</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2024/11/29</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2024/11/29</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2024/11/29</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2024/11/29</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2024/11/29</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2024/11/29</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2024/11/29</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2024/11/29</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2024/11/29</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2024/11/29</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2024/11/29</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2024/11/29</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2024/11/29</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2024/11/29</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2024/11/29</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2024/11/29</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2024/11/29</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2024/11/29</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9.xml"/><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7.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11.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12.png"/><Relationship Id="rId5" Type="http://schemas.openxmlformats.org/officeDocument/2006/relationships/image" Target="../media/image4.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63770"/>
            <a:ext cx="9104312"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a:p>
        </p:txBody>
      </p:sp>
      <p:sp>
        <p:nvSpPr>
          <p:cNvPr id="87853" name="Rectangle 813"/>
          <p:cNvSpPr>
            <a:spLocks noChangeArrowheads="1"/>
          </p:cNvSpPr>
          <p:nvPr/>
        </p:nvSpPr>
        <p:spPr bwMode="auto">
          <a:xfrm>
            <a:off x="0" y="-98425"/>
            <a:ext cx="9104313" cy="129540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00"/>
                </a:solidFill>
                <a:effectLst>
                  <a:outerShdw blurRad="38100" dist="38100" dir="2700000" algn="tl">
                    <a:srgbClr val="C0C0C0"/>
                  </a:outerShdw>
                </a:effectLst>
                <a:latin typeface="ＭＳ Ｐゴシック" panose="020B0600070205080204" pitchFamily="50" charset="-128"/>
                <a:ea typeface="AR隷書体M" charset="-128"/>
              </a:rPr>
              <a:t>テーマ１６</a:t>
            </a: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　闇バイト</a:t>
            </a:r>
            <a:endParaRPr lang="ja-JP" altLang="en-US" sz="4400" b="1" dirty="0">
              <a:solidFill>
                <a:srgbClr val="FFFFFF"/>
              </a:solidFill>
              <a:effectLst>
                <a:outerShdw blurRad="38100" dist="38100" dir="2700000" algn="tl">
                  <a:schemeClr val="tx1"/>
                </a:outerShdw>
              </a:effectLst>
              <a:latin typeface="ＭＳ Ｐゴシック" panose="020B0600070205080204" pitchFamily="50" charset="-128"/>
              <a:ea typeface="AR隷書体M" charset="-128"/>
            </a:endParaRPr>
          </a:p>
        </p:txBody>
      </p:sp>
      <p:sp>
        <p:nvSpPr>
          <p:cNvPr id="87850" name="フッター プレースホルダー 2"/>
          <p:cNvSpPr>
            <a:spLocks noChangeArrowheads="1"/>
          </p:cNvSpPr>
          <p:nvPr/>
        </p:nvSpPr>
        <p:spPr bwMode="auto">
          <a:xfrm>
            <a:off x="3235325" y="6453188"/>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4" name="正方形/長方形 3"/>
          <p:cNvSpPr/>
          <p:nvPr/>
        </p:nvSpPr>
        <p:spPr>
          <a:xfrm>
            <a:off x="12065" y="1565377"/>
            <a:ext cx="9324528" cy="1754326"/>
          </a:xfrm>
          <a:prstGeom prst="rect">
            <a:avLst/>
          </a:prstGeom>
          <a:noFill/>
        </p:spPr>
        <p:txBody>
          <a:bodyPr>
            <a:spAutoFit/>
          </a:bodyPr>
          <a:lstStyle/>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簡単でたくさん稼げる</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仕事なんてない！</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p:txBody>
      </p:sp>
      <p:sp>
        <p:nvSpPr>
          <p:cNvPr id="7" name="正方形/長方形 6"/>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正方形/長方形 1"/>
          <p:cNvSpPr/>
          <p:nvPr/>
        </p:nvSpPr>
        <p:spPr>
          <a:xfrm rot="290185">
            <a:off x="4117649" y="4138095"/>
            <a:ext cx="1224136" cy="15906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rgbClr val="FF0000"/>
                </a:solidFill>
              </a:rPr>
              <a:t>高収入</a:t>
            </a:r>
            <a:endParaRPr kumimoji="1" lang="en-US" altLang="ja-JP" sz="2400" dirty="0">
              <a:solidFill>
                <a:srgbClr val="FF0000"/>
              </a:solidFill>
            </a:endParaRPr>
          </a:p>
          <a:p>
            <a:pPr algn="ctr"/>
            <a:r>
              <a:rPr kumimoji="1" lang="ja-JP" altLang="en-US" dirty="0">
                <a:solidFill>
                  <a:srgbClr val="FF0000"/>
                </a:solidFill>
              </a:rPr>
              <a:t>アルバイト</a:t>
            </a:r>
            <a:endParaRPr kumimoji="1" lang="en-US" altLang="ja-JP" sz="2400" dirty="0">
              <a:solidFill>
                <a:srgbClr val="FF0000"/>
              </a:solidFill>
            </a:endParaRPr>
          </a:p>
          <a:p>
            <a:pPr algn="ctr"/>
            <a:r>
              <a:rPr kumimoji="1" lang="ja-JP" altLang="en-US" sz="2400" dirty="0">
                <a:solidFill>
                  <a:srgbClr val="FF0000"/>
                </a:solidFill>
              </a:rPr>
              <a:t>募集</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③闇バイト募集を見破るポイント</a:t>
              </a:r>
            </a:p>
          </p:txBody>
        </p:sp>
      </p:grpSp>
      <p:sp>
        <p:nvSpPr>
          <p:cNvPr id="16" name="テキスト ボックス 4"/>
          <p:cNvSpPr>
            <a:spLocks noChangeArrowheads="1"/>
          </p:cNvSpPr>
          <p:nvPr/>
        </p:nvSpPr>
        <p:spPr bwMode="auto">
          <a:xfrm>
            <a:off x="107503" y="855300"/>
            <a:ext cx="5781690" cy="538201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355600" indent="-355600" eaLnBrk="1" hangingPunct="1">
              <a:spcBef>
                <a:spcPts val="600"/>
              </a:spcBef>
              <a:spcAft>
                <a:spcPts val="0"/>
              </a:spcAft>
              <a:buSzPct val="100000"/>
              <a:defRPr/>
            </a:pPr>
            <a:r>
              <a:rPr lang="ja-JP" altLang="en-US" sz="28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３　連絡手段や連絡先</a:t>
            </a:r>
            <a:endParaRPr lang="en-US" altLang="ja-JP" sz="28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・応募や連絡がＤＭのみ</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96938" indent="-896938" eaLnBrk="1" hangingPunct="1">
              <a:spcBef>
                <a:spcPts val="600"/>
              </a:spcBef>
              <a:spcAft>
                <a:spcPts val="0"/>
              </a:spcAft>
              <a:buSzPct val="100000"/>
              <a:defRPr/>
            </a:pP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応募や連絡方法がＤＭ（ダイレクトメッセージ）のみの場合、トラブルが発生すると相手がＩＤを削除し、逃げてしまう可能性があります。</a:t>
            </a: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・匿名性の高いアプリの使用</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96938" indent="-896938" eaLnBrk="1" hangingPunct="1">
              <a:spcBef>
                <a:spcPts val="600"/>
              </a:spcBef>
              <a:spcAft>
                <a:spcPts val="0"/>
              </a:spcAft>
              <a:buSzPct val="100000"/>
              <a:defRPr/>
            </a:pPr>
            <a:r>
              <a:rPr lang="ja-JP" altLang="en-US"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一定時間の経過によりチャットの履歴が削除されるなどの匿名性の高いアプリが連絡手段として指定されている場合は、犯罪に関わっている可能性があります。</a:t>
            </a: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endParaRPr lang="en-US" altLang="ja-JP" dirty="0"/>
          </a:p>
          <a:p>
            <a:pPr eaLnBrk="1" hangingPunct="1">
              <a:spcBef>
                <a:spcPts val="600"/>
              </a:spcBef>
              <a:spcAft>
                <a:spcPts val="0"/>
              </a:spcAft>
              <a:buSzPct val="100000"/>
              <a:defRPr/>
            </a:pPr>
            <a:r>
              <a:rPr lang="ja-JP" altLang="en-US" dirty="0">
                <a:solidFill>
                  <a:srgbClr val="FF0000"/>
                </a:solidFill>
              </a:rPr>
              <a:t>このような募集は、トクリュウ（匿名・流動型犯罪グループ）とよばれる集団による組織的な犯罪の可能性があります。</a:t>
            </a:r>
          </a:p>
          <a:p>
            <a:pPr marL="896938" indent="-896938" eaLnBrk="1" hangingPunct="1">
              <a:spcBef>
                <a:spcPts val="600"/>
              </a:spcBef>
              <a:spcAft>
                <a:spcPts val="0"/>
              </a:spcAft>
              <a:buSzPct val="100000"/>
              <a:defRPr/>
            </a:pP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grpSp>
        <p:nvGrpSpPr>
          <p:cNvPr id="11" name="グループ化 10">
            <a:extLst>
              <a:ext uri="{FF2B5EF4-FFF2-40B4-BE49-F238E27FC236}">
                <a16:creationId xmlns:a16="http://schemas.microsoft.com/office/drawing/2014/main" id="{2EF2317E-B0EB-A681-06FB-AB47BDACA18D}"/>
              </a:ext>
            </a:extLst>
          </p:cNvPr>
          <p:cNvGrpSpPr/>
          <p:nvPr/>
        </p:nvGrpSpPr>
        <p:grpSpPr>
          <a:xfrm>
            <a:off x="5354100" y="819145"/>
            <a:ext cx="4240097" cy="5474758"/>
            <a:chOff x="5320697" y="1139543"/>
            <a:chExt cx="4240097" cy="5474758"/>
          </a:xfrm>
        </p:grpSpPr>
        <p:grpSp>
          <p:nvGrpSpPr>
            <p:cNvPr id="12" name="グループ化 11">
              <a:extLst>
                <a:ext uri="{FF2B5EF4-FFF2-40B4-BE49-F238E27FC236}">
                  <a16:creationId xmlns:a16="http://schemas.microsoft.com/office/drawing/2014/main" id="{D726DAAC-4600-08D4-D333-CDA65557DA8D}"/>
                </a:ext>
              </a:extLst>
            </p:cNvPr>
            <p:cNvGrpSpPr/>
            <p:nvPr/>
          </p:nvGrpSpPr>
          <p:grpSpPr>
            <a:xfrm>
              <a:off x="5320697" y="1139543"/>
              <a:ext cx="4240097" cy="5474758"/>
              <a:chOff x="5320697" y="868257"/>
              <a:chExt cx="4240097" cy="5474758"/>
            </a:xfrm>
          </p:grpSpPr>
          <p:pic>
            <p:nvPicPr>
              <p:cNvPr id="19" name="図 18">
                <a:extLst>
                  <a:ext uri="{FF2B5EF4-FFF2-40B4-BE49-F238E27FC236}">
                    <a16:creationId xmlns:a16="http://schemas.microsoft.com/office/drawing/2014/main" id="{B3084514-57D2-4679-C142-85F8021E8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20" name="正方形/長方形 19">
                <a:extLst>
                  <a:ext uri="{FF2B5EF4-FFF2-40B4-BE49-F238E27FC236}">
                    <a16:creationId xmlns:a16="http://schemas.microsoft.com/office/drawing/2014/main" id="{AFD0C77F-86BE-3D28-3305-25C20A764CF1}"/>
                  </a:ext>
                </a:extLst>
              </p:cNvPr>
              <p:cNvSpPr/>
              <p:nvPr/>
            </p:nvSpPr>
            <p:spPr>
              <a:xfrm>
                <a:off x="5935372" y="1277359"/>
                <a:ext cx="3029116" cy="46135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sp>
          <p:nvSpPr>
            <p:cNvPr id="13" name="テキスト ボックス 12">
              <a:extLst>
                <a:ext uri="{FF2B5EF4-FFF2-40B4-BE49-F238E27FC236}">
                  <a16:creationId xmlns:a16="http://schemas.microsoft.com/office/drawing/2014/main" id="{72C3FDEF-C595-FA53-AD01-D2ECFFD2E0C5}"/>
                </a:ext>
              </a:extLst>
            </p:cNvPr>
            <p:cNvSpPr txBox="1"/>
            <p:nvPr/>
          </p:nvSpPr>
          <p:spPr>
            <a:xfrm>
              <a:off x="6519681" y="1596462"/>
              <a:ext cx="1654620" cy="553998"/>
            </a:xfrm>
            <a:prstGeom prst="rect">
              <a:avLst/>
            </a:prstGeom>
            <a:noFill/>
          </p:spPr>
          <p:txBody>
            <a:bodyPr wrap="none" rtlCol="0">
              <a:spAutoFit/>
            </a:bodyPr>
            <a:lstStyle/>
            <a:p>
              <a:r>
                <a:rPr kumimoji="1" lang="ja-JP" altLang="en-US" dirty="0"/>
                <a:t>アルバイト募集</a:t>
              </a:r>
              <a:endParaRPr kumimoji="1" lang="en-US" altLang="ja-JP" dirty="0"/>
            </a:p>
            <a:p>
              <a:r>
                <a:rPr kumimoji="1" lang="ja-JP" altLang="en-US" sz="1200" dirty="0"/>
                <a:t>〇〇〇＠</a:t>
              </a:r>
              <a:r>
                <a:rPr kumimoji="1" lang="en-US" altLang="ja-JP" sz="1200" dirty="0"/>
                <a:t>××.××</a:t>
              </a:r>
              <a:endParaRPr kumimoji="1" lang="ja-JP" altLang="en-US" sz="1200" dirty="0"/>
            </a:p>
          </p:txBody>
        </p:sp>
        <p:sp>
          <p:nvSpPr>
            <p:cNvPr id="14" name="テキスト ボックス 13">
              <a:extLst>
                <a:ext uri="{FF2B5EF4-FFF2-40B4-BE49-F238E27FC236}">
                  <a16:creationId xmlns:a16="http://schemas.microsoft.com/office/drawing/2014/main" id="{57505182-C5AD-DDBB-D6D2-7F4FED21E14A}"/>
                </a:ext>
              </a:extLst>
            </p:cNvPr>
            <p:cNvSpPr txBox="1"/>
            <p:nvPr/>
          </p:nvSpPr>
          <p:spPr>
            <a:xfrm>
              <a:off x="5956120" y="2150460"/>
              <a:ext cx="3085442" cy="3108543"/>
            </a:xfrm>
            <a:prstGeom prst="rect">
              <a:avLst/>
            </a:prstGeom>
            <a:noFill/>
          </p:spPr>
          <p:txBody>
            <a:bodyPr wrap="square">
              <a:spAutoFit/>
            </a:bodyPr>
            <a:lstStyle/>
            <a:p>
              <a:endParaRPr kumimoji="1" lang="en-US" altLang="ja-JP" sz="900" b="1" dirty="0">
                <a:solidFill>
                  <a:schemeClr val="tx1"/>
                </a:solidFill>
              </a:endParaRPr>
            </a:p>
            <a:p>
              <a:r>
                <a:rPr kumimoji="1" lang="ja-JP" altLang="en-US" sz="1800" b="1" dirty="0">
                  <a:solidFill>
                    <a:schemeClr val="tx1"/>
                  </a:solidFill>
                </a:rPr>
                <a:t>荷物を受け取って運ぶだけ♪</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日時・場所の指定可♪</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短時間で高収入♪</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最低５万円支給♪</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b="1" dirty="0">
                  <a:solidFill>
                    <a:schemeClr val="tx1"/>
                  </a:solidFill>
                </a:rPr>
                <a:t>ホワイト案件♪</a:t>
              </a:r>
              <a:endParaRPr kumimoji="1" lang="en-US" altLang="ja-JP"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希望者多数！早い者勝ち</a:t>
              </a:r>
              <a:r>
                <a:rPr kumimoji="1" lang="en-US" altLang="ja-JP" sz="1800" b="1" dirty="0">
                  <a:solidFill>
                    <a:schemeClr val="tx1"/>
                  </a:solidFill>
                </a:rPr>
                <a:t>!!</a:t>
              </a:r>
              <a:endParaRPr lang="ja-JP" altLang="en-US" sz="1800" dirty="0">
                <a:solidFill>
                  <a:prstClr val="white"/>
                </a:solidFill>
              </a:endParaRPr>
            </a:p>
            <a:p>
              <a:endParaRPr kumimoji="1" lang="en-US" altLang="ja-JP" sz="800" b="1" dirty="0">
                <a:solidFill>
                  <a:schemeClr val="tx1"/>
                </a:solidFill>
              </a:endParaRPr>
            </a:p>
            <a:p>
              <a:r>
                <a:rPr kumimoji="1" lang="ja-JP" altLang="en-US" sz="1800" b="1" dirty="0">
                  <a:solidFill>
                    <a:srgbClr val="FF0000"/>
                  </a:solidFill>
                </a:rPr>
                <a:t>応募は今すぐＤＭで</a:t>
              </a:r>
              <a:r>
                <a:rPr kumimoji="1" lang="en-US" altLang="ja-JP" sz="1800" b="1" dirty="0"/>
                <a:t>!!!</a:t>
              </a:r>
              <a:endParaRPr kumimoji="1" lang="en-US" altLang="ja-JP" sz="1800" b="1" dirty="0">
                <a:solidFill>
                  <a:schemeClr val="tx1"/>
                </a:solidFill>
              </a:endParaRPr>
            </a:p>
            <a:p>
              <a:endParaRPr kumimoji="1" lang="en-US" altLang="ja-JP" sz="900" b="1" dirty="0">
                <a:solidFill>
                  <a:schemeClr val="tx1"/>
                </a:solidFill>
              </a:endParaRPr>
            </a:p>
          </p:txBody>
        </p:sp>
        <p:sp>
          <p:nvSpPr>
            <p:cNvPr id="15" name="楕円 14">
              <a:extLst>
                <a:ext uri="{FF2B5EF4-FFF2-40B4-BE49-F238E27FC236}">
                  <a16:creationId xmlns:a16="http://schemas.microsoft.com/office/drawing/2014/main" id="{358F2A2D-CA3C-60A6-3743-6A85AAD26929}"/>
                </a:ext>
              </a:extLst>
            </p:cNvPr>
            <p:cNvSpPr/>
            <p:nvPr/>
          </p:nvSpPr>
          <p:spPr>
            <a:xfrm>
              <a:off x="6066904" y="1619952"/>
              <a:ext cx="456727" cy="45672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37650AC2-5CAE-8DC0-D91A-A620FF292CCE}"/>
                </a:ext>
              </a:extLst>
            </p:cNvPr>
            <p:cNvSpPr txBox="1"/>
            <p:nvPr/>
          </p:nvSpPr>
          <p:spPr>
            <a:xfrm>
              <a:off x="5997351" y="5279220"/>
              <a:ext cx="2825576" cy="276999"/>
            </a:xfrm>
            <a:prstGeom prst="rect">
              <a:avLst/>
            </a:prstGeom>
            <a:noFill/>
          </p:spPr>
          <p:txBody>
            <a:bodyPr wrap="square" rtlCol="0">
              <a:spAutoFit/>
            </a:bodyPr>
            <a:lstStyle/>
            <a:p>
              <a:r>
                <a:rPr kumimoji="1" lang="en-US" altLang="ja-JP" sz="1200" dirty="0"/>
                <a:t>#</a:t>
              </a:r>
              <a:r>
                <a:rPr kumimoji="1" lang="ja-JP" altLang="en-US" sz="1200" dirty="0"/>
                <a:t>アルバイト　</a:t>
              </a:r>
              <a:r>
                <a:rPr kumimoji="1" lang="en-US" altLang="ja-JP" sz="1200" dirty="0"/>
                <a:t>#</a:t>
              </a:r>
              <a:r>
                <a:rPr kumimoji="1" lang="ja-JP" altLang="en-US" sz="1200" dirty="0"/>
                <a:t>高収入　</a:t>
              </a:r>
              <a:r>
                <a:rPr kumimoji="1" lang="en-US" altLang="ja-JP" sz="1200" dirty="0"/>
                <a:t>#</a:t>
              </a:r>
              <a:r>
                <a:rPr kumimoji="1" lang="ja-JP" altLang="en-US" sz="1200" dirty="0"/>
                <a:t>お金　</a:t>
              </a:r>
              <a:r>
                <a:rPr kumimoji="1" lang="en-US" altLang="ja-JP" sz="1200" dirty="0"/>
                <a:t>#</a:t>
              </a:r>
              <a:r>
                <a:rPr kumimoji="1" lang="ja-JP" altLang="en-US" sz="1200" dirty="0"/>
                <a:t>短時間　</a:t>
              </a:r>
            </a:p>
          </p:txBody>
        </p:sp>
        <p:sp>
          <p:nvSpPr>
            <p:cNvPr id="18" name="テキスト ボックス 17">
              <a:extLst>
                <a:ext uri="{FF2B5EF4-FFF2-40B4-BE49-F238E27FC236}">
                  <a16:creationId xmlns:a16="http://schemas.microsoft.com/office/drawing/2014/main" id="{C3C2EF14-DEE4-5582-D37D-B889F2679902}"/>
                </a:ext>
              </a:extLst>
            </p:cNvPr>
            <p:cNvSpPr txBox="1"/>
            <p:nvPr/>
          </p:nvSpPr>
          <p:spPr>
            <a:xfrm>
              <a:off x="5997351" y="5845014"/>
              <a:ext cx="2825576" cy="261610"/>
            </a:xfrm>
            <a:prstGeom prst="rect">
              <a:avLst/>
            </a:prstGeom>
            <a:noFill/>
          </p:spPr>
          <p:txBody>
            <a:bodyPr wrap="square" rtlCol="0">
              <a:spAutoFit/>
            </a:bodyPr>
            <a:lstStyle/>
            <a:p>
              <a:r>
                <a:rPr kumimoji="1" lang="ja-JP" altLang="en-US" sz="1100" dirty="0"/>
                <a:t>午後〇：〇〇　</a:t>
              </a:r>
              <a:r>
                <a:rPr kumimoji="1" lang="en-US" altLang="ja-JP" sz="1100" dirty="0"/>
                <a:t>××</a:t>
              </a:r>
              <a:r>
                <a:rPr kumimoji="1" lang="ja-JP" altLang="en-US" sz="1100" dirty="0"/>
                <a:t>年</a:t>
              </a:r>
              <a:r>
                <a:rPr kumimoji="1" lang="en-US" altLang="ja-JP" sz="1100" dirty="0"/>
                <a:t>×</a:t>
              </a:r>
              <a:r>
                <a:rPr kumimoji="1" lang="ja-JP" altLang="en-US" sz="1100" dirty="0"/>
                <a:t>月</a:t>
              </a:r>
              <a:r>
                <a:rPr kumimoji="1" lang="en-US" altLang="ja-JP" sz="1100" dirty="0"/>
                <a:t>×</a:t>
              </a:r>
              <a:r>
                <a:rPr kumimoji="1" lang="ja-JP" altLang="en-US" sz="1100" dirty="0"/>
                <a:t>日・〇件の表示</a:t>
              </a:r>
            </a:p>
          </p:txBody>
        </p:sp>
      </p:grpSp>
    </p:spTree>
    <p:extLst>
      <p:ext uri="{BB962C8B-B14F-4D97-AF65-F5344CB8AC3E}">
        <p14:creationId xmlns:p14="http://schemas.microsoft.com/office/powerpoint/2010/main" val="3351026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④考えてみよう！</a:t>
              </a:r>
            </a:p>
          </p:txBody>
        </p:sp>
      </p:grpSp>
      <p:sp>
        <p:nvSpPr>
          <p:cNvPr id="16" name="正方形/長方形 15"/>
          <p:cNvSpPr/>
          <p:nvPr/>
        </p:nvSpPr>
        <p:spPr>
          <a:xfrm>
            <a:off x="215008" y="1671604"/>
            <a:ext cx="5594400" cy="2308324"/>
          </a:xfrm>
          <a:prstGeom prst="rect">
            <a:avLst/>
          </a:prstGeom>
          <a:noFill/>
        </p:spPr>
        <p:txBody>
          <a:bodyPr wrap="square">
            <a:spAutoFit/>
          </a:bodyPr>
          <a:lstStyle/>
          <a:p>
            <a:pP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もしも、闇バイトに</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a:p>
            <a:pP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申込をしてしまうと</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a:p>
            <a:pP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どうなるのだろう？</a:t>
            </a:r>
            <a:endParaRPr lang="en-US" altLang="ja-JP" sz="48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Ｑ．３</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grpSp>
        <p:nvGrpSpPr>
          <p:cNvPr id="2" name="グループ化 1">
            <a:extLst>
              <a:ext uri="{FF2B5EF4-FFF2-40B4-BE49-F238E27FC236}">
                <a16:creationId xmlns:a16="http://schemas.microsoft.com/office/drawing/2014/main" id="{B316457F-F0C9-4351-2263-600B9D706040}"/>
              </a:ext>
            </a:extLst>
          </p:cNvPr>
          <p:cNvGrpSpPr/>
          <p:nvPr/>
        </p:nvGrpSpPr>
        <p:grpSpPr>
          <a:xfrm>
            <a:off x="5306575" y="908797"/>
            <a:ext cx="4240097" cy="5474758"/>
            <a:chOff x="5306575" y="908797"/>
            <a:chExt cx="4240097" cy="5474758"/>
          </a:xfrm>
        </p:grpSpPr>
        <p:grpSp>
          <p:nvGrpSpPr>
            <p:cNvPr id="23" name="グループ化 22">
              <a:extLst>
                <a:ext uri="{FF2B5EF4-FFF2-40B4-BE49-F238E27FC236}">
                  <a16:creationId xmlns:a16="http://schemas.microsoft.com/office/drawing/2014/main" id="{1974BB3A-934A-9E76-182E-9573F22A026D}"/>
                </a:ext>
              </a:extLst>
            </p:cNvPr>
            <p:cNvGrpSpPr/>
            <p:nvPr/>
          </p:nvGrpSpPr>
          <p:grpSpPr>
            <a:xfrm>
              <a:off x="5306575" y="908797"/>
              <a:ext cx="4240097" cy="5474758"/>
              <a:chOff x="5320697" y="1139543"/>
              <a:chExt cx="4240097" cy="5474758"/>
            </a:xfrm>
          </p:grpSpPr>
          <p:grpSp>
            <p:nvGrpSpPr>
              <p:cNvPr id="24" name="グループ化 23">
                <a:extLst>
                  <a:ext uri="{FF2B5EF4-FFF2-40B4-BE49-F238E27FC236}">
                    <a16:creationId xmlns:a16="http://schemas.microsoft.com/office/drawing/2014/main" id="{2137DFC3-37DE-AB5A-B3ED-4DF650BAB31F}"/>
                  </a:ext>
                </a:extLst>
              </p:cNvPr>
              <p:cNvGrpSpPr/>
              <p:nvPr/>
            </p:nvGrpSpPr>
            <p:grpSpPr>
              <a:xfrm>
                <a:off x="5320697" y="1139543"/>
                <a:ext cx="4240097" cy="5474758"/>
                <a:chOff x="5320697" y="868257"/>
                <a:chExt cx="4240097" cy="5474758"/>
              </a:xfrm>
            </p:grpSpPr>
            <p:pic>
              <p:nvPicPr>
                <p:cNvPr id="28" name="図 27">
                  <a:extLst>
                    <a:ext uri="{FF2B5EF4-FFF2-40B4-BE49-F238E27FC236}">
                      <a16:creationId xmlns:a16="http://schemas.microsoft.com/office/drawing/2014/main" id="{D46C0944-D330-96D7-F614-84F1D4BBC6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29" name="正方形/長方形 28">
                  <a:extLst>
                    <a:ext uri="{FF2B5EF4-FFF2-40B4-BE49-F238E27FC236}">
                      <a16:creationId xmlns:a16="http://schemas.microsoft.com/office/drawing/2014/main" id="{69366429-2231-FEE8-6BB2-ED41E25467B4}"/>
                    </a:ext>
                  </a:extLst>
                </p:cNvPr>
                <p:cNvSpPr/>
                <p:nvPr/>
              </p:nvSpPr>
              <p:spPr>
                <a:xfrm>
                  <a:off x="5935372" y="1244489"/>
                  <a:ext cx="3029116" cy="465277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grpSp>
            <p:nvGrpSpPr>
              <p:cNvPr id="25" name="グループ化 24">
                <a:extLst>
                  <a:ext uri="{FF2B5EF4-FFF2-40B4-BE49-F238E27FC236}">
                    <a16:creationId xmlns:a16="http://schemas.microsoft.com/office/drawing/2014/main" id="{2DA16600-0E3B-BA34-674D-B8206CEFED0D}"/>
                  </a:ext>
                </a:extLst>
              </p:cNvPr>
              <p:cNvGrpSpPr/>
              <p:nvPr/>
            </p:nvGrpSpPr>
            <p:grpSpPr>
              <a:xfrm>
                <a:off x="5975775" y="3740181"/>
                <a:ext cx="2893941" cy="766877"/>
                <a:chOff x="5975927" y="3031413"/>
                <a:chExt cx="2485297" cy="516332"/>
              </a:xfrm>
            </p:grpSpPr>
            <p:sp>
              <p:nvSpPr>
                <p:cNvPr id="26" name="角丸四角形吹き出し 3">
                  <a:extLst>
                    <a:ext uri="{FF2B5EF4-FFF2-40B4-BE49-F238E27FC236}">
                      <a16:creationId xmlns:a16="http://schemas.microsoft.com/office/drawing/2014/main" id="{FF036962-1445-7EE8-57D5-2E85AA80B265}"/>
                    </a:ext>
                  </a:extLst>
                </p:cNvPr>
                <p:cNvSpPr/>
                <p:nvPr/>
              </p:nvSpPr>
              <p:spPr>
                <a:xfrm>
                  <a:off x="6500504" y="3044096"/>
                  <a:ext cx="1960720" cy="503649"/>
                </a:xfrm>
                <a:prstGeom prst="wedgeRoundRectCallout">
                  <a:avLst>
                    <a:gd name="adj1" fmla="val -57029"/>
                    <a:gd name="adj2" fmla="val -23263"/>
                    <a:gd name="adj3" fmla="val 16667"/>
                  </a:avLst>
                </a:prstGeom>
                <a:solidFill>
                  <a:schemeClr val="bg1"/>
                </a:solidFill>
                <a:ln>
                  <a:solidFill>
                    <a:schemeClr val="tx1"/>
                  </a:solidFill>
                </a:ln>
                <a:effectLst>
                  <a:outerShdw blurRad="50800" dist="50800" dir="5400000" algn="ctr" rotWithShape="0">
                    <a:schemeClr val="accent2">
                      <a:lumMod val="20000"/>
                      <a:lumOff val="8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400" b="1" dirty="0">
                      <a:solidFill>
                        <a:schemeClr val="tx1"/>
                      </a:solidFill>
                    </a:rPr>
                    <a:t>身分証を写真に撮って送って</a:t>
                  </a:r>
                  <a:endParaRPr kumimoji="1" lang="en-US" altLang="ja-JP" sz="1400" b="1" dirty="0">
                    <a:solidFill>
                      <a:schemeClr val="tx1"/>
                    </a:solidFill>
                  </a:endParaRPr>
                </a:p>
                <a:p>
                  <a:endParaRPr kumimoji="1" lang="en-US" altLang="ja-JP" sz="800" b="1" dirty="0">
                    <a:solidFill>
                      <a:schemeClr val="tx1"/>
                    </a:solidFill>
                  </a:endParaRPr>
                </a:p>
                <a:p>
                  <a:r>
                    <a:rPr kumimoji="1" lang="ja-JP" altLang="en-US" sz="1400" b="1" dirty="0">
                      <a:solidFill>
                        <a:schemeClr val="tx1"/>
                      </a:solidFill>
                    </a:rPr>
                    <a:t>ください。</a:t>
                  </a:r>
                  <a:endParaRPr kumimoji="1" lang="en-US" altLang="ja-JP" sz="1400" b="1" dirty="0">
                    <a:solidFill>
                      <a:schemeClr val="tx1"/>
                    </a:solidFill>
                  </a:endParaRPr>
                </a:p>
              </p:txBody>
            </p:sp>
            <p:sp>
              <p:nvSpPr>
                <p:cNvPr id="27" name="楕円 26">
                  <a:extLst>
                    <a:ext uri="{FF2B5EF4-FFF2-40B4-BE49-F238E27FC236}">
                      <a16:creationId xmlns:a16="http://schemas.microsoft.com/office/drawing/2014/main" id="{6E0293E4-D287-35ED-42E6-9776A7EE09F3}"/>
                    </a:ext>
                  </a:extLst>
                </p:cNvPr>
                <p:cNvSpPr/>
                <p:nvPr/>
              </p:nvSpPr>
              <p:spPr>
                <a:xfrm>
                  <a:off x="5975927" y="3031413"/>
                  <a:ext cx="356995" cy="26450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grpSp>
        </p:grpSp>
        <p:grpSp>
          <p:nvGrpSpPr>
            <p:cNvPr id="30" name="グループ化 29">
              <a:extLst>
                <a:ext uri="{FF2B5EF4-FFF2-40B4-BE49-F238E27FC236}">
                  <a16:creationId xmlns:a16="http://schemas.microsoft.com/office/drawing/2014/main" id="{EE75DBF4-F9A1-8724-57C6-2B76C30E9CA0}"/>
                </a:ext>
              </a:extLst>
            </p:cNvPr>
            <p:cNvGrpSpPr/>
            <p:nvPr/>
          </p:nvGrpSpPr>
          <p:grpSpPr>
            <a:xfrm>
              <a:off x="6341442" y="4364405"/>
              <a:ext cx="2608555" cy="1251546"/>
              <a:chOff x="6104502" y="4388405"/>
              <a:chExt cx="2608555" cy="1251546"/>
            </a:xfrm>
          </p:grpSpPr>
          <p:grpSp>
            <p:nvGrpSpPr>
              <p:cNvPr id="31" name="グループ化 30">
                <a:extLst>
                  <a:ext uri="{FF2B5EF4-FFF2-40B4-BE49-F238E27FC236}">
                    <a16:creationId xmlns:a16="http://schemas.microsoft.com/office/drawing/2014/main" id="{E6121F8E-3899-6017-57D7-6480B57DEEF1}"/>
                  </a:ext>
                </a:extLst>
              </p:cNvPr>
              <p:cNvGrpSpPr/>
              <p:nvPr/>
            </p:nvGrpSpPr>
            <p:grpSpPr>
              <a:xfrm>
                <a:off x="6104502" y="4388405"/>
                <a:ext cx="2608555" cy="1251546"/>
                <a:chOff x="5655513" y="10195597"/>
                <a:chExt cx="2608555" cy="1251546"/>
              </a:xfrm>
              <a:solidFill>
                <a:schemeClr val="accent1">
                  <a:lumMod val="20000"/>
                  <a:lumOff val="80000"/>
                </a:schemeClr>
              </a:solidFill>
              <a:effectLst>
                <a:outerShdw blurRad="50800" dist="38100" dir="2700000" algn="tl" rotWithShape="0">
                  <a:srgbClr val="00B050">
                    <a:alpha val="40000"/>
                  </a:srgbClr>
                </a:outerShdw>
              </a:effectLst>
            </p:grpSpPr>
            <p:sp>
              <p:nvSpPr>
                <p:cNvPr id="89889" name="楕円 89888">
                  <a:extLst>
                    <a:ext uri="{FF2B5EF4-FFF2-40B4-BE49-F238E27FC236}">
                      <a16:creationId xmlns:a16="http://schemas.microsoft.com/office/drawing/2014/main" id="{DA8645B5-DB70-8D20-F6DE-8D8BEB4316BF}"/>
                    </a:ext>
                  </a:extLst>
                </p:cNvPr>
                <p:cNvSpPr/>
                <p:nvPr/>
              </p:nvSpPr>
              <p:spPr>
                <a:xfrm>
                  <a:off x="7848374" y="10208870"/>
                  <a:ext cx="415694" cy="392856"/>
                </a:xfrm>
                <a:prstGeom prst="ellipse">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sp>
              <p:nvSpPr>
                <p:cNvPr id="89890" name="角丸四角形吹き出し 3">
                  <a:extLst>
                    <a:ext uri="{FF2B5EF4-FFF2-40B4-BE49-F238E27FC236}">
                      <a16:creationId xmlns:a16="http://schemas.microsoft.com/office/drawing/2014/main" id="{35B2D2C9-FC15-5717-629E-7EABB20FB215}"/>
                    </a:ext>
                  </a:extLst>
                </p:cNvPr>
                <p:cNvSpPr/>
                <p:nvPr/>
              </p:nvSpPr>
              <p:spPr>
                <a:xfrm>
                  <a:off x="5655513" y="10195597"/>
                  <a:ext cx="1993880" cy="1251546"/>
                </a:xfrm>
                <a:prstGeom prst="wedgeRoundRectCallout">
                  <a:avLst>
                    <a:gd name="adj1" fmla="val 59688"/>
                    <a:gd name="adj2" fmla="val -30548"/>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endParaRPr kumimoji="1" lang="en-US" altLang="ja-JP" sz="1600" b="1" dirty="0">
                    <a:solidFill>
                      <a:schemeClr val="tx1"/>
                    </a:solidFill>
                  </a:endParaRPr>
                </a:p>
              </p:txBody>
            </p:sp>
            <p:pic>
              <p:nvPicPr>
                <p:cNvPr id="89892" name="図 89891">
                  <a:extLst>
                    <a:ext uri="{FF2B5EF4-FFF2-40B4-BE49-F238E27FC236}">
                      <a16:creationId xmlns:a16="http://schemas.microsoft.com/office/drawing/2014/main" id="{17980225-E2E6-78AD-938A-87903488DBBF}"/>
                    </a:ext>
                  </a:extLst>
                </p:cNvPr>
                <p:cNvPicPr>
                  <a:picLocks noChangeAspect="1"/>
                </p:cNvPicPr>
                <p:nvPr/>
              </p:nvPicPr>
              <p:blipFill>
                <a:blip r:embed="rId4"/>
                <a:stretch>
                  <a:fillRect/>
                </a:stretch>
              </p:blipFill>
              <p:spPr>
                <a:xfrm>
                  <a:off x="5798030" y="10296968"/>
                  <a:ext cx="1679063" cy="1048804"/>
                </a:xfrm>
                <a:prstGeom prst="rect">
                  <a:avLst/>
                </a:prstGeom>
                <a:grpFill/>
              </p:spPr>
            </p:pic>
          </p:grpSp>
          <p:pic>
            <p:nvPicPr>
              <p:cNvPr id="89888" name="Picture 21" descr="C:\Users\crestec\Desktop\平井作業フォルダ\CEC_2018年度用(捨てないで！)\ペープサート教材\ペープサート教材_イラスト集_HTML版\Links\143.png">
                <a:extLst>
                  <a:ext uri="{FF2B5EF4-FFF2-40B4-BE49-F238E27FC236}">
                    <a16:creationId xmlns:a16="http://schemas.microsoft.com/office/drawing/2014/main" id="{70B201EE-FDDF-4D9D-17DC-CAE43177E36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377947" y="4451531"/>
                <a:ext cx="282959" cy="29350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89898" name="グループ化 89897">
              <a:extLst>
                <a:ext uri="{FF2B5EF4-FFF2-40B4-BE49-F238E27FC236}">
                  <a16:creationId xmlns:a16="http://schemas.microsoft.com/office/drawing/2014/main" id="{409D84FC-A4B0-43B6-EDFF-9DFC1AB134FF}"/>
                </a:ext>
              </a:extLst>
            </p:cNvPr>
            <p:cNvGrpSpPr/>
            <p:nvPr/>
          </p:nvGrpSpPr>
          <p:grpSpPr>
            <a:xfrm>
              <a:off x="6024747" y="2165168"/>
              <a:ext cx="2914145" cy="1261738"/>
              <a:chOff x="5707645" y="4077677"/>
              <a:chExt cx="2914145" cy="1261738"/>
            </a:xfrm>
          </p:grpSpPr>
          <p:grpSp>
            <p:nvGrpSpPr>
              <p:cNvPr id="89899" name="グループ化 89898">
                <a:extLst>
                  <a:ext uri="{FF2B5EF4-FFF2-40B4-BE49-F238E27FC236}">
                    <a16:creationId xmlns:a16="http://schemas.microsoft.com/office/drawing/2014/main" id="{400CDEBA-F1EF-FEF8-B9E2-9F4EA8CB7421}"/>
                  </a:ext>
                </a:extLst>
              </p:cNvPr>
              <p:cNvGrpSpPr/>
              <p:nvPr/>
            </p:nvGrpSpPr>
            <p:grpSpPr>
              <a:xfrm>
                <a:off x="5707645" y="4077677"/>
                <a:ext cx="2914145" cy="1261738"/>
                <a:chOff x="5258656" y="9884869"/>
                <a:chExt cx="2914145" cy="1261738"/>
              </a:xfrm>
              <a:solidFill>
                <a:schemeClr val="accent1">
                  <a:lumMod val="20000"/>
                  <a:lumOff val="80000"/>
                </a:schemeClr>
              </a:solidFill>
              <a:effectLst>
                <a:outerShdw blurRad="50800" dist="38100" dir="2700000" algn="tl" rotWithShape="0">
                  <a:srgbClr val="00B050">
                    <a:alpha val="40000"/>
                  </a:srgbClr>
                </a:outerShdw>
              </a:effectLst>
            </p:grpSpPr>
            <p:sp>
              <p:nvSpPr>
                <p:cNvPr id="89901" name="楕円 89900">
                  <a:extLst>
                    <a:ext uri="{FF2B5EF4-FFF2-40B4-BE49-F238E27FC236}">
                      <a16:creationId xmlns:a16="http://schemas.microsoft.com/office/drawing/2014/main" id="{948D6A4F-9D47-6E9A-4AB7-876E29BA94D8}"/>
                    </a:ext>
                  </a:extLst>
                </p:cNvPr>
                <p:cNvSpPr/>
                <p:nvPr/>
              </p:nvSpPr>
              <p:spPr>
                <a:xfrm>
                  <a:off x="7757107" y="9949137"/>
                  <a:ext cx="415694" cy="392856"/>
                </a:xfrm>
                <a:prstGeom prst="ellipse">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sp>
              <p:nvSpPr>
                <p:cNvPr id="89902" name="角丸四角形吹き出し 3">
                  <a:extLst>
                    <a:ext uri="{FF2B5EF4-FFF2-40B4-BE49-F238E27FC236}">
                      <a16:creationId xmlns:a16="http://schemas.microsoft.com/office/drawing/2014/main" id="{AC3E018B-08B7-2487-ABF5-92A090B0FE56}"/>
                    </a:ext>
                  </a:extLst>
                </p:cNvPr>
                <p:cNvSpPr/>
                <p:nvPr/>
              </p:nvSpPr>
              <p:spPr>
                <a:xfrm>
                  <a:off x="5258656" y="9884869"/>
                  <a:ext cx="2283112" cy="1261738"/>
                </a:xfrm>
                <a:prstGeom prst="wedgeRoundRectCallout">
                  <a:avLst>
                    <a:gd name="adj1" fmla="val 58697"/>
                    <a:gd name="adj2" fmla="val -27759"/>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400" b="1" dirty="0">
                      <a:solidFill>
                        <a:schemeClr val="tx1"/>
                      </a:solidFill>
                    </a:rPr>
                    <a:t>氏名　〇〇　〇〇</a:t>
                  </a:r>
                  <a:endParaRPr kumimoji="1" lang="en-US" altLang="ja-JP" sz="1400" b="1" dirty="0">
                    <a:solidFill>
                      <a:schemeClr val="tx1"/>
                    </a:solidFill>
                  </a:endParaRPr>
                </a:p>
                <a:p>
                  <a:endParaRPr kumimoji="1" lang="en-US" altLang="ja-JP" sz="800" b="1" dirty="0">
                    <a:solidFill>
                      <a:schemeClr val="tx1"/>
                    </a:solidFill>
                  </a:endParaRPr>
                </a:p>
                <a:p>
                  <a:r>
                    <a:rPr kumimoji="1" lang="ja-JP" altLang="en-US" sz="1400" b="1" dirty="0">
                      <a:solidFill>
                        <a:schemeClr val="tx1"/>
                      </a:solidFill>
                    </a:rPr>
                    <a:t>住所　△△市〇〇町〇</a:t>
                  </a:r>
                  <a:r>
                    <a:rPr kumimoji="1" lang="en-US" altLang="ja-JP" sz="1400" b="1" dirty="0">
                      <a:solidFill>
                        <a:schemeClr val="tx1"/>
                      </a:solidFill>
                    </a:rPr>
                    <a:t>-</a:t>
                  </a:r>
                  <a:r>
                    <a:rPr kumimoji="1" lang="ja-JP" altLang="en-US" sz="1400" b="1" dirty="0">
                      <a:solidFill>
                        <a:schemeClr val="tx1"/>
                      </a:solidFill>
                    </a:rPr>
                    <a:t>〇</a:t>
                  </a:r>
                  <a:endParaRPr kumimoji="1" lang="en-US" altLang="ja-JP" sz="1400" b="1" dirty="0">
                    <a:solidFill>
                      <a:schemeClr val="tx1"/>
                    </a:solidFill>
                  </a:endParaRPr>
                </a:p>
                <a:p>
                  <a:endParaRPr kumimoji="1" lang="en-US" altLang="ja-JP" sz="800" b="1" dirty="0">
                    <a:solidFill>
                      <a:schemeClr val="tx1"/>
                    </a:solidFill>
                  </a:endParaRPr>
                </a:p>
                <a:p>
                  <a:r>
                    <a:rPr kumimoji="1" lang="ja-JP" altLang="en-US" sz="1400" b="1" dirty="0">
                      <a:solidFill>
                        <a:schemeClr val="tx1"/>
                      </a:solidFill>
                    </a:rPr>
                    <a:t>職業　高校生</a:t>
                  </a:r>
                  <a:endParaRPr kumimoji="1" lang="en-US" altLang="ja-JP" sz="1400" b="1" dirty="0">
                    <a:solidFill>
                      <a:schemeClr val="tx1"/>
                    </a:solidFill>
                  </a:endParaRPr>
                </a:p>
                <a:p>
                  <a:endParaRPr kumimoji="1" lang="en-US" altLang="ja-JP" sz="800" b="1" dirty="0">
                    <a:solidFill>
                      <a:schemeClr val="tx1"/>
                    </a:solidFill>
                  </a:endParaRPr>
                </a:p>
                <a:p>
                  <a:r>
                    <a:rPr kumimoji="1" lang="ja-JP" altLang="en-US" sz="1400" b="1" dirty="0">
                      <a:solidFill>
                        <a:schemeClr val="tx1"/>
                      </a:solidFill>
                    </a:rPr>
                    <a:t>電話　</a:t>
                  </a:r>
                  <a:r>
                    <a:rPr kumimoji="1" lang="en-US" altLang="ja-JP" sz="1400" b="1" dirty="0">
                      <a:solidFill>
                        <a:schemeClr val="tx1"/>
                      </a:solidFill>
                    </a:rPr>
                    <a:t>***-****-****</a:t>
                  </a:r>
                </a:p>
              </p:txBody>
            </p:sp>
          </p:grpSp>
          <p:pic>
            <p:nvPicPr>
              <p:cNvPr id="89900" name="Picture 21" descr="C:\Users\crestec\Desktop\平井作業フォルダ\CEC_2018年度用(捨てないで！)\ペープサート教材\ペープサート教材_イラスト集_HTML版\Links\143.png">
                <a:extLst>
                  <a:ext uri="{FF2B5EF4-FFF2-40B4-BE49-F238E27FC236}">
                    <a16:creationId xmlns:a16="http://schemas.microsoft.com/office/drawing/2014/main" id="{B1ED9D62-9466-3B3F-F5AB-18EB7F4523C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294113" y="4197225"/>
                <a:ext cx="282959" cy="293504"/>
              </a:xfrm>
              <a:prstGeom prst="rect">
                <a:avLst/>
              </a:prstGeom>
              <a:noFill/>
              <a:extLst>
                <a:ext uri="{909E8E84-426E-40DD-AFC4-6F175D3DCCD1}">
                  <a14:hiddenFill xmlns:a14="http://schemas.microsoft.com/office/drawing/2010/main">
                    <a:solidFill>
                      <a:srgbClr val="FFFFFF"/>
                    </a:solidFill>
                  </a14:hiddenFill>
                </a:ext>
              </a:extLst>
            </p:spPr>
          </p:pic>
        </p:grpSp>
        <p:sp>
          <p:nvSpPr>
            <p:cNvPr id="89904" name="角丸四角形吹き出し 3">
              <a:extLst>
                <a:ext uri="{FF2B5EF4-FFF2-40B4-BE49-F238E27FC236}">
                  <a16:creationId xmlns:a16="http://schemas.microsoft.com/office/drawing/2014/main" id="{A31B9EED-F255-A000-8C9F-7B535C6D1D2B}"/>
                </a:ext>
              </a:extLst>
            </p:cNvPr>
            <p:cNvSpPr/>
            <p:nvPr/>
          </p:nvSpPr>
          <p:spPr>
            <a:xfrm>
              <a:off x="6544734" y="1346530"/>
              <a:ext cx="2283111" cy="748041"/>
            </a:xfrm>
            <a:prstGeom prst="wedgeRoundRectCallout">
              <a:avLst>
                <a:gd name="adj1" fmla="val -57029"/>
                <a:gd name="adj2" fmla="val -23263"/>
                <a:gd name="adj3" fmla="val 16667"/>
              </a:avLst>
            </a:prstGeom>
            <a:solidFill>
              <a:schemeClr val="bg1"/>
            </a:solidFill>
            <a:ln>
              <a:solidFill>
                <a:schemeClr val="tx1"/>
              </a:solidFill>
            </a:ln>
            <a:effectLst>
              <a:outerShdw blurRad="50800" dist="50800" dir="5400000" algn="ctr" rotWithShape="0">
                <a:schemeClr val="accent2">
                  <a:lumMod val="20000"/>
                  <a:lumOff val="8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400" b="1" dirty="0">
                  <a:solidFill>
                    <a:schemeClr val="tx1"/>
                  </a:solidFill>
                </a:rPr>
                <a:t>氏名、住所、職業、電話番号</a:t>
              </a:r>
              <a:endParaRPr kumimoji="1" lang="en-US" altLang="ja-JP" sz="1400" b="1" dirty="0">
                <a:solidFill>
                  <a:schemeClr val="tx1"/>
                </a:solidFill>
              </a:endParaRPr>
            </a:p>
            <a:p>
              <a:endParaRPr kumimoji="1" lang="en-US" altLang="ja-JP" sz="800" b="1" dirty="0">
                <a:solidFill>
                  <a:schemeClr val="tx1"/>
                </a:solidFill>
              </a:endParaRPr>
            </a:p>
            <a:p>
              <a:r>
                <a:rPr kumimoji="1" lang="ja-JP" altLang="en-US" sz="1400" b="1" dirty="0">
                  <a:solidFill>
                    <a:schemeClr val="tx1"/>
                  </a:solidFill>
                </a:rPr>
                <a:t>を教えてください。</a:t>
              </a:r>
              <a:endParaRPr kumimoji="1" lang="en-US" altLang="ja-JP" sz="1400" b="1" dirty="0">
                <a:solidFill>
                  <a:schemeClr val="tx1"/>
                </a:solidFill>
              </a:endParaRPr>
            </a:p>
          </p:txBody>
        </p:sp>
        <p:sp>
          <p:nvSpPr>
            <p:cNvPr id="89905" name="楕円 89904">
              <a:extLst>
                <a:ext uri="{FF2B5EF4-FFF2-40B4-BE49-F238E27FC236}">
                  <a16:creationId xmlns:a16="http://schemas.microsoft.com/office/drawing/2014/main" id="{35D796AE-46F5-E666-35BB-BAFCFC397688}"/>
                </a:ext>
              </a:extLst>
            </p:cNvPr>
            <p:cNvSpPr/>
            <p:nvPr/>
          </p:nvSpPr>
          <p:spPr>
            <a:xfrm>
              <a:off x="5940886" y="1346530"/>
              <a:ext cx="415694" cy="39285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grpSp>
    </p:spTree>
    <p:extLst>
      <p:ext uri="{BB962C8B-B14F-4D97-AF65-F5344CB8AC3E}">
        <p14:creationId xmlns:p14="http://schemas.microsoft.com/office/powerpoint/2010/main" val="3683511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④闇バイトに応募してしまうと</a:t>
              </a:r>
              <a:r>
                <a:rPr lang="en-US" altLang="ja-JP"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sp>
        <p:nvSpPr>
          <p:cNvPr id="16" name="テキスト ボックス 4"/>
          <p:cNvSpPr>
            <a:spLocks noChangeArrowheads="1"/>
          </p:cNvSpPr>
          <p:nvPr/>
        </p:nvSpPr>
        <p:spPr bwMode="auto">
          <a:xfrm>
            <a:off x="107504" y="875145"/>
            <a:ext cx="8712968" cy="435405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0"/>
              </a:spcAft>
              <a:buSzPct val="100000"/>
              <a:defRPr/>
            </a:pPr>
            <a:r>
              <a:rPr lang="ja-JP" altLang="en-US"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・個人情報の提供を求められる</a:t>
            </a:r>
            <a:endParaRPr lang="en-US" altLang="ja-JP"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本人確認をするためなどの理由で、</a:t>
            </a:r>
            <a:r>
              <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SNS</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や</a:t>
            </a:r>
            <a:r>
              <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DM</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であなたの氏名や住所、銀行口座などの様々な情報を提供するように求めてきます。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・身分証や写真の提出を求められる</a:t>
            </a:r>
            <a:endParaRPr lang="en-US" altLang="ja-JP"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文字の情報だけでなく、学生証、マイナンバーカード等の身分証の写真、自宅や家族の写真などの提出を求める場合もあります。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2" name="テキスト ボックス 4">
            <a:extLst>
              <a:ext uri="{FF2B5EF4-FFF2-40B4-BE49-F238E27FC236}">
                <a16:creationId xmlns:a16="http://schemas.microsoft.com/office/drawing/2014/main" id="{682FFB82-F16D-E462-8EEE-9F42314BB51B}"/>
              </a:ext>
            </a:extLst>
          </p:cNvPr>
          <p:cNvSpPr>
            <a:spLocks noChangeArrowheads="1"/>
          </p:cNvSpPr>
          <p:nvPr/>
        </p:nvSpPr>
        <p:spPr bwMode="auto">
          <a:xfrm>
            <a:off x="0" y="5228264"/>
            <a:ext cx="9144000" cy="115983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spcBef>
                <a:spcPts val="600"/>
              </a:spcBef>
              <a:spcAft>
                <a:spcPts val="0"/>
              </a:spcAft>
              <a:buSzPct val="100000"/>
              <a:defRPr/>
            </a:pPr>
            <a:r>
              <a:rPr lang="ja-JP" altLang="en-US" sz="32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提供した住所や写真等の情報は、あなたを脅し、逃げられなくするために使われます。</a:t>
            </a:r>
            <a:endParaRPr lang="en-US" altLang="ja-JP" sz="32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4818796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④闇バイトに応募してしまうと</a:t>
              </a:r>
              <a:r>
                <a:rPr lang="en-US" altLang="ja-JP"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a:t>
              </a:r>
              <a:endPar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endParaRPr>
            </a:p>
          </p:txBody>
        </p:sp>
      </p:grpSp>
      <p:sp>
        <p:nvSpPr>
          <p:cNvPr id="16" name="テキスト ボックス 4"/>
          <p:cNvSpPr>
            <a:spLocks noChangeArrowheads="1"/>
          </p:cNvSpPr>
          <p:nvPr/>
        </p:nvSpPr>
        <p:spPr bwMode="auto">
          <a:xfrm>
            <a:off x="107504" y="751743"/>
            <a:ext cx="9036496" cy="563635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355600" indent="-355600" eaLnBrk="1" hangingPunct="1">
              <a:spcBef>
                <a:spcPts val="600"/>
              </a:spcBef>
              <a:spcAft>
                <a:spcPts val="0"/>
              </a:spcAft>
              <a:buSzPct val="100000"/>
              <a:defRPr/>
            </a:pPr>
            <a:r>
              <a:rPr lang="ja-JP" altLang="en-US"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・犯罪を強要される</a:t>
            </a:r>
            <a:endParaRPr lang="en-US" altLang="ja-JP"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提出した個人情報を元に「家に行く」「家族に危害を加える」などと脅され、何度も犯罪行為を強要されます。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32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これはあなたが逮捕されるまで繰り返されます。</a:t>
            </a:r>
            <a:endParaRPr lang="en-US" altLang="ja-JP" sz="32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endParaRPr lang="en-US" altLang="ja-JP" sz="105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・闇バイトに応募した人は「使い捨て」</a:t>
            </a:r>
            <a:endParaRPr lang="en-US" altLang="ja-JP" sz="3200" b="1" u="sng"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闇バイトに応募した人は「使い捨て」の人手です。逮捕されても、相手は代わりの誰かを募集して同じ犯罪を繰り返すだけです。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32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何かあっても助けてくれることはありません。</a:t>
            </a:r>
            <a:endParaRPr lang="en-US" altLang="ja-JP" sz="32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endParaRPr lang="en-US" altLang="ja-JP" sz="32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90113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⑤考えてみよう！</a:t>
              </a:r>
            </a:p>
          </p:txBody>
        </p:sp>
      </p:grpSp>
      <p:sp>
        <p:nvSpPr>
          <p:cNvPr id="16" name="正方形/長方形 15"/>
          <p:cNvSpPr/>
          <p:nvPr/>
        </p:nvSpPr>
        <p:spPr>
          <a:xfrm>
            <a:off x="215008" y="1671604"/>
            <a:ext cx="8821488" cy="1569660"/>
          </a:xfrm>
          <a:prstGeom prst="rect">
            <a:avLst/>
          </a:prstGeom>
          <a:noFill/>
        </p:spPr>
        <p:txBody>
          <a:bodyPr wrap="square">
            <a:spAutoFit/>
          </a:bodyPr>
          <a:lstStyle/>
          <a:p>
            <a:pP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闇バイトに関わらないためには、どんなことが必要なのだろう</a:t>
            </a:r>
            <a:endParaRPr lang="en-US" altLang="ja-JP" sz="48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Ｑ．４</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406239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⑤注意してほしいポイント</a:t>
              </a:r>
            </a:p>
          </p:txBody>
        </p:sp>
      </p:grpSp>
      <p:grpSp>
        <p:nvGrpSpPr>
          <p:cNvPr id="2" name="グループ化 1">
            <a:extLst>
              <a:ext uri="{FF2B5EF4-FFF2-40B4-BE49-F238E27FC236}">
                <a16:creationId xmlns:a16="http://schemas.microsoft.com/office/drawing/2014/main" id="{FE295B7F-018F-B628-9BAA-376BCBEC3B97}"/>
              </a:ext>
            </a:extLst>
          </p:cNvPr>
          <p:cNvGrpSpPr/>
          <p:nvPr/>
        </p:nvGrpSpPr>
        <p:grpSpPr>
          <a:xfrm>
            <a:off x="8122096" y="66675"/>
            <a:ext cx="914400" cy="703263"/>
            <a:chOff x="8122096" y="66675"/>
            <a:chExt cx="914400" cy="703263"/>
          </a:xfrm>
        </p:grpSpPr>
        <p:sp>
          <p:nvSpPr>
            <p:cNvPr id="3" name="フローチャート: 抜出し 2">
              <a:extLst>
                <a:ext uri="{FF2B5EF4-FFF2-40B4-BE49-F238E27FC236}">
                  <a16:creationId xmlns:a16="http://schemas.microsoft.com/office/drawing/2014/main" id="{7BA618E0-F21F-6816-E233-B4F039D34CD2}"/>
                </a:ext>
              </a:extLst>
            </p:cNvPr>
            <p:cNvSpPr/>
            <p:nvPr/>
          </p:nvSpPr>
          <p:spPr>
            <a:xfrm>
              <a:off x="8122096"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4" name="テキスト ボックス 3">
              <a:extLst>
                <a:ext uri="{FF2B5EF4-FFF2-40B4-BE49-F238E27FC236}">
                  <a16:creationId xmlns:a16="http://schemas.microsoft.com/office/drawing/2014/main" id="{EB74A651-E35D-5ADE-329D-1E77C40FBE17}"/>
                </a:ext>
              </a:extLst>
            </p:cNvPr>
            <p:cNvSpPr txBox="1">
              <a:spLocks noChangeArrowheads="1"/>
            </p:cNvSpPr>
            <p:nvPr/>
          </p:nvSpPr>
          <p:spPr bwMode="auto">
            <a:xfrm>
              <a:off x="8236396"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grpSp>
      <p:sp>
        <p:nvSpPr>
          <p:cNvPr id="5" name="テキスト ボックス 4">
            <a:extLst>
              <a:ext uri="{FF2B5EF4-FFF2-40B4-BE49-F238E27FC236}">
                <a16:creationId xmlns:a16="http://schemas.microsoft.com/office/drawing/2014/main" id="{6D392034-D820-22F3-F2FB-BA1D3F9AA84D}"/>
              </a:ext>
            </a:extLst>
          </p:cNvPr>
          <p:cNvSpPr>
            <a:spLocks noChangeArrowheads="1"/>
          </p:cNvSpPr>
          <p:nvPr/>
        </p:nvSpPr>
        <p:spPr bwMode="auto">
          <a:xfrm>
            <a:off x="107504" y="1196752"/>
            <a:ext cx="9036496" cy="4500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534988" indent="-534988" eaLnBrk="1" hangingPunct="1">
              <a:spcBef>
                <a:spcPts val="600"/>
              </a:spcBef>
              <a:spcAft>
                <a:spcPts val="0"/>
              </a:spcAft>
              <a:buSzPct val="100000"/>
              <a:defRPr/>
            </a:pP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・応募は</a:t>
            </a:r>
            <a:r>
              <a:rPr lang="en-US" altLang="ja-JP"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SNS</a:t>
            </a: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や</a:t>
            </a:r>
            <a:r>
              <a:rPr lang="en-US" altLang="ja-JP"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DM</a:t>
            </a: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から簡単にできても、逮捕されるまで犯罪を強要され、簡単には抜け出せない。</a:t>
            </a:r>
            <a:endParaRPr lang="en-US" altLang="ja-JP"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534988" indent="-534988" eaLnBrk="1" hangingPunct="1">
              <a:spcBef>
                <a:spcPts val="600"/>
              </a:spcBef>
              <a:spcAft>
                <a:spcPts val="0"/>
              </a:spcAft>
              <a:buSzPct val="100000"/>
              <a:defRPr/>
            </a:pPr>
            <a:endParaRPr lang="en-US" altLang="ja-JP" sz="105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・他の仕事に比べて高額な報酬である場合は、犯罪につながる危険が潜んでいる。</a:t>
            </a:r>
            <a:endParaRPr lang="en-US" altLang="ja-JP"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7675" indent="-447675" eaLnBrk="1" hangingPunct="1">
              <a:spcBef>
                <a:spcPts val="600"/>
              </a:spcBef>
              <a:spcAft>
                <a:spcPts val="0"/>
              </a:spcAft>
              <a:buSzPct val="100000"/>
              <a:defRPr/>
            </a:pPr>
            <a:endParaRPr lang="en-US" altLang="ja-JP" sz="105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534988" indent="-534988" eaLnBrk="1" hangingPunct="1">
              <a:spcBef>
                <a:spcPts val="600"/>
              </a:spcBef>
              <a:spcAft>
                <a:spcPts val="0"/>
              </a:spcAft>
              <a:buSzPct val="100000"/>
              <a:defRPr/>
            </a:pPr>
            <a:r>
              <a:rPr lang="ja-JP" altLang="en-US" sz="3600" b="1"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・仕事内容などの説明があいまいなのは、犯罪であることを隠しているから。</a:t>
            </a:r>
            <a:endParaRPr lang="en-US" altLang="ja-JP" sz="36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40142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16" name="テキスト ボックス 4"/>
          <p:cNvSpPr>
            <a:spLocks noChangeArrowheads="1"/>
          </p:cNvSpPr>
          <p:nvPr/>
        </p:nvSpPr>
        <p:spPr bwMode="auto">
          <a:xfrm>
            <a:off x="0" y="855301"/>
            <a:ext cx="9144000" cy="54463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355600" indent="-355600" algn="ctr" eaLnBrk="1" hangingPunct="1">
              <a:spcBef>
                <a:spcPts val="600"/>
              </a:spcBef>
              <a:spcAft>
                <a:spcPts val="0"/>
              </a:spcAft>
              <a:buSzPct val="100000"/>
              <a:defRPr/>
            </a:pP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闇バイトは</a:t>
            </a:r>
            <a:endParaRPr lang="en-US" altLang="ja-JP"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誰かの財産を</a:t>
            </a:r>
            <a:r>
              <a:rPr lang="ja-JP" altLang="en-US" sz="3600" b="1" dirty="0">
                <a:solidFill>
                  <a:srgbClr val="FF0000"/>
                </a:solidFill>
                <a:effectLst>
                  <a:glow rad="127000">
                    <a:srgbClr val="FFFF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盗む</a:t>
            </a: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3600" b="1" dirty="0">
                <a:solidFill>
                  <a:srgbClr val="FF0000"/>
                </a:solidFill>
                <a:effectLst>
                  <a:glow rad="127000">
                    <a:srgbClr val="FFFF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奪う</a:t>
            </a:r>
            <a:endParaRPr lang="en-US" altLang="ja-JP"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誰かを</a:t>
            </a:r>
            <a:r>
              <a:rPr lang="ja-JP" altLang="en-US" sz="3600" b="1" dirty="0">
                <a:solidFill>
                  <a:srgbClr val="FF0000"/>
                </a:solidFill>
                <a:effectLst>
                  <a:glow rad="127000">
                    <a:srgbClr val="FFFF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だます</a:t>
            </a: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、誰かの</a:t>
            </a:r>
            <a:r>
              <a:rPr lang="ja-JP" altLang="en-US" sz="3600" b="1" dirty="0">
                <a:solidFill>
                  <a:srgbClr val="FF0000"/>
                </a:solidFill>
                <a:effectLst>
                  <a:glow rad="127000">
                    <a:srgbClr val="FFFF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命を奪う</a:t>
            </a: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ことで</a:t>
            </a:r>
            <a:endParaRPr lang="en-US" altLang="ja-JP"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お金を手に入れようとする</a:t>
            </a:r>
            <a:r>
              <a:rPr lang="ja-JP" altLang="en-US" sz="3600" b="1" dirty="0">
                <a:solidFill>
                  <a:srgbClr val="FF0000"/>
                </a:solidFill>
                <a:effectLst>
                  <a:glow rad="127000">
                    <a:srgbClr val="FFFF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重大な犯罪</a:t>
            </a:r>
            <a:r>
              <a:rPr lang="ja-JP" altLang="en-US"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です。</a:t>
            </a:r>
            <a:endParaRPr lang="en-US" altLang="ja-JP" sz="36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endParaRPr lang="en-US" altLang="ja-JP" sz="2800" b="1" dirty="0">
              <a:solidFill>
                <a:srgbClr val="FF0000"/>
              </a:solidFill>
              <a:effectLst>
                <a:glow rad="127000">
                  <a:schemeClr val="bg1"/>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44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「闇バイトへの応募」は、</a:t>
            </a:r>
            <a:endParaRPr lang="en-US" altLang="ja-JP" sz="44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algn="ctr" eaLnBrk="1" hangingPunct="1">
              <a:spcBef>
                <a:spcPts val="600"/>
              </a:spcBef>
              <a:spcAft>
                <a:spcPts val="0"/>
              </a:spcAft>
              <a:buSzPct val="100000"/>
              <a:defRPr/>
            </a:pPr>
            <a:r>
              <a:rPr lang="ja-JP" altLang="en-US" sz="44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rPr>
              <a:t>「犯罪への入口」です。　</a:t>
            </a:r>
            <a:endParaRPr lang="en-US" altLang="ja-JP" sz="4400" b="1" dirty="0">
              <a:solidFill>
                <a:srgbClr val="FFFF00"/>
              </a:solidFill>
              <a:effectLst>
                <a:glow rad="127000">
                  <a:srgbClr val="FF0000"/>
                </a:glow>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2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endParaRPr lang="en-US" altLang="ja-JP" sz="3200" dirty="0">
              <a:solidFill>
                <a:srgbClr val="FFFF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grpSp>
        <p:nvGrpSpPr>
          <p:cNvPr id="2" name="正方形/長方形 2">
            <a:extLst>
              <a:ext uri="{FF2B5EF4-FFF2-40B4-BE49-F238E27FC236}">
                <a16:creationId xmlns:a16="http://schemas.microsoft.com/office/drawing/2014/main" id="{85FD1353-9413-2857-C066-CA1257B5C599}"/>
              </a:ext>
            </a:extLst>
          </p:cNvPr>
          <p:cNvGrpSpPr>
            <a:grpSpLocks/>
          </p:cNvGrpSpPr>
          <p:nvPr/>
        </p:nvGrpSpPr>
        <p:grpSpPr bwMode="auto">
          <a:xfrm>
            <a:off x="-30163" y="-30163"/>
            <a:ext cx="9240838" cy="868363"/>
            <a:chOff x="-19" y="-19"/>
            <a:chExt cx="5821" cy="914"/>
          </a:xfrm>
        </p:grpSpPr>
        <p:pic>
          <p:nvPicPr>
            <p:cNvPr id="3" name="正方形/長方形 2">
              <a:extLst>
                <a:ext uri="{FF2B5EF4-FFF2-40B4-BE49-F238E27FC236}">
                  <a16:creationId xmlns:a16="http://schemas.microsoft.com/office/drawing/2014/main" id="{452AE382-7D85-EE04-1F5F-3AFF289AA399}"/>
                </a:ext>
              </a:extLst>
            </p:cNvPr>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834">
              <a:extLst>
                <a:ext uri="{FF2B5EF4-FFF2-40B4-BE49-F238E27FC236}">
                  <a16:creationId xmlns:a16="http://schemas.microsoft.com/office/drawing/2014/main" id="{B1A1BDF4-1641-B935-BFF5-796E5CA4D8E1}"/>
                </a:ext>
              </a:extLst>
            </p:cNvPr>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⑤注意してほしいポイント</a:t>
              </a:r>
            </a:p>
          </p:txBody>
        </p:sp>
      </p:grpSp>
      <p:grpSp>
        <p:nvGrpSpPr>
          <p:cNvPr id="5" name="グループ化 4">
            <a:extLst>
              <a:ext uri="{FF2B5EF4-FFF2-40B4-BE49-F238E27FC236}">
                <a16:creationId xmlns:a16="http://schemas.microsoft.com/office/drawing/2014/main" id="{182D7EC3-F7A4-F0E0-4860-A9DC989BC1B9}"/>
              </a:ext>
            </a:extLst>
          </p:cNvPr>
          <p:cNvGrpSpPr/>
          <p:nvPr/>
        </p:nvGrpSpPr>
        <p:grpSpPr>
          <a:xfrm>
            <a:off x="8122096" y="66675"/>
            <a:ext cx="914400" cy="703263"/>
            <a:chOff x="8122096" y="66675"/>
            <a:chExt cx="914400" cy="703263"/>
          </a:xfrm>
        </p:grpSpPr>
        <p:sp>
          <p:nvSpPr>
            <p:cNvPr id="6" name="フローチャート: 抜出し 5">
              <a:extLst>
                <a:ext uri="{FF2B5EF4-FFF2-40B4-BE49-F238E27FC236}">
                  <a16:creationId xmlns:a16="http://schemas.microsoft.com/office/drawing/2014/main" id="{87064AD8-2F59-3C66-F086-D2994EBAECAE}"/>
                </a:ext>
              </a:extLst>
            </p:cNvPr>
            <p:cNvSpPr/>
            <p:nvPr/>
          </p:nvSpPr>
          <p:spPr>
            <a:xfrm>
              <a:off x="8122096" y="66675"/>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7" name="テキスト ボックス 6">
              <a:extLst>
                <a:ext uri="{FF2B5EF4-FFF2-40B4-BE49-F238E27FC236}">
                  <a16:creationId xmlns:a16="http://schemas.microsoft.com/office/drawing/2014/main" id="{6CFC3423-1B88-6660-49BF-7ED4EFBCF3B2}"/>
                </a:ext>
              </a:extLst>
            </p:cNvPr>
            <p:cNvSpPr txBox="1">
              <a:spLocks noChangeArrowheads="1"/>
            </p:cNvSpPr>
            <p:nvPr/>
          </p:nvSpPr>
          <p:spPr bwMode="auto">
            <a:xfrm>
              <a:off x="8236396" y="187325"/>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grpSp>
    </p:spTree>
    <p:extLst>
      <p:ext uri="{BB962C8B-B14F-4D97-AF65-F5344CB8AC3E}">
        <p14:creationId xmlns:p14="http://schemas.microsoft.com/office/powerpoint/2010/main" val="1085947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⑥闇バイトだと気付いたら</a:t>
              </a:r>
            </a:p>
          </p:txBody>
        </p:sp>
      </p:grpSp>
      <p:sp>
        <p:nvSpPr>
          <p:cNvPr id="16" name="テキスト ボックス 4"/>
          <p:cNvSpPr>
            <a:spLocks noChangeArrowheads="1"/>
          </p:cNvSpPr>
          <p:nvPr/>
        </p:nvSpPr>
        <p:spPr bwMode="auto">
          <a:xfrm>
            <a:off x="0" y="855301"/>
            <a:ext cx="9144000" cy="52633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355600" indent="-355600" algn="ctr" eaLnBrk="1" hangingPunct="1">
              <a:spcBef>
                <a:spcPts val="600"/>
              </a:spcBef>
              <a:spcAft>
                <a:spcPts val="0"/>
              </a:spcAft>
              <a:buSzPct val="100000"/>
              <a:defRPr/>
            </a:pPr>
            <a:r>
              <a:rPr lang="ja-JP" altLang="en-US" sz="32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一人で悩まず相談をしましょう。</a:t>
            </a:r>
            <a:endParaRPr lang="en-US" altLang="ja-JP" sz="32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32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闇バイトに応募してしまった</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a:t>
            </a:r>
            <a:r>
              <a:rPr lang="ja-JP" altLang="en-US" sz="32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個人情報を提供してしまった</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という時には、すぐに最寄りの警察署や以下の窓口に相談をしてください。</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355600" indent="-355600" eaLnBrk="1" hangingPunct="1">
              <a:spcBef>
                <a:spcPts val="600"/>
              </a:spcBef>
              <a:spcAft>
                <a:spcPts val="0"/>
              </a:spcAft>
              <a:buSzPct val="100000"/>
              <a:defRPr/>
            </a:pPr>
            <a:r>
              <a:rPr lang="ja-JP" altLang="en-US"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・警察相談ダイヤル　　　　</a:t>
            </a:r>
            <a:r>
              <a:rPr lang="en-US" altLang="ja-JP"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#9110</a:t>
            </a:r>
          </a:p>
          <a:p>
            <a:pPr marL="355600" indent="-355600" eaLnBrk="1" hangingPunct="1">
              <a:spcBef>
                <a:spcPts val="600"/>
              </a:spcBef>
              <a:spcAft>
                <a:spcPts val="0"/>
              </a:spcAft>
              <a:buSzPct val="100000"/>
              <a:defRPr/>
            </a:pPr>
            <a:r>
              <a:rPr lang="ja-JP" altLang="en-US"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・匿名通報ダイヤル　　　　</a:t>
            </a:r>
            <a:r>
              <a:rPr lang="en-US" altLang="ja-JP"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0120-924-839</a:t>
            </a:r>
          </a:p>
          <a:p>
            <a:pPr marL="355600" indent="-355600" eaLnBrk="1" hangingPunct="1">
              <a:spcBef>
                <a:spcPts val="600"/>
              </a:spcBef>
              <a:spcAft>
                <a:spcPts val="0"/>
              </a:spcAft>
              <a:buSzPct val="100000"/>
              <a:defRPr/>
            </a:pPr>
            <a:r>
              <a:rPr lang="ja-JP" altLang="en-US"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・ヤングテレホンコーナー　</a:t>
            </a:r>
            <a:r>
              <a:rPr lang="en-US" altLang="ja-JP"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0120-783-800</a:t>
            </a:r>
          </a:p>
          <a:p>
            <a:pPr marL="355600" indent="-355600" eaLnBrk="1" hangingPunct="1">
              <a:spcBef>
                <a:spcPts val="600"/>
              </a:spcBef>
              <a:spcAft>
                <a:spcPts val="0"/>
              </a:spcAft>
              <a:buSzPct val="100000"/>
              <a:defRPr/>
            </a:pPr>
            <a:r>
              <a:rPr lang="ja-JP" altLang="en-US"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・地区少年サポートセンター</a:t>
            </a:r>
            <a:r>
              <a:rPr lang="en-US" altLang="ja-JP" sz="3600" dirty="0">
                <a:solidFill>
                  <a:srgbClr val="0070C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0120-783-802</a:t>
            </a:r>
          </a:p>
        </p:txBody>
      </p:sp>
    </p:spTree>
    <p:extLst>
      <p:ext uri="{BB962C8B-B14F-4D97-AF65-F5344CB8AC3E}">
        <p14:creationId xmlns:p14="http://schemas.microsoft.com/office/powerpoint/2010/main" val="930961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crestec\Desktop\平井作業フォルダ\CEC_2018年度用(捨てないで！)\ペープサート教材\ペープサート教材_イラスト集_HTML版\Links\215.png">
            <a:extLst>
              <a:ext uri="{FF2B5EF4-FFF2-40B4-BE49-F238E27FC236}">
                <a16:creationId xmlns:a16="http://schemas.microsoft.com/office/drawing/2014/main" id="{8662A4D6-AA26-C6A5-C9D3-460EDA8E68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5" y="-30163"/>
            <a:ext cx="9126410" cy="6388206"/>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①募集情報への応募</a:t>
              </a:r>
            </a:p>
          </p:txBody>
        </p:sp>
      </p:grpSp>
      <p:pic>
        <p:nvPicPr>
          <p:cNvPr id="9" name="Picture 36" descr="C:\Users\crestec\Desktop\平井作業フォルダ\CEC_2018年度用(捨てないで！)\ペープサート教材\ペープサート教材_イラスト集_Delivery\ペープサート教材_イラスト集\キャラ\中学生男子\004_中学_小学高学年男子_私服A_スマホ持ち.png">
            <a:extLst>
              <a:ext uri="{FF2B5EF4-FFF2-40B4-BE49-F238E27FC236}">
                <a16:creationId xmlns:a16="http://schemas.microsoft.com/office/drawing/2014/main" id="{FE055AA2-94F9-3801-6CB4-D78D4AB762A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8938" y="3881083"/>
            <a:ext cx="2808312" cy="2533756"/>
          </a:xfrm>
          <a:prstGeom prst="rect">
            <a:avLst/>
          </a:prstGeom>
          <a:noFill/>
          <a:extLst>
            <a:ext uri="{909E8E84-426E-40DD-AFC4-6F175D3DCCD1}">
              <a14:hiddenFill xmlns:a14="http://schemas.microsoft.com/office/drawing/2010/main">
                <a:solidFill>
                  <a:srgbClr val="FFFFFF"/>
                </a:solidFill>
              </a14:hiddenFill>
            </a:ext>
          </a:extLst>
        </p:spPr>
      </p:pic>
      <p:grpSp>
        <p:nvGrpSpPr>
          <p:cNvPr id="19" name="グループ化 18">
            <a:extLst>
              <a:ext uri="{FF2B5EF4-FFF2-40B4-BE49-F238E27FC236}">
                <a16:creationId xmlns:a16="http://schemas.microsoft.com/office/drawing/2014/main" id="{8D1A8F06-EF06-DCF5-C51E-8A1090BE3124}"/>
              </a:ext>
            </a:extLst>
          </p:cNvPr>
          <p:cNvGrpSpPr/>
          <p:nvPr/>
        </p:nvGrpSpPr>
        <p:grpSpPr>
          <a:xfrm>
            <a:off x="3184305" y="4100468"/>
            <a:ext cx="2485384" cy="1796799"/>
            <a:chOff x="3184305" y="4100468"/>
            <a:chExt cx="2485384" cy="1796799"/>
          </a:xfrm>
        </p:grpSpPr>
        <p:sp>
          <p:nvSpPr>
            <p:cNvPr id="18" name="思考の吹き出し: 雲形 17">
              <a:extLst>
                <a:ext uri="{FF2B5EF4-FFF2-40B4-BE49-F238E27FC236}">
                  <a16:creationId xmlns:a16="http://schemas.microsoft.com/office/drawing/2014/main" id="{2961973D-8FFB-DE4E-1868-538055ECC726}"/>
                </a:ext>
              </a:extLst>
            </p:cNvPr>
            <p:cNvSpPr/>
            <p:nvPr/>
          </p:nvSpPr>
          <p:spPr>
            <a:xfrm>
              <a:off x="3184305" y="4100468"/>
              <a:ext cx="2485384" cy="1796799"/>
            </a:xfrm>
            <a:prstGeom prst="cloudCallout">
              <a:avLst>
                <a:gd name="adj1" fmla="val -60260"/>
                <a:gd name="adj2" fmla="val -41212"/>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80AD67DB-D950-0F4B-EECB-A524734CF484}"/>
                </a:ext>
              </a:extLst>
            </p:cNvPr>
            <p:cNvSpPr txBox="1"/>
            <p:nvPr/>
          </p:nvSpPr>
          <p:spPr>
            <a:xfrm>
              <a:off x="3482933" y="4484978"/>
              <a:ext cx="2089442" cy="830997"/>
            </a:xfrm>
            <a:prstGeom prst="rect">
              <a:avLst/>
            </a:prstGeom>
            <a:noFill/>
          </p:spPr>
          <p:txBody>
            <a:bodyPr wrap="square">
              <a:spAutoFit/>
            </a:bodyPr>
            <a:lstStyle/>
            <a:p>
              <a:r>
                <a:rPr kumimoji="1" lang="ja-JP" altLang="en-US" sz="2400" dirty="0">
                  <a:solidFill>
                    <a:schemeClr val="tx1"/>
                  </a:solidFill>
                </a:rPr>
                <a:t>ちょっとやってみようかな。</a:t>
              </a:r>
            </a:p>
          </p:txBody>
        </p:sp>
      </p:grpSp>
      <p:sp>
        <p:nvSpPr>
          <p:cNvPr id="2" name="正方形/長方形 1"/>
          <p:cNvSpPr/>
          <p:nvPr/>
        </p:nvSpPr>
        <p:spPr>
          <a:xfrm>
            <a:off x="239529" y="759795"/>
            <a:ext cx="5622495" cy="523220"/>
          </a:xfrm>
          <a:prstGeom prst="rect">
            <a:avLst/>
          </a:prstGeom>
          <a:noFill/>
        </p:spPr>
        <p:txBody>
          <a:bodyPr wrap="square">
            <a:spAutoFit/>
          </a:bodyPr>
          <a:lstStyle/>
          <a:p>
            <a:pPr eaLnBrk="1" hangingPunct="1">
              <a:buSzPct val="100000"/>
              <a:defRPr/>
            </a:pPr>
            <a:r>
              <a:rPr lang="ja-JP" altLang="en-US" sz="2800" dirty="0">
                <a:ln w="9525">
                  <a:solidFill>
                    <a:schemeClr val="tx1"/>
                  </a:solidFill>
                  <a:prstDash val="solid"/>
                </a:ln>
                <a:effectLst>
                  <a:glow rad="63500">
                    <a:schemeClr val="bg1"/>
                  </a:glow>
                </a:effectLst>
              </a:rPr>
              <a:t>ＳＮＳにこんな投稿を見つけました。</a:t>
            </a:r>
            <a:endParaRPr lang="en-US" altLang="ja-JP" sz="2800" dirty="0">
              <a:ln w="9525">
                <a:solidFill>
                  <a:schemeClr val="tx1"/>
                </a:solidFill>
                <a:prstDash val="solid"/>
              </a:ln>
              <a:effectLst>
                <a:glow rad="63500">
                  <a:schemeClr val="bg1"/>
                </a:glow>
              </a:effectLst>
            </a:endParaRPr>
          </a:p>
        </p:txBody>
      </p:sp>
      <p:grpSp>
        <p:nvGrpSpPr>
          <p:cNvPr id="27" name="グループ化 26">
            <a:extLst>
              <a:ext uri="{FF2B5EF4-FFF2-40B4-BE49-F238E27FC236}">
                <a16:creationId xmlns:a16="http://schemas.microsoft.com/office/drawing/2014/main" id="{C2374F57-7F96-F161-DB0B-398A9D776D95}"/>
              </a:ext>
            </a:extLst>
          </p:cNvPr>
          <p:cNvGrpSpPr/>
          <p:nvPr/>
        </p:nvGrpSpPr>
        <p:grpSpPr>
          <a:xfrm>
            <a:off x="5354100" y="819145"/>
            <a:ext cx="4240097" cy="5474758"/>
            <a:chOff x="5320697" y="1139543"/>
            <a:chExt cx="4240097" cy="5474758"/>
          </a:xfrm>
        </p:grpSpPr>
        <p:grpSp>
          <p:nvGrpSpPr>
            <p:cNvPr id="26" name="グループ化 25">
              <a:extLst>
                <a:ext uri="{FF2B5EF4-FFF2-40B4-BE49-F238E27FC236}">
                  <a16:creationId xmlns:a16="http://schemas.microsoft.com/office/drawing/2014/main" id="{8252CB9F-E286-3329-E91E-FFDFA9FD0EF7}"/>
                </a:ext>
              </a:extLst>
            </p:cNvPr>
            <p:cNvGrpSpPr/>
            <p:nvPr/>
          </p:nvGrpSpPr>
          <p:grpSpPr>
            <a:xfrm>
              <a:off x="5320697" y="1139543"/>
              <a:ext cx="4240097" cy="5474758"/>
              <a:chOff x="5320697" y="868257"/>
              <a:chExt cx="4240097" cy="5474758"/>
            </a:xfrm>
          </p:grpSpPr>
          <p:pic>
            <p:nvPicPr>
              <p:cNvPr id="4" name="図 3">
                <a:extLst>
                  <a:ext uri="{FF2B5EF4-FFF2-40B4-BE49-F238E27FC236}">
                    <a16:creationId xmlns:a16="http://schemas.microsoft.com/office/drawing/2014/main" id="{2A875AAB-9370-9EA4-0AF1-99F3D36FC9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6" name="正方形/長方形 5">
                <a:extLst>
                  <a:ext uri="{FF2B5EF4-FFF2-40B4-BE49-F238E27FC236}">
                    <a16:creationId xmlns:a16="http://schemas.microsoft.com/office/drawing/2014/main" id="{7F1F8E59-0C8B-B38E-5D50-00825E3C2AFF}"/>
                  </a:ext>
                </a:extLst>
              </p:cNvPr>
              <p:cNvSpPr/>
              <p:nvPr/>
            </p:nvSpPr>
            <p:spPr>
              <a:xfrm>
                <a:off x="5935372" y="1277359"/>
                <a:ext cx="3029116" cy="46135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sp>
          <p:nvSpPr>
            <p:cNvPr id="3" name="テキスト ボックス 2">
              <a:extLst>
                <a:ext uri="{FF2B5EF4-FFF2-40B4-BE49-F238E27FC236}">
                  <a16:creationId xmlns:a16="http://schemas.microsoft.com/office/drawing/2014/main" id="{D7AE6D40-D7C4-38F7-58CA-110E554C390A}"/>
                </a:ext>
              </a:extLst>
            </p:cNvPr>
            <p:cNvSpPr txBox="1"/>
            <p:nvPr/>
          </p:nvSpPr>
          <p:spPr>
            <a:xfrm>
              <a:off x="6519681" y="1596462"/>
              <a:ext cx="1654620" cy="553998"/>
            </a:xfrm>
            <a:prstGeom prst="rect">
              <a:avLst/>
            </a:prstGeom>
            <a:noFill/>
          </p:spPr>
          <p:txBody>
            <a:bodyPr wrap="none" rtlCol="0">
              <a:spAutoFit/>
            </a:bodyPr>
            <a:lstStyle/>
            <a:p>
              <a:r>
                <a:rPr kumimoji="1" lang="ja-JP" altLang="en-US" dirty="0"/>
                <a:t>アルバイト募集</a:t>
              </a:r>
              <a:endParaRPr kumimoji="1" lang="en-US" altLang="ja-JP" dirty="0"/>
            </a:p>
            <a:p>
              <a:r>
                <a:rPr kumimoji="1" lang="ja-JP" altLang="en-US" sz="1200" dirty="0"/>
                <a:t>〇〇〇＠</a:t>
              </a:r>
              <a:r>
                <a:rPr kumimoji="1" lang="en-US" altLang="ja-JP" sz="1200" dirty="0"/>
                <a:t>××.××</a:t>
              </a:r>
              <a:endParaRPr kumimoji="1" lang="ja-JP" altLang="en-US" sz="1200" dirty="0"/>
            </a:p>
          </p:txBody>
        </p:sp>
        <p:sp>
          <p:nvSpPr>
            <p:cNvPr id="13" name="テキスト ボックス 12">
              <a:extLst>
                <a:ext uri="{FF2B5EF4-FFF2-40B4-BE49-F238E27FC236}">
                  <a16:creationId xmlns:a16="http://schemas.microsoft.com/office/drawing/2014/main" id="{3C3D0959-847D-6786-0EB1-ABD68670530E}"/>
                </a:ext>
              </a:extLst>
            </p:cNvPr>
            <p:cNvSpPr txBox="1"/>
            <p:nvPr/>
          </p:nvSpPr>
          <p:spPr>
            <a:xfrm>
              <a:off x="5956120" y="2150460"/>
              <a:ext cx="3085442" cy="3108543"/>
            </a:xfrm>
            <a:prstGeom prst="rect">
              <a:avLst/>
            </a:prstGeom>
            <a:noFill/>
          </p:spPr>
          <p:txBody>
            <a:bodyPr wrap="square">
              <a:spAutoFit/>
            </a:bodyPr>
            <a:lstStyle/>
            <a:p>
              <a:endParaRPr kumimoji="1" lang="en-US" altLang="ja-JP" sz="900" b="1" dirty="0">
                <a:solidFill>
                  <a:schemeClr val="tx1"/>
                </a:solidFill>
              </a:endParaRPr>
            </a:p>
            <a:p>
              <a:r>
                <a:rPr kumimoji="1" lang="ja-JP" altLang="en-US" sz="1800" b="1" dirty="0">
                  <a:solidFill>
                    <a:schemeClr val="tx1"/>
                  </a:solidFill>
                </a:rPr>
                <a:t>荷物を受け取って運ぶだけ♪</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日時・場所の指定可♪</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短時間で高収入♪</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最低５万円支給♪</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b="1" dirty="0">
                  <a:solidFill>
                    <a:schemeClr val="tx1"/>
                  </a:solidFill>
                </a:rPr>
                <a:t>ホワイト案件♪</a:t>
              </a:r>
              <a:endParaRPr kumimoji="1" lang="en-US" altLang="ja-JP"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希望者多数！早い者勝ち</a:t>
              </a:r>
              <a:r>
                <a:rPr kumimoji="1" lang="en-US" altLang="ja-JP" sz="1800" b="1" dirty="0">
                  <a:solidFill>
                    <a:schemeClr val="tx1"/>
                  </a:solidFill>
                </a:rPr>
                <a:t>!!</a:t>
              </a:r>
              <a:endParaRPr lang="ja-JP" altLang="en-US" sz="1800" dirty="0">
                <a:solidFill>
                  <a:prstClr val="white"/>
                </a:solidFill>
              </a:endParaRPr>
            </a:p>
            <a:p>
              <a:endParaRPr kumimoji="1" lang="en-US" altLang="ja-JP" sz="800" b="1" dirty="0">
                <a:solidFill>
                  <a:schemeClr val="tx1"/>
                </a:solidFill>
              </a:endParaRPr>
            </a:p>
            <a:p>
              <a:r>
                <a:rPr kumimoji="1" lang="ja-JP" altLang="en-US" sz="1800" b="1" dirty="0">
                  <a:solidFill>
                    <a:schemeClr val="tx1"/>
                  </a:solidFill>
                </a:rPr>
                <a:t>連絡はＤＭで♪</a:t>
              </a:r>
              <a:endParaRPr kumimoji="1" lang="en-US" altLang="ja-JP" sz="1800" b="1" dirty="0">
                <a:solidFill>
                  <a:schemeClr val="tx1"/>
                </a:solidFill>
              </a:endParaRPr>
            </a:p>
            <a:p>
              <a:endParaRPr kumimoji="1" lang="en-US" altLang="ja-JP" sz="900" b="1" dirty="0">
                <a:solidFill>
                  <a:schemeClr val="tx1"/>
                </a:solidFill>
              </a:endParaRPr>
            </a:p>
          </p:txBody>
        </p:sp>
        <p:sp>
          <p:nvSpPr>
            <p:cNvPr id="15" name="楕円 14">
              <a:extLst>
                <a:ext uri="{FF2B5EF4-FFF2-40B4-BE49-F238E27FC236}">
                  <a16:creationId xmlns:a16="http://schemas.microsoft.com/office/drawing/2014/main" id="{4290231D-ADC5-FBF7-4099-06485503C5A3}"/>
                </a:ext>
              </a:extLst>
            </p:cNvPr>
            <p:cNvSpPr/>
            <p:nvPr/>
          </p:nvSpPr>
          <p:spPr>
            <a:xfrm>
              <a:off x="6066904" y="1619952"/>
              <a:ext cx="456727" cy="45672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a:extLst>
                <a:ext uri="{FF2B5EF4-FFF2-40B4-BE49-F238E27FC236}">
                  <a16:creationId xmlns:a16="http://schemas.microsoft.com/office/drawing/2014/main" id="{9E8AE9CC-B304-516A-1FE6-99F6DCE42B6D}"/>
                </a:ext>
              </a:extLst>
            </p:cNvPr>
            <p:cNvSpPr txBox="1"/>
            <p:nvPr/>
          </p:nvSpPr>
          <p:spPr>
            <a:xfrm>
              <a:off x="5997351" y="5279220"/>
              <a:ext cx="2825576" cy="276999"/>
            </a:xfrm>
            <a:prstGeom prst="rect">
              <a:avLst/>
            </a:prstGeom>
            <a:noFill/>
          </p:spPr>
          <p:txBody>
            <a:bodyPr wrap="square" rtlCol="0">
              <a:spAutoFit/>
            </a:bodyPr>
            <a:lstStyle/>
            <a:p>
              <a:r>
                <a:rPr kumimoji="1" lang="en-US" altLang="ja-JP" sz="1200" dirty="0"/>
                <a:t>#</a:t>
              </a:r>
              <a:r>
                <a:rPr kumimoji="1" lang="ja-JP" altLang="en-US" sz="1200" dirty="0"/>
                <a:t>アルバイト　</a:t>
              </a:r>
              <a:r>
                <a:rPr kumimoji="1" lang="en-US" altLang="ja-JP" sz="1200" dirty="0"/>
                <a:t>#</a:t>
              </a:r>
              <a:r>
                <a:rPr kumimoji="1" lang="ja-JP" altLang="en-US" sz="1200" dirty="0"/>
                <a:t>高収入　</a:t>
              </a:r>
              <a:r>
                <a:rPr kumimoji="1" lang="en-US" altLang="ja-JP" sz="1200" dirty="0"/>
                <a:t>#</a:t>
              </a:r>
              <a:r>
                <a:rPr kumimoji="1" lang="ja-JP" altLang="en-US" sz="1200" dirty="0"/>
                <a:t>お金　</a:t>
              </a:r>
              <a:r>
                <a:rPr kumimoji="1" lang="en-US" altLang="ja-JP" sz="1200" dirty="0"/>
                <a:t>#</a:t>
              </a:r>
              <a:r>
                <a:rPr kumimoji="1" lang="ja-JP" altLang="en-US" sz="1200" dirty="0"/>
                <a:t>短時間　</a:t>
              </a:r>
            </a:p>
          </p:txBody>
        </p:sp>
        <p:sp>
          <p:nvSpPr>
            <p:cNvPr id="23" name="テキスト ボックス 22">
              <a:extLst>
                <a:ext uri="{FF2B5EF4-FFF2-40B4-BE49-F238E27FC236}">
                  <a16:creationId xmlns:a16="http://schemas.microsoft.com/office/drawing/2014/main" id="{517F56C9-88AE-3775-FBA8-631EE0700203}"/>
                </a:ext>
              </a:extLst>
            </p:cNvPr>
            <p:cNvSpPr txBox="1"/>
            <p:nvPr/>
          </p:nvSpPr>
          <p:spPr>
            <a:xfrm>
              <a:off x="5997351" y="5845014"/>
              <a:ext cx="2825576" cy="261610"/>
            </a:xfrm>
            <a:prstGeom prst="rect">
              <a:avLst/>
            </a:prstGeom>
            <a:noFill/>
          </p:spPr>
          <p:txBody>
            <a:bodyPr wrap="square" rtlCol="0">
              <a:spAutoFit/>
            </a:bodyPr>
            <a:lstStyle/>
            <a:p>
              <a:r>
                <a:rPr kumimoji="1" lang="ja-JP" altLang="en-US" sz="1100" dirty="0"/>
                <a:t>午後〇：〇〇　</a:t>
              </a:r>
              <a:r>
                <a:rPr kumimoji="1" lang="en-US" altLang="ja-JP" sz="1100" dirty="0"/>
                <a:t>××</a:t>
              </a:r>
              <a:r>
                <a:rPr kumimoji="1" lang="ja-JP" altLang="en-US" sz="1100" dirty="0"/>
                <a:t>年</a:t>
              </a:r>
              <a:r>
                <a:rPr kumimoji="1" lang="en-US" altLang="ja-JP" sz="1100" dirty="0"/>
                <a:t>×</a:t>
              </a:r>
              <a:r>
                <a:rPr kumimoji="1" lang="ja-JP" altLang="en-US" sz="1100" dirty="0"/>
                <a:t>月</a:t>
              </a:r>
              <a:r>
                <a:rPr kumimoji="1" lang="en-US" altLang="ja-JP" sz="1100" dirty="0"/>
                <a:t>×</a:t>
              </a:r>
              <a:r>
                <a:rPr kumimoji="1" lang="ja-JP" altLang="en-US" sz="1100" dirty="0"/>
                <a:t>日・〇件の表示</a:t>
              </a:r>
            </a:p>
          </p:txBody>
        </p:sp>
      </p:grpSp>
      <p:pic>
        <p:nvPicPr>
          <p:cNvPr id="25" name="Picture 21" descr="C:\Users\crestec\Desktop\平井作業フォルダ\CEC_2018年度用(捨てないで！)\ペープサート教材\ペープサート教材_イラスト集_HTML版\Links\143.png">
            <a:extLst>
              <a:ext uri="{FF2B5EF4-FFF2-40B4-BE49-F238E27FC236}">
                <a16:creationId xmlns:a16="http://schemas.microsoft.com/office/drawing/2014/main" id="{DAF6A1CE-4D01-159E-49AA-E6881D91B41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31210" y="1710039"/>
            <a:ext cx="2442721" cy="2533755"/>
          </a:xfrm>
          <a:prstGeom prst="rect">
            <a:avLst/>
          </a:prstGeom>
          <a:noFill/>
          <a:extLst>
            <a:ext uri="{909E8E84-426E-40DD-AFC4-6F175D3DCCD1}">
              <a14:hiddenFill xmlns:a14="http://schemas.microsoft.com/office/drawing/2010/main">
                <a:solidFill>
                  <a:srgbClr val="FFFFFF"/>
                </a:solidFill>
              </a14:hiddenFill>
            </a:ext>
          </a:extLst>
        </p:spPr>
      </p:pic>
      <p:grpSp>
        <p:nvGrpSpPr>
          <p:cNvPr id="20" name="グループ化 19">
            <a:extLst>
              <a:ext uri="{FF2B5EF4-FFF2-40B4-BE49-F238E27FC236}">
                <a16:creationId xmlns:a16="http://schemas.microsoft.com/office/drawing/2014/main" id="{3FDFAE01-A0BC-B551-A229-65670C7BB859}"/>
              </a:ext>
            </a:extLst>
          </p:cNvPr>
          <p:cNvGrpSpPr/>
          <p:nvPr/>
        </p:nvGrpSpPr>
        <p:grpSpPr>
          <a:xfrm>
            <a:off x="2793005" y="1342365"/>
            <a:ext cx="3025521" cy="2223686"/>
            <a:chOff x="2546854" y="1342365"/>
            <a:chExt cx="3025521" cy="2223686"/>
          </a:xfrm>
        </p:grpSpPr>
        <p:sp>
          <p:nvSpPr>
            <p:cNvPr id="12" name="思考の吹き出し: 雲形 11">
              <a:extLst>
                <a:ext uri="{FF2B5EF4-FFF2-40B4-BE49-F238E27FC236}">
                  <a16:creationId xmlns:a16="http://schemas.microsoft.com/office/drawing/2014/main" id="{A8827096-91A8-FD41-6848-CD5BC40013FF}"/>
                </a:ext>
              </a:extLst>
            </p:cNvPr>
            <p:cNvSpPr/>
            <p:nvPr/>
          </p:nvSpPr>
          <p:spPr>
            <a:xfrm>
              <a:off x="2546854" y="1342365"/>
              <a:ext cx="3025521" cy="2223686"/>
            </a:xfrm>
            <a:prstGeom prst="cloudCallout">
              <a:avLst>
                <a:gd name="adj1" fmla="val -42833"/>
                <a:gd name="adj2" fmla="val 49186"/>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a:extLst>
                <a:ext uri="{FF2B5EF4-FFF2-40B4-BE49-F238E27FC236}">
                  <a16:creationId xmlns:a16="http://schemas.microsoft.com/office/drawing/2014/main" id="{6D9C958D-E7E9-1B62-09A2-5B2E93937345}"/>
                </a:ext>
              </a:extLst>
            </p:cNvPr>
            <p:cNvSpPr txBox="1"/>
            <p:nvPr/>
          </p:nvSpPr>
          <p:spPr>
            <a:xfrm>
              <a:off x="2855484" y="1766834"/>
              <a:ext cx="2428896" cy="1200329"/>
            </a:xfrm>
            <a:prstGeom prst="rect">
              <a:avLst/>
            </a:prstGeom>
            <a:noFill/>
          </p:spPr>
          <p:txBody>
            <a:bodyPr wrap="square">
              <a:spAutoFit/>
            </a:bodyPr>
            <a:lstStyle/>
            <a:p>
              <a:r>
                <a:rPr kumimoji="1" lang="ja-JP" altLang="en-US" sz="2400" dirty="0">
                  <a:solidFill>
                    <a:schemeClr val="tx1"/>
                  </a:solidFill>
                </a:rPr>
                <a:t>簡単そうな仕事だし、都合に合わせてくれるなら</a:t>
              </a:r>
              <a:r>
                <a:rPr kumimoji="1" lang="en-US" altLang="ja-JP" sz="2400" dirty="0">
                  <a:solidFill>
                    <a:schemeClr val="tx1"/>
                  </a:solidFill>
                </a:rPr>
                <a:t>…</a:t>
              </a:r>
            </a:p>
          </p:txBody>
        </p:sp>
      </p:grpSp>
    </p:spTree>
    <p:extLst>
      <p:ext uri="{BB962C8B-B14F-4D97-AF65-F5344CB8AC3E}">
        <p14:creationId xmlns:p14="http://schemas.microsoft.com/office/powerpoint/2010/main" val="3552620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crestec\Desktop\平井作業フォルダ\CEC_2018年度用(捨てないで！)\ペープサート教材\ペープサート教材_イラスト集_HTML版\Links\215.png">
            <a:extLst>
              <a:ext uri="{FF2B5EF4-FFF2-40B4-BE49-F238E27FC236}">
                <a16:creationId xmlns:a16="http://schemas.microsoft.com/office/drawing/2014/main" id="{8662A4D6-AA26-C6A5-C9D3-460EDA8E68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5" y="-30163"/>
            <a:ext cx="9126410" cy="6388206"/>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①募集情報への応募</a:t>
              </a:r>
            </a:p>
          </p:txBody>
        </p:sp>
      </p:grpSp>
      <p:sp>
        <p:nvSpPr>
          <p:cNvPr id="17" name="正方形/長方形 16"/>
          <p:cNvSpPr/>
          <p:nvPr/>
        </p:nvSpPr>
        <p:spPr>
          <a:xfrm>
            <a:off x="189383" y="796657"/>
            <a:ext cx="5838263" cy="523220"/>
          </a:xfrm>
          <a:prstGeom prst="rect">
            <a:avLst/>
          </a:prstGeom>
          <a:noFill/>
        </p:spPr>
        <p:txBody>
          <a:bodyPr wrap="square">
            <a:spAutoFit/>
          </a:bodyPr>
          <a:lstStyle/>
          <a:p>
            <a:pPr eaLnBrk="1" hangingPunct="1">
              <a:buSzPct val="100000"/>
              <a:defRPr/>
            </a:pPr>
            <a:r>
              <a:rPr lang="ja-JP" altLang="en-US" sz="2800" dirty="0">
                <a:ln w="9525">
                  <a:solidFill>
                    <a:schemeClr val="tx1"/>
                  </a:solidFill>
                  <a:prstDash val="solid"/>
                </a:ln>
                <a:effectLst>
                  <a:glow rad="63500">
                    <a:schemeClr val="bg1"/>
                  </a:glow>
                </a:effectLst>
              </a:rPr>
              <a:t>ＤＭ（ダイレクトメッセージ）を送ると</a:t>
            </a:r>
            <a:r>
              <a:rPr lang="en-US" altLang="ja-JP" sz="2800" dirty="0">
                <a:ln w="9525">
                  <a:solidFill>
                    <a:schemeClr val="tx1"/>
                  </a:solidFill>
                  <a:prstDash val="solid"/>
                </a:ln>
                <a:effectLst>
                  <a:glow rad="63500">
                    <a:schemeClr val="bg1"/>
                  </a:glow>
                </a:effectLst>
              </a:rPr>
              <a:t>…</a:t>
            </a:r>
          </a:p>
        </p:txBody>
      </p:sp>
      <p:grpSp>
        <p:nvGrpSpPr>
          <p:cNvPr id="2" name="グループ化 1">
            <a:extLst>
              <a:ext uri="{FF2B5EF4-FFF2-40B4-BE49-F238E27FC236}">
                <a16:creationId xmlns:a16="http://schemas.microsoft.com/office/drawing/2014/main" id="{45C6E40B-A78D-0D9F-1C7D-51D3A5BA9BB1}"/>
              </a:ext>
            </a:extLst>
          </p:cNvPr>
          <p:cNvGrpSpPr/>
          <p:nvPr/>
        </p:nvGrpSpPr>
        <p:grpSpPr>
          <a:xfrm>
            <a:off x="5295774" y="878740"/>
            <a:ext cx="4240097" cy="5474758"/>
            <a:chOff x="5320697" y="1139543"/>
            <a:chExt cx="4240097" cy="5474758"/>
          </a:xfrm>
        </p:grpSpPr>
        <p:grpSp>
          <p:nvGrpSpPr>
            <p:cNvPr id="26" name="グループ化 25">
              <a:extLst>
                <a:ext uri="{FF2B5EF4-FFF2-40B4-BE49-F238E27FC236}">
                  <a16:creationId xmlns:a16="http://schemas.microsoft.com/office/drawing/2014/main" id="{8252CB9F-E286-3329-E91E-FFDFA9FD0EF7}"/>
                </a:ext>
              </a:extLst>
            </p:cNvPr>
            <p:cNvGrpSpPr/>
            <p:nvPr/>
          </p:nvGrpSpPr>
          <p:grpSpPr>
            <a:xfrm>
              <a:off x="5320697" y="1139543"/>
              <a:ext cx="4240097" cy="5474758"/>
              <a:chOff x="5320697" y="868257"/>
              <a:chExt cx="4240097" cy="5474758"/>
            </a:xfrm>
          </p:grpSpPr>
          <p:pic>
            <p:nvPicPr>
              <p:cNvPr id="4" name="図 3">
                <a:extLst>
                  <a:ext uri="{FF2B5EF4-FFF2-40B4-BE49-F238E27FC236}">
                    <a16:creationId xmlns:a16="http://schemas.microsoft.com/office/drawing/2014/main" id="{2A875AAB-9370-9EA4-0AF1-99F3D36FC9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6" name="正方形/長方形 5">
                <a:extLst>
                  <a:ext uri="{FF2B5EF4-FFF2-40B4-BE49-F238E27FC236}">
                    <a16:creationId xmlns:a16="http://schemas.microsoft.com/office/drawing/2014/main" id="{7F1F8E59-0C8B-B38E-5D50-00825E3C2AFF}"/>
                  </a:ext>
                </a:extLst>
              </p:cNvPr>
              <p:cNvSpPr/>
              <p:nvPr/>
            </p:nvSpPr>
            <p:spPr>
              <a:xfrm>
                <a:off x="5935372" y="1283669"/>
                <a:ext cx="3029116" cy="46135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grpSp>
          <p:nvGrpSpPr>
            <p:cNvPr id="32" name="グループ化 31">
              <a:extLst>
                <a:ext uri="{FF2B5EF4-FFF2-40B4-BE49-F238E27FC236}">
                  <a16:creationId xmlns:a16="http://schemas.microsoft.com/office/drawing/2014/main" id="{03629541-E4D6-210D-A1BB-5F58BCB026EE}"/>
                </a:ext>
              </a:extLst>
            </p:cNvPr>
            <p:cNvGrpSpPr/>
            <p:nvPr/>
          </p:nvGrpSpPr>
          <p:grpSpPr>
            <a:xfrm>
              <a:off x="5951926" y="1620815"/>
              <a:ext cx="2997452" cy="1869984"/>
              <a:chOff x="5955441" y="1604460"/>
              <a:chExt cx="2574190" cy="1259045"/>
            </a:xfrm>
          </p:grpSpPr>
          <p:sp>
            <p:nvSpPr>
              <p:cNvPr id="28" name="角丸四角形吹き出し 3">
                <a:extLst>
                  <a:ext uri="{FF2B5EF4-FFF2-40B4-BE49-F238E27FC236}">
                    <a16:creationId xmlns:a16="http://schemas.microsoft.com/office/drawing/2014/main" id="{034A396E-1893-4F0F-31D4-9E41AF46FC7D}"/>
                  </a:ext>
                </a:extLst>
              </p:cNvPr>
              <p:cNvSpPr/>
              <p:nvPr/>
            </p:nvSpPr>
            <p:spPr>
              <a:xfrm>
                <a:off x="6467355" y="1604460"/>
                <a:ext cx="2062276" cy="1259045"/>
              </a:xfrm>
              <a:prstGeom prst="wedgeRoundRectCallout">
                <a:avLst>
                  <a:gd name="adj1" fmla="val -59309"/>
                  <a:gd name="adj2" fmla="val -32655"/>
                  <a:gd name="adj3" fmla="val 16667"/>
                </a:avLst>
              </a:prstGeom>
              <a:solidFill>
                <a:schemeClr val="bg1"/>
              </a:solidFill>
              <a:ln>
                <a:solidFill>
                  <a:schemeClr val="tx1"/>
                </a:solidFill>
              </a:ln>
              <a:effectLst>
                <a:outerShdw blurRad="50800" dist="50800" dir="5400000" algn="ctr" rotWithShape="0">
                  <a:schemeClr val="accent2">
                    <a:lumMod val="20000"/>
                    <a:lumOff val="8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600" b="1" dirty="0">
                    <a:solidFill>
                      <a:schemeClr val="tx1"/>
                    </a:solidFill>
                  </a:rPr>
                  <a:t>応募ありがとうございます</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多数の応募者の中から、</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あなたに案件をお願いし</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たいと思います。</a:t>
                </a:r>
                <a:endParaRPr kumimoji="1" lang="en-US" altLang="ja-JP" sz="1600" b="1" dirty="0">
                  <a:solidFill>
                    <a:schemeClr val="tx1"/>
                  </a:solidFill>
                </a:endParaRPr>
              </a:p>
            </p:txBody>
          </p:sp>
          <p:sp>
            <p:nvSpPr>
              <p:cNvPr id="8" name="楕円 7">
                <a:extLst>
                  <a:ext uri="{FF2B5EF4-FFF2-40B4-BE49-F238E27FC236}">
                    <a16:creationId xmlns:a16="http://schemas.microsoft.com/office/drawing/2014/main" id="{4A0C6FCA-2397-F712-0F8B-6D820F3B4C13}"/>
                  </a:ext>
                </a:extLst>
              </p:cNvPr>
              <p:cNvSpPr/>
              <p:nvPr/>
            </p:nvSpPr>
            <p:spPr>
              <a:xfrm>
                <a:off x="5955441" y="1693458"/>
                <a:ext cx="356995" cy="26450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grpSp>
      </p:grpSp>
      <p:grpSp>
        <p:nvGrpSpPr>
          <p:cNvPr id="7" name="グループ化 6">
            <a:extLst>
              <a:ext uri="{FF2B5EF4-FFF2-40B4-BE49-F238E27FC236}">
                <a16:creationId xmlns:a16="http://schemas.microsoft.com/office/drawing/2014/main" id="{3BAB9B5F-1B06-2ED5-A2EB-69BC63E5BDE5}"/>
              </a:ext>
            </a:extLst>
          </p:cNvPr>
          <p:cNvGrpSpPr/>
          <p:nvPr/>
        </p:nvGrpSpPr>
        <p:grpSpPr>
          <a:xfrm>
            <a:off x="408938" y="1793001"/>
            <a:ext cx="2999522" cy="4621838"/>
            <a:chOff x="408938" y="1793001"/>
            <a:chExt cx="2999522" cy="4621838"/>
          </a:xfrm>
        </p:grpSpPr>
        <p:pic>
          <p:nvPicPr>
            <p:cNvPr id="9" name="Picture 36" descr="C:\Users\crestec\Desktop\平井作業フォルダ\CEC_2018年度用(捨てないで！)\ペープサート教材\ペープサート教材_イラスト集_Delivery\ペープサート教材_イラスト集\キャラ\中学生男子\004_中学_小学高学年男子_私服A_スマホ持ち.png">
              <a:extLst>
                <a:ext uri="{FF2B5EF4-FFF2-40B4-BE49-F238E27FC236}">
                  <a16:creationId xmlns:a16="http://schemas.microsoft.com/office/drawing/2014/main" id="{FE055AA2-94F9-3801-6CB4-D78D4AB762A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938" y="3881083"/>
              <a:ext cx="2808312" cy="253375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5" descr="C:\Users\crestec\Desktop\平井作業フォルダ\CEC_2018年度用(捨てないで！)\ペープサート教材\ペープサート教材_イラスト集_HTML版\Links\147.png">
              <a:extLst>
                <a:ext uri="{FF2B5EF4-FFF2-40B4-BE49-F238E27FC236}">
                  <a16:creationId xmlns:a16="http://schemas.microsoft.com/office/drawing/2014/main" id="{0B6C9CBE-4E65-2394-C1D0-BB19CEFA5D6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7389" y="1793001"/>
              <a:ext cx="2681071" cy="244064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0" name="グループ化 19">
            <a:extLst>
              <a:ext uri="{FF2B5EF4-FFF2-40B4-BE49-F238E27FC236}">
                <a16:creationId xmlns:a16="http://schemas.microsoft.com/office/drawing/2014/main" id="{3FDFAE01-A0BC-B551-A229-65670C7BB859}"/>
              </a:ext>
            </a:extLst>
          </p:cNvPr>
          <p:cNvGrpSpPr/>
          <p:nvPr/>
        </p:nvGrpSpPr>
        <p:grpSpPr>
          <a:xfrm>
            <a:off x="2735185" y="1254972"/>
            <a:ext cx="2606732" cy="2262972"/>
            <a:chOff x="2570778" y="1618111"/>
            <a:chExt cx="2606732" cy="2262972"/>
          </a:xfrm>
        </p:grpSpPr>
        <p:sp>
          <p:nvSpPr>
            <p:cNvPr id="12" name="思考の吹き出し: 雲形 11">
              <a:extLst>
                <a:ext uri="{FF2B5EF4-FFF2-40B4-BE49-F238E27FC236}">
                  <a16:creationId xmlns:a16="http://schemas.microsoft.com/office/drawing/2014/main" id="{A8827096-91A8-FD41-6848-CD5BC40013FF}"/>
                </a:ext>
              </a:extLst>
            </p:cNvPr>
            <p:cNvSpPr/>
            <p:nvPr/>
          </p:nvSpPr>
          <p:spPr>
            <a:xfrm>
              <a:off x="2570778" y="1618111"/>
              <a:ext cx="2606732" cy="2262972"/>
            </a:xfrm>
            <a:prstGeom prst="cloudCallout">
              <a:avLst>
                <a:gd name="adj1" fmla="val -47910"/>
                <a:gd name="adj2" fmla="val 45996"/>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a:extLst>
                <a:ext uri="{FF2B5EF4-FFF2-40B4-BE49-F238E27FC236}">
                  <a16:creationId xmlns:a16="http://schemas.microsoft.com/office/drawing/2014/main" id="{6D9C958D-E7E9-1B62-09A2-5B2E93937345}"/>
                </a:ext>
              </a:extLst>
            </p:cNvPr>
            <p:cNvSpPr txBox="1"/>
            <p:nvPr/>
          </p:nvSpPr>
          <p:spPr>
            <a:xfrm>
              <a:off x="2828867" y="2061433"/>
              <a:ext cx="2169804" cy="1200329"/>
            </a:xfrm>
            <a:prstGeom prst="rect">
              <a:avLst/>
            </a:prstGeom>
            <a:noFill/>
          </p:spPr>
          <p:txBody>
            <a:bodyPr wrap="square">
              <a:spAutoFit/>
            </a:bodyPr>
            <a:lstStyle/>
            <a:p>
              <a:r>
                <a:rPr kumimoji="1" lang="ja-JP" altLang="en-US" sz="2400" dirty="0">
                  <a:solidFill>
                    <a:schemeClr val="tx1"/>
                  </a:solidFill>
                </a:rPr>
                <a:t>やった</a:t>
              </a:r>
              <a:r>
                <a:rPr kumimoji="1" lang="en-US" altLang="ja-JP" sz="2400" dirty="0">
                  <a:solidFill>
                    <a:schemeClr val="tx1"/>
                  </a:solidFill>
                </a:rPr>
                <a:t>!</a:t>
              </a:r>
            </a:p>
            <a:p>
              <a:r>
                <a:rPr kumimoji="1" lang="ja-JP" altLang="en-US" sz="2400" dirty="0"/>
                <a:t>お金をかせぐことができるぞ</a:t>
              </a:r>
              <a:r>
                <a:rPr kumimoji="1" lang="en-US" altLang="ja-JP" sz="2400" dirty="0"/>
                <a:t>!!</a:t>
              </a:r>
              <a:endParaRPr kumimoji="1" lang="en-US" altLang="ja-JP" sz="2400" dirty="0">
                <a:solidFill>
                  <a:schemeClr val="tx1"/>
                </a:solidFill>
              </a:endParaRPr>
            </a:p>
          </p:txBody>
        </p:sp>
      </p:grpSp>
      <p:grpSp>
        <p:nvGrpSpPr>
          <p:cNvPr id="22" name="グループ化 21">
            <a:extLst>
              <a:ext uri="{FF2B5EF4-FFF2-40B4-BE49-F238E27FC236}">
                <a16:creationId xmlns:a16="http://schemas.microsoft.com/office/drawing/2014/main" id="{DD6DDF0C-6784-D78D-F02D-C1975A11756F}"/>
              </a:ext>
            </a:extLst>
          </p:cNvPr>
          <p:cNvGrpSpPr/>
          <p:nvPr/>
        </p:nvGrpSpPr>
        <p:grpSpPr>
          <a:xfrm>
            <a:off x="5905731" y="3370855"/>
            <a:ext cx="3008816" cy="2137012"/>
            <a:chOff x="5905731" y="3370855"/>
            <a:chExt cx="3008816" cy="2137012"/>
          </a:xfrm>
          <a:effectLst>
            <a:outerShdw blurRad="50800" dist="50800" dir="5400000" algn="ctr" rotWithShape="0">
              <a:schemeClr val="accent2">
                <a:lumMod val="20000"/>
                <a:lumOff val="80000"/>
              </a:schemeClr>
            </a:outerShdw>
          </a:effectLst>
        </p:grpSpPr>
        <p:sp>
          <p:nvSpPr>
            <p:cNvPr id="13" name="角丸四角形吹き出し 3">
              <a:extLst>
                <a:ext uri="{FF2B5EF4-FFF2-40B4-BE49-F238E27FC236}">
                  <a16:creationId xmlns:a16="http://schemas.microsoft.com/office/drawing/2014/main" id="{C073039E-FBC0-E406-CBA8-A6F02528093C}"/>
                </a:ext>
              </a:extLst>
            </p:cNvPr>
            <p:cNvSpPr/>
            <p:nvPr/>
          </p:nvSpPr>
          <p:spPr>
            <a:xfrm>
              <a:off x="6526503" y="3370855"/>
              <a:ext cx="2388044" cy="2137012"/>
            </a:xfrm>
            <a:prstGeom prst="wedgeRoundRectCallout">
              <a:avLst>
                <a:gd name="adj1" fmla="val -59170"/>
                <a:gd name="adj2" fmla="val -33485"/>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600" b="1" dirty="0">
                  <a:solidFill>
                    <a:schemeClr val="tx1"/>
                  </a:solidFill>
                </a:rPr>
                <a:t>あなたを当社の従業員と</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して登録します。</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氏名、住所、職業</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電話番号、〇〇のＩＤ</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を教えてください。</a:t>
              </a:r>
              <a:endParaRPr kumimoji="1" lang="en-US" altLang="ja-JP" sz="1600" b="1" dirty="0">
                <a:solidFill>
                  <a:schemeClr val="tx1"/>
                </a:solidFill>
              </a:endParaRPr>
            </a:p>
          </p:txBody>
        </p:sp>
        <p:sp>
          <p:nvSpPr>
            <p:cNvPr id="15" name="楕円 14">
              <a:extLst>
                <a:ext uri="{FF2B5EF4-FFF2-40B4-BE49-F238E27FC236}">
                  <a16:creationId xmlns:a16="http://schemas.microsoft.com/office/drawing/2014/main" id="{2ACBD374-E0C8-1672-337C-5C366FDCD008}"/>
                </a:ext>
              </a:extLst>
            </p:cNvPr>
            <p:cNvSpPr/>
            <p:nvPr/>
          </p:nvSpPr>
          <p:spPr>
            <a:xfrm>
              <a:off x="5905731" y="3517944"/>
              <a:ext cx="415694" cy="39285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grpSp>
      <p:grpSp>
        <p:nvGrpSpPr>
          <p:cNvPr id="24" name="グループ化 23">
            <a:extLst>
              <a:ext uri="{FF2B5EF4-FFF2-40B4-BE49-F238E27FC236}">
                <a16:creationId xmlns:a16="http://schemas.microsoft.com/office/drawing/2014/main" id="{79C2B550-BF8E-E0C2-48B1-5AE473F87E59}"/>
              </a:ext>
            </a:extLst>
          </p:cNvPr>
          <p:cNvGrpSpPr/>
          <p:nvPr/>
        </p:nvGrpSpPr>
        <p:grpSpPr>
          <a:xfrm>
            <a:off x="5306575" y="908797"/>
            <a:ext cx="4240097" cy="5474758"/>
            <a:chOff x="5320697" y="1139543"/>
            <a:chExt cx="4240097" cy="5474758"/>
          </a:xfrm>
        </p:grpSpPr>
        <p:grpSp>
          <p:nvGrpSpPr>
            <p:cNvPr id="27" name="グループ化 26">
              <a:extLst>
                <a:ext uri="{FF2B5EF4-FFF2-40B4-BE49-F238E27FC236}">
                  <a16:creationId xmlns:a16="http://schemas.microsoft.com/office/drawing/2014/main" id="{80EE1D30-5A5F-A808-9EAF-4152961A397F}"/>
                </a:ext>
              </a:extLst>
            </p:cNvPr>
            <p:cNvGrpSpPr/>
            <p:nvPr/>
          </p:nvGrpSpPr>
          <p:grpSpPr>
            <a:xfrm>
              <a:off x="5320697" y="1139543"/>
              <a:ext cx="4240097" cy="5474758"/>
              <a:chOff x="5320697" y="868257"/>
              <a:chExt cx="4240097" cy="5474758"/>
            </a:xfrm>
          </p:grpSpPr>
          <p:pic>
            <p:nvPicPr>
              <p:cNvPr id="9216" name="図 9215">
                <a:extLst>
                  <a:ext uri="{FF2B5EF4-FFF2-40B4-BE49-F238E27FC236}">
                    <a16:creationId xmlns:a16="http://schemas.microsoft.com/office/drawing/2014/main" id="{08490A50-F3C2-13B5-455A-ABE3469668E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9217" name="正方形/長方形 9216">
                <a:extLst>
                  <a:ext uri="{FF2B5EF4-FFF2-40B4-BE49-F238E27FC236}">
                    <a16:creationId xmlns:a16="http://schemas.microsoft.com/office/drawing/2014/main" id="{297A1E94-F53E-013E-DDDB-550DF502B0C3}"/>
                  </a:ext>
                </a:extLst>
              </p:cNvPr>
              <p:cNvSpPr/>
              <p:nvPr/>
            </p:nvSpPr>
            <p:spPr>
              <a:xfrm>
                <a:off x="5935372" y="1244489"/>
                <a:ext cx="3029116" cy="465277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grpSp>
          <p:nvGrpSpPr>
            <p:cNvPr id="29" name="グループ化 28">
              <a:extLst>
                <a:ext uri="{FF2B5EF4-FFF2-40B4-BE49-F238E27FC236}">
                  <a16:creationId xmlns:a16="http://schemas.microsoft.com/office/drawing/2014/main" id="{5B68A657-2964-03C6-9F77-3AF46956F305}"/>
                </a:ext>
              </a:extLst>
            </p:cNvPr>
            <p:cNvGrpSpPr/>
            <p:nvPr/>
          </p:nvGrpSpPr>
          <p:grpSpPr>
            <a:xfrm>
              <a:off x="5988821" y="1616004"/>
              <a:ext cx="2856569" cy="1785765"/>
              <a:chOff x="5987130" y="1601220"/>
              <a:chExt cx="2453202" cy="1202340"/>
            </a:xfrm>
          </p:grpSpPr>
          <p:sp>
            <p:nvSpPr>
              <p:cNvPr id="30" name="角丸四角形吹き出し 3">
                <a:extLst>
                  <a:ext uri="{FF2B5EF4-FFF2-40B4-BE49-F238E27FC236}">
                    <a16:creationId xmlns:a16="http://schemas.microsoft.com/office/drawing/2014/main" id="{72D6C61D-600D-D047-ABE9-3F7AC99AB97B}"/>
                  </a:ext>
                </a:extLst>
              </p:cNvPr>
              <p:cNvSpPr/>
              <p:nvPr/>
            </p:nvSpPr>
            <p:spPr>
              <a:xfrm>
                <a:off x="6479612" y="1601220"/>
                <a:ext cx="1960720" cy="1202340"/>
              </a:xfrm>
              <a:prstGeom prst="wedgeRoundRectCallout">
                <a:avLst>
                  <a:gd name="adj1" fmla="val -57029"/>
                  <a:gd name="adj2" fmla="val -23263"/>
                  <a:gd name="adj3" fmla="val 16667"/>
                </a:avLst>
              </a:prstGeom>
              <a:solidFill>
                <a:schemeClr val="bg1"/>
              </a:solidFill>
              <a:ln>
                <a:solidFill>
                  <a:schemeClr val="tx1"/>
                </a:solidFill>
              </a:ln>
              <a:effectLst>
                <a:outerShdw blurRad="50800" dist="50800" dir="5400000" algn="ctr" rotWithShape="0">
                  <a:schemeClr val="accent2">
                    <a:lumMod val="20000"/>
                    <a:lumOff val="8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600" b="1" dirty="0">
                    <a:solidFill>
                      <a:schemeClr val="tx1"/>
                    </a:solidFill>
                  </a:rPr>
                  <a:t>本人の確認をします。</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身分証を写真にとって</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あなたの顔写真と一緒</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に送ってください。</a:t>
                </a:r>
                <a:endParaRPr kumimoji="1" lang="en-US" altLang="ja-JP" sz="1600" b="1" dirty="0">
                  <a:solidFill>
                    <a:schemeClr val="tx1"/>
                  </a:solidFill>
                </a:endParaRPr>
              </a:p>
            </p:txBody>
          </p:sp>
          <p:sp>
            <p:nvSpPr>
              <p:cNvPr id="31" name="楕円 30">
                <a:extLst>
                  <a:ext uri="{FF2B5EF4-FFF2-40B4-BE49-F238E27FC236}">
                    <a16:creationId xmlns:a16="http://schemas.microsoft.com/office/drawing/2014/main" id="{3DC62370-13C5-5040-7989-D01924F33935}"/>
                  </a:ext>
                </a:extLst>
              </p:cNvPr>
              <p:cNvSpPr/>
              <p:nvPr/>
            </p:nvSpPr>
            <p:spPr>
              <a:xfrm>
                <a:off x="5987130" y="1804124"/>
                <a:ext cx="356995" cy="26450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grpSp>
      </p:grpSp>
      <p:grpSp>
        <p:nvGrpSpPr>
          <p:cNvPr id="19" name="グループ化 18">
            <a:extLst>
              <a:ext uri="{FF2B5EF4-FFF2-40B4-BE49-F238E27FC236}">
                <a16:creationId xmlns:a16="http://schemas.microsoft.com/office/drawing/2014/main" id="{8D1A8F06-EF06-DCF5-C51E-8A1090BE3124}"/>
              </a:ext>
            </a:extLst>
          </p:cNvPr>
          <p:cNvGrpSpPr/>
          <p:nvPr/>
        </p:nvGrpSpPr>
        <p:grpSpPr>
          <a:xfrm>
            <a:off x="2785560" y="3548001"/>
            <a:ext cx="3051495" cy="2307272"/>
            <a:chOff x="3184304" y="4100468"/>
            <a:chExt cx="2622427" cy="2307272"/>
          </a:xfrm>
        </p:grpSpPr>
        <p:sp>
          <p:nvSpPr>
            <p:cNvPr id="18" name="思考の吹き出し: 雲形 17">
              <a:extLst>
                <a:ext uri="{FF2B5EF4-FFF2-40B4-BE49-F238E27FC236}">
                  <a16:creationId xmlns:a16="http://schemas.microsoft.com/office/drawing/2014/main" id="{2961973D-8FFB-DE4E-1868-538055ECC726}"/>
                </a:ext>
              </a:extLst>
            </p:cNvPr>
            <p:cNvSpPr/>
            <p:nvPr/>
          </p:nvSpPr>
          <p:spPr>
            <a:xfrm>
              <a:off x="3184304" y="4100468"/>
              <a:ext cx="2622427" cy="2307272"/>
            </a:xfrm>
            <a:prstGeom prst="cloudCallout">
              <a:avLst>
                <a:gd name="adj1" fmla="val -50808"/>
                <a:gd name="adj2" fmla="val -27698"/>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80AD67DB-D950-0F4B-EECB-A524734CF484}"/>
                </a:ext>
              </a:extLst>
            </p:cNvPr>
            <p:cNvSpPr txBox="1"/>
            <p:nvPr/>
          </p:nvSpPr>
          <p:spPr>
            <a:xfrm>
              <a:off x="3457393" y="4562239"/>
              <a:ext cx="2089442" cy="1569660"/>
            </a:xfrm>
            <a:prstGeom prst="rect">
              <a:avLst/>
            </a:prstGeom>
            <a:noFill/>
          </p:spPr>
          <p:txBody>
            <a:bodyPr wrap="square">
              <a:spAutoFit/>
            </a:bodyPr>
            <a:lstStyle/>
            <a:p>
              <a:r>
                <a:rPr kumimoji="1" lang="ja-JP" altLang="en-US" sz="2400" dirty="0"/>
                <a:t>よし、氏名、住所、職業、電話番号を入力して</a:t>
              </a:r>
              <a:r>
                <a:rPr kumimoji="1" lang="en-US" altLang="ja-JP" sz="2400" dirty="0"/>
                <a:t>…</a:t>
              </a:r>
              <a:endParaRPr kumimoji="1" lang="en-US" altLang="ja-JP" sz="2400" dirty="0">
                <a:solidFill>
                  <a:schemeClr val="tx1"/>
                </a:solidFill>
              </a:endParaRPr>
            </a:p>
          </p:txBody>
        </p:sp>
      </p:grpSp>
      <p:grpSp>
        <p:nvGrpSpPr>
          <p:cNvPr id="9218" name="グループ化 9217">
            <a:extLst>
              <a:ext uri="{FF2B5EF4-FFF2-40B4-BE49-F238E27FC236}">
                <a16:creationId xmlns:a16="http://schemas.microsoft.com/office/drawing/2014/main" id="{F7F83A69-CC57-4BBB-830F-D1C582019C42}"/>
              </a:ext>
            </a:extLst>
          </p:cNvPr>
          <p:cNvGrpSpPr/>
          <p:nvPr/>
        </p:nvGrpSpPr>
        <p:grpSpPr>
          <a:xfrm>
            <a:off x="101234" y="4459677"/>
            <a:ext cx="2330200" cy="1963214"/>
            <a:chOff x="3184304" y="4100468"/>
            <a:chExt cx="2124339" cy="1963214"/>
          </a:xfrm>
        </p:grpSpPr>
        <p:sp>
          <p:nvSpPr>
            <p:cNvPr id="9220" name="思考の吹き出し: 雲形 9219">
              <a:extLst>
                <a:ext uri="{FF2B5EF4-FFF2-40B4-BE49-F238E27FC236}">
                  <a16:creationId xmlns:a16="http://schemas.microsoft.com/office/drawing/2014/main" id="{4DE6FE1D-DDCC-2C0C-D480-273638D04D6F}"/>
                </a:ext>
              </a:extLst>
            </p:cNvPr>
            <p:cNvSpPr/>
            <p:nvPr/>
          </p:nvSpPr>
          <p:spPr>
            <a:xfrm>
              <a:off x="3184304" y="4100468"/>
              <a:ext cx="2124339" cy="1963214"/>
            </a:xfrm>
            <a:prstGeom prst="cloudCallout">
              <a:avLst>
                <a:gd name="adj1" fmla="val 17755"/>
                <a:gd name="adj2" fmla="val -6797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221" name="テキスト ボックス 9220">
              <a:extLst>
                <a:ext uri="{FF2B5EF4-FFF2-40B4-BE49-F238E27FC236}">
                  <a16:creationId xmlns:a16="http://schemas.microsoft.com/office/drawing/2014/main" id="{49CEED10-E49E-3CE1-7D3C-0817326B1743}"/>
                </a:ext>
              </a:extLst>
            </p:cNvPr>
            <p:cNvSpPr txBox="1"/>
            <p:nvPr/>
          </p:nvSpPr>
          <p:spPr>
            <a:xfrm>
              <a:off x="3455349" y="4429804"/>
              <a:ext cx="1772455" cy="1200329"/>
            </a:xfrm>
            <a:prstGeom prst="rect">
              <a:avLst/>
            </a:prstGeom>
            <a:noFill/>
          </p:spPr>
          <p:txBody>
            <a:bodyPr wrap="square">
              <a:spAutoFit/>
            </a:bodyPr>
            <a:lstStyle/>
            <a:p>
              <a:r>
                <a:rPr kumimoji="1" lang="ja-JP" altLang="en-US" sz="2400" dirty="0"/>
                <a:t>身分証と自分の顔写真を送信</a:t>
              </a:r>
              <a:r>
                <a:rPr kumimoji="1" lang="en-US" altLang="ja-JP" sz="2400" dirty="0"/>
                <a:t>…</a:t>
              </a:r>
              <a:r>
                <a:rPr kumimoji="1" lang="ja-JP" altLang="en-US" sz="2400" dirty="0"/>
                <a:t>っと。</a:t>
              </a:r>
              <a:endParaRPr kumimoji="1" lang="en-US" altLang="ja-JP" sz="2400" dirty="0">
                <a:solidFill>
                  <a:schemeClr val="tx1"/>
                </a:solidFill>
              </a:endParaRPr>
            </a:p>
          </p:txBody>
        </p:sp>
      </p:grpSp>
      <p:grpSp>
        <p:nvGrpSpPr>
          <p:cNvPr id="33" name="グループ化 32">
            <a:extLst>
              <a:ext uri="{FF2B5EF4-FFF2-40B4-BE49-F238E27FC236}">
                <a16:creationId xmlns:a16="http://schemas.microsoft.com/office/drawing/2014/main" id="{4E6C97D9-2A9A-FF06-9E7A-D8B45FA52F72}"/>
              </a:ext>
            </a:extLst>
          </p:cNvPr>
          <p:cNvGrpSpPr/>
          <p:nvPr/>
        </p:nvGrpSpPr>
        <p:grpSpPr>
          <a:xfrm>
            <a:off x="6113578" y="3229996"/>
            <a:ext cx="2758477" cy="2575268"/>
            <a:chOff x="6112678" y="3190873"/>
            <a:chExt cx="2758477" cy="2575268"/>
          </a:xfrm>
        </p:grpSpPr>
        <p:grpSp>
          <p:nvGrpSpPr>
            <p:cNvPr id="9244" name="グループ化 9243">
              <a:extLst>
                <a:ext uri="{FF2B5EF4-FFF2-40B4-BE49-F238E27FC236}">
                  <a16:creationId xmlns:a16="http://schemas.microsoft.com/office/drawing/2014/main" id="{B51D4522-DC99-B147-C66F-0FDB82E5B175}"/>
                </a:ext>
              </a:extLst>
            </p:cNvPr>
            <p:cNvGrpSpPr/>
            <p:nvPr/>
          </p:nvGrpSpPr>
          <p:grpSpPr>
            <a:xfrm>
              <a:off x="6112678" y="3190873"/>
              <a:ext cx="2758477" cy="2575268"/>
              <a:chOff x="5663689" y="8998065"/>
              <a:chExt cx="2758477" cy="2575268"/>
            </a:xfrm>
            <a:solidFill>
              <a:schemeClr val="accent1">
                <a:lumMod val="20000"/>
                <a:lumOff val="80000"/>
              </a:schemeClr>
            </a:solidFill>
            <a:effectLst>
              <a:outerShdw blurRad="50800" dist="38100" dir="2700000" algn="tl" rotWithShape="0">
                <a:srgbClr val="00B050">
                  <a:alpha val="40000"/>
                </a:srgbClr>
              </a:outerShdw>
            </a:effectLst>
          </p:grpSpPr>
          <p:sp>
            <p:nvSpPr>
              <p:cNvPr id="25" name="楕円 24">
                <a:extLst>
                  <a:ext uri="{FF2B5EF4-FFF2-40B4-BE49-F238E27FC236}">
                    <a16:creationId xmlns:a16="http://schemas.microsoft.com/office/drawing/2014/main" id="{5120E8EE-4F8B-8F58-7237-4A222E0D1C85}"/>
                  </a:ext>
                </a:extLst>
              </p:cNvPr>
              <p:cNvSpPr/>
              <p:nvPr/>
            </p:nvSpPr>
            <p:spPr>
              <a:xfrm>
                <a:off x="8006472" y="9387750"/>
                <a:ext cx="415694" cy="392856"/>
              </a:xfrm>
              <a:prstGeom prst="ellipse">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sp>
            <p:nvSpPr>
              <p:cNvPr id="9243" name="角丸四角形吹き出し 3">
                <a:extLst>
                  <a:ext uri="{FF2B5EF4-FFF2-40B4-BE49-F238E27FC236}">
                    <a16:creationId xmlns:a16="http://schemas.microsoft.com/office/drawing/2014/main" id="{A749FFB3-B343-5495-8524-44DC8248E9C8}"/>
                  </a:ext>
                </a:extLst>
              </p:cNvPr>
              <p:cNvSpPr/>
              <p:nvPr/>
            </p:nvSpPr>
            <p:spPr>
              <a:xfrm>
                <a:off x="5663689" y="8998065"/>
                <a:ext cx="2154091" cy="2575268"/>
              </a:xfrm>
              <a:prstGeom prst="wedgeRoundRectCallout">
                <a:avLst>
                  <a:gd name="adj1" fmla="val 55891"/>
                  <a:gd name="adj2" fmla="val -28221"/>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endParaRPr kumimoji="1" lang="en-US" altLang="ja-JP" sz="1600" b="1" dirty="0">
                  <a:solidFill>
                    <a:schemeClr val="tx1"/>
                  </a:solidFill>
                </a:endParaRPr>
              </a:p>
            </p:txBody>
          </p:sp>
          <p:grpSp>
            <p:nvGrpSpPr>
              <p:cNvPr id="9226" name="グループ化 9225">
                <a:extLst>
                  <a:ext uri="{FF2B5EF4-FFF2-40B4-BE49-F238E27FC236}">
                    <a16:creationId xmlns:a16="http://schemas.microsoft.com/office/drawing/2014/main" id="{78E65CD0-E4ED-DCB7-511D-2607501BFECF}"/>
                  </a:ext>
                </a:extLst>
              </p:cNvPr>
              <p:cNvGrpSpPr/>
              <p:nvPr/>
            </p:nvGrpSpPr>
            <p:grpSpPr>
              <a:xfrm>
                <a:off x="6081598" y="10257179"/>
                <a:ext cx="1077611" cy="1211614"/>
                <a:chOff x="6403694" y="4437112"/>
                <a:chExt cx="1077611" cy="1211614"/>
              </a:xfrm>
              <a:grpFill/>
            </p:grpSpPr>
            <p:sp>
              <p:nvSpPr>
                <p:cNvPr id="9225" name="正方形/長方形 9224">
                  <a:extLst>
                    <a:ext uri="{FF2B5EF4-FFF2-40B4-BE49-F238E27FC236}">
                      <a16:creationId xmlns:a16="http://schemas.microsoft.com/office/drawing/2014/main" id="{F95921E5-1EEA-D9C9-89A2-3A8454845DD0}"/>
                    </a:ext>
                  </a:extLst>
                </p:cNvPr>
                <p:cNvSpPr/>
                <p:nvPr/>
              </p:nvSpPr>
              <p:spPr>
                <a:xfrm>
                  <a:off x="6403694" y="4437112"/>
                  <a:ext cx="1077611" cy="1211614"/>
                </a:xfrm>
                <a:prstGeom prst="rect">
                  <a:avLst/>
                </a:prstGeom>
                <a:solidFill>
                  <a:schemeClr val="bg2">
                    <a:lumMod val="9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224" name="グループ化 9223">
                  <a:extLst>
                    <a:ext uri="{FF2B5EF4-FFF2-40B4-BE49-F238E27FC236}">
                      <a16:creationId xmlns:a16="http://schemas.microsoft.com/office/drawing/2014/main" id="{2BB02930-29B6-EA79-3818-1EE542ED8F06}"/>
                    </a:ext>
                  </a:extLst>
                </p:cNvPr>
                <p:cNvGrpSpPr/>
                <p:nvPr/>
              </p:nvGrpSpPr>
              <p:grpSpPr>
                <a:xfrm>
                  <a:off x="6585886" y="4517111"/>
                  <a:ext cx="750182" cy="1131615"/>
                  <a:chOff x="7535479" y="3470727"/>
                  <a:chExt cx="750182" cy="1131615"/>
                </a:xfrm>
                <a:grpFill/>
              </p:grpSpPr>
              <p:pic>
                <p:nvPicPr>
                  <p:cNvPr id="9223" name="Picture 30" descr="C:\Users\crestec\Desktop\平井作業フォルダ\CEC_2018年度用(捨てないで！)\ペープサート教材\ペープサート教材_イラスト集_HTML版\Links\152.png">
                    <a:extLst>
                      <a:ext uri="{FF2B5EF4-FFF2-40B4-BE49-F238E27FC236}">
                        <a16:creationId xmlns:a16="http://schemas.microsoft.com/office/drawing/2014/main" id="{499E4D13-5080-E8E2-325C-56ED97F50C35}"/>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7541953" y="4083462"/>
                    <a:ext cx="743708" cy="518880"/>
                  </a:xfrm>
                  <a:prstGeom prst="rect">
                    <a:avLst/>
                  </a:prstGeom>
                  <a:grpFill/>
                </p:spPr>
              </p:pic>
              <p:pic>
                <p:nvPicPr>
                  <p:cNvPr id="9222" name="Picture 21" descr="C:\Users\crestec\Desktop\平井作業フォルダ\CEC_2018年度用(捨てないで！)\ペープサート教材\ペープサート教材_イラスト集_HTML版\Links\143.png">
                    <a:extLst>
                      <a:ext uri="{FF2B5EF4-FFF2-40B4-BE49-F238E27FC236}">
                        <a16:creationId xmlns:a16="http://schemas.microsoft.com/office/drawing/2014/main" id="{4543B0F4-6E57-9B8B-186A-A7B8886597B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a:off x="7535479" y="3470727"/>
                    <a:ext cx="644889" cy="664329"/>
                  </a:xfrm>
                  <a:prstGeom prst="rect">
                    <a:avLst/>
                  </a:prstGeom>
                  <a:grpFill/>
                </p:spPr>
              </p:pic>
            </p:grpSp>
          </p:grpSp>
          <p:pic>
            <p:nvPicPr>
              <p:cNvPr id="9242" name="図 9241">
                <a:extLst>
                  <a:ext uri="{FF2B5EF4-FFF2-40B4-BE49-F238E27FC236}">
                    <a16:creationId xmlns:a16="http://schemas.microsoft.com/office/drawing/2014/main" id="{EC30BB5D-C815-FCE8-CC29-33062940851F}"/>
                  </a:ext>
                </a:extLst>
              </p:cNvPr>
              <p:cNvPicPr>
                <a:picLocks noChangeAspect="1"/>
              </p:cNvPicPr>
              <p:nvPr/>
            </p:nvPicPr>
            <p:blipFill>
              <a:blip r:embed="rId9"/>
              <a:stretch>
                <a:fillRect/>
              </a:stretch>
            </p:blipFill>
            <p:spPr>
              <a:xfrm>
                <a:off x="5862194" y="9154971"/>
                <a:ext cx="1679063" cy="1048804"/>
              </a:xfrm>
              <a:prstGeom prst="rect">
                <a:avLst/>
              </a:prstGeom>
              <a:grpFill/>
            </p:spPr>
          </p:pic>
        </p:grpSp>
        <p:pic>
          <p:nvPicPr>
            <p:cNvPr id="9247" name="Picture 21" descr="C:\Users\crestec\Desktop\平井作業フォルダ\CEC_2018年度用(捨てないで！)\ペープサート教材\ペープサート教材_イラスト集_HTML版\Links\143.png">
              <a:extLst>
                <a:ext uri="{FF2B5EF4-FFF2-40B4-BE49-F238E27FC236}">
                  <a16:creationId xmlns:a16="http://schemas.microsoft.com/office/drawing/2014/main" id="{49D50656-32E2-458F-9AE7-EBB25F3A4EC1}"/>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536823" y="3645408"/>
              <a:ext cx="282959" cy="29350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1375023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crestec\Desktop\平井作業フォルダ\CEC_2018年度用(捨てないで！)\ペープサート教材\ペープサート教材_イラスト集_HTML版\Links\215.png">
            <a:extLst>
              <a:ext uri="{FF2B5EF4-FFF2-40B4-BE49-F238E27FC236}">
                <a16:creationId xmlns:a16="http://schemas.microsoft.com/office/drawing/2014/main" id="{8662A4D6-AA26-C6A5-C9D3-460EDA8E68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5" y="3092"/>
            <a:ext cx="9126410" cy="6388206"/>
          </a:xfrm>
          <a:prstGeom prst="rect">
            <a:avLst/>
          </a:prstGeom>
          <a:noFill/>
          <a:extLst>
            <a:ext uri="{909E8E84-426E-40DD-AFC4-6F175D3DCCD1}">
              <a14:hiddenFill xmlns:a14="http://schemas.microsoft.com/office/drawing/2010/main">
                <a:solidFill>
                  <a:srgbClr val="FFFFFF"/>
                </a:solidFill>
              </a14:hiddenFill>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①募集情報への応募</a:t>
              </a:r>
            </a:p>
          </p:txBody>
        </p:sp>
      </p:grpSp>
      <p:sp>
        <p:nvSpPr>
          <p:cNvPr id="17" name="正方形/長方形 16"/>
          <p:cNvSpPr/>
          <p:nvPr/>
        </p:nvSpPr>
        <p:spPr>
          <a:xfrm>
            <a:off x="189383" y="796657"/>
            <a:ext cx="5838263" cy="523220"/>
          </a:xfrm>
          <a:prstGeom prst="rect">
            <a:avLst/>
          </a:prstGeom>
          <a:noFill/>
        </p:spPr>
        <p:txBody>
          <a:bodyPr wrap="square">
            <a:spAutoFit/>
          </a:bodyPr>
          <a:lstStyle/>
          <a:p>
            <a:pPr eaLnBrk="1" hangingPunct="1">
              <a:buSzPct val="100000"/>
              <a:defRPr/>
            </a:pPr>
            <a:r>
              <a:rPr lang="ja-JP" altLang="en-US" sz="2800" dirty="0">
                <a:ln w="9525">
                  <a:solidFill>
                    <a:schemeClr val="tx1"/>
                  </a:solidFill>
                  <a:prstDash val="solid"/>
                </a:ln>
                <a:effectLst>
                  <a:glow rad="63500">
                    <a:schemeClr val="bg1"/>
                  </a:glow>
                </a:effectLst>
              </a:rPr>
              <a:t>アルバイトの当日</a:t>
            </a:r>
            <a:endParaRPr lang="en-US" altLang="ja-JP" sz="2800" dirty="0">
              <a:ln w="9525">
                <a:solidFill>
                  <a:schemeClr val="tx1"/>
                </a:solidFill>
                <a:prstDash val="solid"/>
              </a:ln>
              <a:effectLst>
                <a:glow rad="63500">
                  <a:schemeClr val="bg1"/>
                </a:glow>
              </a:effectLst>
            </a:endParaRPr>
          </a:p>
        </p:txBody>
      </p:sp>
      <p:grpSp>
        <p:nvGrpSpPr>
          <p:cNvPr id="2" name="グループ化 1">
            <a:extLst>
              <a:ext uri="{FF2B5EF4-FFF2-40B4-BE49-F238E27FC236}">
                <a16:creationId xmlns:a16="http://schemas.microsoft.com/office/drawing/2014/main" id="{45C6E40B-A78D-0D9F-1C7D-51D3A5BA9BB1}"/>
              </a:ext>
            </a:extLst>
          </p:cNvPr>
          <p:cNvGrpSpPr/>
          <p:nvPr/>
        </p:nvGrpSpPr>
        <p:grpSpPr>
          <a:xfrm>
            <a:off x="5295774" y="878740"/>
            <a:ext cx="4240097" cy="5474758"/>
            <a:chOff x="5320697" y="1139543"/>
            <a:chExt cx="4240097" cy="5474758"/>
          </a:xfrm>
        </p:grpSpPr>
        <p:grpSp>
          <p:nvGrpSpPr>
            <p:cNvPr id="26" name="グループ化 25">
              <a:extLst>
                <a:ext uri="{FF2B5EF4-FFF2-40B4-BE49-F238E27FC236}">
                  <a16:creationId xmlns:a16="http://schemas.microsoft.com/office/drawing/2014/main" id="{8252CB9F-E286-3329-E91E-FFDFA9FD0EF7}"/>
                </a:ext>
              </a:extLst>
            </p:cNvPr>
            <p:cNvGrpSpPr/>
            <p:nvPr/>
          </p:nvGrpSpPr>
          <p:grpSpPr>
            <a:xfrm>
              <a:off x="5320697" y="1139543"/>
              <a:ext cx="4240097" cy="5474758"/>
              <a:chOff x="5320697" y="868257"/>
              <a:chExt cx="4240097" cy="5474758"/>
            </a:xfrm>
          </p:grpSpPr>
          <p:pic>
            <p:nvPicPr>
              <p:cNvPr id="4" name="図 3">
                <a:extLst>
                  <a:ext uri="{FF2B5EF4-FFF2-40B4-BE49-F238E27FC236}">
                    <a16:creationId xmlns:a16="http://schemas.microsoft.com/office/drawing/2014/main" id="{2A875AAB-9370-9EA4-0AF1-99F3D36FC9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6" name="正方形/長方形 5">
                <a:extLst>
                  <a:ext uri="{FF2B5EF4-FFF2-40B4-BE49-F238E27FC236}">
                    <a16:creationId xmlns:a16="http://schemas.microsoft.com/office/drawing/2014/main" id="{7F1F8E59-0C8B-B38E-5D50-00825E3C2AFF}"/>
                  </a:ext>
                </a:extLst>
              </p:cNvPr>
              <p:cNvSpPr/>
              <p:nvPr/>
            </p:nvSpPr>
            <p:spPr>
              <a:xfrm>
                <a:off x="5935372" y="1244489"/>
                <a:ext cx="3029116" cy="465277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grpSp>
          <p:nvGrpSpPr>
            <p:cNvPr id="32" name="グループ化 31">
              <a:extLst>
                <a:ext uri="{FF2B5EF4-FFF2-40B4-BE49-F238E27FC236}">
                  <a16:creationId xmlns:a16="http://schemas.microsoft.com/office/drawing/2014/main" id="{03629541-E4D6-210D-A1BB-5F58BCB026EE}"/>
                </a:ext>
              </a:extLst>
            </p:cNvPr>
            <p:cNvGrpSpPr/>
            <p:nvPr/>
          </p:nvGrpSpPr>
          <p:grpSpPr>
            <a:xfrm>
              <a:off x="6012923" y="1593457"/>
              <a:ext cx="2832471" cy="742175"/>
              <a:chOff x="6007826" y="1586039"/>
              <a:chExt cx="2432506" cy="499700"/>
            </a:xfrm>
          </p:grpSpPr>
          <p:sp>
            <p:nvSpPr>
              <p:cNvPr id="28" name="角丸四角形吹き出し 3">
                <a:extLst>
                  <a:ext uri="{FF2B5EF4-FFF2-40B4-BE49-F238E27FC236}">
                    <a16:creationId xmlns:a16="http://schemas.microsoft.com/office/drawing/2014/main" id="{034A396E-1893-4F0F-31D4-9E41AF46FC7D}"/>
                  </a:ext>
                </a:extLst>
              </p:cNvPr>
              <p:cNvSpPr/>
              <p:nvPr/>
            </p:nvSpPr>
            <p:spPr>
              <a:xfrm>
                <a:off x="6479612" y="1591503"/>
                <a:ext cx="1960720" cy="494236"/>
              </a:xfrm>
              <a:prstGeom prst="wedgeRoundRectCallout">
                <a:avLst>
                  <a:gd name="adj1" fmla="val -56473"/>
                  <a:gd name="adj2" fmla="val -38909"/>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r>
                  <a:rPr kumimoji="1" lang="ja-JP" altLang="en-US" sz="1600" b="1" dirty="0">
                    <a:solidFill>
                      <a:schemeClr val="tx1"/>
                    </a:solidFill>
                  </a:rPr>
                  <a:t>本日１７：００</a:t>
                </a:r>
                <a:r>
                  <a:rPr kumimoji="1" lang="en-US" altLang="ja-JP" sz="1600" b="1" dirty="0">
                    <a:solidFill>
                      <a:schemeClr val="tx1"/>
                    </a:solidFill>
                  </a:rPr>
                  <a:t>××</a:t>
                </a:r>
                <a:r>
                  <a:rPr kumimoji="1" lang="ja-JP" altLang="en-US" sz="1600" b="1" dirty="0">
                    <a:solidFill>
                      <a:schemeClr val="tx1"/>
                    </a:solidFill>
                  </a:rPr>
                  <a:t>駅集合</a:t>
                </a:r>
                <a:endParaRPr kumimoji="1" lang="en-US" altLang="ja-JP" sz="1600" b="1" dirty="0">
                  <a:solidFill>
                    <a:schemeClr val="tx1"/>
                  </a:solidFill>
                </a:endParaRPr>
              </a:p>
              <a:p>
                <a:r>
                  <a:rPr kumimoji="1" lang="ja-JP" altLang="en-US" sz="1600" b="1" dirty="0">
                    <a:solidFill>
                      <a:schemeClr val="tx1"/>
                    </a:solidFill>
                  </a:rPr>
                  <a:t>駅に着いたら連絡を。</a:t>
                </a:r>
                <a:endParaRPr kumimoji="1" lang="en-US" altLang="ja-JP" sz="1600" b="1" dirty="0">
                  <a:solidFill>
                    <a:schemeClr val="tx1"/>
                  </a:solidFill>
                </a:endParaRPr>
              </a:p>
            </p:txBody>
          </p:sp>
          <p:sp>
            <p:nvSpPr>
              <p:cNvPr id="8" name="楕円 7">
                <a:extLst>
                  <a:ext uri="{FF2B5EF4-FFF2-40B4-BE49-F238E27FC236}">
                    <a16:creationId xmlns:a16="http://schemas.microsoft.com/office/drawing/2014/main" id="{4A0C6FCA-2397-F712-0F8B-6D820F3B4C13}"/>
                  </a:ext>
                </a:extLst>
              </p:cNvPr>
              <p:cNvSpPr/>
              <p:nvPr/>
            </p:nvSpPr>
            <p:spPr>
              <a:xfrm>
                <a:off x="6007826" y="1586039"/>
                <a:ext cx="356995" cy="26450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grpSp>
      </p:grpSp>
      <p:grpSp>
        <p:nvGrpSpPr>
          <p:cNvPr id="9220" name="グループ化 9219">
            <a:extLst>
              <a:ext uri="{FF2B5EF4-FFF2-40B4-BE49-F238E27FC236}">
                <a16:creationId xmlns:a16="http://schemas.microsoft.com/office/drawing/2014/main" id="{DC302698-3A69-D3F0-4728-33F353628B99}"/>
              </a:ext>
            </a:extLst>
          </p:cNvPr>
          <p:cNvGrpSpPr/>
          <p:nvPr/>
        </p:nvGrpSpPr>
        <p:grpSpPr>
          <a:xfrm>
            <a:off x="408938" y="1738286"/>
            <a:ext cx="2808312" cy="4676553"/>
            <a:chOff x="408938" y="1738286"/>
            <a:chExt cx="2808312" cy="4676553"/>
          </a:xfrm>
        </p:grpSpPr>
        <p:pic>
          <p:nvPicPr>
            <p:cNvPr id="9" name="Picture 36" descr="C:\Users\crestec\Desktop\平井作業フォルダ\CEC_2018年度用(捨てないで！)\ペープサート教材\ペープサート教材_イラスト集_Delivery\ペープサート教材_イラスト集\キャラ\中学生男子\004_中学_小学高学年男子_私服A_スマホ持ち.png">
              <a:extLst>
                <a:ext uri="{FF2B5EF4-FFF2-40B4-BE49-F238E27FC236}">
                  <a16:creationId xmlns:a16="http://schemas.microsoft.com/office/drawing/2014/main" id="{FE055AA2-94F9-3801-6CB4-D78D4AB762A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8938" y="3881083"/>
              <a:ext cx="2808312" cy="2533756"/>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7" descr="C:\Users\crestec\Desktop\平井作業フォルダ\CEC_2018年度用(捨てないで！)\ペープサート教材\ペープサート教材_イラスト集_HTML版\Links\149.png">
              <a:extLst>
                <a:ext uri="{FF2B5EF4-FFF2-40B4-BE49-F238E27FC236}">
                  <a16:creationId xmlns:a16="http://schemas.microsoft.com/office/drawing/2014/main" id="{2FD44CF9-0137-CBA1-868A-8032585A144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74127" y="1738286"/>
              <a:ext cx="2463019" cy="2554809"/>
            </a:xfrm>
            <a:prstGeom prst="rect">
              <a:avLst/>
            </a:prstGeom>
            <a:noFill/>
            <a:extLst>
              <a:ext uri="{909E8E84-426E-40DD-AFC4-6F175D3DCCD1}">
                <a14:hiddenFill xmlns:a14="http://schemas.microsoft.com/office/drawing/2010/main">
                  <a:solidFill>
                    <a:srgbClr val="FFFFFF"/>
                  </a:solidFill>
                </a14:hiddenFill>
              </a:ext>
            </a:extLst>
          </p:spPr>
        </p:pic>
      </p:grpSp>
      <p:sp>
        <p:nvSpPr>
          <p:cNvPr id="12" name="思考の吹き出し: 雲形 11">
            <a:extLst>
              <a:ext uri="{FF2B5EF4-FFF2-40B4-BE49-F238E27FC236}">
                <a16:creationId xmlns:a16="http://schemas.microsoft.com/office/drawing/2014/main" id="{A8827096-91A8-FD41-6848-CD5BC40013FF}"/>
              </a:ext>
            </a:extLst>
          </p:cNvPr>
          <p:cNvSpPr/>
          <p:nvPr/>
        </p:nvSpPr>
        <p:spPr>
          <a:xfrm>
            <a:off x="2899756" y="893302"/>
            <a:ext cx="3441963" cy="2262972"/>
          </a:xfrm>
          <a:prstGeom prst="cloudCallout">
            <a:avLst>
              <a:gd name="adj1" fmla="val -47910"/>
              <a:gd name="adj2" fmla="val 45996"/>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仕事の説明ってこれだけ？</a:t>
            </a:r>
            <a:endParaRPr kumimoji="1" lang="en-US" altLang="ja-JP" sz="2400" dirty="0">
              <a:solidFill>
                <a:schemeClr val="tx1"/>
              </a:solidFill>
            </a:endParaRPr>
          </a:p>
          <a:p>
            <a:pPr algn="ctr"/>
            <a:r>
              <a:rPr kumimoji="1" lang="ja-JP" altLang="en-US" sz="2400" dirty="0">
                <a:solidFill>
                  <a:schemeClr val="tx1"/>
                </a:solidFill>
              </a:rPr>
              <a:t>何かあやしいぞ</a:t>
            </a:r>
            <a:endParaRPr kumimoji="1" lang="en-US" altLang="ja-JP" sz="2400" dirty="0">
              <a:solidFill>
                <a:schemeClr val="tx1"/>
              </a:solidFill>
            </a:endParaRPr>
          </a:p>
          <a:p>
            <a:pPr algn="ctr"/>
            <a:r>
              <a:rPr kumimoji="1" lang="ja-JP" altLang="en-US" sz="2400" dirty="0">
                <a:solidFill>
                  <a:schemeClr val="tx1"/>
                </a:solidFill>
              </a:rPr>
              <a:t>やっぱりやめよう</a:t>
            </a:r>
            <a:endParaRPr kumimoji="1" lang="en-US" altLang="ja-JP" sz="2400" dirty="0">
              <a:solidFill>
                <a:schemeClr val="tx1"/>
              </a:solidFill>
            </a:endParaRPr>
          </a:p>
        </p:txBody>
      </p:sp>
      <p:grpSp>
        <p:nvGrpSpPr>
          <p:cNvPr id="9221" name="グループ化 9220">
            <a:extLst>
              <a:ext uri="{FF2B5EF4-FFF2-40B4-BE49-F238E27FC236}">
                <a16:creationId xmlns:a16="http://schemas.microsoft.com/office/drawing/2014/main" id="{B21B1393-3B56-DEC0-B3D3-7F7402D1AB05}"/>
              </a:ext>
            </a:extLst>
          </p:cNvPr>
          <p:cNvGrpSpPr/>
          <p:nvPr/>
        </p:nvGrpSpPr>
        <p:grpSpPr>
          <a:xfrm>
            <a:off x="5987303" y="3058229"/>
            <a:ext cx="2833168" cy="2747035"/>
            <a:chOff x="5987303" y="3058229"/>
            <a:chExt cx="2833168" cy="2747035"/>
          </a:xfrm>
        </p:grpSpPr>
        <p:sp>
          <p:nvSpPr>
            <p:cNvPr id="29" name="楕円 28">
              <a:extLst>
                <a:ext uri="{FF2B5EF4-FFF2-40B4-BE49-F238E27FC236}">
                  <a16:creationId xmlns:a16="http://schemas.microsoft.com/office/drawing/2014/main" id="{476B2895-8DF9-3130-1DE0-5D22C296F0EE}"/>
                </a:ext>
              </a:extLst>
            </p:cNvPr>
            <p:cNvSpPr/>
            <p:nvPr/>
          </p:nvSpPr>
          <p:spPr>
            <a:xfrm>
              <a:off x="5987303" y="3253784"/>
              <a:ext cx="415694" cy="39285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sp>
          <p:nvSpPr>
            <p:cNvPr id="31" name="角丸四角形吹き出し 3">
              <a:extLst>
                <a:ext uri="{FF2B5EF4-FFF2-40B4-BE49-F238E27FC236}">
                  <a16:creationId xmlns:a16="http://schemas.microsoft.com/office/drawing/2014/main" id="{54487719-F533-51C7-B6E4-1D1475F16ACB}"/>
                </a:ext>
              </a:extLst>
            </p:cNvPr>
            <p:cNvSpPr/>
            <p:nvPr/>
          </p:nvSpPr>
          <p:spPr>
            <a:xfrm>
              <a:off x="6537359" y="3058229"/>
              <a:ext cx="2283112" cy="2747035"/>
            </a:xfrm>
            <a:prstGeom prst="wedgeRoundRectCallout">
              <a:avLst>
                <a:gd name="adj1" fmla="val -55708"/>
                <a:gd name="adj2" fmla="val -32760"/>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endParaRPr kumimoji="1" lang="en-US" altLang="ja-JP" sz="800" b="1" dirty="0">
                <a:solidFill>
                  <a:schemeClr val="tx1"/>
                </a:solidFill>
              </a:endParaRPr>
            </a:p>
            <a:p>
              <a:r>
                <a:rPr kumimoji="1" lang="ja-JP" altLang="en-US" sz="1600" b="1" dirty="0">
                  <a:solidFill>
                    <a:schemeClr val="tx1"/>
                  </a:solidFill>
                </a:rPr>
                <a:t>今さら無理に決まってる</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だろ。</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こっちはお前の住所や</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学校を知ってるんだぞ。</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言われた通りにやらな</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いとどうなっても知らな</a:t>
              </a:r>
              <a:endParaRPr kumimoji="1" lang="en-US" altLang="ja-JP" sz="1600" b="1" dirty="0">
                <a:solidFill>
                  <a:schemeClr val="tx1"/>
                </a:solidFill>
              </a:endParaRPr>
            </a:p>
            <a:p>
              <a:endParaRPr kumimoji="1" lang="en-US" altLang="ja-JP" sz="800" b="1" dirty="0">
                <a:solidFill>
                  <a:schemeClr val="tx1"/>
                </a:solidFill>
              </a:endParaRPr>
            </a:p>
            <a:p>
              <a:r>
                <a:rPr kumimoji="1" lang="ja-JP" altLang="en-US" sz="1600" b="1" dirty="0">
                  <a:solidFill>
                    <a:schemeClr val="tx1"/>
                  </a:solidFill>
                </a:rPr>
                <a:t>いぞ。</a:t>
              </a:r>
              <a:endParaRPr kumimoji="1" lang="en-US" altLang="ja-JP" sz="1600" b="1" dirty="0">
                <a:solidFill>
                  <a:schemeClr val="tx1"/>
                </a:solidFill>
              </a:endParaRPr>
            </a:p>
          </p:txBody>
        </p:sp>
      </p:grpSp>
      <p:grpSp>
        <p:nvGrpSpPr>
          <p:cNvPr id="9223" name="グループ化 9222">
            <a:extLst>
              <a:ext uri="{FF2B5EF4-FFF2-40B4-BE49-F238E27FC236}">
                <a16:creationId xmlns:a16="http://schemas.microsoft.com/office/drawing/2014/main" id="{4E32435D-462B-DB15-C05F-B10BC59A11DD}"/>
              </a:ext>
            </a:extLst>
          </p:cNvPr>
          <p:cNvGrpSpPr/>
          <p:nvPr/>
        </p:nvGrpSpPr>
        <p:grpSpPr>
          <a:xfrm>
            <a:off x="6390457" y="2266310"/>
            <a:ext cx="2549108" cy="716941"/>
            <a:chOff x="6390457" y="2266310"/>
            <a:chExt cx="2549108" cy="716941"/>
          </a:xfrm>
        </p:grpSpPr>
        <p:grpSp>
          <p:nvGrpSpPr>
            <p:cNvPr id="30" name="グループ化 29">
              <a:extLst>
                <a:ext uri="{FF2B5EF4-FFF2-40B4-BE49-F238E27FC236}">
                  <a16:creationId xmlns:a16="http://schemas.microsoft.com/office/drawing/2014/main" id="{8C1868AA-D290-4E24-E885-BC6214EEC043}"/>
                </a:ext>
              </a:extLst>
            </p:cNvPr>
            <p:cNvGrpSpPr/>
            <p:nvPr/>
          </p:nvGrpSpPr>
          <p:grpSpPr>
            <a:xfrm>
              <a:off x="6390457" y="2266310"/>
              <a:ext cx="2549108" cy="716941"/>
              <a:chOff x="6390457" y="2470699"/>
              <a:chExt cx="2549108" cy="716941"/>
            </a:xfrm>
          </p:grpSpPr>
          <p:sp>
            <p:nvSpPr>
              <p:cNvPr id="23" name="楕円 22">
                <a:extLst>
                  <a:ext uri="{FF2B5EF4-FFF2-40B4-BE49-F238E27FC236}">
                    <a16:creationId xmlns:a16="http://schemas.microsoft.com/office/drawing/2014/main" id="{BA11391E-F1D5-CD12-67FD-E4F5192CFAE1}"/>
                  </a:ext>
                </a:extLst>
              </p:cNvPr>
              <p:cNvSpPr/>
              <p:nvPr/>
            </p:nvSpPr>
            <p:spPr>
              <a:xfrm>
                <a:off x="8523871" y="2491599"/>
                <a:ext cx="415694" cy="392856"/>
              </a:xfrm>
              <a:prstGeom prst="ellipse">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p>
            </p:txBody>
          </p:sp>
          <p:sp>
            <p:nvSpPr>
              <p:cNvPr id="27" name="角丸四角形吹き出し 3">
                <a:extLst>
                  <a:ext uri="{FF2B5EF4-FFF2-40B4-BE49-F238E27FC236}">
                    <a16:creationId xmlns:a16="http://schemas.microsoft.com/office/drawing/2014/main" id="{CA1B39BA-1B7A-630A-DAEE-FC138A78EEAC}"/>
                  </a:ext>
                </a:extLst>
              </p:cNvPr>
              <p:cNvSpPr/>
              <p:nvPr/>
            </p:nvSpPr>
            <p:spPr>
              <a:xfrm>
                <a:off x="6390457" y="2470699"/>
                <a:ext cx="2004141" cy="716941"/>
              </a:xfrm>
              <a:prstGeom prst="wedgeRoundRectCallout">
                <a:avLst>
                  <a:gd name="adj1" fmla="val 56347"/>
                  <a:gd name="adj2" fmla="val -26923"/>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8000" tIns="18000" rIns="18000" bIns="18000" rtlCol="0" anchor="ctr"/>
              <a:lstStyle/>
              <a:p>
                <a:r>
                  <a:rPr kumimoji="1" lang="ja-JP" altLang="en-US" sz="1600" b="1" dirty="0">
                    <a:solidFill>
                      <a:schemeClr val="tx1"/>
                    </a:solidFill>
                  </a:rPr>
                  <a:t>やっぱりやめます。</a:t>
                </a:r>
                <a:endParaRPr kumimoji="1" lang="en-US" altLang="ja-JP" sz="1600" b="1" dirty="0">
                  <a:solidFill>
                    <a:schemeClr val="tx1"/>
                  </a:solidFill>
                </a:endParaRPr>
              </a:p>
            </p:txBody>
          </p:sp>
        </p:grpSp>
        <p:pic>
          <p:nvPicPr>
            <p:cNvPr id="9222" name="Picture 21" descr="C:\Users\crestec\Desktop\平井作業フォルダ\CEC_2018年度用(捨てないで！)\ペープサート教材\ペープサート教材_イラスト集_HTML版\Links\143.png">
              <a:extLst>
                <a:ext uri="{FF2B5EF4-FFF2-40B4-BE49-F238E27FC236}">
                  <a16:creationId xmlns:a16="http://schemas.microsoft.com/office/drawing/2014/main" id="{083532E8-A6DD-55FB-DBE6-624D7D674B74}"/>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90238" y="2338272"/>
              <a:ext cx="282959" cy="29350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9218" name="グループ化 9217">
            <a:extLst>
              <a:ext uri="{FF2B5EF4-FFF2-40B4-BE49-F238E27FC236}">
                <a16:creationId xmlns:a16="http://schemas.microsoft.com/office/drawing/2014/main" id="{C1E97673-F9D2-578E-FEB8-3397FB921A80}"/>
              </a:ext>
            </a:extLst>
          </p:cNvPr>
          <p:cNvGrpSpPr/>
          <p:nvPr/>
        </p:nvGrpSpPr>
        <p:grpSpPr>
          <a:xfrm>
            <a:off x="255693" y="797424"/>
            <a:ext cx="6190387" cy="3711695"/>
            <a:chOff x="224842" y="838453"/>
            <a:chExt cx="6190387" cy="3711695"/>
          </a:xfrm>
        </p:grpSpPr>
        <p:pic>
          <p:nvPicPr>
            <p:cNvPr id="9216" name="Picture 28" descr="C:\Users\crestec\Desktop\平井作業フォルダ\CEC_2018年度用(捨てないで！)\ペープサート教材\ペープサート教材_イラスト集_HTML版\Links\150.png">
              <a:extLst>
                <a:ext uri="{FF2B5EF4-FFF2-40B4-BE49-F238E27FC236}">
                  <a16:creationId xmlns:a16="http://schemas.microsoft.com/office/drawing/2014/main" id="{8E0E2647-868C-7343-092B-8FA2283E8053}"/>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24842" y="1641505"/>
              <a:ext cx="3422445" cy="2908643"/>
            </a:xfrm>
            <a:prstGeom prst="rect">
              <a:avLst/>
            </a:prstGeom>
            <a:noFill/>
            <a:extLst>
              <a:ext uri="{909E8E84-426E-40DD-AFC4-6F175D3DCCD1}">
                <a14:hiddenFill xmlns:a14="http://schemas.microsoft.com/office/drawing/2010/main">
                  <a:solidFill>
                    <a:srgbClr val="FFFFFF"/>
                  </a:solidFill>
                </a14:hiddenFill>
              </a:ext>
            </a:extLst>
          </p:spPr>
        </p:pic>
        <p:sp>
          <p:nvSpPr>
            <p:cNvPr id="9217" name="思考の吹き出し: 雲形 9216">
              <a:extLst>
                <a:ext uri="{FF2B5EF4-FFF2-40B4-BE49-F238E27FC236}">
                  <a16:creationId xmlns:a16="http://schemas.microsoft.com/office/drawing/2014/main" id="{8B1997D4-F5CF-CD81-D4E1-654A9AD83B21}"/>
                </a:ext>
              </a:extLst>
            </p:cNvPr>
            <p:cNvSpPr/>
            <p:nvPr/>
          </p:nvSpPr>
          <p:spPr>
            <a:xfrm>
              <a:off x="2820167" y="838453"/>
              <a:ext cx="3595062" cy="2554809"/>
            </a:xfrm>
            <a:prstGeom prst="cloudCallout">
              <a:avLst>
                <a:gd name="adj1" fmla="val -49755"/>
                <a:gd name="adj2" fmla="val 41025"/>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2400" dirty="0">
                  <a:solidFill>
                    <a:schemeClr val="tx1"/>
                  </a:solidFill>
                </a:rPr>
                <a:t>もしかしてこれって、「闇バイト」っていうやつかも</a:t>
              </a:r>
              <a:r>
                <a:rPr kumimoji="1" lang="en-US" altLang="ja-JP" sz="2400" dirty="0">
                  <a:solidFill>
                    <a:schemeClr val="tx1"/>
                  </a:solidFill>
                </a:rPr>
                <a:t>…</a:t>
              </a:r>
            </a:p>
            <a:p>
              <a:pPr algn="ctr"/>
              <a:r>
                <a:rPr kumimoji="1" lang="ja-JP" altLang="en-US" sz="2400" dirty="0">
                  <a:solidFill>
                    <a:schemeClr val="tx1"/>
                  </a:solidFill>
                </a:rPr>
                <a:t>どうしよう！</a:t>
              </a:r>
              <a:endParaRPr kumimoji="1" lang="en-US" altLang="ja-JP" sz="2400" dirty="0">
                <a:solidFill>
                  <a:schemeClr val="tx1"/>
                </a:solidFill>
              </a:endParaRPr>
            </a:p>
          </p:txBody>
        </p:sp>
      </p:grpSp>
    </p:spTree>
    <p:extLst>
      <p:ext uri="{BB962C8B-B14F-4D97-AF65-F5344CB8AC3E}">
        <p14:creationId xmlns:p14="http://schemas.microsoft.com/office/powerpoint/2010/main" val="1140924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②考えてみよう！</a:t>
              </a:r>
            </a:p>
          </p:txBody>
        </p:sp>
      </p:grpSp>
      <p:sp>
        <p:nvSpPr>
          <p:cNvPr id="16" name="正方形/長方形 15"/>
          <p:cNvSpPr/>
          <p:nvPr/>
        </p:nvSpPr>
        <p:spPr>
          <a:xfrm>
            <a:off x="-30163" y="1626434"/>
            <a:ext cx="9174163" cy="830997"/>
          </a:xfrm>
          <a:prstGeom prst="rect">
            <a:avLst/>
          </a:prstGeom>
          <a:noFill/>
        </p:spPr>
        <p:txBody>
          <a:bodyPr wrap="square">
            <a:spAutoFit/>
          </a:bodyPr>
          <a:lstStyle/>
          <a:p>
            <a:pPr algn="ct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闇バイトって何だろう？</a:t>
            </a:r>
            <a:endParaRPr lang="en-US" altLang="ja-JP" sz="48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Ｑ．１</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2093415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②闇バイトは犯罪実行者の募集</a:t>
              </a:r>
            </a:p>
          </p:txBody>
        </p:sp>
      </p:grpSp>
      <p:sp>
        <p:nvSpPr>
          <p:cNvPr id="16" name="正方形/長方形 15"/>
          <p:cNvSpPr/>
          <p:nvPr/>
        </p:nvSpPr>
        <p:spPr>
          <a:xfrm>
            <a:off x="0" y="997592"/>
            <a:ext cx="9130804" cy="1938992"/>
          </a:xfrm>
          <a:prstGeom prst="rect">
            <a:avLst/>
          </a:prstGeom>
          <a:noFill/>
        </p:spPr>
        <p:txBody>
          <a:bodyPr wrap="square">
            <a:spAutoFit/>
          </a:bodyPr>
          <a:lstStyle/>
          <a:p>
            <a:pPr algn="ctr" eaLnBrk="1" hangingPunct="1">
              <a:buSzPct val="100000"/>
              <a:defRPr/>
            </a:pPr>
            <a:r>
              <a:rPr lang="ja-JP" altLang="en-US" sz="6000" b="1" dirty="0">
                <a:ln w="9525">
                  <a:solidFill>
                    <a:schemeClr val="tx1"/>
                  </a:solidFill>
                  <a:prstDash val="solid"/>
                </a:ln>
                <a:solidFill>
                  <a:srgbClr val="FF0000"/>
                </a:solidFill>
                <a:effectLst>
                  <a:glow rad="101600">
                    <a:schemeClr val="bg1"/>
                  </a:glow>
                  <a:outerShdw blurRad="50800" dist="38100" dir="5400000" algn="ctr" rotWithShape="0">
                    <a:schemeClr val="tx1"/>
                  </a:outerShdw>
                </a:effectLst>
              </a:rPr>
              <a:t>闇バイトは</a:t>
            </a:r>
            <a:endParaRPr lang="en-US" altLang="ja-JP" sz="6000" b="1" dirty="0">
              <a:ln w="9525">
                <a:solidFill>
                  <a:schemeClr val="tx1"/>
                </a:solidFill>
                <a:prstDash val="solid"/>
              </a:ln>
              <a:solidFill>
                <a:srgbClr val="FF0000"/>
              </a:solidFill>
              <a:effectLst>
                <a:glow rad="101600">
                  <a:schemeClr val="bg1"/>
                </a:glow>
                <a:outerShdw blurRad="50800" dist="38100" dir="5400000" algn="ctr" rotWithShape="0">
                  <a:schemeClr val="tx1"/>
                </a:outerShdw>
              </a:effectLst>
            </a:endParaRPr>
          </a:p>
          <a:p>
            <a:pPr algn="ctr" eaLnBrk="1" hangingPunct="1">
              <a:buSzPct val="100000"/>
              <a:defRPr/>
            </a:pPr>
            <a:r>
              <a:rPr lang="ja-JP" altLang="en-US" sz="6000" b="1" dirty="0">
                <a:ln w="9525">
                  <a:solidFill>
                    <a:schemeClr val="tx1"/>
                  </a:solidFill>
                  <a:prstDash val="solid"/>
                </a:ln>
                <a:solidFill>
                  <a:srgbClr val="FF0000"/>
                </a:solidFill>
                <a:effectLst>
                  <a:glow rad="101600">
                    <a:schemeClr val="bg1"/>
                  </a:glow>
                  <a:outerShdw blurRad="50800" dist="38100" dir="5400000" algn="ctr" rotWithShape="0">
                    <a:schemeClr val="tx1"/>
                  </a:outerShdw>
                </a:effectLst>
              </a:rPr>
              <a:t>「アルバイト」でありません。</a:t>
            </a:r>
            <a:endParaRPr lang="en-US" altLang="ja-JP" sz="6000" dirty="0">
              <a:ln w="0"/>
              <a:effectLst>
                <a:glow rad="101600">
                  <a:schemeClr val="bg1"/>
                </a:glow>
                <a:outerShdw blurRad="38100" dist="19050" dir="2700000" algn="tl" rotWithShape="0">
                  <a:schemeClr val="dk1">
                    <a:alpha val="40000"/>
                  </a:schemeClr>
                </a:outerShdw>
              </a:effectLst>
            </a:endParaRPr>
          </a:p>
        </p:txBody>
      </p:sp>
      <p:sp>
        <p:nvSpPr>
          <p:cNvPr id="3" name="テキスト ボックス 2">
            <a:extLst>
              <a:ext uri="{FF2B5EF4-FFF2-40B4-BE49-F238E27FC236}">
                <a16:creationId xmlns:a16="http://schemas.microsoft.com/office/drawing/2014/main" id="{4C2BE34D-BC16-14E9-28FB-026102FA775E}"/>
              </a:ext>
            </a:extLst>
          </p:cNvPr>
          <p:cNvSpPr txBox="1"/>
          <p:nvPr/>
        </p:nvSpPr>
        <p:spPr>
          <a:xfrm>
            <a:off x="1331640" y="3180511"/>
            <a:ext cx="7799164" cy="1446550"/>
          </a:xfrm>
          <a:prstGeom prst="rect">
            <a:avLst/>
          </a:prstGeom>
          <a:noFill/>
        </p:spPr>
        <p:txBody>
          <a:bodyPr wrap="square">
            <a:spAutoFit/>
          </a:bodyPr>
          <a:lstStyle/>
          <a:p>
            <a:pPr algn="ctr" eaLnBrk="1" hangingPunct="1">
              <a:buSzPct val="100000"/>
              <a:defRPr/>
            </a:pPr>
            <a:r>
              <a:rPr lang="ja-JP" altLang="en-US" sz="4400" b="1" dirty="0">
                <a:ln w="9525">
                  <a:solidFill>
                    <a:schemeClr val="tx1"/>
                  </a:solidFill>
                  <a:prstDash val="solid"/>
                </a:ln>
                <a:solidFill>
                  <a:srgbClr val="FFFF00"/>
                </a:solidFill>
                <a:effectLst>
                  <a:outerShdw blurRad="50800" dist="38100" dir="5400000" algn="ctr" rotWithShape="0">
                    <a:schemeClr val="tx1"/>
                  </a:outerShdw>
                </a:effectLst>
              </a:rPr>
              <a:t>強盗や詐欺などの犯罪を行う</a:t>
            </a:r>
            <a:endParaRPr lang="en-US" altLang="ja-JP" sz="4400" b="1" dirty="0">
              <a:ln w="9525">
                <a:solidFill>
                  <a:schemeClr val="tx1"/>
                </a:solidFill>
                <a:prstDash val="solid"/>
              </a:ln>
              <a:solidFill>
                <a:srgbClr val="FFFF00"/>
              </a:solidFill>
              <a:effectLst>
                <a:outerShdw blurRad="50800" dist="38100" dir="5400000" algn="ctr" rotWithShape="0">
                  <a:schemeClr val="tx1"/>
                </a:outerShdw>
              </a:effectLst>
            </a:endParaRPr>
          </a:p>
          <a:p>
            <a:pPr algn="ctr" eaLnBrk="1" hangingPunct="1">
              <a:buSzPct val="100000"/>
              <a:defRPr/>
            </a:pPr>
            <a:r>
              <a:rPr lang="ja-JP" altLang="en-US" sz="4400" b="1" dirty="0">
                <a:ln w="9525">
                  <a:solidFill>
                    <a:schemeClr val="tx1"/>
                  </a:solidFill>
                  <a:prstDash val="solid"/>
                </a:ln>
                <a:solidFill>
                  <a:srgbClr val="FFFF00"/>
                </a:solidFill>
                <a:effectLst>
                  <a:outerShdw blurRad="50800" dist="38100" dir="5400000" algn="ctr" rotWithShape="0">
                    <a:schemeClr val="tx1"/>
                  </a:outerShdw>
                </a:effectLst>
              </a:rPr>
              <a:t>人手を確保するための</a:t>
            </a:r>
            <a:endParaRPr lang="en-US" altLang="ja-JP" sz="4400" dirty="0">
              <a:ln w="0"/>
              <a:solidFill>
                <a:srgbClr val="FFFF00"/>
              </a:solidFill>
              <a:effectLst>
                <a:outerShdw blurRad="38100" dist="19050" dir="2700000" algn="tl" rotWithShape="0">
                  <a:schemeClr val="dk1">
                    <a:alpha val="40000"/>
                  </a:schemeClr>
                </a:outerShdw>
              </a:effectLst>
            </a:endParaRPr>
          </a:p>
        </p:txBody>
      </p:sp>
      <p:pic>
        <p:nvPicPr>
          <p:cNvPr id="4" name="図 3">
            <a:extLst>
              <a:ext uri="{FF2B5EF4-FFF2-40B4-BE49-F238E27FC236}">
                <a16:creationId xmlns:a16="http://schemas.microsoft.com/office/drawing/2014/main" id="{EE24CCDF-C008-7449-098F-639BD248406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3501008"/>
            <a:ext cx="1874205" cy="2780928"/>
          </a:xfrm>
          <a:prstGeom prst="rect">
            <a:avLst/>
          </a:prstGeom>
          <a:effectLst>
            <a:glow rad="63500">
              <a:schemeClr val="bg1"/>
            </a:glow>
          </a:effectLst>
        </p:spPr>
      </p:pic>
      <p:sp>
        <p:nvSpPr>
          <p:cNvPr id="2" name="正方形/長方形 1">
            <a:extLst>
              <a:ext uri="{FF2B5EF4-FFF2-40B4-BE49-F238E27FC236}">
                <a16:creationId xmlns:a16="http://schemas.microsoft.com/office/drawing/2014/main" id="{119CAA15-E0EF-7C72-59A0-BE1413524E7E}"/>
              </a:ext>
            </a:extLst>
          </p:cNvPr>
          <p:cNvSpPr/>
          <p:nvPr/>
        </p:nvSpPr>
        <p:spPr>
          <a:xfrm>
            <a:off x="79871" y="4962355"/>
            <a:ext cx="9130804" cy="1015663"/>
          </a:xfrm>
          <a:prstGeom prst="rect">
            <a:avLst/>
          </a:prstGeom>
          <a:noFill/>
        </p:spPr>
        <p:txBody>
          <a:bodyPr wrap="square">
            <a:spAutoFit/>
          </a:bodyPr>
          <a:lstStyle/>
          <a:p>
            <a:pPr algn="ctr" eaLnBrk="1" hangingPunct="1">
              <a:buSzPct val="100000"/>
              <a:defRPr/>
            </a:pPr>
            <a:r>
              <a:rPr lang="ja-JP" altLang="en-US" sz="6000" b="1" dirty="0">
                <a:ln w="9525">
                  <a:solidFill>
                    <a:schemeClr val="tx1"/>
                  </a:solidFill>
                  <a:prstDash val="solid"/>
                </a:ln>
                <a:solidFill>
                  <a:srgbClr val="FF0000"/>
                </a:solidFill>
                <a:effectLst>
                  <a:glow rad="101600">
                    <a:schemeClr val="bg1"/>
                  </a:glow>
                  <a:outerShdw blurRad="50800" dist="38100" dir="5400000" algn="ctr" rotWithShape="0">
                    <a:schemeClr val="tx1"/>
                  </a:outerShdw>
                </a:effectLst>
              </a:rPr>
              <a:t>「犯罪実行者の募集」です。</a:t>
            </a:r>
            <a:endParaRPr lang="en-US" altLang="ja-JP" sz="6000" dirty="0">
              <a:ln w="0"/>
              <a:effectLst>
                <a:glow rad="101600">
                  <a:schemeClr val="bg1"/>
                </a:glow>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264597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③考えてみよう！</a:t>
              </a:r>
            </a:p>
          </p:txBody>
        </p:sp>
      </p:grpSp>
      <p:sp>
        <p:nvSpPr>
          <p:cNvPr id="16" name="正方形/長方形 15"/>
          <p:cNvSpPr/>
          <p:nvPr/>
        </p:nvSpPr>
        <p:spPr>
          <a:xfrm>
            <a:off x="196463" y="1691592"/>
            <a:ext cx="5587024" cy="1569660"/>
          </a:xfrm>
          <a:prstGeom prst="rect">
            <a:avLst/>
          </a:prstGeom>
          <a:noFill/>
        </p:spPr>
        <p:txBody>
          <a:bodyPr wrap="square">
            <a:spAutoFit/>
          </a:bodyPr>
          <a:lstStyle/>
          <a:p>
            <a:pP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なぜ闇バイトに応募してしまうのだろう？</a:t>
            </a:r>
            <a:endParaRPr lang="en-US" altLang="ja-JP" sz="48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Ｑ．２</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
        <p:nvSpPr>
          <p:cNvPr id="4" name="テキスト ボックス 3">
            <a:extLst>
              <a:ext uri="{FF2B5EF4-FFF2-40B4-BE49-F238E27FC236}">
                <a16:creationId xmlns:a16="http://schemas.microsoft.com/office/drawing/2014/main" id="{5A19270A-3C95-9C5E-5426-B1443B85B72C}"/>
              </a:ext>
            </a:extLst>
          </p:cNvPr>
          <p:cNvSpPr txBox="1"/>
          <p:nvPr/>
        </p:nvSpPr>
        <p:spPr>
          <a:xfrm>
            <a:off x="513134" y="3375552"/>
            <a:ext cx="4007296" cy="1938992"/>
          </a:xfrm>
          <a:prstGeom prst="rect">
            <a:avLst/>
          </a:prstGeom>
          <a:noFill/>
        </p:spPr>
        <p:txBody>
          <a:bodyPr wrap="square">
            <a:spAutoFit/>
          </a:bodyPr>
          <a:lstStyle/>
          <a:p>
            <a:pPr eaLnBrk="1" hangingPunct="1">
              <a:buSzPct val="100000"/>
              <a:defRPr/>
            </a:pPr>
            <a:r>
              <a:rPr lang="ja-JP" altLang="en-US" sz="4000" dirty="0">
                <a:ln w="0"/>
              </a:rPr>
              <a:t>闇バイト募集のメッセージの特徴は何だろう。</a:t>
            </a:r>
          </a:p>
        </p:txBody>
      </p:sp>
      <p:grpSp>
        <p:nvGrpSpPr>
          <p:cNvPr id="2" name="グループ化 1">
            <a:extLst>
              <a:ext uri="{FF2B5EF4-FFF2-40B4-BE49-F238E27FC236}">
                <a16:creationId xmlns:a16="http://schemas.microsoft.com/office/drawing/2014/main" id="{390BDE3C-E315-A1AF-D1CA-55D8AB3A1F86}"/>
              </a:ext>
            </a:extLst>
          </p:cNvPr>
          <p:cNvGrpSpPr/>
          <p:nvPr/>
        </p:nvGrpSpPr>
        <p:grpSpPr>
          <a:xfrm>
            <a:off x="5354100" y="819145"/>
            <a:ext cx="4240097" cy="5474758"/>
            <a:chOff x="5320697" y="1139543"/>
            <a:chExt cx="4240097" cy="5474758"/>
          </a:xfrm>
        </p:grpSpPr>
        <p:grpSp>
          <p:nvGrpSpPr>
            <p:cNvPr id="3" name="グループ化 2">
              <a:extLst>
                <a:ext uri="{FF2B5EF4-FFF2-40B4-BE49-F238E27FC236}">
                  <a16:creationId xmlns:a16="http://schemas.microsoft.com/office/drawing/2014/main" id="{462499DB-FB7F-7DC2-514B-EFCD8F22D0C0}"/>
                </a:ext>
              </a:extLst>
            </p:cNvPr>
            <p:cNvGrpSpPr/>
            <p:nvPr/>
          </p:nvGrpSpPr>
          <p:grpSpPr>
            <a:xfrm>
              <a:off x="5320697" y="1139543"/>
              <a:ext cx="4240097" cy="5474758"/>
              <a:chOff x="5320697" y="868257"/>
              <a:chExt cx="4240097" cy="5474758"/>
            </a:xfrm>
          </p:grpSpPr>
          <p:pic>
            <p:nvPicPr>
              <p:cNvPr id="20" name="図 19">
                <a:extLst>
                  <a:ext uri="{FF2B5EF4-FFF2-40B4-BE49-F238E27FC236}">
                    <a16:creationId xmlns:a16="http://schemas.microsoft.com/office/drawing/2014/main" id="{AC0E8DE2-DE91-D724-E45D-A281B8C283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21" name="正方形/長方形 20">
                <a:extLst>
                  <a:ext uri="{FF2B5EF4-FFF2-40B4-BE49-F238E27FC236}">
                    <a16:creationId xmlns:a16="http://schemas.microsoft.com/office/drawing/2014/main" id="{39850735-6E07-576F-8D21-AD812ACE2DEA}"/>
                  </a:ext>
                </a:extLst>
              </p:cNvPr>
              <p:cNvSpPr/>
              <p:nvPr/>
            </p:nvSpPr>
            <p:spPr>
              <a:xfrm>
                <a:off x="5935372" y="1277359"/>
                <a:ext cx="3029116" cy="46135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sp>
          <p:nvSpPr>
            <p:cNvPr id="14" name="テキスト ボックス 13">
              <a:extLst>
                <a:ext uri="{FF2B5EF4-FFF2-40B4-BE49-F238E27FC236}">
                  <a16:creationId xmlns:a16="http://schemas.microsoft.com/office/drawing/2014/main" id="{6D610043-C388-3991-03B4-EFD674859D3E}"/>
                </a:ext>
              </a:extLst>
            </p:cNvPr>
            <p:cNvSpPr txBox="1"/>
            <p:nvPr/>
          </p:nvSpPr>
          <p:spPr>
            <a:xfrm>
              <a:off x="6519681" y="1596462"/>
              <a:ext cx="1654620" cy="553998"/>
            </a:xfrm>
            <a:prstGeom prst="rect">
              <a:avLst/>
            </a:prstGeom>
            <a:noFill/>
          </p:spPr>
          <p:txBody>
            <a:bodyPr wrap="none" rtlCol="0">
              <a:spAutoFit/>
            </a:bodyPr>
            <a:lstStyle/>
            <a:p>
              <a:r>
                <a:rPr kumimoji="1" lang="ja-JP" altLang="en-US" dirty="0"/>
                <a:t>アルバイト募集</a:t>
              </a:r>
              <a:endParaRPr kumimoji="1" lang="en-US" altLang="ja-JP" dirty="0"/>
            </a:p>
            <a:p>
              <a:r>
                <a:rPr kumimoji="1" lang="ja-JP" altLang="en-US" sz="1200" dirty="0"/>
                <a:t>〇〇〇＠</a:t>
              </a:r>
              <a:r>
                <a:rPr kumimoji="1" lang="en-US" altLang="ja-JP" sz="1200" dirty="0"/>
                <a:t>××.××</a:t>
              </a:r>
              <a:endParaRPr kumimoji="1" lang="ja-JP" altLang="en-US" sz="1200" dirty="0"/>
            </a:p>
          </p:txBody>
        </p:sp>
        <p:sp>
          <p:nvSpPr>
            <p:cNvPr id="15" name="テキスト ボックス 14">
              <a:extLst>
                <a:ext uri="{FF2B5EF4-FFF2-40B4-BE49-F238E27FC236}">
                  <a16:creationId xmlns:a16="http://schemas.microsoft.com/office/drawing/2014/main" id="{1802E82B-B5BD-2B4F-562D-D3C74AEAC8B3}"/>
                </a:ext>
              </a:extLst>
            </p:cNvPr>
            <p:cNvSpPr txBox="1"/>
            <p:nvPr/>
          </p:nvSpPr>
          <p:spPr>
            <a:xfrm>
              <a:off x="5956120" y="2150460"/>
              <a:ext cx="3085442" cy="3108543"/>
            </a:xfrm>
            <a:prstGeom prst="rect">
              <a:avLst/>
            </a:prstGeom>
            <a:noFill/>
          </p:spPr>
          <p:txBody>
            <a:bodyPr wrap="square">
              <a:spAutoFit/>
            </a:bodyPr>
            <a:lstStyle/>
            <a:p>
              <a:endParaRPr kumimoji="1" lang="en-US" altLang="ja-JP" sz="900" b="1" dirty="0">
                <a:solidFill>
                  <a:schemeClr val="tx1"/>
                </a:solidFill>
              </a:endParaRPr>
            </a:p>
            <a:p>
              <a:r>
                <a:rPr kumimoji="1" lang="ja-JP" altLang="en-US" sz="1800" b="1" dirty="0">
                  <a:solidFill>
                    <a:schemeClr val="tx1"/>
                  </a:solidFill>
                </a:rPr>
                <a:t>荷物を受け取って運ぶだけ♪</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日時・場所の指定可♪</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短時間で高収入♪</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最低５万円支給♪</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b="1" dirty="0">
                  <a:solidFill>
                    <a:schemeClr val="tx1"/>
                  </a:solidFill>
                </a:rPr>
                <a:t>ホワイト案件♪</a:t>
              </a:r>
              <a:endParaRPr kumimoji="1" lang="en-US" altLang="ja-JP"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希望者多数！早い者勝ち</a:t>
              </a:r>
              <a:r>
                <a:rPr kumimoji="1" lang="en-US" altLang="ja-JP" sz="1800" b="1" dirty="0">
                  <a:solidFill>
                    <a:schemeClr val="tx1"/>
                  </a:solidFill>
                </a:rPr>
                <a:t>!!</a:t>
              </a:r>
              <a:endParaRPr lang="ja-JP" altLang="en-US" sz="1800" dirty="0">
                <a:solidFill>
                  <a:prstClr val="white"/>
                </a:solidFill>
              </a:endParaRPr>
            </a:p>
            <a:p>
              <a:endParaRPr kumimoji="1" lang="en-US" altLang="ja-JP" sz="800" b="1" dirty="0">
                <a:solidFill>
                  <a:schemeClr val="tx1"/>
                </a:solidFill>
              </a:endParaRPr>
            </a:p>
            <a:p>
              <a:r>
                <a:rPr kumimoji="1" lang="ja-JP" altLang="en-US" sz="1800" b="1" dirty="0"/>
                <a:t>応募は今すぐＤＭで</a:t>
              </a:r>
              <a:r>
                <a:rPr kumimoji="1" lang="en-US" altLang="ja-JP" sz="1800" b="1" dirty="0"/>
                <a:t>!!!</a:t>
              </a:r>
              <a:endParaRPr kumimoji="1" lang="en-US" altLang="ja-JP" sz="1800" b="1" dirty="0">
                <a:solidFill>
                  <a:schemeClr val="tx1"/>
                </a:solidFill>
              </a:endParaRPr>
            </a:p>
            <a:p>
              <a:endParaRPr kumimoji="1" lang="en-US" altLang="ja-JP" sz="900" b="1" dirty="0">
                <a:solidFill>
                  <a:schemeClr val="tx1"/>
                </a:solidFill>
              </a:endParaRPr>
            </a:p>
          </p:txBody>
        </p:sp>
        <p:sp>
          <p:nvSpPr>
            <p:cNvPr id="17" name="楕円 16">
              <a:extLst>
                <a:ext uri="{FF2B5EF4-FFF2-40B4-BE49-F238E27FC236}">
                  <a16:creationId xmlns:a16="http://schemas.microsoft.com/office/drawing/2014/main" id="{0996E83E-1611-7A9E-FA40-22414976A54E}"/>
                </a:ext>
              </a:extLst>
            </p:cNvPr>
            <p:cNvSpPr/>
            <p:nvPr/>
          </p:nvSpPr>
          <p:spPr>
            <a:xfrm>
              <a:off x="6066904" y="1619952"/>
              <a:ext cx="456727" cy="45672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4D088F22-1B63-9FE4-9A62-78C319B88514}"/>
                </a:ext>
              </a:extLst>
            </p:cNvPr>
            <p:cNvSpPr txBox="1"/>
            <p:nvPr/>
          </p:nvSpPr>
          <p:spPr>
            <a:xfrm>
              <a:off x="5997351" y="5279220"/>
              <a:ext cx="2825576" cy="461665"/>
            </a:xfrm>
            <a:prstGeom prst="rect">
              <a:avLst/>
            </a:prstGeom>
            <a:noFill/>
          </p:spPr>
          <p:txBody>
            <a:bodyPr wrap="square" rtlCol="0">
              <a:spAutoFit/>
            </a:bodyPr>
            <a:lstStyle/>
            <a:p>
              <a:r>
                <a:rPr kumimoji="1" lang="en-US" altLang="ja-JP" sz="1200" dirty="0"/>
                <a:t>#</a:t>
              </a:r>
              <a:r>
                <a:rPr kumimoji="1" lang="ja-JP" altLang="en-US" sz="1200" dirty="0"/>
                <a:t>アルバイト　</a:t>
              </a:r>
              <a:r>
                <a:rPr kumimoji="1" lang="en-US" altLang="ja-JP" sz="1200" dirty="0"/>
                <a:t>#</a:t>
              </a:r>
              <a:r>
                <a:rPr kumimoji="1" lang="ja-JP" altLang="en-US" sz="1200" dirty="0"/>
                <a:t>高収入　</a:t>
              </a:r>
              <a:r>
                <a:rPr kumimoji="1" lang="en-US" altLang="ja-JP" sz="1200" dirty="0"/>
                <a:t>#</a:t>
              </a:r>
              <a:r>
                <a:rPr kumimoji="1" lang="ja-JP" altLang="en-US" sz="1200" dirty="0"/>
                <a:t>お金　</a:t>
              </a:r>
              <a:r>
                <a:rPr kumimoji="1" lang="en-US" altLang="ja-JP" sz="1200" dirty="0"/>
                <a:t>#</a:t>
              </a:r>
              <a:r>
                <a:rPr kumimoji="1" lang="ja-JP" altLang="en-US" sz="1200" dirty="0"/>
                <a:t>短時間　</a:t>
              </a:r>
              <a:r>
                <a:rPr kumimoji="1" lang="en-US" altLang="ja-JP" sz="1200" dirty="0"/>
                <a:t>#</a:t>
              </a:r>
              <a:r>
                <a:rPr kumimoji="1" lang="ja-JP" altLang="en-US" sz="1200" dirty="0"/>
                <a:t>お金</a:t>
              </a:r>
            </a:p>
          </p:txBody>
        </p:sp>
        <p:sp>
          <p:nvSpPr>
            <p:cNvPr id="19" name="テキスト ボックス 18">
              <a:extLst>
                <a:ext uri="{FF2B5EF4-FFF2-40B4-BE49-F238E27FC236}">
                  <a16:creationId xmlns:a16="http://schemas.microsoft.com/office/drawing/2014/main" id="{DE09ACFE-6440-52ED-B65F-E52B3777F8C9}"/>
                </a:ext>
              </a:extLst>
            </p:cNvPr>
            <p:cNvSpPr txBox="1"/>
            <p:nvPr/>
          </p:nvSpPr>
          <p:spPr>
            <a:xfrm>
              <a:off x="5997351" y="5845014"/>
              <a:ext cx="2825576" cy="261610"/>
            </a:xfrm>
            <a:prstGeom prst="rect">
              <a:avLst/>
            </a:prstGeom>
            <a:noFill/>
          </p:spPr>
          <p:txBody>
            <a:bodyPr wrap="square" rtlCol="0">
              <a:spAutoFit/>
            </a:bodyPr>
            <a:lstStyle/>
            <a:p>
              <a:r>
                <a:rPr kumimoji="1" lang="ja-JP" altLang="en-US" sz="1100" dirty="0"/>
                <a:t>午後〇：〇〇　</a:t>
              </a:r>
              <a:r>
                <a:rPr kumimoji="1" lang="en-US" altLang="ja-JP" sz="1100" dirty="0"/>
                <a:t>××</a:t>
              </a:r>
              <a:r>
                <a:rPr kumimoji="1" lang="ja-JP" altLang="en-US" sz="1100" dirty="0"/>
                <a:t>年</a:t>
              </a:r>
              <a:r>
                <a:rPr kumimoji="1" lang="en-US" altLang="ja-JP" sz="1100" dirty="0"/>
                <a:t>×</a:t>
              </a:r>
              <a:r>
                <a:rPr kumimoji="1" lang="ja-JP" altLang="en-US" sz="1100" dirty="0"/>
                <a:t>月</a:t>
              </a:r>
              <a:r>
                <a:rPr kumimoji="1" lang="en-US" altLang="ja-JP" sz="1100" dirty="0"/>
                <a:t>×</a:t>
              </a:r>
              <a:r>
                <a:rPr kumimoji="1" lang="ja-JP" altLang="en-US" sz="1100" dirty="0"/>
                <a:t>日・〇件の表示</a:t>
              </a:r>
            </a:p>
          </p:txBody>
        </p:sp>
      </p:grpSp>
    </p:spTree>
    <p:extLst>
      <p:ext uri="{BB962C8B-B14F-4D97-AF65-F5344CB8AC3E}">
        <p14:creationId xmlns:p14="http://schemas.microsoft.com/office/powerpoint/2010/main" val="302080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③闇バイト募集を見破るポイント</a:t>
              </a:r>
            </a:p>
          </p:txBody>
        </p:sp>
      </p:grpSp>
      <p:sp>
        <p:nvSpPr>
          <p:cNvPr id="16" name="テキスト ボックス 4"/>
          <p:cNvSpPr>
            <a:spLocks noChangeArrowheads="1"/>
          </p:cNvSpPr>
          <p:nvPr/>
        </p:nvSpPr>
        <p:spPr bwMode="auto">
          <a:xfrm>
            <a:off x="107504" y="855301"/>
            <a:ext cx="5740458" cy="544634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0"/>
              </a:spcAft>
              <a:buSzPct val="100000"/>
              <a:defRPr/>
            </a:pPr>
            <a:r>
              <a:rPr lang="ja-JP" altLang="en-US" sz="28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　説明があいまい</a:t>
            </a:r>
            <a:endParaRPr lang="en-US" altLang="ja-JP" sz="28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・仕事内容の説明があいまい</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03275" indent="-803275" eaLnBrk="1" hangingPunct="1">
              <a:spcBef>
                <a:spcPts val="600"/>
              </a:spcBef>
              <a:spcAft>
                <a:spcPts val="0"/>
              </a:spcAft>
              <a:buSzPct val="100000"/>
              <a:defRPr/>
            </a:pPr>
            <a:r>
              <a:rPr lang="ja-JP" altLang="en-US" sz="20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「荷物を運ぶ（受け取る）だけ」や「簡単な仕事」、「当日説明」といった仕事内容の説明があいまいなものは注意が必要です。</a:t>
            </a: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・勤務場所、時間が不明</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901700" indent="-901700" eaLnBrk="1" hangingPunct="1">
              <a:spcBef>
                <a:spcPts val="600"/>
              </a:spcBef>
              <a:spcAft>
                <a:spcPts val="0"/>
              </a:spcAft>
              <a:buSzPct val="100000"/>
              <a:defRPr/>
            </a:pPr>
            <a:r>
              <a:rPr lang="ja-JP" altLang="en-US"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「全国可」や「時間指定可」、勤務場所や勤務時間を後日連絡する、又はそれらが不明な募集にも注意してください。</a:t>
            </a: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・報酬の基準が示されていない</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901700" indent="-901700" eaLnBrk="1" hangingPunct="1">
              <a:spcBef>
                <a:spcPts val="600"/>
              </a:spcBef>
              <a:spcAft>
                <a:spcPts val="0"/>
              </a:spcAft>
              <a:buSzPct val="100000"/>
              <a:defRPr/>
            </a:pPr>
            <a:r>
              <a:rPr lang="ja-JP" altLang="en-US"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「最低〇〇円保障」「報酬は〇〇円から」など時給や日給について基準になる報酬が書かれていない募集は、どのような仕事をさせられるか分からない場合が多いため注意しましょう。</a:t>
            </a: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grpSp>
        <p:nvGrpSpPr>
          <p:cNvPr id="11" name="グループ化 10">
            <a:extLst>
              <a:ext uri="{FF2B5EF4-FFF2-40B4-BE49-F238E27FC236}">
                <a16:creationId xmlns:a16="http://schemas.microsoft.com/office/drawing/2014/main" id="{B5734A92-27AE-C764-CF90-6116547B52DE}"/>
              </a:ext>
            </a:extLst>
          </p:cNvPr>
          <p:cNvGrpSpPr/>
          <p:nvPr/>
        </p:nvGrpSpPr>
        <p:grpSpPr>
          <a:xfrm>
            <a:off x="5354100" y="819145"/>
            <a:ext cx="4240097" cy="5474758"/>
            <a:chOff x="5320697" y="1139543"/>
            <a:chExt cx="4240097" cy="5474758"/>
          </a:xfrm>
        </p:grpSpPr>
        <p:grpSp>
          <p:nvGrpSpPr>
            <p:cNvPr id="12" name="グループ化 11">
              <a:extLst>
                <a:ext uri="{FF2B5EF4-FFF2-40B4-BE49-F238E27FC236}">
                  <a16:creationId xmlns:a16="http://schemas.microsoft.com/office/drawing/2014/main" id="{68F6A6C2-2267-B9B4-B160-D86ADEE53AF4}"/>
                </a:ext>
              </a:extLst>
            </p:cNvPr>
            <p:cNvGrpSpPr/>
            <p:nvPr/>
          </p:nvGrpSpPr>
          <p:grpSpPr>
            <a:xfrm>
              <a:off x="5320697" y="1139543"/>
              <a:ext cx="4240097" cy="5474758"/>
              <a:chOff x="5320697" y="868257"/>
              <a:chExt cx="4240097" cy="5474758"/>
            </a:xfrm>
          </p:grpSpPr>
          <p:pic>
            <p:nvPicPr>
              <p:cNvPr id="19" name="図 18">
                <a:extLst>
                  <a:ext uri="{FF2B5EF4-FFF2-40B4-BE49-F238E27FC236}">
                    <a16:creationId xmlns:a16="http://schemas.microsoft.com/office/drawing/2014/main" id="{0A112070-2F14-B8B3-071A-B4E5AFE89D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20" name="正方形/長方形 19">
                <a:extLst>
                  <a:ext uri="{FF2B5EF4-FFF2-40B4-BE49-F238E27FC236}">
                    <a16:creationId xmlns:a16="http://schemas.microsoft.com/office/drawing/2014/main" id="{1646827E-1559-BF38-A27F-207946F350BA}"/>
                  </a:ext>
                </a:extLst>
              </p:cNvPr>
              <p:cNvSpPr/>
              <p:nvPr/>
            </p:nvSpPr>
            <p:spPr>
              <a:xfrm>
                <a:off x="5935372" y="1277359"/>
                <a:ext cx="3029116" cy="46135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sp>
          <p:nvSpPr>
            <p:cNvPr id="13" name="テキスト ボックス 12">
              <a:extLst>
                <a:ext uri="{FF2B5EF4-FFF2-40B4-BE49-F238E27FC236}">
                  <a16:creationId xmlns:a16="http://schemas.microsoft.com/office/drawing/2014/main" id="{C1BCED95-80C6-2B84-64B4-DF229944B39B}"/>
                </a:ext>
              </a:extLst>
            </p:cNvPr>
            <p:cNvSpPr txBox="1"/>
            <p:nvPr/>
          </p:nvSpPr>
          <p:spPr>
            <a:xfrm>
              <a:off x="6519681" y="1596462"/>
              <a:ext cx="1654620" cy="553998"/>
            </a:xfrm>
            <a:prstGeom prst="rect">
              <a:avLst/>
            </a:prstGeom>
            <a:noFill/>
          </p:spPr>
          <p:txBody>
            <a:bodyPr wrap="none" rtlCol="0">
              <a:spAutoFit/>
            </a:bodyPr>
            <a:lstStyle/>
            <a:p>
              <a:r>
                <a:rPr kumimoji="1" lang="ja-JP" altLang="en-US" dirty="0"/>
                <a:t>アルバイト募集</a:t>
              </a:r>
              <a:endParaRPr kumimoji="1" lang="en-US" altLang="ja-JP" dirty="0"/>
            </a:p>
            <a:p>
              <a:r>
                <a:rPr kumimoji="1" lang="ja-JP" altLang="en-US" sz="1200" dirty="0"/>
                <a:t>〇〇〇＠</a:t>
              </a:r>
              <a:r>
                <a:rPr kumimoji="1" lang="en-US" altLang="ja-JP" sz="1200" dirty="0"/>
                <a:t>××.××</a:t>
              </a:r>
              <a:endParaRPr kumimoji="1" lang="ja-JP" altLang="en-US" sz="1200" dirty="0"/>
            </a:p>
          </p:txBody>
        </p:sp>
        <p:sp>
          <p:nvSpPr>
            <p:cNvPr id="14" name="テキスト ボックス 13">
              <a:extLst>
                <a:ext uri="{FF2B5EF4-FFF2-40B4-BE49-F238E27FC236}">
                  <a16:creationId xmlns:a16="http://schemas.microsoft.com/office/drawing/2014/main" id="{7BF091EB-6B44-2E6C-887E-C63718FAD118}"/>
                </a:ext>
              </a:extLst>
            </p:cNvPr>
            <p:cNvSpPr txBox="1"/>
            <p:nvPr/>
          </p:nvSpPr>
          <p:spPr>
            <a:xfrm>
              <a:off x="5956120" y="2150460"/>
              <a:ext cx="3085442" cy="3108543"/>
            </a:xfrm>
            <a:prstGeom prst="rect">
              <a:avLst/>
            </a:prstGeom>
            <a:noFill/>
          </p:spPr>
          <p:txBody>
            <a:bodyPr wrap="square">
              <a:spAutoFit/>
            </a:bodyPr>
            <a:lstStyle/>
            <a:p>
              <a:endParaRPr kumimoji="1" lang="en-US" altLang="ja-JP" sz="900" b="1" dirty="0">
                <a:solidFill>
                  <a:schemeClr val="tx1"/>
                </a:solidFill>
              </a:endParaRPr>
            </a:p>
            <a:p>
              <a:r>
                <a:rPr kumimoji="1" lang="ja-JP" altLang="en-US" sz="1800" b="1" dirty="0">
                  <a:solidFill>
                    <a:srgbClr val="FF0000"/>
                  </a:solidFill>
                </a:rPr>
                <a:t>荷物を受け取って運ぶだけ</a:t>
              </a:r>
              <a:r>
                <a:rPr kumimoji="1" lang="ja-JP" altLang="en-US" sz="1800" b="1" dirty="0">
                  <a:solidFill>
                    <a:schemeClr val="tx1"/>
                  </a:solidFill>
                </a:rPr>
                <a:t>♪</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rgbClr val="FF0000"/>
                  </a:solidFill>
                </a:rPr>
                <a:t>日時・場所の指定可</a:t>
              </a:r>
              <a:r>
                <a:rPr kumimoji="1" lang="ja-JP" altLang="en-US" sz="1800" b="1" dirty="0">
                  <a:solidFill>
                    <a:schemeClr val="tx1"/>
                  </a:solidFill>
                </a:rPr>
                <a:t>♪</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rgbClr val="FF0000"/>
                  </a:solidFill>
                </a:rPr>
                <a:t>短時間で高収入</a:t>
              </a:r>
              <a:r>
                <a:rPr kumimoji="1" lang="ja-JP" altLang="en-US" sz="1800" b="1" dirty="0">
                  <a:solidFill>
                    <a:schemeClr val="tx1"/>
                  </a:solidFill>
                </a:rPr>
                <a:t>♪</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sz="1800" b="1" dirty="0">
                  <a:solidFill>
                    <a:srgbClr val="FF0000"/>
                  </a:solidFill>
                </a:rPr>
                <a:t>最低５万円支給</a:t>
              </a:r>
              <a:r>
                <a:rPr kumimoji="1" lang="ja-JP" altLang="en-US" sz="1800" b="1" dirty="0">
                  <a:solidFill>
                    <a:schemeClr val="tx1"/>
                  </a:solidFill>
                </a:rPr>
                <a:t>♪</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b="1" dirty="0">
                  <a:solidFill>
                    <a:schemeClr val="tx1"/>
                  </a:solidFill>
                </a:rPr>
                <a:t>ホワイト案件♪</a:t>
              </a:r>
              <a:endParaRPr kumimoji="1" lang="en-US" altLang="ja-JP"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希望者多数！早い者勝ち</a:t>
              </a:r>
              <a:r>
                <a:rPr kumimoji="1" lang="en-US" altLang="ja-JP" sz="1800" b="1" dirty="0">
                  <a:solidFill>
                    <a:schemeClr val="tx1"/>
                  </a:solidFill>
                </a:rPr>
                <a:t>!!</a:t>
              </a:r>
              <a:endParaRPr lang="ja-JP" altLang="en-US" sz="1800" dirty="0">
                <a:solidFill>
                  <a:prstClr val="white"/>
                </a:solidFill>
              </a:endParaRPr>
            </a:p>
            <a:p>
              <a:endParaRPr kumimoji="1" lang="en-US" altLang="ja-JP" sz="800" b="1" dirty="0">
                <a:solidFill>
                  <a:schemeClr val="tx1"/>
                </a:solidFill>
              </a:endParaRPr>
            </a:p>
            <a:p>
              <a:r>
                <a:rPr kumimoji="1" lang="ja-JP" altLang="en-US" sz="1800" b="1" dirty="0"/>
                <a:t>応募は今すぐＤＭで</a:t>
              </a:r>
              <a:r>
                <a:rPr kumimoji="1" lang="en-US" altLang="ja-JP" sz="1800" b="1" dirty="0"/>
                <a:t>!!!</a:t>
              </a:r>
              <a:endParaRPr kumimoji="1" lang="en-US" altLang="ja-JP" sz="1800" b="1" dirty="0">
                <a:solidFill>
                  <a:schemeClr val="tx1"/>
                </a:solidFill>
              </a:endParaRPr>
            </a:p>
            <a:p>
              <a:endParaRPr kumimoji="1" lang="en-US" altLang="ja-JP" sz="900" b="1" dirty="0">
                <a:solidFill>
                  <a:schemeClr val="tx1"/>
                </a:solidFill>
              </a:endParaRPr>
            </a:p>
          </p:txBody>
        </p:sp>
        <p:sp>
          <p:nvSpPr>
            <p:cNvPr id="15" name="楕円 14">
              <a:extLst>
                <a:ext uri="{FF2B5EF4-FFF2-40B4-BE49-F238E27FC236}">
                  <a16:creationId xmlns:a16="http://schemas.microsoft.com/office/drawing/2014/main" id="{81949A00-2871-6DAC-69A4-9FD32365F8C2}"/>
                </a:ext>
              </a:extLst>
            </p:cNvPr>
            <p:cNvSpPr/>
            <p:nvPr/>
          </p:nvSpPr>
          <p:spPr>
            <a:xfrm>
              <a:off x="6066904" y="1619952"/>
              <a:ext cx="456727" cy="45672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4A370924-92F1-7FCA-BCDF-9A83C99A76C5}"/>
                </a:ext>
              </a:extLst>
            </p:cNvPr>
            <p:cNvSpPr txBox="1"/>
            <p:nvPr/>
          </p:nvSpPr>
          <p:spPr>
            <a:xfrm>
              <a:off x="5997351" y="5279220"/>
              <a:ext cx="2825576" cy="276999"/>
            </a:xfrm>
            <a:prstGeom prst="rect">
              <a:avLst/>
            </a:prstGeom>
            <a:noFill/>
          </p:spPr>
          <p:txBody>
            <a:bodyPr wrap="square" rtlCol="0">
              <a:spAutoFit/>
            </a:bodyPr>
            <a:lstStyle/>
            <a:p>
              <a:r>
                <a:rPr kumimoji="1" lang="en-US" altLang="ja-JP" sz="1200" dirty="0"/>
                <a:t>#</a:t>
              </a:r>
              <a:r>
                <a:rPr kumimoji="1" lang="ja-JP" altLang="en-US" sz="1200" dirty="0"/>
                <a:t>アルバイト　</a:t>
              </a:r>
              <a:r>
                <a:rPr kumimoji="1" lang="en-US" altLang="ja-JP" sz="1200" dirty="0"/>
                <a:t>#</a:t>
              </a:r>
              <a:r>
                <a:rPr kumimoji="1" lang="ja-JP" altLang="en-US" sz="1200" dirty="0"/>
                <a:t>高収入　</a:t>
              </a:r>
              <a:r>
                <a:rPr kumimoji="1" lang="en-US" altLang="ja-JP" sz="1200" dirty="0"/>
                <a:t>#</a:t>
              </a:r>
              <a:r>
                <a:rPr kumimoji="1" lang="ja-JP" altLang="en-US" sz="1200" dirty="0"/>
                <a:t>お金　</a:t>
              </a:r>
              <a:r>
                <a:rPr kumimoji="1" lang="en-US" altLang="ja-JP" sz="1200" dirty="0"/>
                <a:t>#</a:t>
              </a:r>
              <a:r>
                <a:rPr kumimoji="1" lang="ja-JP" altLang="en-US" sz="1200" dirty="0"/>
                <a:t>短時間　</a:t>
              </a:r>
            </a:p>
          </p:txBody>
        </p:sp>
        <p:sp>
          <p:nvSpPr>
            <p:cNvPr id="18" name="テキスト ボックス 17">
              <a:extLst>
                <a:ext uri="{FF2B5EF4-FFF2-40B4-BE49-F238E27FC236}">
                  <a16:creationId xmlns:a16="http://schemas.microsoft.com/office/drawing/2014/main" id="{5809D717-8702-108E-E165-815A017A5C68}"/>
                </a:ext>
              </a:extLst>
            </p:cNvPr>
            <p:cNvSpPr txBox="1"/>
            <p:nvPr/>
          </p:nvSpPr>
          <p:spPr>
            <a:xfrm>
              <a:off x="5997351" y="5845014"/>
              <a:ext cx="2825576" cy="261610"/>
            </a:xfrm>
            <a:prstGeom prst="rect">
              <a:avLst/>
            </a:prstGeom>
            <a:noFill/>
          </p:spPr>
          <p:txBody>
            <a:bodyPr wrap="square" rtlCol="0">
              <a:spAutoFit/>
            </a:bodyPr>
            <a:lstStyle/>
            <a:p>
              <a:r>
                <a:rPr kumimoji="1" lang="ja-JP" altLang="en-US" sz="1100" dirty="0"/>
                <a:t>午後〇：〇〇　</a:t>
              </a:r>
              <a:r>
                <a:rPr kumimoji="1" lang="en-US" altLang="ja-JP" sz="1100" dirty="0"/>
                <a:t>××</a:t>
              </a:r>
              <a:r>
                <a:rPr kumimoji="1" lang="ja-JP" altLang="en-US" sz="1100" dirty="0"/>
                <a:t>年</a:t>
              </a:r>
              <a:r>
                <a:rPr kumimoji="1" lang="en-US" altLang="ja-JP" sz="1100" dirty="0"/>
                <a:t>×</a:t>
              </a:r>
              <a:r>
                <a:rPr kumimoji="1" lang="ja-JP" altLang="en-US" sz="1100" dirty="0"/>
                <a:t>月</a:t>
              </a:r>
              <a:r>
                <a:rPr kumimoji="1" lang="en-US" altLang="ja-JP" sz="1100" dirty="0"/>
                <a:t>×</a:t>
              </a:r>
              <a:r>
                <a:rPr kumimoji="1" lang="ja-JP" altLang="en-US" sz="1100" dirty="0"/>
                <a:t>日・〇件の表示</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③闇バイト募集を見破るポイント</a:t>
              </a:r>
            </a:p>
          </p:txBody>
        </p:sp>
      </p:grpSp>
      <p:sp>
        <p:nvSpPr>
          <p:cNvPr id="16" name="テキスト ボックス 4"/>
          <p:cNvSpPr>
            <a:spLocks noChangeArrowheads="1"/>
          </p:cNvSpPr>
          <p:nvPr/>
        </p:nvSpPr>
        <p:spPr bwMode="auto">
          <a:xfrm>
            <a:off x="138182" y="920404"/>
            <a:ext cx="5661790" cy="527224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marL="533400" indent="-533400" eaLnBrk="1" hangingPunct="1">
              <a:spcBef>
                <a:spcPts val="600"/>
              </a:spcBef>
              <a:spcAft>
                <a:spcPts val="0"/>
              </a:spcAft>
              <a:buSzPct val="100000"/>
              <a:defRPr/>
            </a:pPr>
            <a:r>
              <a:rPr lang="ja-JP" altLang="en-US" sz="28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　安心感や特別感を与える</a:t>
            </a:r>
            <a:endParaRPr lang="en-US" altLang="ja-JP" sz="2800" b="1" dirty="0">
              <a:solidFill>
                <a:schemeClr val="accent2">
                  <a:lumMod val="50000"/>
                </a:schemeClr>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444500" indent="-4445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・違法ではないことを強調</a:t>
            </a:r>
            <a:endParaRPr lang="en-US" altLang="ja-JP" sz="40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96938" indent="-896938" eaLnBrk="1" hangingPunct="1">
              <a:spcBef>
                <a:spcPts val="600"/>
              </a:spcBef>
              <a:spcAft>
                <a:spcPts val="0"/>
              </a:spcAft>
              <a:buSzPct val="100000"/>
              <a:defRPr/>
            </a:pPr>
            <a:r>
              <a:rPr lang="ja-JP" altLang="en-US"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「ホワイト案件」「ホワイトな仕事」などの「合法である」「犯罪ではない」「安全である」ことを強調する言葉に注意してください。</a:t>
            </a:r>
            <a:endParaRPr lang="en-US" altLang="ja-JP"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1168400" indent="-11684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・倍率が高い仕事を強調</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03275" indent="-803275" eaLnBrk="1" hangingPunct="1">
              <a:lnSpc>
                <a:spcPts val="2160"/>
              </a:lnSpc>
              <a:spcBef>
                <a:spcPts val="600"/>
              </a:spcBef>
              <a:spcAft>
                <a:spcPts val="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「応募者多数」などすぐに応募しないと定員が埋まってしまうように思わせたり、「人気の仕事」など多くの人がやっているように思わせるような言葉にも注意しましょう。</a:t>
            </a:r>
          </a:p>
          <a:p>
            <a:pPr marL="1168400" indent="-1168400" eaLnBrk="1" hangingPunct="1">
              <a:spcBef>
                <a:spcPts val="600"/>
              </a:spcBef>
              <a:spcAft>
                <a:spcPts val="0"/>
              </a:spcAft>
              <a:buSzPct val="100000"/>
              <a:defRPr/>
            </a:pPr>
            <a:r>
              <a:rPr lang="ja-JP" altLang="en-US"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・特別な仕事を強調</a:t>
            </a:r>
            <a:endParaRPr lang="en-US" altLang="ja-JP" sz="2800" b="1"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marL="896938" indent="-896938" eaLnBrk="1" hangingPunct="1">
              <a:spcBef>
                <a:spcPts val="600"/>
              </a:spcBef>
              <a:spcAft>
                <a:spcPts val="0"/>
              </a:spcAft>
              <a:buSzPct val="100000"/>
              <a:defRPr/>
            </a:pPr>
            <a:r>
              <a:rPr lang="ja-JP" altLang="en-US"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「あなたにだけ」「今だけ」など特別な仕事であるかのように装う言葉にも注意が必要です。</a:t>
            </a:r>
          </a:p>
        </p:txBody>
      </p:sp>
      <p:grpSp>
        <p:nvGrpSpPr>
          <p:cNvPr id="11" name="グループ化 10">
            <a:extLst>
              <a:ext uri="{FF2B5EF4-FFF2-40B4-BE49-F238E27FC236}">
                <a16:creationId xmlns:a16="http://schemas.microsoft.com/office/drawing/2014/main" id="{4FC7F9C3-9351-BA91-7F8B-626939459233}"/>
              </a:ext>
            </a:extLst>
          </p:cNvPr>
          <p:cNvGrpSpPr/>
          <p:nvPr/>
        </p:nvGrpSpPr>
        <p:grpSpPr>
          <a:xfrm>
            <a:off x="5354100" y="819145"/>
            <a:ext cx="4240097" cy="5474758"/>
            <a:chOff x="5320697" y="1139543"/>
            <a:chExt cx="4240097" cy="5474758"/>
          </a:xfrm>
        </p:grpSpPr>
        <p:grpSp>
          <p:nvGrpSpPr>
            <p:cNvPr id="12" name="グループ化 11">
              <a:extLst>
                <a:ext uri="{FF2B5EF4-FFF2-40B4-BE49-F238E27FC236}">
                  <a16:creationId xmlns:a16="http://schemas.microsoft.com/office/drawing/2014/main" id="{B2CF5646-2D18-C946-85D9-E4BFEBDB93DF}"/>
                </a:ext>
              </a:extLst>
            </p:cNvPr>
            <p:cNvGrpSpPr/>
            <p:nvPr/>
          </p:nvGrpSpPr>
          <p:grpSpPr>
            <a:xfrm>
              <a:off x="5320697" y="1139543"/>
              <a:ext cx="4240097" cy="5474758"/>
              <a:chOff x="5320697" y="868257"/>
              <a:chExt cx="4240097" cy="5474758"/>
            </a:xfrm>
          </p:grpSpPr>
          <p:pic>
            <p:nvPicPr>
              <p:cNvPr id="19" name="図 18">
                <a:extLst>
                  <a:ext uri="{FF2B5EF4-FFF2-40B4-BE49-F238E27FC236}">
                    <a16:creationId xmlns:a16="http://schemas.microsoft.com/office/drawing/2014/main" id="{D9AF049F-12C5-EF33-83D4-D96F839F14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20697" y="868257"/>
                <a:ext cx="4240097" cy="5474758"/>
              </a:xfrm>
              <a:prstGeom prst="rect">
                <a:avLst/>
              </a:prstGeom>
            </p:spPr>
          </p:pic>
          <p:sp>
            <p:nvSpPr>
              <p:cNvPr id="20" name="正方形/長方形 19">
                <a:extLst>
                  <a:ext uri="{FF2B5EF4-FFF2-40B4-BE49-F238E27FC236}">
                    <a16:creationId xmlns:a16="http://schemas.microsoft.com/office/drawing/2014/main" id="{A44FB865-9016-94C1-B47C-CE494D21D878}"/>
                  </a:ext>
                </a:extLst>
              </p:cNvPr>
              <p:cNvSpPr/>
              <p:nvPr/>
            </p:nvSpPr>
            <p:spPr>
              <a:xfrm>
                <a:off x="5935372" y="1277359"/>
                <a:ext cx="3029116" cy="4613597"/>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endParaRPr kumimoji="1" lang="en-US" altLang="ja-JP" sz="1000" b="1" dirty="0">
                  <a:solidFill>
                    <a:srgbClr val="FF0000"/>
                  </a:solidFill>
                </a:endParaRPr>
              </a:p>
              <a:p>
                <a:pPr algn="ctr"/>
                <a:r>
                  <a:rPr kumimoji="1" lang="ja-JP" altLang="en-US" b="1" dirty="0">
                    <a:solidFill>
                      <a:srgbClr val="FF0000"/>
                    </a:solidFill>
                  </a:rPr>
                  <a:t>　</a:t>
                </a:r>
              </a:p>
              <a:p>
                <a:pPr algn="ctr"/>
                <a:endParaRPr kumimoji="1" lang="ja-JP" altLang="en-US" sz="1600" b="1" dirty="0">
                  <a:solidFill>
                    <a:schemeClr val="tx1"/>
                  </a:solidFill>
                </a:endParaRPr>
              </a:p>
            </p:txBody>
          </p:sp>
        </p:grpSp>
        <p:sp>
          <p:nvSpPr>
            <p:cNvPr id="13" name="テキスト ボックス 12">
              <a:extLst>
                <a:ext uri="{FF2B5EF4-FFF2-40B4-BE49-F238E27FC236}">
                  <a16:creationId xmlns:a16="http://schemas.microsoft.com/office/drawing/2014/main" id="{85BA427A-FEA4-B82C-0B63-A8D052F2162B}"/>
                </a:ext>
              </a:extLst>
            </p:cNvPr>
            <p:cNvSpPr txBox="1"/>
            <p:nvPr/>
          </p:nvSpPr>
          <p:spPr>
            <a:xfrm>
              <a:off x="6519681" y="1596462"/>
              <a:ext cx="1654620" cy="553998"/>
            </a:xfrm>
            <a:prstGeom prst="rect">
              <a:avLst/>
            </a:prstGeom>
            <a:noFill/>
          </p:spPr>
          <p:txBody>
            <a:bodyPr wrap="none" rtlCol="0">
              <a:spAutoFit/>
            </a:bodyPr>
            <a:lstStyle/>
            <a:p>
              <a:r>
                <a:rPr kumimoji="1" lang="ja-JP" altLang="en-US" dirty="0"/>
                <a:t>アルバイト募集</a:t>
              </a:r>
              <a:endParaRPr kumimoji="1" lang="en-US" altLang="ja-JP" dirty="0"/>
            </a:p>
            <a:p>
              <a:r>
                <a:rPr kumimoji="1" lang="ja-JP" altLang="en-US" sz="1200" dirty="0"/>
                <a:t>〇〇〇＠</a:t>
              </a:r>
              <a:r>
                <a:rPr kumimoji="1" lang="en-US" altLang="ja-JP" sz="1200" dirty="0"/>
                <a:t>××.××</a:t>
              </a:r>
              <a:endParaRPr kumimoji="1" lang="ja-JP" altLang="en-US" sz="1200" dirty="0"/>
            </a:p>
          </p:txBody>
        </p:sp>
        <p:sp>
          <p:nvSpPr>
            <p:cNvPr id="14" name="テキスト ボックス 13">
              <a:extLst>
                <a:ext uri="{FF2B5EF4-FFF2-40B4-BE49-F238E27FC236}">
                  <a16:creationId xmlns:a16="http://schemas.microsoft.com/office/drawing/2014/main" id="{AECF93E6-6ADD-5B8B-8F48-C06F1C022ED9}"/>
                </a:ext>
              </a:extLst>
            </p:cNvPr>
            <p:cNvSpPr txBox="1"/>
            <p:nvPr/>
          </p:nvSpPr>
          <p:spPr>
            <a:xfrm>
              <a:off x="5956120" y="2150460"/>
              <a:ext cx="3085442" cy="3093154"/>
            </a:xfrm>
            <a:prstGeom prst="rect">
              <a:avLst/>
            </a:prstGeom>
            <a:noFill/>
          </p:spPr>
          <p:txBody>
            <a:bodyPr wrap="square">
              <a:spAutoFit/>
            </a:bodyPr>
            <a:lstStyle/>
            <a:p>
              <a:endParaRPr kumimoji="1" lang="en-US" altLang="ja-JP" sz="900" b="1" dirty="0">
                <a:solidFill>
                  <a:schemeClr val="tx1"/>
                </a:solidFill>
              </a:endParaRPr>
            </a:p>
            <a:p>
              <a:r>
                <a:rPr kumimoji="1" lang="ja-JP" altLang="en-US" sz="1800" b="1" dirty="0">
                  <a:solidFill>
                    <a:schemeClr val="tx1"/>
                  </a:solidFill>
                </a:rPr>
                <a:t>荷物を受け取って運ぶだけ♪</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日時・場所の指定可♪</a:t>
              </a:r>
              <a:endParaRPr kumimoji="1" lang="en-US" altLang="ja-JP" sz="1800" b="1" dirty="0">
                <a:solidFill>
                  <a:schemeClr val="tx1"/>
                </a:solidFill>
              </a:endParaRPr>
            </a:p>
            <a:p>
              <a:endParaRPr kumimoji="1" lang="en-US" altLang="ja-JP" sz="800" b="1" dirty="0">
                <a:solidFill>
                  <a:schemeClr val="tx1"/>
                </a:solidFill>
              </a:endParaRPr>
            </a:p>
            <a:p>
              <a:r>
                <a:rPr kumimoji="1" lang="ja-JP" altLang="en-US" sz="1800" b="1" dirty="0">
                  <a:solidFill>
                    <a:schemeClr val="tx1"/>
                  </a:solidFill>
                </a:rPr>
                <a:t>短時間で高収入♪</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sz="1800" b="1" dirty="0">
                  <a:solidFill>
                    <a:schemeClr val="tx1"/>
                  </a:solidFill>
                </a:rPr>
                <a:t>最低５万円支給♪</a:t>
              </a:r>
              <a:endParaRPr kumimoji="1" lang="en-US" altLang="ja-JP" sz="1800" b="1" dirty="0">
                <a:solidFill>
                  <a:schemeClr val="tx1"/>
                </a:solidFill>
              </a:endParaRPr>
            </a:p>
            <a:p>
              <a:endParaRPr kumimoji="1" lang="en-US" altLang="ja-JP" sz="900" b="1" dirty="0">
                <a:solidFill>
                  <a:schemeClr val="tx1"/>
                </a:solidFill>
              </a:endParaRPr>
            </a:p>
            <a:p>
              <a:r>
                <a:rPr kumimoji="1" lang="ja-JP" altLang="en-US" b="1" dirty="0">
                  <a:solidFill>
                    <a:srgbClr val="FF0000"/>
                  </a:solidFill>
                </a:rPr>
                <a:t>ホワイト案件</a:t>
              </a:r>
              <a:r>
                <a:rPr kumimoji="1" lang="ja-JP" altLang="en-US" b="1" dirty="0">
                  <a:solidFill>
                    <a:schemeClr val="tx1"/>
                  </a:solidFill>
                </a:rPr>
                <a:t>♪</a:t>
              </a:r>
              <a:endParaRPr kumimoji="1" lang="en-US" altLang="ja-JP" b="1" dirty="0">
                <a:solidFill>
                  <a:schemeClr val="tx1"/>
                </a:solidFill>
              </a:endParaRPr>
            </a:p>
            <a:p>
              <a:endParaRPr kumimoji="1" lang="en-US" altLang="ja-JP" sz="900" b="1" dirty="0">
                <a:solidFill>
                  <a:schemeClr val="tx1"/>
                </a:solidFill>
              </a:endParaRPr>
            </a:p>
            <a:p>
              <a:r>
                <a:rPr kumimoji="1" lang="ja-JP" altLang="en-US" sz="1800" b="1" dirty="0">
                  <a:solidFill>
                    <a:srgbClr val="FF0000"/>
                  </a:solidFill>
                </a:rPr>
                <a:t>希望者多数</a:t>
              </a:r>
              <a:r>
                <a:rPr kumimoji="1" lang="ja-JP" altLang="en-US" sz="1800" b="1" dirty="0">
                  <a:solidFill>
                    <a:schemeClr val="tx1"/>
                  </a:solidFill>
                </a:rPr>
                <a:t>！</a:t>
              </a:r>
              <a:r>
                <a:rPr kumimoji="1" lang="ja-JP" altLang="en-US" sz="1800" b="1" dirty="0">
                  <a:solidFill>
                    <a:srgbClr val="FF0000"/>
                  </a:solidFill>
                </a:rPr>
                <a:t>早い者勝ち</a:t>
              </a:r>
              <a:r>
                <a:rPr kumimoji="1" lang="en-US" altLang="ja-JP" sz="1800" b="1" dirty="0">
                  <a:solidFill>
                    <a:schemeClr val="tx1"/>
                  </a:solidFill>
                </a:rPr>
                <a:t>!!</a:t>
              </a:r>
              <a:endParaRPr lang="ja-JP" altLang="en-US" sz="1800" dirty="0">
                <a:solidFill>
                  <a:prstClr val="white"/>
                </a:solidFill>
              </a:endParaRPr>
            </a:p>
            <a:p>
              <a:endParaRPr kumimoji="1" lang="en-US" altLang="ja-JP" sz="800" b="1" dirty="0">
                <a:solidFill>
                  <a:schemeClr val="tx1"/>
                </a:solidFill>
              </a:endParaRPr>
            </a:p>
            <a:p>
              <a:r>
                <a:rPr kumimoji="1" lang="ja-JP" altLang="en-US" sz="1800" b="1" dirty="0"/>
                <a:t>応募は今すぐＤＭで</a:t>
              </a:r>
              <a:r>
                <a:rPr kumimoji="1" lang="en-US" altLang="ja-JP" sz="1800" b="1" dirty="0"/>
                <a:t>!!!</a:t>
              </a:r>
              <a:endParaRPr kumimoji="1" lang="en-US" altLang="ja-JP" sz="1800" b="1" dirty="0">
                <a:solidFill>
                  <a:schemeClr val="tx1"/>
                </a:solidFill>
              </a:endParaRPr>
            </a:p>
            <a:p>
              <a:endParaRPr kumimoji="1" lang="en-US" altLang="ja-JP" sz="900" b="1" dirty="0">
                <a:solidFill>
                  <a:schemeClr val="tx1"/>
                </a:solidFill>
              </a:endParaRPr>
            </a:p>
          </p:txBody>
        </p:sp>
        <p:sp>
          <p:nvSpPr>
            <p:cNvPr id="15" name="楕円 14">
              <a:extLst>
                <a:ext uri="{FF2B5EF4-FFF2-40B4-BE49-F238E27FC236}">
                  <a16:creationId xmlns:a16="http://schemas.microsoft.com/office/drawing/2014/main" id="{946E5A3A-CEF0-5F9B-1627-B24264BAC339}"/>
                </a:ext>
              </a:extLst>
            </p:cNvPr>
            <p:cNvSpPr/>
            <p:nvPr/>
          </p:nvSpPr>
          <p:spPr>
            <a:xfrm>
              <a:off x="6066904" y="1619952"/>
              <a:ext cx="456727" cy="456727"/>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5D39AF32-1335-058C-19BC-E104FDF48231}"/>
                </a:ext>
              </a:extLst>
            </p:cNvPr>
            <p:cNvSpPr txBox="1"/>
            <p:nvPr/>
          </p:nvSpPr>
          <p:spPr>
            <a:xfrm>
              <a:off x="5997351" y="5279220"/>
              <a:ext cx="2825576" cy="276999"/>
            </a:xfrm>
            <a:prstGeom prst="rect">
              <a:avLst/>
            </a:prstGeom>
            <a:noFill/>
          </p:spPr>
          <p:txBody>
            <a:bodyPr wrap="square" rtlCol="0">
              <a:spAutoFit/>
            </a:bodyPr>
            <a:lstStyle/>
            <a:p>
              <a:r>
                <a:rPr kumimoji="1" lang="en-US" altLang="ja-JP" sz="1200" dirty="0"/>
                <a:t>#</a:t>
              </a:r>
              <a:r>
                <a:rPr kumimoji="1" lang="ja-JP" altLang="en-US" sz="1200" dirty="0"/>
                <a:t>アルバイト　</a:t>
              </a:r>
              <a:r>
                <a:rPr kumimoji="1" lang="en-US" altLang="ja-JP" sz="1200" dirty="0"/>
                <a:t>#</a:t>
              </a:r>
              <a:r>
                <a:rPr kumimoji="1" lang="ja-JP" altLang="en-US" sz="1200" dirty="0"/>
                <a:t>高収入　</a:t>
              </a:r>
              <a:r>
                <a:rPr kumimoji="1" lang="en-US" altLang="ja-JP" sz="1200" dirty="0"/>
                <a:t>#</a:t>
              </a:r>
              <a:r>
                <a:rPr kumimoji="1" lang="ja-JP" altLang="en-US" sz="1200" dirty="0"/>
                <a:t>お金　</a:t>
              </a:r>
              <a:r>
                <a:rPr kumimoji="1" lang="en-US" altLang="ja-JP" sz="1200" dirty="0"/>
                <a:t>#</a:t>
              </a:r>
              <a:r>
                <a:rPr kumimoji="1" lang="ja-JP" altLang="en-US" sz="1200" dirty="0"/>
                <a:t>短時間　</a:t>
              </a:r>
            </a:p>
          </p:txBody>
        </p:sp>
        <p:sp>
          <p:nvSpPr>
            <p:cNvPr id="18" name="テキスト ボックス 17">
              <a:extLst>
                <a:ext uri="{FF2B5EF4-FFF2-40B4-BE49-F238E27FC236}">
                  <a16:creationId xmlns:a16="http://schemas.microsoft.com/office/drawing/2014/main" id="{8956B0AA-18DE-3E0A-6B93-ECC2D37CDE95}"/>
                </a:ext>
              </a:extLst>
            </p:cNvPr>
            <p:cNvSpPr txBox="1"/>
            <p:nvPr/>
          </p:nvSpPr>
          <p:spPr>
            <a:xfrm>
              <a:off x="5997351" y="5845014"/>
              <a:ext cx="2825576" cy="261610"/>
            </a:xfrm>
            <a:prstGeom prst="rect">
              <a:avLst/>
            </a:prstGeom>
            <a:noFill/>
          </p:spPr>
          <p:txBody>
            <a:bodyPr wrap="square" rtlCol="0">
              <a:spAutoFit/>
            </a:bodyPr>
            <a:lstStyle/>
            <a:p>
              <a:r>
                <a:rPr kumimoji="1" lang="ja-JP" altLang="en-US" sz="1100" dirty="0"/>
                <a:t>午後〇：〇〇　</a:t>
              </a:r>
              <a:r>
                <a:rPr kumimoji="1" lang="en-US" altLang="ja-JP" sz="1100" dirty="0"/>
                <a:t>××</a:t>
              </a:r>
              <a:r>
                <a:rPr kumimoji="1" lang="ja-JP" altLang="en-US" sz="1100" dirty="0"/>
                <a:t>年</a:t>
              </a:r>
              <a:r>
                <a:rPr kumimoji="1" lang="en-US" altLang="ja-JP" sz="1100" dirty="0"/>
                <a:t>×</a:t>
              </a:r>
              <a:r>
                <a:rPr kumimoji="1" lang="ja-JP" altLang="en-US" sz="1100" dirty="0"/>
                <a:t>月</a:t>
              </a:r>
              <a:r>
                <a:rPr kumimoji="1" lang="en-US" altLang="ja-JP" sz="1100" dirty="0"/>
                <a:t>×</a:t>
              </a:r>
              <a:r>
                <a:rPr kumimoji="1" lang="ja-JP" altLang="en-US" sz="1100" dirty="0"/>
                <a:t>日・〇件の表示</a:t>
              </a:r>
            </a:p>
          </p:txBody>
        </p:sp>
      </p:grpSp>
    </p:spTree>
    <p:extLst>
      <p:ext uri="{BB962C8B-B14F-4D97-AF65-F5344CB8AC3E}">
        <p14:creationId xmlns:p14="http://schemas.microsoft.com/office/powerpoint/2010/main" val="2013029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1504</TotalTime>
  <Words>1652</Words>
  <Application>Microsoft Office PowerPoint</Application>
  <PresentationFormat>画面に合わせる (4:3)</PresentationFormat>
  <Paragraphs>286</Paragraphs>
  <Slides>17</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6</vt:i4>
      </vt:variant>
      <vt:variant>
        <vt:lpstr>スライド タイトル</vt:lpstr>
      </vt:variant>
      <vt:variant>
        <vt:i4>17</vt:i4>
      </vt:variant>
    </vt:vector>
  </HeadingPairs>
  <TitlesOfParts>
    <vt:vector size="30" baseType="lpstr">
      <vt:lpstr>HGP創英角ｺﾞｼｯｸUB</vt: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127</cp:revision>
  <cp:lastPrinted>2024-11-15T04:48:52Z</cp:lastPrinted>
  <dcterms:created xsi:type="dcterms:W3CDTF">1601-01-01T00:00:00Z</dcterms:created>
  <dcterms:modified xsi:type="dcterms:W3CDTF">2024-11-29T05:03:46Z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2024-11-12T08:32:31Z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b92146af-f0e6-4e01-a225-17ac37a43a51</vt:lpwstr>
  </property>
  <property fmtid="{D5CDD505-2E9C-101B-9397-08002B2CF9AE}" pid="9" name="MSIP_Label_defa4170-0d19-0005-0004-bc88714345d2_ContentBits">
    <vt:lpwstr>0</vt:lpwstr>
  </property>
</Properties>
</file>