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4"/>
  </p:notesMasterIdLst>
  <p:handoutMasterIdLst>
    <p:handoutMasterId r:id="rId15"/>
  </p:handoutMasterIdLst>
  <p:sldIdLst>
    <p:sldId id="448" r:id="rId7"/>
    <p:sldId id="450" r:id="rId8"/>
    <p:sldId id="508" r:id="rId9"/>
    <p:sldId id="496" r:id="rId10"/>
    <p:sldId id="509" r:id="rId11"/>
    <p:sldId id="497" r:id="rId12"/>
    <p:sldId id="499" r:id="rId13"/>
  </p:sldIdLst>
  <p:sldSz cx="9144000" cy="6858000" type="screen4x3"/>
  <p:notesSz cx="6797675" cy="9926638"/>
  <p:custDataLst>
    <p:tags r:id="rId16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5" userDrawn="1">
          <p15:clr>
            <a:srgbClr val="A4A3A4"/>
          </p15:clr>
        </p15:guide>
        <p15:guide id="2" pos="28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164" d="100"/>
          <a:sy n="164" d="100"/>
        </p:scale>
        <p:origin x="16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5"/>
        <p:guide pos="28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376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2024/11/20</a:t>
            </a:fld>
            <a:endParaRPr lang="ja-JP" altLang="en-US" dirty="0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dirty="0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テーマ１０</a:t>
            </a:r>
            <a:endParaRPr lang="en-US" altLang="ja-JP" sz="4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インターネット通販のトラブル</a:t>
            </a:r>
            <a:endParaRPr lang="ja-JP" altLang="en-US" sz="4000" b="1" dirty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インターネットでの買い物は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慎重に！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dirty="0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092890" y="4670524"/>
            <a:ext cx="12241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</a:rPr>
              <a:t>ネット</a:t>
            </a:r>
            <a:endParaRPr kumimoji="1" lang="en-US" altLang="ja-JP" sz="24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</a:rPr>
              <a:t>通販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3824"/>
            <a:ext cx="9144000" cy="5573432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①インターネット通販のトラブル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5633" y="825361"/>
            <a:ext cx="94438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さんは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塾の大学合格教材「お試し教材１カ月分（８９０円）」を</a:t>
            </a:r>
            <a:r>
              <a:rPr lang="ja-JP" altLang="en-US" sz="2800" dirty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母親にインターネットで購入する許可を得ました。</a:t>
            </a:r>
            <a:endParaRPr lang="en-US" altLang="ja-JP" sz="2800" dirty="0">
              <a:ln w="9525">
                <a:solidFill>
                  <a:schemeClr val="tx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083918" y="3933056"/>
            <a:ext cx="1281633" cy="2207302"/>
            <a:chOff x="1224269" y="3506330"/>
            <a:chExt cx="1281633" cy="2207302"/>
          </a:xfrm>
        </p:grpSpPr>
        <p:pic>
          <p:nvPicPr>
            <p:cNvPr id="23" name="Picture 7" descr="C:\Users\crestec\Desktop\平井作業フォルダ\CEC_2018年度用(捨てないで！)\ペープサート教材\ペープサート教材_イラスト集_HTML版\Links\200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4269" y="4435672"/>
              <a:ext cx="1281633" cy="127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11966" y="3506330"/>
              <a:ext cx="1066892" cy="1188823"/>
            </a:xfrm>
            <a:prstGeom prst="rect">
              <a:avLst/>
            </a:prstGeom>
          </p:spPr>
        </p:pic>
      </p:grpSp>
      <p:sp>
        <p:nvSpPr>
          <p:cNvPr id="2" name="角丸四角形吹き出し 1"/>
          <p:cNvSpPr/>
          <p:nvPr/>
        </p:nvSpPr>
        <p:spPr>
          <a:xfrm>
            <a:off x="673035" y="2301836"/>
            <a:ext cx="3275556" cy="1080120"/>
          </a:xfrm>
          <a:prstGeom prst="wedgeRoundRectCallout">
            <a:avLst>
              <a:gd name="adj1" fmla="val -2400"/>
              <a:gd name="adj2" fmla="val 99463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Rectangle 842"/>
          <p:cNvSpPr>
            <a:spLocks noChangeArrowheads="1"/>
          </p:cNvSpPr>
          <p:nvPr/>
        </p:nvSpPr>
        <p:spPr bwMode="auto">
          <a:xfrm>
            <a:off x="796042" y="2391567"/>
            <a:ext cx="3312367" cy="954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ja-JP" sz="24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890</a:t>
            </a:r>
            <a:r>
              <a:rPr lang="ja-JP" altLang="en-US" sz="24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円ならいいわよ</a:t>
            </a:r>
            <a:endParaRPr lang="en-US" altLang="ja-JP" sz="2400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勉強がんばってね！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4668672" y="2301836"/>
            <a:ext cx="3970972" cy="1080120"/>
          </a:xfrm>
          <a:prstGeom prst="wedgeRoundRectCallout">
            <a:avLst>
              <a:gd name="adj1" fmla="val -17480"/>
              <a:gd name="adj2" fmla="val 117349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Rectangle 842"/>
          <p:cNvSpPr>
            <a:spLocks noChangeArrowheads="1"/>
          </p:cNvSpPr>
          <p:nvPr/>
        </p:nvSpPr>
        <p:spPr bwMode="auto">
          <a:xfrm>
            <a:off x="4797237" y="2480812"/>
            <a:ext cx="394467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4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クレジットカード支払いだけだから、カード貸して</a:t>
            </a:r>
            <a:endParaRPr lang="en-US" altLang="ja-JP" sz="2400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5449469" y="4293096"/>
            <a:ext cx="1120040" cy="1869912"/>
            <a:chOff x="5449469" y="4293096"/>
            <a:chExt cx="1120040" cy="1869912"/>
          </a:xfrm>
        </p:grpSpPr>
        <p:pic>
          <p:nvPicPr>
            <p:cNvPr id="20" name="Picture 44" descr="C:\Users\crestec\Desktop\平井作業フォルダ\CEC_2018年度用(捨てないで！)\ペープサート教材\ペープサート教材_イラスト集_Delivery\ペープサート教材_イラスト集\キャラ\中学生女子\008_中学女子_制服_スマホ持ち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468974" y="5225505"/>
              <a:ext cx="1036803" cy="9375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3" descr="C:\Users\crestec\Desktop\平井作業フォルダ\CEC_2018年度用(捨てないで！)\ペープサート教材\ペープサート教材_イラスト集_HTML版\Links\158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449469" y="4293096"/>
              <a:ext cx="1120040" cy="1092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テキスト ボックス 20"/>
          <p:cNvSpPr txBox="1"/>
          <p:nvPr/>
        </p:nvSpPr>
        <p:spPr>
          <a:xfrm>
            <a:off x="6569508" y="5437407"/>
            <a:ext cx="10268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Ａさん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45530" y="5437407"/>
            <a:ext cx="13417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Ａさん母</a:t>
            </a:r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8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②インターネット通販のトラブル</a:t>
              </a:r>
              <a:endParaRPr lang="en-US" altLang="ja-JP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endParaRPr>
            </a:p>
          </p:txBody>
        </p:sp>
      </p:grpSp>
      <p:pic>
        <p:nvPicPr>
          <p:cNvPr id="14" name="Picture 4" descr="C:\Users\crestec\Desktop\平井作業フォルダ\CEC_2018年度用(捨てないで！)\ペープサート教材\ペープサート教材_イラスト集_HTML版\Links\21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46" y="1162788"/>
            <a:ext cx="9131253" cy="521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正方形/長方形 30"/>
          <p:cNvSpPr/>
          <p:nvPr/>
        </p:nvSpPr>
        <p:spPr>
          <a:xfrm>
            <a:off x="-1" y="790133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さんは、親から借りたクレジットカードで、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塾のサイトから、「お試し教材１カ月分」を購入しました。</a:t>
            </a:r>
            <a:endParaRPr lang="en-US" altLang="ja-JP" sz="28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403648" y="3284984"/>
            <a:ext cx="1596842" cy="2664296"/>
          </a:xfrm>
          <a:prstGeom prst="rect">
            <a:avLst/>
          </a:prstGeom>
        </p:spPr>
      </p:pic>
      <p:sp>
        <p:nvSpPr>
          <p:cNvPr id="26" name="角丸四角形吹き出し 25"/>
          <p:cNvSpPr/>
          <p:nvPr/>
        </p:nvSpPr>
        <p:spPr>
          <a:xfrm>
            <a:off x="2483768" y="2042570"/>
            <a:ext cx="3275556" cy="1080120"/>
          </a:xfrm>
          <a:prstGeom prst="wedgeRoundRectCallout">
            <a:avLst>
              <a:gd name="adj1" fmla="val -36607"/>
              <a:gd name="adj2" fmla="val 101848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Rectangle 842"/>
          <p:cNvSpPr>
            <a:spLocks noChangeArrowheads="1"/>
          </p:cNvSpPr>
          <p:nvPr/>
        </p:nvSpPr>
        <p:spPr bwMode="auto">
          <a:xfrm>
            <a:off x="2638317" y="2236830"/>
            <a:ext cx="331236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やったー！</a:t>
            </a:r>
            <a:endParaRPr lang="en-US" altLang="ja-JP" sz="2800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安くてよかった～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6217405" y="1787975"/>
            <a:ext cx="2277153" cy="4362189"/>
            <a:chOff x="6217405" y="1787975"/>
            <a:chExt cx="2277153" cy="4362189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17405" y="1787975"/>
              <a:ext cx="2277153" cy="4362189"/>
            </a:xfrm>
            <a:prstGeom prst="rect">
              <a:avLst/>
            </a:prstGeom>
          </p:spPr>
        </p:pic>
        <p:sp>
          <p:nvSpPr>
            <p:cNvPr id="7" name="正方形/長方形 6"/>
            <p:cNvSpPr/>
            <p:nvPr/>
          </p:nvSpPr>
          <p:spPr>
            <a:xfrm>
              <a:off x="6373912" y="2479914"/>
              <a:ext cx="1995425" cy="3114671"/>
            </a:xfrm>
            <a:prstGeom prst="rect">
              <a:avLst/>
            </a:prstGeom>
            <a:solidFill>
              <a:srgbClr val="D6F0F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6525810" y="2635147"/>
              <a:ext cx="169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b="1" dirty="0"/>
                <a:t>B</a:t>
              </a:r>
              <a:r>
                <a:rPr kumimoji="1" lang="ja-JP" altLang="en-US" b="1" dirty="0"/>
                <a:t>塾</a:t>
              </a:r>
              <a:endParaRPr kumimoji="1" lang="en-US" altLang="ja-JP" b="1" dirty="0"/>
            </a:p>
            <a:p>
              <a:r>
                <a:rPr kumimoji="1" lang="ja-JP" altLang="en-US" sz="1400" b="1" dirty="0"/>
                <a:t>大学絶対合格教材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449640" y="3290329"/>
              <a:ext cx="191969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/>
                <a:t>商品名：</a:t>
              </a:r>
              <a:endParaRPr kumimoji="1" lang="en-US" altLang="ja-JP" sz="1600" b="1" dirty="0"/>
            </a:p>
            <a:p>
              <a:pPr algn="ctr"/>
              <a:r>
                <a:rPr kumimoji="1" lang="ja-JP" altLang="en-US" sz="1600" b="1" dirty="0"/>
                <a:t>お試し</a:t>
              </a:r>
              <a:r>
                <a:rPr kumimoji="1" lang="en-US" altLang="ja-JP" sz="1600" b="1" dirty="0"/>
                <a:t>1</a:t>
              </a:r>
              <a:r>
                <a:rPr kumimoji="1" lang="ja-JP" altLang="en-US" sz="1600" b="1" dirty="0"/>
                <a:t>カ月</a:t>
              </a:r>
              <a:endParaRPr kumimoji="1" lang="en-US" altLang="ja-JP" sz="1600" b="1" dirty="0"/>
            </a:p>
            <a:p>
              <a:pPr algn="ctr"/>
              <a:r>
                <a:rPr kumimoji="1" lang="en-US" altLang="ja-JP" sz="1600" b="1" dirty="0"/>
                <a:t>890</a:t>
              </a:r>
              <a:r>
                <a:rPr kumimoji="1" lang="ja-JP" altLang="en-US" sz="1600" b="1" dirty="0"/>
                <a:t>円コース</a:t>
              </a:r>
              <a:endParaRPr kumimoji="1" lang="en-US" altLang="ja-JP" sz="1600" b="1" dirty="0"/>
            </a:p>
            <a:p>
              <a:r>
                <a:rPr kumimoji="1" lang="ja-JP" altLang="en-US" sz="1600" b="1" dirty="0"/>
                <a:t>　　　　　　　個数：１</a:t>
              </a:r>
              <a:endParaRPr kumimoji="1" lang="en-US" altLang="ja-JP" sz="1600" b="1" dirty="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6487724" y="4651529"/>
              <a:ext cx="1843527" cy="36933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</a:rPr>
                <a:t>注文を確定する</a:t>
              </a: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6506766" y="5130005"/>
            <a:ext cx="1805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なお、このコースは１年間の購入が条件となっております。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193334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179" y="1147754"/>
            <a:ext cx="9132600" cy="5206435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③インターネット通販のトラブル</a:t>
              </a:r>
            </a:p>
          </p:txBody>
        </p:sp>
      </p:grpSp>
      <p:grpSp>
        <p:nvGrpSpPr>
          <p:cNvPr id="2" name="グループ化 1"/>
          <p:cNvGrpSpPr/>
          <p:nvPr/>
        </p:nvGrpSpPr>
        <p:grpSpPr>
          <a:xfrm flipH="1">
            <a:off x="6595912" y="3905624"/>
            <a:ext cx="1800200" cy="2482476"/>
            <a:chOff x="6588224" y="2587447"/>
            <a:chExt cx="1040164" cy="1532973"/>
          </a:xfrm>
        </p:grpSpPr>
        <p:pic>
          <p:nvPicPr>
            <p:cNvPr id="21" name="Picture 37" descr="C:\Users\crestec\Desktop\平井作業フォルダ\CEC_2018年度用(捨てないで！)\ペープサート教材\ペープサート教材_イラスト集_Delivery\ペープサート教材_イラスト集\キャラ\中学生女子\008_中学女子_制服_通常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6336" y="3398354"/>
              <a:ext cx="777609" cy="722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0" descr="C:\Users\crestec\Desktop\平井作業フォルダ\CEC_2018年度用(捨てないで！)\ペープサート教材\ペープサート教材_イラスト集_HTML版\Links\165.pn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224" y="2587447"/>
              <a:ext cx="1040164" cy="907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テキスト ボックス 3"/>
          <p:cNvSpPr txBox="1"/>
          <p:nvPr/>
        </p:nvSpPr>
        <p:spPr>
          <a:xfrm>
            <a:off x="699679" y="2809605"/>
            <a:ext cx="3312368" cy="3477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領収書</a:t>
            </a:r>
            <a:endParaRPr kumimoji="1" lang="en-US" altLang="ja-JP" b="1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r>
              <a:rPr kumimoji="1" lang="ja-JP" altLang="en-US" sz="1600" dirty="0"/>
              <a:t>この度は</a:t>
            </a:r>
            <a:r>
              <a:rPr kumimoji="1" lang="en-US" altLang="ja-JP" sz="1600" dirty="0"/>
              <a:t>『</a:t>
            </a:r>
            <a:r>
              <a:rPr kumimoji="1" lang="ja-JP" altLang="en-US" sz="1600" dirty="0"/>
              <a:t>大学絶対合格　お試し教材１カ月分</a:t>
            </a:r>
            <a:r>
              <a:rPr kumimoji="1" lang="en-US" altLang="ja-JP" sz="1600" dirty="0"/>
              <a:t>』</a:t>
            </a:r>
            <a:r>
              <a:rPr kumimoji="1" lang="ja-JP" altLang="en-US" sz="1600" dirty="0"/>
              <a:t>をご購入いただきありがとうございました。</a:t>
            </a:r>
            <a:endParaRPr kumimoji="1" lang="en-US" altLang="ja-JP" sz="1600" dirty="0"/>
          </a:p>
          <a:p>
            <a:endParaRPr kumimoji="1" lang="en-US" altLang="ja-JP" dirty="0"/>
          </a:p>
          <a:p>
            <a:r>
              <a:rPr kumimoji="1" lang="ja-JP" altLang="en-US" dirty="0"/>
              <a:t>商品名　</a:t>
            </a:r>
            <a:endParaRPr kumimoji="1" lang="en-US" altLang="ja-JP" dirty="0"/>
          </a:p>
          <a:p>
            <a:r>
              <a:rPr kumimoji="1" lang="ja-JP" altLang="en-US" dirty="0"/>
              <a:t>お試し教材</a:t>
            </a:r>
            <a:r>
              <a:rPr kumimoji="1" lang="en-US" altLang="ja-JP" dirty="0"/>
              <a:t>890</a:t>
            </a:r>
            <a:r>
              <a:rPr kumimoji="1" lang="ja-JP" altLang="en-US" dirty="0"/>
              <a:t>円コース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sz="1400" dirty="0"/>
              <a:t>来月分の発送は、●月●日の予定です。</a:t>
            </a:r>
            <a:endParaRPr kumimoji="1" lang="en-US" altLang="ja-JP" sz="1400" dirty="0"/>
          </a:p>
          <a:p>
            <a:endParaRPr kumimoji="1" lang="en-US" altLang="ja-JP" dirty="0"/>
          </a:p>
          <a:p>
            <a:r>
              <a:rPr kumimoji="1" lang="en-US" altLang="ja-JP" sz="1600" b="1" u="sng" dirty="0">
                <a:solidFill>
                  <a:srgbClr val="FF0000"/>
                </a:solidFill>
              </a:rPr>
              <a:t>※</a:t>
            </a:r>
            <a:r>
              <a:rPr kumimoji="1" lang="ja-JP" altLang="en-US" sz="1600" b="1" u="sng" dirty="0">
                <a:solidFill>
                  <a:srgbClr val="FF0000"/>
                </a:solidFill>
              </a:rPr>
              <a:t>本教材は１年間のご購入が条件となっております。</a:t>
            </a:r>
            <a:endParaRPr kumimoji="1" lang="en-US" altLang="ja-JP" sz="1600" b="1" u="sng" dirty="0">
              <a:solidFill>
                <a:srgbClr val="FF0000"/>
              </a:solidFill>
            </a:endParaRPr>
          </a:p>
        </p:txBody>
      </p:sp>
      <p:sp>
        <p:nvSpPr>
          <p:cNvPr id="5" name="爆発 1 4"/>
          <p:cNvSpPr/>
          <p:nvPr/>
        </p:nvSpPr>
        <p:spPr>
          <a:xfrm>
            <a:off x="4012047" y="1734439"/>
            <a:ext cx="4854699" cy="2694099"/>
          </a:xfrm>
          <a:prstGeom prst="irregularSeal1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Rectangle 842"/>
          <p:cNvSpPr>
            <a:spLocks noChangeArrowheads="1"/>
          </p:cNvSpPr>
          <p:nvPr/>
        </p:nvSpPr>
        <p:spPr bwMode="auto">
          <a:xfrm>
            <a:off x="5276248" y="2661241"/>
            <a:ext cx="331236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ちょっと！</a:t>
            </a:r>
            <a:endParaRPr lang="en-US" altLang="ja-JP" sz="2800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聞いてないよ～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79512" y="831788"/>
            <a:ext cx="885698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１カ月分の代金を支払い教材が届きました。すると、領収書には「教材は１年間購入し続けなければならない」と書かれていました。</a:t>
            </a:r>
            <a:endParaRPr kumimoji="0" lang="en-US" altLang="ja-JP" sz="2800" b="1" i="0" u="none" strike="noStrike" kern="1200" cap="none" spc="0" normalizeH="0" baseline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prstClr val="black"/>
                </a:outerShdw>
              </a:effectLst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179" y="1147754"/>
            <a:ext cx="9132600" cy="5206435"/>
          </a:xfrm>
          <a:prstGeom prst="rect">
            <a:avLst/>
          </a:prstGeom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0244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0257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④インターネット通販のトラブル</a:t>
              </a:r>
            </a:p>
          </p:txBody>
        </p:sp>
      </p:grpSp>
      <p:sp>
        <p:nvSpPr>
          <p:cNvPr id="5" name="爆発 1 4"/>
          <p:cNvSpPr/>
          <p:nvPr/>
        </p:nvSpPr>
        <p:spPr>
          <a:xfrm>
            <a:off x="4214809" y="1628800"/>
            <a:ext cx="3715724" cy="2694099"/>
          </a:xfrm>
          <a:prstGeom prst="irregularSeal1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Rectangle 842"/>
          <p:cNvSpPr>
            <a:spLocks noChangeArrowheads="1"/>
          </p:cNvSpPr>
          <p:nvPr/>
        </p:nvSpPr>
        <p:spPr bwMode="auto">
          <a:xfrm>
            <a:off x="5436097" y="2576495"/>
            <a:ext cx="3312367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ちょっと！</a:t>
            </a:r>
            <a:endParaRPr lang="en-US" altLang="ja-JP" sz="2800" b="1" dirty="0">
              <a:solidFill>
                <a:srgbClr val="FFFFFF"/>
              </a:solidFill>
              <a:latin typeface="A-OTF 新ゴ Pro L" pitchFamily="34" charset="-128"/>
              <a:ea typeface="A-OTF 新ゴ Pro L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sz="2800" b="1" dirty="0">
                <a:solidFill>
                  <a:srgbClr val="FFFFFF"/>
                </a:solidFill>
                <a:latin typeface="A-OTF 新ゴ Pro L" pitchFamily="34" charset="-128"/>
                <a:ea typeface="A-OTF 新ゴ Pro L" pitchFamily="34" charset="-128"/>
              </a:rPr>
              <a:t>そんな～</a:t>
            </a:r>
          </a:p>
        </p:txBody>
      </p:sp>
      <p:pic>
        <p:nvPicPr>
          <p:cNvPr id="14" name="Picture 44" descr="C:\Users\crestec\Desktop\平井作業フォルダ\CEC_2018年度用(捨てないで！)\ペープサート教材\ペープサート教材_イラスト集_Delivery\ペープサート教材_イラスト集\キャラ\中学生女子\008_中学女子_制服_スマホ持ち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3920371" y="5127168"/>
            <a:ext cx="1346903" cy="121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正方形/長方形 35"/>
          <p:cNvSpPr/>
          <p:nvPr/>
        </p:nvSpPr>
        <p:spPr>
          <a:xfrm>
            <a:off x="179512" y="831788"/>
            <a:ext cx="88569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慌てて</a:t>
            </a:r>
            <a:r>
              <a:rPr lang="en-US" altLang="ja-JP" sz="2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B</a:t>
            </a:r>
            <a:r>
              <a:rPr lang="ja-JP" altLang="en-US" sz="28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Arial"/>
              </a:rPr>
              <a:t>塾に連絡をしましたが、「通信販売はクーリングオフができない」と言われました。</a:t>
            </a:r>
            <a:endParaRPr kumimoji="0" lang="en-US" altLang="ja-JP" sz="2800" b="1" i="0" u="none" strike="noStrike" kern="1200" cap="none" spc="0" normalizeH="0" baseline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prstClr val="black"/>
                </a:outerShdw>
              </a:effectLst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/>
            </a:endParaRPr>
          </a:p>
        </p:txBody>
      </p:sp>
      <p:pic>
        <p:nvPicPr>
          <p:cNvPr id="20" name="Picture 10" descr="C:\Users\crestec\Desktop\平井作業フォルダ\CEC_2018年度用(捨てないで！)\ペープサート教材\ペープサート教材_イラスト集_HTML版\Links\165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3611506" y="3839253"/>
            <a:ext cx="1800200" cy="146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雲形吹き出し 5"/>
          <p:cNvSpPr/>
          <p:nvPr/>
        </p:nvSpPr>
        <p:spPr>
          <a:xfrm>
            <a:off x="703520" y="2435363"/>
            <a:ext cx="2686406" cy="1284105"/>
          </a:xfrm>
          <a:prstGeom prst="cloudCallout">
            <a:avLst>
              <a:gd name="adj1" fmla="val 41507"/>
              <a:gd name="adj2" fmla="val 7974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この商品は返品できません。</a:t>
            </a:r>
          </a:p>
        </p:txBody>
      </p:sp>
      <p:sp>
        <p:nvSpPr>
          <p:cNvPr id="16" name="雲形吹き出し 15"/>
          <p:cNvSpPr/>
          <p:nvPr/>
        </p:nvSpPr>
        <p:spPr>
          <a:xfrm>
            <a:off x="395536" y="4368937"/>
            <a:ext cx="2941813" cy="1582332"/>
          </a:xfrm>
          <a:prstGeom prst="cloudCallout">
            <a:avLst>
              <a:gd name="adj1" fmla="val 64199"/>
              <a:gd name="adj2" fmla="val 147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ご購入前にご確認の上ご購入いただいています。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588224" y="4620712"/>
            <a:ext cx="2520280" cy="17243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+mn-ea"/>
              </a:rPr>
              <a:t>【</a:t>
            </a:r>
            <a:r>
              <a:rPr kumimoji="1" lang="ja-JP" altLang="en-US" dirty="0">
                <a:latin typeface="+mn-ea"/>
              </a:rPr>
              <a:t>クーリングオフ</a:t>
            </a:r>
            <a:r>
              <a:rPr kumimoji="1" lang="en-US" altLang="ja-JP" dirty="0">
                <a:latin typeface="+mn-ea"/>
              </a:rPr>
              <a:t>】</a:t>
            </a:r>
          </a:p>
          <a:p>
            <a:r>
              <a:rPr kumimoji="1" lang="ja-JP" altLang="en-US" dirty="0">
                <a:latin typeface="+mn-ea"/>
              </a:rPr>
              <a:t>一定の契約に限り、一定期間、説明不要無条件で申込みの撤回または契約を解除できる法制度</a:t>
            </a:r>
          </a:p>
        </p:txBody>
      </p:sp>
    </p:spTree>
    <p:extLst>
      <p:ext uri="{BB962C8B-B14F-4D97-AF65-F5344CB8AC3E}">
        <p14:creationId xmlns:p14="http://schemas.microsoft.com/office/powerpoint/2010/main" val="38558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6" grpId="0" animBg="1"/>
      <p:bldP spid="16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244065" y="1916832"/>
            <a:ext cx="8928992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インターネットで買い物をする時に気を付けることは？</a:t>
            </a:r>
            <a:r>
              <a:rPr lang="ja-JP" altLang="en-US" sz="48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endParaRPr lang="en-US" altLang="ja-JP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44065" y="1050414"/>
            <a:ext cx="943559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1" lang="ja-JP" altLang="en-US" sz="4000" dirty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</a:t>
            </a:r>
            <a:endParaRPr kumimoji="1" lang="en-US" altLang="ja-JP" sz="4000" dirty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83493" y="4057286"/>
            <a:ext cx="1160643" cy="1872208"/>
            <a:chOff x="819069" y="4226243"/>
            <a:chExt cx="1050073" cy="1828669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sp>
        <p:nvSpPr>
          <p:cNvPr id="12" name="円形吹き出し 11"/>
          <p:cNvSpPr/>
          <p:nvPr/>
        </p:nvSpPr>
        <p:spPr>
          <a:xfrm>
            <a:off x="3888646" y="3645024"/>
            <a:ext cx="3347650" cy="1447533"/>
          </a:xfrm>
          <a:prstGeom prst="wedgeEllipseCallout">
            <a:avLst>
              <a:gd name="adj1" fmla="val -64074"/>
              <a:gd name="adj2" fmla="val 37566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171613" y="3907125"/>
            <a:ext cx="2817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インターネットで買い物をするのは簡単で便利！</a:t>
            </a:r>
            <a:endParaRPr kumimoji="1" lang="en-US" altLang="ja-JP" dirty="0"/>
          </a:p>
          <a:p>
            <a:r>
              <a:rPr kumimoji="1" lang="ja-JP" altLang="en-US" dirty="0"/>
              <a:t>でも</a:t>
            </a:r>
            <a:r>
              <a:rPr kumimoji="1" lang="en-US" altLang="ja-JP" dirty="0"/>
              <a:t>…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4339" name="正方形/長方形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⑥注意してほしいポイント　</a:t>
            </a:r>
          </a:p>
        </p:txBody>
      </p: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377824" y="812132"/>
            <a:ext cx="8424863" cy="461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１．１人で購入しない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インターネットで商品を購入する際は</a:t>
            </a:r>
            <a:r>
              <a:rPr lang="ja-JP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、保護者に確認してもらってから購入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２．購入前に販売業者を確認する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通信販売には、クーリングオフ制度が適用されないので、事前に返品・解約の条件や販売事業者についての情報確認をしましょう。</a:t>
            </a:r>
            <a:endParaRPr lang="en-US" altLang="ja-JP" sz="28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３．購入条件を必ず確認する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注文前に定期購入の契約になっていないか確認しましょう。困ったときは、保護者や消費者センターに相談しましょう。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236396" y="18732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474</Words>
  <Application>Microsoft Office PowerPoint</Application>
  <PresentationFormat>画面に合わせる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7</vt:i4>
      </vt:variant>
    </vt:vector>
  </HeadingPairs>
  <TitlesOfParts>
    <vt:vector size="21" baseType="lpstr">
      <vt:lpstr>A-OTF 新ゴ Pro L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119</cp:revision>
  <cp:lastPrinted>2021-11-25T02:26:33Z</cp:lastPrinted>
  <dcterms:created xsi:type="dcterms:W3CDTF">1601-01-01T00:00:00Z</dcterms:created>
  <dcterms:modified xsi:type="dcterms:W3CDTF">2024-11-20T01:00:30Z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2024-11-20T01:00:30Z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cfa532e8-25ce-4d72-a601-7222bf74a60d</vt:lpwstr>
  </property>
  <property fmtid="{D5CDD505-2E9C-101B-9397-08002B2CF9AE}" pid="9" name="MSIP_Label_defa4170-0d19-0005-0004-bc88714345d2_ContentBits">
    <vt:lpwstr>0</vt:lpwstr>
  </property>
</Properties>
</file>