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5"/>
  </p:notesMasterIdLst>
  <p:handoutMasterIdLst>
    <p:handoutMasterId r:id="rId16"/>
  </p:handoutMasterIdLst>
  <p:sldIdLst>
    <p:sldId id="448" r:id="rId7"/>
    <p:sldId id="450" r:id="rId8"/>
    <p:sldId id="508" r:id="rId9"/>
    <p:sldId id="496" r:id="rId10"/>
    <p:sldId id="497" r:id="rId11"/>
    <p:sldId id="498" r:id="rId12"/>
    <p:sldId id="506" r:id="rId13"/>
    <p:sldId id="499" r:id="rId14"/>
  </p:sldIdLst>
  <p:sldSz cx="9144000" cy="6858000" type="screen4x3"/>
  <p:notesSz cx="6797675" cy="9926638"/>
  <p:custDataLst>
    <p:tags r:id="rId17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5" userDrawn="1">
          <p15:clr>
            <a:srgbClr val="A4A3A4"/>
          </p15:clr>
        </p15:guide>
        <p15:guide id="2" pos="285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 varScale="1">
        <p:scale>
          <a:sx n="164" d="100"/>
          <a:sy n="164" d="100"/>
        </p:scale>
        <p:origin x="16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5"/>
        <p:guide pos="28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376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2024/11/20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テーマ９</a:t>
            </a:r>
            <a:endParaRPr lang="en-US" altLang="ja-JP" sz="44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ネット情報の信ぴょう性</a:t>
            </a:r>
            <a:endParaRPr lang="ja-JP" altLang="en-US" sz="44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インターネットにある情報は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全部正しいの？</a:t>
            </a: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092890" y="4670524"/>
            <a:ext cx="122413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</a:rPr>
              <a:t>ネット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</a:rPr>
              <a:t>情報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4" descr="C:\Users\crestec\Desktop\平井作業フォルダ\CEC_2018年度用(捨てないで！)\ペープサート教材\ペープサート教材_イラスト集_HTML版\Links\2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" y="892013"/>
            <a:ext cx="9115536" cy="520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①ネット情報の信ぴょう性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654436" y="805556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クラスでマンゴーを育てることになりました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12787" y="4544659"/>
            <a:ext cx="944619" cy="1517973"/>
            <a:chOff x="819069" y="4226243"/>
            <a:chExt cx="1050073" cy="1828669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pic>
        <p:nvPicPr>
          <p:cNvPr id="43" name="角丸四角形吹き出し 7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485962" y="1327443"/>
            <a:ext cx="5400600" cy="1565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31" name="Rectangle 842"/>
          <p:cNvSpPr>
            <a:spLocks noChangeArrowheads="1"/>
          </p:cNvSpPr>
          <p:nvPr/>
        </p:nvSpPr>
        <p:spPr bwMode="auto">
          <a:xfrm>
            <a:off x="2052919" y="1673919"/>
            <a:ext cx="4746400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マンゴーを育てたことないからよくわからないなあ</a:t>
            </a:r>
          </a:p>
        </p:txBody>
      </p:sp>
      <p:pic>
        <p:nvPicPr>
          <p:cNvPr id="33" name="角丸四角形吹き出し 7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557405" y="4570703"/>
            <a:ext cx="5400600" cy="1565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Rectangle 842"/>
          <p:cNvSpPr>
            <a:spLocks noChangeArrowheads="1"/>
          </p:cNvSpPr>
          <p:nvPr/>
        </p:nvSpPr>
        <p:spPr bwMode="auto">
          <a:xfrm>
            <a:off x="2198800" y="4947478"/>
            <a:ext cx="4746400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早速、インターネットで調べてみよう</a:t>
            </a:r>
          </a:p>
        </p:txBody>
      </p:sp>
      <p:pic>
        <p:nvPicPr>
          <p:cNvPr id="41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686" y="2135277"/>
            <a:ext cx="825131" cy="73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4" descr="C:\Users\crestec\Desktop\平井作業フォルダ\CEC_2018年度用(捨てないで！)\ペープサート教材\ペープサート教材_イラスト集_Delivery\ペープサート教材_イラスト集\キャラ\中学生女子\006_中学女子B_焦る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46" y="1382589"/>
            <a:ext cx="1031065" cy="84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3" descr="C:\Users\crestec\Desktop\平井作業フォルダ\CEC_2018年度用(捨てないで！)\ペープサート教材\ペープサート教材_イラスト集_HTML版\Links\195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452320" y="3412803"/>
            <a:ext cx="1167189" cy="111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 descr="C:\Users\crestec\Desktop\平井作業フォルダ\CEC_2018年度用(捨てないで！)\ペープサート教材\ペープサート教材_イラスト集_HTML版\Links\191.pn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525629" y="2520194"/>
            <a:ext cx="825605" cy="107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角丸四角形吹き出し 7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6800" y="2802417"/>
            <a:ext cx="5400600" cy="1777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Rectangle 842"/>
          <p:cNvSpPr>
            <a:spLocks noChangeArrowheads="1"/>
          </p:cNvSpPr>
          <p:nvPr/>
        </p:nvSpPr>
        <p:spPr bwMode="auto">
          <a:xfrm>
            <a:off x="2130752" y="3193127"/>
            <a:ext cx="4746400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来週はマンゴーの育て方について調べたことを発表してもらいます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40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②ネット情報の信ぴょう性</a:t>
              </a:r>
              <a:endParaRPr lang="en-US" altLang="ja-JP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endParaRPr>
            </a:p>
          </p:txBody>
        </p:sp>
      </p:grpSp>
      <p:pic>
        <p:nvPicPr>
          <p:cNvPr id="14" name="Picture 4" descr="C:\Users\crestec\Desktop\平井作業フォルダ\CEC_2018年度用(捨てないで！)\ペープサート教材\ペープサート教材_イラスト集_HTML版\Links\21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746" y="1002055"/>
            <a:ext cx="9131253" cy="521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グループ化 14"/>
          <p:cNvGrpSpPr/>
          <p:nvPr/>
        </p:nvGrpSpPr>
        <p:grpSpPr>
          <a:xfrm>
            <a:off x="680668" y="1744380"/>
            <a:ext cx="1160643" cy="1872208"/>
            <a:chOff x="819069" y="4226243"/>
            <a:chExt cx="1050073" cy="1828669"/>
          </a:xfrm>
        </p:grpSpPr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pic>
        <p:nvPicPr>
          <p:cNvPr id="20" name="角丸四角形吹き出し 7"/>
          <p:cNvPicPr preferRelativeResize="0"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763688" y="1484443"/>
            <a:ext cx="6696744" cy="2122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842"/>
          <p:cNvSpPr>
            <a:spLocks noChangeArrowheads="1"/>
          </p:cNvSpPr>
          <p:nvPr/>
        </p:nvSpPr>
        <p:spPr bwMode="auto">
          <a:xfrm>
            <a:off x="2427138" y="2030935"/>
            <a:ext cx="588401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マンゴーの育て方がまとめられているサイトがある。なんか詳しそうだから、このまま使っちゃお！</a:t>
            </a:r>
          </a:p>
        </p:txBody>
      </p:sp>
      <p:grpSp>
        <p:nvGrpSpPr>
          <p:cNvPr id="2" name="グループ化 1"/>
          <p:cNvGrpSpPr/>
          <p:nvPr/>
        </p:nvGrpSpPr>
        <p:grpSpPr>
          <a:xfrm flipH="1">
            <a:off x="7395176" y="3416661"/>
            <a:ext cx="993601" cy="1728192"/>
            <a:chOff x="5580112" y="3384585"/>
            <a:chExt cx="1281633" cy="2253651"/>
          </a:xfrm>
        </p:grpSpPr>
        <p:pic>
          <p:nvPicPr>
            <p:cNvPr id="23" name="Picture 7" descr="C:\Users\crestec\Desktop\平井作業フォルダ\CEC_2018年度用(捨てないで！)\ペープサート教材\ペープサート教材_イラスト集_HTML版\Links\200.png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112" y="4360276"/>
              <a:ext cx="1281633" cy="1277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9" descr="C:\Users\crestec\Desktop\平井作業フォルダ\CEC_2018年度用(捨てないで！)\ペープサート教材\ペープサート教材_イラスト集_HTML版\Links\197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1778" y="3384585"/>
              <a:ext cx="1068640" cy="1193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4" name="角丸四角形吹き出し 7"/>
          <p:cNvPicPr preferRelativeResize="0"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6178" y="3369949"/>
            <a:ext cx="5400600" cy="1777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842"/>
          <p:cNvSpPr>
            <a:spLocks noChangeArrowheads="1"/>
          </p:cNvSpPr>
          <p:nvPr/>
        </p:nvSpPr>
        <p:spPr bwMode="auto">
          <a:xfrm>
            <a:off x="2300130" y="3501008"/>
            <a:ext cx="4746400" cy="1269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お隣のおじいちゃんが、マンゴーを育てているから、聞いてみたら？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668" y="5611954"/>
            <a:ext cx="1005397" cy="907737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3045" y="4647483"/>
            <a:ext cx="1160643" cy="1035271"/>
          </a:xfrm>
          <a:prstGeom prst="rect">
            <a:avLst/>
          </a:prstGeom>
        </p:spPr>
      </p:pic>
      <p:pic>
        <p:nvPicPr>
          <p:cNvPr id="29" name="角丸四角形吹き出し 7"/>
          <p:cNvPicPr preferRelativeResize="0"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627733" y="4954228"/>
            <a:ext cx="5400600" cy="1565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ctangle 842"/>
          <p:cNvSpPr>
            <a:spLocks noChangeArrowheads="1"/>
          </p:cNvSpPr>
          <p:nvPr/>
        </p:nvSpPr>
        <p:spPr bwMode="auto">
          <a:xfrm>
            <a:off x="2269128" y="5331003"/>
            <a:ext cx="4746400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インターネットに詳しく書いてあるし、大丈夫！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654436" y="805556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家でインターネットを使って調べていると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334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" descr="C:\Users\crestec\Desktop\平井作業フォルダ\CEC_2018年度用(捨てないで！)\ペープサート教材\ペープサート教材_イラスト集_HTML版\Links\2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" y="892013"/>
            <a:ext cx="9115536" cy="520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③ネット情報の信ぴょう性</a:t>
              </a:r>
            </a:p>
          </p:txBody>
        </p:sp>
      </p:grpSp>
      <p:pic>
        <p:nvPicPr>
          <p:cNvPr id="26" name="角丸四角形吹き出し 7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666536" y="4016169"/>
            <a:ext cx="3049480" cy="1789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842"/>
          <p:cNvSpPr>
            <a:spLocks noChangeArrowheads="1"/>
          </p:cNvSpPr>
          <p:nvPr/>
        </p:nvSpPr>
        <p:spPr bwMode="auto">
          <a:xfrm>
            <a:off x="2067520" y="4503701"/>
            <a:ext cx="2504480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あれ？</a:t>
            </a:r>
            <a:endParaRPr lang="en-US" altLang="ja-JP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ぼくの調べた本だともうちょっと間隔がせまかったけど。</a:t>
            </a:r>
            <a:endParaRPr lang="en-US" altLang="ja-JP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</p:txBody>
      </p:sp>
      <p:pic>
        <p:nvPicPr>
          <p:cNvPr id="33" name="角丸四角形吹き出し 7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132534" y="4005065"/>
            <a:ext cx="2831951" cy="2135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ectangle 842"/>
          <p:cNvSpPr>
            <a:spLocks noChangeArrowheads="1"/>
          </p:cNvSpPr>
          <p:nvPr/>
        </p:nvSpPr>
        <p:spPr bwMode="auto">
          <a:xfrm>
            <a:off x="6504751" y="4630289"/>
            <a:ext cx="2335609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近くの農家の方に聞いたんだけど、この地域の種まきは、５月上旬だそうです。</a:t>
            </a:r>
            <a:endParaRPr lang="en-US" altLang="ja-JP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552506" y="831788"/>
            <a:ext cx="64517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8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インターネットで調べたことを発表したら</a:t>
            </a:r>
            <a:r>
              <a:rPr lang="en-US" altLang="ja-JP" sz="28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…</a:t>
            </a:r>
            <a:endParaRPr kumimoji="0" lang="en-US" altLang="ja-JP" sz="2800" b="1" i="0" u="none" strike="noStrike" kern="1200" cap="none" spc="0" normalizeH="0" baseline="0" noProof="0" dirty="0">
              <a:ln w="9525">
                <a:solidFill>
                  <a:prstClr val="black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prstClr val="black"/>
                </a:outerShdw>
              </a:effectLst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/>
            </a:endParaRPr>
          </a:p>
        </p:txBody>
      </p:sp>
      <p:pic>
        <p:nvPicPr>
          <p:cNvPr id="24" name="Picture 31" descr="C:\Users\crestec\Desktop\平井作業フォルダ\CEC_2018年度用(捨てないで！)\ペープサート教材\ペープサート教材_イラスト集_HTML版\Links\153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0642" y="5345992"/>
            <a:ext cx="921524" cy="7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 descr="C:\Users\crestec\Desktop\平井作業フォルダ\CEC_2018年度用(捨てないで！)\ペープサート教材\ペープサート教材_イラスト集_HTML版\Links\185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8452" y="5321188"/>
            <a:ext cx="762502" cy="73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1" descr="C:\Users\crestec\Desktop\平井作業フォルダ\CEC_2018年度用(捨てないで！)\ペープサート教材\ペープサート教材_イラスト集_HTML版\Links\176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66869" y="4538031"/>
            <a:ext cx="965668" cy="90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2" descr="C:\Users\crestec\Desktop\平井作業フォルダ\CEC_2018年度用(捨てないで！)\ペープサート教材\ペープサート教材_イラスト集_HTML版\Links\134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0642" y="4503701"/>
            <a:ext cx="874620" cy="893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5999" y="2852936"/>
            <a:ext cx="825131" cy="73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265" y="1893325"/>
            <a:ext cx="1160643" cy="1035271"/>
          </a:xfrm>
          <a:prstGeom prst="rect">
            <a:avLst/>
          </a:prstGeom>
        </p:spPr>
      </p:pic>
      <p:pic>
        <p:nvPicPr>
          <p:cNvPr id="40" name="角丸四角形吹き出し 7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763688" y="1602510"/>
            <a:ext cx="6696744" cy="1741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Rectangle 842"/>
          <p:cNvSpPr>
            <a:spLocks noChangeArrowheads="1"/>
          </p:cNvSpPr>
          <p:nvPr/>
        </p:nvSpPr>
        <p:spPr bwMode="auto">
          <a:xfrm>
            <a:off x="2427138" y="2030935"/>
            <a:ext cx="588401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種まきの時期は４月上旬、種まきの間隔は３センチです。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107504" y="1916832"/>
            <a:ext cx="892899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インターネットを使って調べる上で、便利な点、気を付ける点は？</a:t>
            </a:r>
            <a:endParaRPr lang="en-US" altLang="ja-JP" sz="4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2" y="878374"/>
            <a:ext cx="1322686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Ｑ．１</a:t>
            </a:r>
            <a:endParaRPr kumimoji="1" lang="en-US" altLang="ja-JP" sz="40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83493" y="4057286"/>
            <a:ext cx="1160643" cy="1872208"/>
            <a:chOff x="819069" y="4226243"/>
            <a:chExt cx="1050073" cy="1828669"/>
          </a:xfrm>
        </p:grpSpPr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sp>
        <p:nvSpPr>
          <p:cNvPr id="12" name="円形吹き出し 11"/>
          <p:cNvSpPr/>
          <p:nvPr/>
        </p:nvSpPr>
        <p:spPr>
          <a:xfrm>
            <a:off x="3888646" y="3645024"/>
            <a:ext cx="3100070" cy="1447533"/>
          </a:xfrm>
          <a:prstGeom prst="wedgeEllipseCallout">
            <a:avLst>
              <a:gd name="adj1" fmla="val -64074"/>
              <a:gd name="adj2" fmla="val 37566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171613" y="3907125"/>
            <a:ext cx="2817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インターネットでしらべるとすぐにわかるからとっても便利！でも</a:t>
            </a:r>
            <a:r>
              <a:rPr kumimoji="1" lang="en-US" altLang="ja-JP" dirty="0"/>
              <a:t>…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2293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⑤インターネットが便利なところ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35496" y="836712"/>
            <a:ext cx="9108504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kumimoji="0"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＜便利な点＞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１．検索サイトで、自分の知りたい情報に関す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</a:t>
            </a: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キーワードを入力すれば、すぐに調べられ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る。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２．短時間で、たくさんの情報を収集するこ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とができる。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kumimoji="0"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＜気を付ける点＞</a:t>
            </a:r>
            <a:endParaRPr kumimoji="0" lang="en-US" altLang="ja-JP" sz="32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kumimoji="0" lang="ja-JP" alt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インターネットからの情報はすべて正しい</a:t>
            </a:r>
            <a:endParaRPr kumimoji="0" lang="en-US" altLang="ja-JP" sz="32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kumimoji="0" lang="ja-JP" alt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わけでなく、不確実なものも含まれている。</a:t>
            </a:r>
            <a:endParaRPr kumimoji="0" lang="en-US" altLang="ja-JP" sz="32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⑥考えてみよう！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15008" y="1671604"/>
            <a:ext cx="8928992" cy="52629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インターネットを使って調べるときに、どんなことに気をつけたらよいですか？</a:t>
            </a:r>
            <a:endParaRPr lang="en-US" altLang="ja-JP" sz="4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lvl="0"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4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四コママンガの内容も</a:t>
            </a:r>
            <a:endParaRPr lang="en-US" altLang="ja-JP" sz="48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eaLnBrk="1" hangingPunct="1">
              <a:buSzPct val="100000"/>
              <a:defRPr/>
            </a:pPr>
            <a:r>
              <a:rPr lang="ja-JP" altLang="en-US" sz="4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含めて、思いつくことを書</a:t>
            </a:r>
            <a:endParaRPr lang="en-US" altLang="ja-JP" sz="48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eaLnBrk="1" hangingPunct="1">
              <a:buSzPct val="100000"/>
              <a:defRPr/>
            </a:pPr>
            <a:r>
              <a:rPr lang="ja-JP" altLang="en-US" sz="4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き出してみよう。</a:t>
            </a:r>
            <a:endParaRPr lang="en-US" altLang="ja-JP" sz="48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hangingPunct="1">
              <a:buSzPct val="100000"/>
              <a:defRPr/>
            </a:pP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2" y="878374"/>
            <a:ext cx="1322686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Ｑ．２</a:t>
            </a:r>
            <a:endParaRPr kumimoji="1" lang="en-US" altLang="ja-JP" sz="40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8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6256" y="5589240"/>
            <a:ext cx="825131" cy="73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C:\Users\crestec\Desktop\平井作業フォルダ\CEC_2018年度用(捨てないで！)\ペープサート教材\ペープサート教材_イラスト集_Delivery\ペープサート教材_イラスト集\キャラ\中学生女子\006_中学女子B_焦る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73288" y="4869160"/>
            <a:ext cx="1031065" cy="84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円形吹き出し 1"/>
          <p:cNvSpPr/>
          <p:nvPr/>
        </p:nvSpPr>
        <p:spPr>
          <a:xfrm>
            <a:off x="7127776" y="3539640"/>
            <a:ext cx="2016224" cy="1152128"/>
          </a:xfrm>
          <a:prstGeom prst="wedgeEllipseCallout">
            <a:avLst>
              <a:gd name="adj1" fmla="val -17626"/>
              <a:gd name="adj2" fmla="val 80939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354035" y="3792539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ちゃんと調べたのに</a:t>
            </a:r>
            <a:r>
              <a:rPr kumimoji="1" lang="en-US" altLang="ja-JP" dirty="0"/>
              <a:t>…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3511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4339" name="正方形/長方形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⑦注意してほしいポイント　</a:t>
            </a:r>
          </a:p>
        </p:txBody>
      </p: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377824" y="1196752"/>
            <a:ext cx="8424863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１．ネット以外の情報と比べてみる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本や新聞、詳しい人から聞くなど、ネット以外の方法で調べてみましょう。また、ネットでも複数のサイトの情報を比較してみましょう。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２．情報の発信元を確かめてみる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信頼できる</a:t>
            </a:r>
            <a:r>
              <a:rPr lang="ja-JP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Ｗｅｂサイトか確認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３．その情報はいつ書かれたものか確かめてみる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古い情報だった場合、現在とは状況が異なるかもしれません。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ja-JP" alt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フローチャート: 抜出し 2"/>
          <p:cNvSpPr/>
          <p:nvPr/>
        </p:nvSpPr>
        <p:spPr>
          <a:xfrm>
            <a:off x="8122096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8236396" y="187325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</TotalTime>
  <Words>473</Words>
  <Application>Microsoft Office PowerPoint</Application>
  <PresentationFormat>画面に合わせる (4:3)</PresentationFormat>
  <Paragraphs>63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8</vt:i4>
      </vt:variant>
    </vt:vector>
  </HeadingPairs>
  <TitlesOfParts>
    <vt:vector size="22" baseType="lpstr">
      <vt:lpstr>A-OTF 新ゴ Pro L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104</cp:revision>
  <cp:lastPrinted>2020-11-12T00:52:27Z</cp:lastPrinted>
  <dcterms:created xsi:type="dcterms:W3CDTF">1601-01-01T00:00:00Z</dcterms:created>
  <dcterms:modified xsi:type="dcterms:W3CDTF">2024-11-20T00:59:27Z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2024-11-20T00:59:27Z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8c6153c7-1c4f-4f7d-ab78-952437e7c661</vt:lpwstr>
  </property>
  <property fmtid="{D5CDD505-2E9C-101B-9397-08002B2CF9AE}" pid="9" name="MSIP_Label_defa4170-0d19-0005-0004-bc88714345d2_ContentBits">
    <vt:lpwstr>0</vt:lpwstr>
  </property>
</Properties>
</file>