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4"/>
  </p:notesMasterIdLst>
  <p:handoutMasterIdLst>
    <p:handoutMasterId r:id="rId15"/>
  </p:handoutMasterIdLst>
  <p:sldIdLst>
    <p:sldId id="448" r:id="rId7"/>
    <p:sldId id="496" r:id="rId8"/>
    <p:sldId id="507" r:id="rId9"/>
    <p:sldId id="508" r:id="rId10"/>
    <p:sldId id="497" r:id="rId11"/>
    <p:sldId id="498" r:id="rId12"/>
    <p:sldId id="499" r:id="rId13"/>
  </p:sldIdLst>
  <p:sldSz cx="9144000" cy="6858000" type="screen4x3"/>
  <p:notesSz cx="6797675" cy="9926638"/>
  <p:custDataLst>
    <p:tags r:id="rId16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5" userDrawn="1">
          <p15:clr>
            <a:srgbClr val="A4A3A4"/>
          </p15:clr>
        </p15:guide>
        <p15:guide id="2" pos="28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189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5"/>
        <p:guide pos="28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5441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6134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22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3.png"/><Relationship Id="rId10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6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テーマ８</a:t>
            </a:r>
            <a:endParaRPr lang="en-US" altLang="ja-JP" sz="44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ＩＤとパスワードの管理</a:t>
            </a:r>
            <a:endParaRPr lang="ja-JP" altLang="en-US" sz="44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ＩＤやパスワードを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適切に管理していますか？</a:t>
            </a:r>
            <a:endParaRPr lang="ja-JP" altLang="en-US" sz="4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 rot="360544">
            <a:off x="4479039" y="4165913"/>
            <a:ext cx="461665" cy="1785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アカウント情報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64" y="938815"/>
            <a:ext cx="8856984" cy="5090220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2699792" y="648804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①最初は楽しんでいたのに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421891" y="823555"/>
            <a:ext cx="8712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ポイントや課金をしなくても楽しんでいたけど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5" name="角丸四角形吹き出し 4"/>
          <p:cNvSpPr>
            <a:spLocks noChangeArrowheads="1"/>
          </p:cNvSpPr>
          <p:nvPr/>
        </p:nvSpPr>
        <p:spPr bwMode="auto">
          <a:xfrm>
            <a:off x="3389678" y="2691407"/>
            <a:ext cx="5592557" cy="2183629"/>
          </a:xfrm>
          <a:prstGeom prst="wedgeRoundRectCallout">
            <a:avLst>
              <a:gd name="adj1" fmla="val -58101"/>
              <a:gd name="adj2" fmla="val 15948"/>
              <a:gd name="adj3" fmla="val 16667"/>
            </a:avLst>
          </a:prstGeom>
          <a:solidFill>
            <a:srgbClr val="FFFFFF"/>
          </a:solidFill>
          <a:ln w="15875" algn="ctr">
            <a:solidFill>
              <a:srgbClr val="2683C6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このままでもいいんだけど、</a:t>
            </a:r>
            <a:endParaRPr lang="en-US" altLang="ja-JP" sz="28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あのアイテムがあれば、もっと強くなれるのに</a:t>
            </a:r>
            <a:r>
              <a:rPr lang="en-US" altLang="ja-JP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…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ポイント</a:t>
            </a:r>
            <a:r>
              <a:rPr lang="ja-JP" altLang="en-US" sz="2800" b="1" dirty="0" err="1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ためるの</a:t>
            </a:r>
            <a:r>
              <a:rPr lang="ja-JP" altLang="en-US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大変だし</a:t>
            </a:r>
            <a:r>
              <a:rPr lang="en-US" altLang="ja-JP" sz="28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…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323528" y="1916832"/>
            <a:ext cx="2880320" cy="3744416"/>
            <a:chOff x="683568" y="1628800"/>
            <a:chExt cx="2431026" cy="3060532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3568" y="1628800"/>
              <a:ext cx="1656184" cy="2353130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0099" y="2257979"/>
              <a:ext cx="1353274" cy="1158685"/>
            </a:xfrm>
            <a:prstGeom prst="rect">
              <a:avLst/>
            </a:prstGeom>
          </p:spPr>
        </p:pic>
        <p:grpSp>
          <p:nvGrpSpPr>
            <p:cNvPr id="5" name="グループ化 4"/>
            <p:cNvGrpSpPr/>
            <p:nvPr/>
          </p:nvGrpSpPr>
          <p:grpSpPr>
            <a:xfrm>
              <a:off x="1721599" y="2575194"/>
              <a:ext cx="1392995" cy="2114138"/>
              <a:chOff x="227067" y="1584393"/>
              <a:chExt cx="1777877" cy="2632019"/>
            </a:xfrm>
          </p:grpSpPr>
          <p:pic>
            <p:nvPicPr>
  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7245" y="2937981"/>
                <a:ext cx="1377523" cy="12784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3" descr="C:\Users\crestec\Desktop\平井作業フォルダ\CEC_2018年度用(捨てないで！)\ペープサート教材\ペープサート教材_イラスト集_Delivery\ペープサート教材_イラスト集\キャラ\中学生女子\005_中学女子A_喜ぶ.png"/>
              <p:cNvPicPr>
                <a:picLocks noChangeAspect="1" noChangeArrowheads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67" y="1584393"/>
                <a:ext cx="1777877" cy="144195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78" y="3388720"/>
            <a:ext cx="3850015" cy="2863779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7450" y="1384568"/>
            <a:ext cx="1832452" cy="2603574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2699792" y="648804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②オンライン上でメッセージが届く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421891" y="823555"/>
            <a:ext cx="8712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オンラインで知り合った人からダイレクトメッセージが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5" name="角丸四角形吹き出し 4"/>
          <p:cNvSpPr>
            <a:spLocks noChangeArrowheads="1"/>
          </p:cNvSpPr>
          <p:nvPr/>
        </p:nvSpPr>
        <p:spPr bwMode="auto">
          <a:xfrm>
            <a:off x="3359260" y="3995155"/>
            <a:ext cx="5420641" cy="2183629"/>
          </a:xfrm>
          <a:prstGeom prst="wedgeRoundRectCallout">
            <a:avLst>
              <a:gd name="adj1" fmla="val -58101"/>
              <a:gd name="adj2" fmla="val 15948"/>
              <a:gd name="adj3" fmla="val 16667"/>
            </a:avLst>
          </a:prstGeom>
          <a:solidFill>
            <a:srgbClr val="FFFFFF"/>
          </a:solidFill>
          <a:ln w="15875" algn="ctr">
            <a:solidFill>
              <a:srgbClr val="2683C6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いつもオンラインゲームで</a:t>
            </a:r>
            <a:endParaRPr lang="en-US" altLang="ja-JP" sz="32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助けてくれる人だから</a:t>
            </a:r>
            <a:r>
              <a:rPr lang="en-US" altLang="ja-JP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…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きっと大丈夫！</a:t>
            </a:r>
            <a:endParaRPr lang="en-US" altLang="ja-JP" sz="32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sp>
        <p:nvSpPr>
          <p:cNvPr id="20" name="角丸四角形吹き出し 4"/>
          <p:cNvSpPr>
            <a:spLocks noChangeArrowheads="1"/>
          </p:cNvSpPr>
          <p:nvPr/>
        </p:nvSpPr>
        <p:spPr bwMode="auto">
          <a:xfrm>
            <a:off x="1403648" y="1864164"/>
            <a:ext cx="5709799" cy="1204912"/>
          </a:xfrm>
          <a:prstGeom prst="wedgeRoundRectCallout">
            <a:avLst>
              <a:gd name="adj1" fmla="val 57476"/>
              <a:gd name="adj2" fmla="val 4482"/>
              <a:gd name="adj3" fmla="val 16667"/>
            </a:avLst>
          </a:prstGeom>
          <a:solidFill>
            <a:srgbClr val="FFFFFF"/>
          </a:solidFill>
          <a:ln w="15875" algn="ctr">
            <a:solidFill>
              <a:srgbClr val="2683C6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ポイントをわけてあげるから</a:t>
            </a:r>
            <a:endParaRPr lang="en-US" altLang="ja-JP" sz="32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ja-JP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ID</a:t>
            </a: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とパスワードを教えて</a:t>
            </a:r>
            <a:endParaRPr lang="en-US" altLang="ja-JP" sz="32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72881" y="3191967"/>
            <a:ext cx="2431026" cy="3060532"/>
            <a:chOff x="611560" y="1346775"/>
            <a:chExt cx="2431026" cy="3060532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1560" y="1346775"/>
              <a:ext cx="1656184" cy="2353130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8091" y="1975954"/>
              <a:ext cx="1353274" cy="1158685"/>
            </a:xfrm>
            <a:prstGeom prst="rect">
              <a:avLst/>
            </a:prstGeom>
          </p:spPr>
        </p:pic>
        <p:grpSp>
          <p:nvGrpSpPr>
            <p:cNvPr id="5" name="グループ化 4"/>
            <p:cNvGrpSpPr/>
            <p:nvPr/>
          </p:nvGrpSpPr>
          <p:grpSpPr>
            <a:xfrm>
              <a:off x="1649591" y="2293169"/>
              <a:ext cx="1392995" cy="2114138"/>
              <a:chOff x="227067" y="1584393"/>
              <a:chExt cx="1777877" cy="2632019"/>
            </a:xfrm>
          </p:grpSpPr>
          <p:pic>
            <p:nvPicPr>
  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  <p:cNvPicPr>
                <a:picLocks noChangeAspect="1" noChangeArrowheads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7245" y="2937981"/>
                <a:ext cx="1377523" cy="12784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3" descr="C:\Users\crestec\Desktop\平井作業フォルダ\CEC_2018年度用(捨てないで！)\ペープサート教材\ペープサート教材_イラスト集_Delivery\ペープサート教材_イラスト集\キャラ\中学生女子\005_中学女子A_喜ぶ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67" y="1584393"/>
                <a:ext cx="1777877" cy="144195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3" name="グループ化 12"/>
          <p:cNvGrpSpPr/>
          <p:nvPr/>
        </p:nvGrpSpPr>
        <p:grpSpPr>
          <a:xfrm flipH="1">
            <a:off x="7452320" y="1864164"/>
            <a:ext cx="1058287" cy="1703618"/>
            <a:chOff x="7814323" y="4005064"/>
            <a:chExt cx="1297617" cy="2172085"/>
          </a:xfrm>
        </p:grpSpPr>
        <p:pic>
          <p:nvPicPr>
            <p:cNvPr id="19" name="Picture 3" descr="C:\Users\crestec\Desktop\平井作業フォルダ\CEC_2018年度用(捨てないで！)\ペープサート教材\ペープサート教材_イラスト集_HTML版\Links\195.png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4323" y="4941168"/>
              <a:ext cx="1297617" cy="12359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998731" y="4005064"/>
              <a:ext cx="1103472" cy="11644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89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68759"/>
            <a:ext cx="8208912" cy="4171477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2699792" y="648804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③ゲームを乗っ取られた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107504" y="823555"/>
            <a:ext cx="90273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パスワードが変更され、ログインできなくなってしまった！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0" name="角丸四角形吹き出し 4"/>
          <p:cNvSpPr>
            <a:spLocks noChangeArrowheads="1"/>
          </p:cNvSpPr>
          <p:nvPr/>
        </p:nvSpPr>
        <p:spPr bwMode="auto">
          <a:xfrm>
            <a:off x="827584" y="1440446"/>
            <a:ext cx="7673787" cy="1204912"/>
          </a:xfrm>
          <a:prstGeom prst="wedgeRoundRectCallout">
            <a:avLst>
              <a:gd name="adj1" fmla="val 5170"/>
              <a:gd name="adj2" fmla="val 96044"/>
              <a:gd name="adj3" fmla="val 16667"/>
            </a:avLst>
          </a:prstGeom>
          <a:solidFill>
            <a:srgbClr val="FFFFFF"/>
          </a:solidFill>
          <a:ln w="15875" algn="ctr">
            <a:solidFill>
              <a:srgbClr val="2683C6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rgbClr val="000000"/>
                </a:solidFill>
                <a:latin typeface="A-OTF 新ゴ Pro L" pitchFamily="34" charset="-128"/>
                <a:ea typeface="A-OTF 新ゴ Pro L" pitchFamily="34" charset="-128"/>
              </a:rPr>
              <a:t>いつも使っているパスワードでログインできなくなってる！なんで！！</a:t>
            </a:r>
            <a:endParaRPr lang="en-US" altLang="ja-JP" sz="3200" b="1" dirty="0">
              <a:solidFill>
                <a:srgbClr val="000000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788771">
            <a:off x="2341929" y="2892339"/>
            <a:ext cx="1656184" cy="2353130"/>
          </a:xfrm>
          <a:prstGeom prst="rect">
            <a:avLst/>
          </a:prstGeom>
        </p:spPr>
      </p:pic>
      <p:grpSp>
        <p:nvGrpSpPr>
          <p:cNvPr id="12" name="グループ化 11"/>
          <p:cNvGrpSpPr/>
          <p:nvPr/>
        </p:nvGrpSpPr>
        <p:grpSpPr>
          <a:xfrm flipH="1">
            <a:off x="4590256" y="3255093"/>
            <a:ext cx="1427333" cy="2159866"/>
            <a:chOff x="3936755" y="2119114"/>
            <a:chExt cx="1079311" cy="1741560"/>
          </a:xfrm>
        </p:grpSpPr>
        <p:pic>
          <p:nvPicPr>
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755" y="2833789"/>
              <a:ext cx="1079311" cy="10268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94784" y="2119114"/>
              <a:ext cx="963251" cy="810838"/>
            </a:xfrm>
            <a:prstGeom prst="rect">
              <a:avLst/>
            </a:prstGeom>
          </p:spPr>
        </p:pic>
      </p:grpSp>
      <p:pic>
        <p:nvPicPr>
          <p:cNvPr id="21" name="Picture 14" descr="C:\Users\crestec\Desktop\平井作業フォルダ\CEC_2018年度用(捨てないで！)\ペープサート教材\ペープサート教材_イラスト集_HTML版\Links\212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269817">
            <a:off x="2403575" y="3158034"/>
            <a:ext cx="1379471" cy="117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 rot="20786562">
            <a:off x="2579115" y="4243535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パスワードが</a:t>
            </a:r>
            <a:endParaRPr kumimoji="1" lang="en-US" altLang="ja-JP" dirty="0">
              <a:solidFill>
                <a:schemeClr val="bg1"/>
              </a:solidFill>
            </a:endParaRPr>
          </a:p>
          <a:p>
            <a:r>
              <a:rPr kumimoji="1" lang="ja-JP" altLang="en-US" dirty="0">
                <a:solidFill>
                  <a:schemeClr val="bg1"/>
                </a:solidFill>
              </a:rPr>
              <a:t>ちがいます！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51520" y="5406043"/>
            <a:ext cx="90765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ポイント欲しさに、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とパスワードを教えたら、ゲームを乗っ取られてしまいました。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182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465400" y="1720324"/>
            <a:ext cx="824971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ＩＤやパスワードを他人に教えてしまうことで、どのような影響があると思いますか？</a:t>
            </a:r>
            <a:endParaRPr lang="ja-JP" alt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10721" y="990631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3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⑤ＩＤ・パスワードを他人に知られると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25760" y="836712"/>
            <a:ext cx="8928992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１．自分になりすまされ、イタズラをされる可能性が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あります。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他人が自分になりすまして、ＳＮＳなど</a:t>
            </a:r>
            <a:r>
              <a:rPr lang="ja-JP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に根も葉もない書き込み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や、他人を中傷する書き込みをされ、自分が周りの人から非難される可能性があります。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２．ゲームのアイテムや写真などを盗み取られる可能　　　　　　　　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性があります。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ゲームのポイント、アイテムなどを奪われたり、クラウドに保存した写真を盗み取られたり、他のアプリを乗っ取られたりすることがあります。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4339" name="正方形/長方形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⑥注意してほしいポイント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1520" y="831850"/>
            <a:ext cx="8424863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en-US" altLang="ja-JP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・パスワードは教えない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聞かれても教えないだけでなく、誕生日や電話番号など予測できそうなパスワードにはしないようにしましょう。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また、他人の</a:t>
            </a:r>
            <a:r>
              <a:rPr lang="en-US" altLang="ja-JP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・パスワードを預かって代わりに操作することもしてはいけません。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２．他人の</a:t>
            </a:r>
            <a:r>
              <a:rPr lang="en-US" altLang="ja-JP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・パスワードでログインすることは法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律違反になります。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不正アクセス禁止法違反の罪に問われる場合があります。</a:t>
            </a:r>
            <a:r>
              <a:rPr lang="en-US" altLang="ja-JP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・パスワードでその人になりすます行為は、周りの人に被害を与える可能性があります。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8028384" y="42776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133557" y="177713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419</Words>
  <Application>Microsoft Office PowerPoint</Application>
  <PresentationFormat>画面に合わせる (4:3)</PresentationFormat>
  <Paragraphs>51</Paragraphs>
  <Slides>7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7</vt:i4>
      </vt:variant>
    </vt:vector>
  </HeadingPairs>
  <TitlesOfParts>
    <vt:vector size="21" baseType="lpstr">
      <vt:lpstr>A-OTF 新ゴ Pro L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93</cp:revision>
  <cp:lastPrinted>2020-11-12T00:52:27Z</cp:lastPrinted>
  <dcterms:created xsi:type="dcterms:W3CDTF">1601-01-01T00:00:00Z</dcterms:created>
  <dcterms:modified xsi:type="dcterms:W3CDTF">2024-11-20T00:58:29Z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2024-11-20T00:58:29Z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34437b86-659b-4547-8f7b-7ceb9fb84ff9</vt:lpwstr>
  </property>
  <property fmtid="{D5CDD505-2E9C-101B-9397-08002B2CF9AE}" pid="9" name="MSIP_Label_defa4170-0d19-0005-0004-bc88714345d2_ContentBits">
    <vt:lpwstr>0</vt:lpwstr>
  </property>
</Properties>
</file>