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7"/>
  </p:notesMasterIdLst>
  <p:handoutMasterIdLst>
    <p:handoutMasterId r:id="rId18"/>
  </p:handoutMasterIdLst>
  <p:sldIdLst>
    <p:sldId id="448" r:id="rId7"/>
    <p:sldId id="496" r:id="rId8"/>
    <p:sldId id="507" r:id="rId9"/>
    <p:sldId id="450" r:id="rId10"/>
    <p:sldId id="504" r:id="rId11"/>
    <p:sldId id="497" r:id="rId12"/>
    <p:sldId id="498" r:id="rId13"/>
    <p:sldId id="500" r:id="rId14"/>
    <p:sldId id="506" r:id="rId15"/>
    <p:sldId id="499" r:id="rId16"/>
  </p:sldIdLst>
  <p:sldSz cx="9144000" cy="6858000" type="screen4x3"/>
  <p:notesSz cx="6797675" cy="9926638"/>
  <p:custDataLst>
    <p:tags r:id="rId19"/>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5" userDrawn="1">
          <p15:clr>
            <a:srgbClr val="A4A3A4"/>
          </p15:clr>
        </p15:guide>
        <p15:guide id="2" pos="285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55" d="100"/>
          <a:sy n="155" d="100"/>
        </p:scale>
        <p:origin x="1896" y="15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5"/>
        <p:guide pos="285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tags" Target="tags/tag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1" y="0"/>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0444" y="0"/>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2024/11/20</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7575" y="744538"/>
            <a:ext cx="4962525" cy="3722687"/>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79768" y="4715154"/>
            <a:ext cx="5438140" cy="4466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1" y="9428583"/>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0444" y="9428583"/>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AA0A606-7D5C-4E46-AF83-68985A4FDA6D}" type="slidenum">
              <a:rPr lang="ja-JP" altLang="en-US" smtClean="0"/>
              <a:pPr>
                <a:defRPr/>
              </a:pPr>
              <a:t>2</a:t>
            </a:fld>
            <a:endParaRPr lang="ja-JP" altLang="en-US"/>
          </a:p>
        </p:txBody>
      </p:sp>
    </p:spTree>
    <p:extLst>
      <p:ext uri="{BB962C8B-B14F-4D97-AF65-F5344CB8AC3E}">
        <p14:creationId xmlns:p14="http://schemas.microsoft.com/office/powerpoint/2010/main" val="2585441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AA0A606-7D5C-4E46-AF83-68985A4FDA6D}" type="slidenum">
              <a:rPr lang="ja-JP" altLang="en-US" smtClean="0"/>
              <a:pPr>
                <a:defRPr/>
              </a:pPr>
              <a:t>3</a:t>
            </a:fld>
            <a:endParaRPr lang="ja-JP" altLang="en-US"/>
          </a:p>
        </p:txBody>
      </p:sp>
    </p:spTree>
    <p:extLst>
      <p:ext uri="{BB962C8B-B14F-4D97-AF65-F5344CB8AC3E}">
        <p14:creationId xmlns:p14="http://schemas.microsoft.com/office/powerpoint/2010/main" val="3714241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2024/11/20</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2024/11/20</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2024/11/20</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2024/11/20</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2024/11/20</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2024/11/20</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2024/11/20</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2024/11/20</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2024/11/20</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2024/11/20</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2024/11/20</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2024/11/20</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2024/11/20</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2024/11/20</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2024/11/20</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9.xml"/><Relationship Id="rId5" Type="http://schemas.openxmlformats.org/officeDocument/2006/relationships/image" Target="../media/image3.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9.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3.png"/><Relationship Id="rId7" Type="http://schemas.openxmlformats.org/officeDocument/2006/relationships/image" Target="../media/image18.png"/><Relationship Id="rId2" Type="http://schemas.openxmlformats.org/officeDocument/2006/relationships/image" Target="../media/image14.png"/><Relationship Id="rId1" Type="http://schemas.openxmlformats.org/officeDocument/2006/relationships/slideLayout" Target="../slideLayouts/slideLayout29.xml"/><Relationship Id="rId6" Type="http://schemas.openxmlformats.org/officeDocument/2006/relationships/image" Target="../media/image17.pn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png"/></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3770"/>
            <a:ext cx="9104312"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a:p>
        </p:txBody>
      </p:sp>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テーマ７</a:t>
            </a: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学校における著作権</a:t>
            </a:r>
            <a:endParaRPr lang="ja-JP" altLang="en-US" sz="44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110108" y="1697854"/>
            <a:ext cx="9324528" cy="1661993"/>
          </a:xfrm>
          <a:prstGeom prst="rect">
            <a:avLst/>
          </a:prstGeom>
          <a:noFill/>
        </p:spPr>
        <p:txBody>
          <a:bodyPr>
            <a:spAutoFit/>
          </a:bodyPr>
          <a:lstStyle/>
          <a:p>
            <a:pPr algn="ctr" eaLnBrk="1" hangingPunct="1">
              <a:buSzPct val="100000"/>
              <a:defRPr/>
            </a:pPr>
            <a:r>
              <a:rPr lang="ja-JP" altLang="en-US" sz="5100" b="1" dirty="0">
                <a:ln w="9525">
                  <a:solidFill>
                    <a:schemeClr val="tx1"/>
                  </a:solidFill>
                  <a:prstDash val="solid"/>
                </a:ln>
                <a:solidFill>
                  <a:srgbClr val="FFC000"/>
                </a:solidFill>
                <a:effectLst>
                  <a:outerShdw blurRad="50800" dist="38100" dir="5400000" algn="ctr" rotWithShape="0">
                    <a:schemeClr val="tx1"/>
                  </a:outerShdw>
                </a:effectLst>
              </a:rPr>
              <a:t>学校での著作物の利用について正しく理解していますか？</a:t>
            </a: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2" name="テキスト ボックス 5"/>
          <p:cNvSpPr txBox="1">
            <a:spLocks noChangeArrowheads="1"/>
          </p:cNvSpPr>
          <p:nvPr/>
        </p:nvSpPr>
        <p:spPr bwMode="auto">
          <a:xfrm>
            <a:off x="4106863" y="4557713"/>
            <a:ext cx="126188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2800" dirty="0">
                <a:solidFill>
                  <a:srgbClr val="FF0000"/>
                </a:solidFill>
              </a:rPr>
              <a:t>著作権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pic>
        <p:nvPicPr>
          <p:cNvPr id="14339"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0163" y="-30163"/>
            <a:ext cx="9240838" cy="868363"/>
          </a:xfrm>
          <a:prstGeom prst="rect">
            <a:avLst/>
          </a:prstGeom>
          <a:solidFill>
            <a:srgbClr val="FFFFFF"/>
          </a:solidFill>
          <a:ln>
            <a:noFill/>
          </a:ln>
          <a:effectLst>
            <a:outerShdw dist="35921" dir="2700000" algn="ctr" rotWithShape="0">
              <a:schemeClr val="bg2"/>
            </a:outerShdw>
          </a:effectLst>
          <a:extLst>
            <a:ext uri="{91240B29-F687-4F45-9708-019B960494DF}">
              <a14:hiddenLine xmlns:a14="http://schemas.microsoft.com/office/drawing/2010/main" w="9525" algn="ctr">
                <a:solidFill>
                  <a:srgbClr val="000000"/>
                </a:solidFill>
                <a:miter lim="800000"/>
                <a:headEnd/>
                <a:tailEnd/>
              </a14:hiddenLine>
            </a:ext>
          </a:extLst>
        </p:spPr>
      </p:pic>
      <p:sp>
        <p:nvSpPr>
          <p:cNvPr id="89922" name="Rectangle 834"/>
          <p:cNvSpPr>
            <a:spLocks noChangeArrowheads="1"/>
          </p:cNvSpPr>
          <p:nvPr/>
        </p:nvSpPr>
        <p:spPr bwMode="auto">
          <a:xfrm>
            <a:off x="0" y="-12700"/>
            <a:ext cx="9144000"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⑨学校における著作権のまとめ</a:t>
            </a:r>
          </a:p>
        </p:txBody>
      </p:sp>
      <p:sp>
        <p:nvSpPr>
          <p:cNvPr id="16" name="テキスト ボックス 4"/>
          <p:cNvSpPr>
            <a:spLocks noChangeArrowheads="1"/>
          </p:cNvSpPr>
          <p:nvPr/>
        </p:nvSpPr>
        <p:spPr bwMode="auto">
          <a:xfrm>
            <a:off x="251520" y="831850"/>
            <a:ext cx="8424863" cy="580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１．学校では、著作権者の許可がなくても複製でき</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800" dirty="0" err="1">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る</a:t>
            </a: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例外が認められています</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他人の著作物を勝手に使用することはできませんが、学校の授業で使う場合は、著作権者の許可がなくても複製できるよう「著作権法」で例外が認められています。</a:t>
            </a:r>
          </a:p>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２．例外が認められても、学校行事において、著作 </a:t>
            </a:r>
            <a:r>
              <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p>
          <a:p>
            <a:pPr eaLnBrk="1" hangingPunct="1">
              <a:spcBef>
                <a:spcPts val="600"/>
              </a:spcBef>
              <a:spcAft>
                <a:spcPts val="600"/>
              </a:spcAft>
              <a:buSzPct val="100000"/>
              <a:defRPr/>
            </a:pPr>
            <a:r>
              <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権者に許可を得る必要がある場合があります</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全校生徒や来場者、保護者全員など、複製する数が多すぎたり、授業に直接関係のない人に配布する場合には注意が必要です。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animEffect transition="in" filter="fade">
                                      <p:cBhvr>
                                        <p:cTn id="13" dur="500"/>
                                        <p:tgtEl>
                                          <p:spTgt spid="16">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animEffect transition="in" filter="fade">
                                      <p:cBhvr>
                                        <p:cTn id="21" dur="500"/>
                                        <p:tgtEl>
                                          <p:spTgt spid="16">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6">
                                            <p:txEl>
                                              <p:pRg st="5" end="5"/>
                                            </p:txEl>
                                          </p:spTgt>
                                        </p:tgtEl>
                                        <p:attrNameLst>
                                          <p:attrName>style.visibility</p:attrName>
                                        </p:attrNameLst>
                                      </p:cBhvr>
                                      <p:to>
                                        <p:strVal val="visible"/>
                                      </p:to>
                                    </p:set>
                                    <p:animEffect transition="in" filter="fade">
                                      <p:cBhvr>
                                        <p:cTn id="24" dur="500"/>
                                        <p:tgtEl>
                                          <p:spTgt spid="1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a:extLst>
              <a:ext uri="{BEBA8EAE-BF5A-486C-A8C5-ECC9F3942E4B}">
                <a14:imgProps xmlns:a14="http://schemas.microsoft.com/office/drawing/2010/main">
                  <a14:imgLayer r:embed="rId4">
                    <a14:imgEffect>
                      <a14:sharpenSoften amount="-100000"/>
                    </a14:imgEffect>
                    <a14:imgEffect>
                      <a14:brightnessContrast bright="30000" contrast="-30000"/>
                    </a14:imgEffect>
                  </a14:imgLayer>
                </a14:imgProps>
              </a:ext>
            </a:extLst>
          </a:blip>
          <a:stretch>
            <a:fillRect/>
          </a:stretch>
        </p:blipFill>
        <p:spPr>
          <a:xfrm>
            <a:off x="-1" y="768844"/>
            <a:ext cx="9134859" cy="5574299"/>
          </a:xfrm>
          <a:prstGeom prst="rect">
            <a:avLst/>
          </a:prstGeom>
        </p:spPr>
      </p:pic>
      <p:grpSp>
        <p:nvGrpSpPr>
          <p:cNvPr id="10244" name="正方形/長方形 2"/>
          <p:cNvGrpSpPr>
            <a:grpSpLocks/>
          </p:cNvGrpSpPr>
          <p:nvPr/>
        </p:nvGrpSpPr>
        <p:grpSpPr bwMode="auto">
          <a:xfrm>
            <a:off x="-30163" y="-30163"/>
            <a:ext cx="9240838" cy="868363"/>
            <a:chOff x="-19" y="-19"/>
            <a:chExt cx="5821" cy="914"/>
          </a:xfrm>
        </p:grpSpPr>
        <p:pic>
          <p:nvPicPr>
            <p:cNvPr id="10257" name="正方形/長方形 2"/>
            <p:cNvPicPr preferRelativeResize="0">
              <a:picLocks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①ネット上の作品を使用する</a:t>
              </a:r>
            </a:p>
          </p:txBody>
        </p:sp>
      </p:grpSp>
      <p:sp>
        <p:nvSpPr>
          <p:cNvPr id="6" name="正方形/長方形 5"/>
          <p:cNvSpPr/>
          <p:nvPr/>
        </p:nvSpPr>
        <p:spPr>
          <a:xfrm>
            <a:off x="179512" y="1116027"/>
            <a:ext cx="8712968" cy="4401205"/>
          </a:xfrm>
          <a:prstGeom prst="rect">
            <a:avLst/>
          </a:prstGeom>
          <a:solidFill>
            <a:schemeClr val="bg1">
              <a:alpha val="50000"/>
            </a:schemeClr>
          </a:solidFill>
        </p:spPr>
        <p:txBody>
          <a:bodyPr wrap="square">
            <a:spAutoFit/>
          </a:bodyPr>
          <a:lstStyle/>
          <a:p>
            <a:pP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4000" dirty="0">
                <a:ln w="0"/>
                <a:solidFill>
                  <a:srgbClr val="FF0000"/>
                </a:solidFill>
                <a:effectLst>
                  <a:outerShdw blurRad="38100" dist="19050" dir="2700000" algn="tl" rotWithShape="0">
                    <a:schemeClr val="dk1">
                      <a:alpha val="40000"/>
                    </a:schemeClr>
                  </a:outerShdw>
                </a:effectLst>
              </a:rPr>
              <a:t>著作権法</a:t>
            </a:r>
            <a:r>
              <a:rPr lang="ja-JP" altLang="en-US" sz="4000" dirty="0">
                <a:ln w="0"/>
                <a:effectLst>
                  <a:outerShdw blurRad="38100" dist="19050" dir="2700000" algn="tl" rotWithShape="0">
                    <a:schemeClr val="dk1">
                      <a:alpha val="40000"/>
                    </a:schemeClr>
                  </a:outerShdw>
                </a:effectLst>
              </a:rPr>
              <a:t>　第３５条において、</a:t>
            </a:r>
            <a:r>
              <a:rPr lang="ja-JP" altLang="en-US" sz="4000" dirty="0">
                <a:ln w="0"/>
                <a:solidFill>
                  <a:srgbClr val="FF0000"/>
                </a:solidFill>
                <a:effectLst>
                  <a:outerShdw blurRad="38100" dist="19050" dir="2700000" algn="tl" rotWithShape="0">
                    <a:schemeClr val="dk1">
                      <a:alpha val="40000"/>
                    </a:schemeClr>
                  </a:outerShdw>
                </a:effectLst>
              </a:rPr>
              <a:t>学校</a:t>
            </a:r>
            <a:r>
              <a:rPr lang="ja-JP" altLang="en-US" sz="4000" dirty="0">
                <a:ln w="0"/>
                <a:effectLst>
                  <a:outerShdw blurRad="38100" dist="19050" dir="2700000" algn="tl" rotWithShape="0">
                    <a:schemeClr val="dk1">
                      <a:alpha val="40000"/>
                    </a:schemeClr>
                  </a:outerShdw>
                </a:effectLst>
              </a:rPr>
              <a:t>などの教育機関においては、その公共性から例外的に著作権者の</a:t>
            </a:r>
            <a:r>
              <a:rPr lang="ja-JP" altLang="en-US" sz="4000" dirty="0">
                <a:ln w="0"/>
                <a:solidFill>
                  <a:srgbClr val="FF0000"/>
                </a:solidFill>
                <a:effectLst>
                  <a:outerShdw blurRad="38100" dist="19050" dir="2700000" algn="tl" rotWithShape="0">
                    <a:schemeClr val="dk1">
                      <a:alpha val="40000"/>
                    </a:schemeClr>
                  </a:outerShdw>
                </a:effectLst>
              </a:rPr>
              <a:t>了解（許諾）を得ることなく</a:t>
            </a:r>
            <a:r>
              <a:rPr lang="ja-JP" altLang="en-US" sz="4000" dirty="0">
                <a:ln w="0"/>
                <a:effectLst>
                  <a:outerShdw blurRad="38100" dist="19050" dir="2700000" algn="tl" rotWithShape="0">
                    <a:schemeClr val="dk1">
                      <a:alpha val="40000"/>
                    </a:schemeClr>
                  </a:outerShdw>
                </a:effectLst>
              </a:rPr>
              <a:t>、一定の範囲で自由に</a:t>
            </a:r>
            <a:r>
              <a:rPr lang="ja-JP" altLang="en-US" sz="4000" dirty="0">
                <a:ln w="0"/>
                <a:solidFill>
                  <a:srgbClr val="FF0000"/>
                </a:solidFill>
                <a:effectLst>
                  <a:outerShdw blurRad="38100" dist="19050" dir="2700000" algn="tl" rotWithShape="0">
                    <a:schemeClr val="dk1">
                      <a:alpha val="40000"/>
                    </a:schemeClr>
                  </a:outerShdw>
                </a:effectLst>
              </a:rPr>
              <a:t>利用する</a:t>
            </a:r>
            <a:r>
              <a:rPr lang="ja-JP" altLang="en-US" sz="4000" dirty="0">
                <a:ln w="0"/>
                <a:effectLst>
                  <a:outerShdw blurRad="38100" dist="19050" dir="2700000" algn="tl" rotWithShape="0">
                    <a:schemeClr val="dk1">
                      <a:alpha val="40000"/>
                    </a:schemeClr>
                  </a:outerShdw>
                </a:effectLst>
              </a:rPr>
              <a:t>ことができます。</a:t>
            </a:r>
            <a:endParaRPr lang="en-US" altLang="ja-JP" sz="4000" dirty="0">
              <a:ln w="0"/>
              <a:effectLst>
                <a:outerShdw blurRad="38100" dist="19050" dir="2700000" algn="tl" rotWithShape="0">
                  <a:schemeClr val="dk1">
                    <a:alpha val="40000"/>
                  </a:schemeClr>
                </a:outerShdw>
              </a:effectLst>
            </a:endParaRPr>
          </a:p>
          <a:p>
            <a:pPr eaLnBrk="1" hangingPunct="1">
              <a:buSzPct val="100000"/>
              <a:defRPr/>
            </a:pPr>
            <a:r>
              <a:rPr lang="ja-JP" altLang="en-US" sz="4000" dirty="0">
                <a:ln w="0"/>
                <a:effectLst>
                  <a:outerShdw blurRad="38100" dist="19050" dir="2700000" algn="tl" rotWithShape="0">
                    <a:schemeClr val="dk1">
                      <a:alpha val="40000"/>
                    </a:schemeClr>
                  </a:outerShdw>
                </a:effectLst>
              </a:rPr>
              <a:t>　</a:t>
            </a:r>
            <a:endParaRPr lang="en-US" altLang="ja-JP" sz="4000" dirty="0">
              <a:ln w="0"/>
              <a:effectLst>
                <a:outerShdw blurRad="38100" dist="19050" dir="2700000" algn="tl" rotWithShape="0">
                  <a:schemeClr val="dk1">
                    <a:alpha val="40000"/>
                  </a:schemeClr>
                </a:outerShdw>
              </a:effectLst>
            </a:endParaRPr>
          </a:p>
          <a:p>
            <a:pPr eaLnBrk="1" hangingPunct="1">
              <a:buSzPct val="100000"/>
              <a:defRPr/>
            </a:pPr>
            <a:r>
              <a:rPr lang="ja-JP" altLang="en-US" sz="4000" dirty="0">
                <a:ln w="0"/>
                <a:effectLst>
                  <a:outerShdw blurRad="38100" dist="19050" dir="2700000" algn="tl" rotWithShape="0">
                    <a:schemeClr val="dk1">
                      <a:alpha val="40000"/>
                    </a:schemeClr>
                  </a:outerShdw>
                </a:effectLst>
              </a:rPr>
              <a:t>　ですが・・・</a:t>
            </a:r>
            <a:endParaRPr lang="en-US" altLang="ja-JP" sz="4000" dirty="0">
              <a:ln w="0"/>
              <a:effectLst>
                <a:outerShdw blurRad="38100" dist="19050" dir="2700000" algn="tl" rotWithShape="0">
                  <a:schemeClr val="dk1">
                    <a:alpha val="40000"/>
                  </a:schemeClr>
                </a:outerShdw>
              </a:effectLst>
            </a:endParaRPr>
          </a:p>
        </p:txBody>
      </p:sp>
      <p:sp>
        <p:nvSpPr>
          <p:cNvPr id="16"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4" name="正方形/長方形 2"/>
          <p:cNvGrpSpPr>
            <a:grpSpLocks/>
          </p:cNvGrpSpPr>
          <p:nvPr/>
        </p:nvGrpSpPr>
        <p:grpSpPr bwMode="auto">
          <a:xfrm>
            <a:off x="-30163" y="-30163"/>
            <a:ext cx="9240838" cy="868363"/>
            <a:chOff x="-19" y="-19"/>
            <a:chExt cx="5821" cy="914"/>
          </a:xfrm>
        </p:grpSpPr>
        <p:pic>
          <p:nvPicPr>
            <p:cNvPr id="1025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②ネット上の作品を使用する</a:t>
              </a:r>
            </a:p>
          </p:txBody>
        </p:sp>
      </p:grpSp>
      <p:sp>
        <p:nvSpPr>
          <p:cNvPr id="6" name="正方形/長方形 5"/>
          <p:cNvSpPr/>
          <p:nvPr/>
        </p:nvSpPr>
        <p:spPr>
          <a:xfrm>
            <a:off x="15620" y="823555"/>
            <a:ext cx="8907792" cy="523220"/>
          </a:xfrm>
          <a:prstGeom prst="rect">
            <a:avLst/>
          </a:prstGeom>
          <a:noFill/>
        </p:spPr>
        <p:txBody>
          <a:bodyPr wrap="square">
            <a:spAutoFit/>
          </a:bodyPr>
          <a:lstStyle/>
          <a:p>
            <a:pP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文化祭のチラシに使うためのイラストを探そうとしていると</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pic>
        <p:nvPicPr>
          <p:cNvPr id="7" name="Picture 40" descr="C:\Users\crestec\Desktop\平井作業フォルダ\CEC_2018年度用(捨てないで！)\ペープサート教材\ペープサート教材_イラスト集_Delivery\ペープサート教材_イラスト集\キャラ\中学生女子\008_中学_小学高学年_女子_私服B_スマホ持ち.pn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27245" y="2937981"/>
            <a:ext cx="1377523" cy="127843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crestec\Desktop\平井作業フォルダ\CEC_2018年度用(捨てないで！)\ペープサート教材\ペープサート教材_イラスト集_Delivery\ペープサート教材_イラスト集\キャラ\中学生女子\005_中学女子A_喜ぶ.pn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227067" y="1584393"/>
            <a:ext cx="1777877" cy="1441955"/>
          </a:xfrm>
          <a:prstGeom prst="rect">
            <a:avLst/>
          </a:prstGeom>
          <a:noFill/>
          <a:extLst>
            <a:ext uri="{909E8E84-426E-40DD-AFC4-6F175D3DCCD1}">
              <a14:hiddenFill xmlns:a14="http://schemas.microsoft.com/office/drawing/2010/main">
                <a:solidFill>
                  <a:srgbClr val="FFFFFF"/>
                </a:solidFill>
              </a14:hiddenFill>
            </a:ext>
          </a:extLst>
        </p:spPr>
      </p:pic>
      <p:sp>
        <p:nvSpPr>
          <p:cNvPr id="15" name="角丸四角形吹き出し 4"/>
          <p:cNvSpPr>
            <a:spLocks noChangeArrowheads="1"/>
          </p:cNvSpPr>
          <p:nvPr/>
        </p:nvSpPr>
        <p:spPr bwMode="auto">
          <a:xfrm>
            <a:off x="2240080" y="1387412"/>
            <a:ext cx="6683332" cy="2905684"/>
          </a:xfrm>
          <a:prstGeom prst="wedgeRoundRectCallout">
            <a:avLst>
              <a:gd name="adj1" fmla="val -55074"/>
              <a:gd name="adj2" fmla="val 35065"/>
              <a:gd name="adj3" fmla="val 16667"/>
            </a:avLst>
          </a:prstGeom>
          <a:solidFill>
            <a:srgbClr val="FFFFFF"/>
          </a:solidFill>
          <a:ln w="15875" algn="ctr">
            <a:solidFill>
              <a:srgbClr val="2683C6"/>
            </a:solidFill>
            <a:miter lim="800000"/>
            <a:headEnd/>
            <a:tailEnd/>
          </a:ln>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ct val="100000"/>
              </a:lnSpc>
              <a:spcBef>
                <a:spcPct val="0"/>
              </a:spcBef>
              <a:spcAft>
                <a:spcPct val="0"/>
              </a:spcAft>
              <a:buClrTx/>
              <a:buFontTx/>
              <a:buNone/>
            </a:pPr>
            <a:r>
              <a:rPr lang="ja-JP" altLang="en-US" sz="3200" b="1" dirty="0">
                <a:solidFill>
                  <a:srgbClr val="000000"/>
                </a:solidFill>
                <a:latin typeface="A-OTF 新ゴ Pro L" pitchFamily="34" charset="-128"/>
                <a:ea typeface="A-OTF 新ゴ Pro L" pitchFamily="34" charset="-128"/>
              </a:rPr>
              <a:t>あったよ！いいじゃ</a:t>
            </a:r>
            <a:r>
              <a:rPr lang="ja-JP" altLang="en-US" sz="3200" b="1" dirty="0" err="1">
                <a:solidFill>
                  <a:srgbClr val="000000"/>
                </a:solidFill>
                <a:latin typeface="A-OTF 新ゴ Pro L" pitchFamily="34" charset="-128"/>
                <a:ea typeface="A-OTF 新ゴ Pro L" pitchFamily="34" charset="-128"/>
              </a:rPr>
              <a:t>ん</a:t>
            </a:r>
            <a:r>
              <a:rPr lang="ja-JP" altLang="en-US" sz="3200" b="1" dirty="0">
                <a:solidFill>
                  <a:srgbClr val="000000"/>
                </a:solidFill>
                <a:latin typeface="A-OTF 新ゴ Pro L" pitchFamily="34" charset="-128"/>
                <a:ea typeface="A-OTF 新ゴ Pro L" pitchFamily="34" charset="-128"/>
              </a:rPr>
              <a:t>！</a:t>
            </a:r>
            <a:endParaRPr lang="en-US" altLang="ja-JP" sz="3200" b="1" dirty="0">
              <a:solidFill>
                <a:srgbClr val="000000"/>
              </a:solidFill>
              <a:latin typeface="A-OTF 新ゴ Pro L" pitchFamily="34" charset="-128"/>
              <a:ea typeface="A-OTF 新ゴ Pro L" pitchFamily="34" charset="-128"/>
            </a:endParaRPr>
          </a:p>
          <a:p>
            <a:pPr eaLnBrk="1" hangingPunct="1">
              <a:lnSpc>
                <a:spcPct val="100000"/>
              </a:lnSpc>
              <a:spcBef>
                <a:spcPct val="0"/>
              </a:spcBef>
              <a:spcAft>
                <a:spcPct val="0"/>
              </a:spcAft>
              <a:buClrTx/>
              <a:buFontTx/>
              <a:buNone/>
            </a:pPr>
            <a:r>
              <a:rPr lang="ja-JP" altLang="en-US" sz="3200" b="1" dirty="0">
                <a:solidFill>
                  <a:srgbClr val="000000"/>
                </a:solidFill>
                <a:latin typeface="A-OTF 新ゴ Pro L" pitchFamily="34" charset="-128"/>
                <a:ea typeface="A-OTF 新ゴ Pro L" pitchFamily="34" charset="-128"/>
              </a:rPr>
              <a:t>だれのサイトか分からないけど</a:t>
            </a:r>
            <a:endParaRPr lang="en-US" altLang="ja-JP" sz="3200" b="1" dirty="0">
              <a:solidFill>
                <a:srgbClr val="000000"/>
              </a:solidFill>
              <a:latin typeface="A-OTF 新ゴ Pro L" pitchFamily="34" charset="-128"/>
              <a:ea typeface="A-OTF 新ゴ Pro L" pitchFamily="34" charset="-128"/>
            </a:endParaRPr>
          </a:p>
          <a:p>
            <a:pPr eaLnBrk="1" hangingPunct="1">
              <a:lnSpc>
                <a:spcPct val="100000"/>
              </a:lnSpc>
              <a:spcBef>
                <a:spcPct val="0"/>
              </a:spcBef>
              <a:spcAft>
                <a:spcPct val="0"/>
              </a:spcAft>
              <a:buClrTx/>
              <a:buFontTx/>
              <a:buNone/>
            </a:pPr>
            <a:r>
              <a:rPr lang="ja-JP" altLang="en-US" sz="3200" b="1" dirty="0">
                <a:solidFill>
                  <a:srgbClr val="000000"/>
                </a:solidFill>
                <a:latin typeface="A-OTF 新ゴ Pro L" pitchFamily="34" charset="-128"/>
                <a:ea typeface="A-OTF 新ゴ Pro L" pitchFamily="34" charset="-128"/>
              </a:rPr>
              <a:t>スクリーンショットしよう♪</a:t>
            </a:r>
            <a:endParaRPr lang="en-US" altLang="ja-JP" sz="3200" b="1" dirty="0">
              <a:solidFill>
                <a:srgbClr val="000000"/>
              </a:solidFill>
              <a:latin typeface="A-OTF 新ゴ Pro L" pitchFamily="34" charset="-128"/>
              <a:ea typeface="A-OTF 新ゴ Pro L" pitchFamily="34" charset="-128"/>
            </a:endParaRPr>
          </a:p>
          <a:p>
            <a:pPr eaLnBrk="1" hangingPunct="1">
              <a:lnSpc>
                <a:spcPct val="100000"/>
              </a:lnSpc>
              <a:spcBef>
                <a:spcPct val="0"/>
              </a:spcBef>
              <a:spcAft>
                <a:spcPct val="0"/>
              </a:spcAft>
              <a:buClrTx/>
              <a:buFontTx/>
              <a:buNone/>
            </a:pPr>
            <a:r>
              <a:rPr lang="ja-JP" altLang="en-US" sz="3200" b="1" dirty="0">
                <a:solidFill>
                  <a:srgbClr val="000000"/>
                </a:solidFill>
                <a:latin typeface="A-OTF 新ゴ Pro L" pitchFamily="34" charset="-128"/>
                <a:ea typeface="A-OTF 新ゴ Pro L" pitchFamily="34" charset="-128"/>
              </a:rPr>
              <a:t>でも、このイラスト使っていいかな？</a:t>
            </a:r>
          </a:p>
        </p:txBody>
      </p:sp>
      <p:pic>
        <p:nvPicPr>
          <p:cNvPr id="3" name="図 2"/>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8042048" y="1610371"/>
            <a:ext cx="894259" cy="1501279"/>
          </a:xfrm>
          <a:prstGeom prst="rect">
            <a:avLst/>
          </a:prstGeom>
        </p:spPr>
      </p:pic>
      <p:pic>
        <p:nvPicPr>
          <p:cNvPr id="4" name="図 3"/>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8219854" y="1808975"/>
            <a:ext cx="470549" cy="552035"/>
          </a:xfrm>
          <a:prstGeom prst="rect">
            <a:avLst/>
          </a:prstGeom>
        </p:spPr>
      </p:pic>
      <p:pic>
        <p:nvPicPr>
          <p:cNvPr id="12" name="図 11"/>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flipH="1">
            <a:off x="7772208" y="5028756"/>
            <a:ext cx="989669" cy="940732"/>
          </a:xfrm>
          <a:prstGeom prst="rect">
            <a:avLst/>
          </a:prstGeom>
        </p:spPr>
      </p:pic>
      <p:sp>
        <p:nvSpPr>
          <p:cNvPr id="16"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pic>
        <p:nvPicPr>
          <p:cNvPr id="2" name="図 1"/>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flipH="1">
            <a:off x="7518074" y="4111310"/>
            <a:ext cx="1243803" cy="1006546"/>
          </a:xfrm>
          <a:prstGeom prst="rect">
            <a:avLst/>
          </a:prstGeom>
        </p:spPr>
      </p:pic>
      <p:pic>
        <p:nvPicPr>
          <p:cNvPr id="17" name="角丸四角形吹き出し 7"/>
          <p:cNvPicPr preferRelativeResize="0">
            <a:picLocks noChangeArrowheads="1"/>
          </p:cNvPicPr>
          <p:nvPr/>
        </p:nvPicPr>
        <p:blipFill>
          <a:blip r:embed="rId10">
            <a:extLst>
              <a:ext uri="{28A0092B-C50C-407E-A947-70E740481C1C}">
                <a14:useLocalDpi xmlns:a14="http://schemas.microsoft.com/office/drawing/2010/main"/>
              </a:ext>
            </a:extLst>
          </a:blip>
          <a:srcRect/>
          <a:stretch>
            <a:fillRect/>
          </a:stretch>
        </p:blipFill>
        <p:spPr bwMode="auto">
          <a:xfrm>
            <a:off x="458309" y="4530714"/>
            <a:ext cx="7345085" cy="17106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Rectangle 842"/>
          <p:cNvSpPr>
            <a:spLocks noChangeArrowheads="1"/>
          </p:cNvSpPr>
          <p:nvPr/>
        </p:nvSpPr>
        <p:spPr bwMode="auto">
          <a:xfrm>
            <a:off x="611560" y="4488596"/>
            <a:ext cx="7697449" cy="1552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ct val="100000"/>
              </a:lnSpc>
              <a:spcBef>
                <a:spcPct val="0"/>
              </a:spcBef>
              <a:spcAft>
                <a:spcPct val="0"/>
              </a:spcAft>
              <a:buClrTx/>
              <a:buFontTx/>
              <a:buNone/>
            </a:pPr>
            <a:r>
              <a:rPr lang="ja-JP" altLang="en-US" sz="3200" b="1" dirty="0">
                <a:solidFill>
                  <a:schemeClr val="bg1"/>
                </a:solidFill>
                <a:latin typeface="A-OTF 新ゴ Pro L" pitchFamily="34" charset="-128"/>
                <a:ea typeface="A-OTF 新ゴ Pro L" pitchFamily="34" charset="-128"/>
              </a:rPr>
              <a:t>学校で使うんだったら、許可を</a:t>
            </a:r>
            <a:endParaRPr lang="en-US" altLang="ja-JP" sz="3200" b="1" dirty="0">
              <a:solidFill>
                <a:schemeClr val="bg1"/>
              </a:solidFill>
              <a:latin typeface="A-OTF 新ゴ Pro L" pitchFamily="34" charset="-128"/>
              <a:ea typeface="A-OTF 新ゴ Pro L" pitchFamily="34" charset="-128"/>
            </a:endParaRPr>
          </a:p>
          <a:p>
            <a:pPr eaLnBrk="1" hangingPunct="1">
              <a:lnSpc>
                <a:spcPct val="100000"/>
              </a:lnSpc>
              <a:spcBef>
                <a:spcPct val="0"/>
              </a:spcBef>
              <a:spcAft>
                <a:spcPct val="0"/>
              </a:spcAft>
              <a:buClrTx/>
              <a:buFontTx/>
              <a:buNone/>
            </a:pPr>
            <a:r>
              <a:rPr lang="ja-JP" altLang="en-US" sz="3200" b="1" dirty="0">
                <a:solidFill>
                  <a:schemeClr val="bg1"/>
                </a:solidFill>
                <a:latin typeface="A-OTF 新ゴ Pro L" pitchFamily="34" charset="-128"/>
                <a:ea typeface="A-OTF 新ゴ Pro L" pitchFamily="34" charset="-128"/>
              </a:rPr>
              <a:t>得なくても使えるんじゃない？</a:t>
            </a:r>
            <a:endParaRPr lang="en-US" altLang="ja-JP" sz="3200" b="1" dirty="0">
              <a:solidFill>
                <a:schemeClr val="bg1"/>
              </a:solidFill>
              <a:latin typeface="A-OTF 新ゴ Pro L" pitchFamily="34" charset="-128"/>
              <a:ea typeface="A-OTF 新ゴ Pro L" pitchFamily="34" charset="-128"/>
            </a:endParaRPr>
          </a:p>
        </p:txBody>
      </p:sp>
    </p:spTree>
    <p:extLst>
      <p:ext uri="{BB962C8B-B14F-4D97-AF65-F5344CB8AC3E}">
        <p14:creationId xmlns:p14="http://schemas.microsoft.com/office/powerpoint/2010/main" val="145610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par>
                                <p:cTn id="14" presetID="10" presetClass="entr" presetSubtype="0"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par>
                                <p:cTn id="17" presetID="10" presetClass="entr" presetSubtype="0"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par>
                                <p:cTn id="25" presetID="10"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par>
                                <p:cTn id="31" presetID="10" presetClass="entr" presetSubtype="0"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fade">
                                      <p:cBhvr>
                                        <p:cTn id="3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③ネット上の作品を使用する</a:t>
              </a:r>
            </a:p>
          </p:txBody>
        </p:sp>
      </p:grpSp>
      <p:sp>
        <p:nvSpPr>
          <p:cNvPr id="9220" name="角丸四角形吹き出し 4"/>
          <p:cNvSpPr>
            <a:spLocks noChangeArrowheads="1"/>
          </p:cNvSpPr>
          <p:nvPr/>
        </p:nvSpPr>
        <p:spPr bwMode="auto">
          <a:xfrm>
            <a:off x="1763688" y="1655012"/>
            <a:ext cx="6438900" cy="1845996"/>
          </a:xfrm>
          <a:prstGeom prst="wedgeRoundRectCallout">
            <a:avLst>
              <a:gd name="adj1" fmla="val -55074"/>
              <a:gd name="adj2" fmla="val 35065"/>
              <a:gd name="adj3" fmla="val 16667"/>
            </a:avLst>
          </a:prstGeom>
          <a:solidFill>
            <a:srgbClr val="FFFFFF"/>
          </a:solidFill>
          <a:ln w="15875" algn="ctr">
            <a:solidFill>
              <a:srgbClr val="2683C6"/>
            </a:solidFill>
            <a:miter lim="800000"/>
            <a:headEnd/>
            <a:tailEnd/>
          </a:ln>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ct val="100000"/>
              </a:lnSpc>
              <a:spcBef>
                <a:spcPct val="0"/>
              </a:spcBef>
              <a:spcAft>
                <a:spcPct val="0"/>
              </a:spcAft>
              <a:buClrTx/>
              <a:buFontTx/>
              <a:buNone/>
            </a:pPr>
            <a:r>
              <a:rPr lang="ja-JP" altLang="en-US" sz="3200" b="1" dirty="0">
                <a:solidFill>
                  <a:srgbClr val="000000"/>
                </a:solidFill>
                <a:latin typeface="A-OTF 新ゴ Pro L" pitchFamily="34" charset="-128"/>
                <a:ea typeface="A-OTF 新ゴ Pro L" pitchFamily="34" charset="-128"/>
              </a:rPr>
              <a:t>じゃあ、文化祭のチラシに、このイラスト　　を貼り付けて</a:t>
            </a:r>
            <a:r>
              <a:rPr lang="en-US" altLang="ja-JP" sz="3200" b="1" dirty="0">
                <a:solidFill>
                  <a:srgbClr val="000000"/>
                </a:solidFill>
                <a:latin typeface="A-OTF 新ゴ Pro L" pitchFamily="34" charset="-128"/>
                <a:ea typeface="A-OTF 新ゴ Pro L" pitchFamily="34" charset="-128"/>
              </a:rPr>
              <a:t>…</a:t>
            </a:r>
          </a:p>
          <a:p>
            <a:pPr eaLnBrk="1" hangingPunct="1">
              <a:lnSpc>
                <a:spcPct val="100000"/>
              </a:lnSpc>
              <a:spcBef>
                <a:spcPct val="0"/>
              </a:spcBef>
              <a:spcAft>
                <a:spcPct val="0"/>
              </a:spcAft>
              <a:buClrTx/>
              <a:buNone/>
            </a:pPr>
            <a:r>
              <a:rPr lang="ja-JP" altLang="en-US" sz="3200" b="1" dirty="0">
                <a:solidFill>
                  <a:srgbClr val="000000"/>
                </a:solidFill>
                <a:latin typeface="A-OTF 新ゴ Pro L" pitchFamily="34" charset="-128"/>
                <a:ea typeface="A-OTF 新ゴ Pro L" pitchFamily="34" charset="-128"/>
              </a:rPr>
              <a:t>どう？すごいでしょ？</a:t>
            </a:r>
            <a:endParaRPr lang="en-US" altLang="ja-JP" sz="3200" b="1" dirty="0">
              <a:solidFill>
                <a:srgbClr val="000000"/>
              </a:solidFill>
              <a:latin typeface="A-OTF 新ゴ Pro L" pitchFamily="34" charset="-128"/>
              <a:ea typeface="A-OTF 新ゴ Pro L" pitchFamily="34" charset="-128"/>
            </a:endParaRPr>
          </a:p>
        </p:txBody>
      </p:sp>
      <p:pic>
        <p:nvPicPr>
          <p:cNvPr id="9227" name="角丸四角形吹き出し 7"/>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763689" y="3748354"/>
            <a:ext cx="6010300" cy="22009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842"/>
          <p:cNvSpPr>
            <a:spLocks noChangeArrowheads="1"/>
          </p:cNvSpPr>
          <p:nvPr/>
        </p:nvSpPr>
        <p:spPr bwMode="auto">
          <a:xfrm>
            <a:off x="1763689" y="3317610"/>
            <a:ext cx="5472608" cy="27651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ct val="100000"/>
              </a:lnSpc>
              <a:spcBef>
                <a:spcPct val="0"/>
              </a:spcBef>
              <a:spcAft>
                <a:spcPct val="0"/>
              </a:spcAft>
              <a:buClrTx/>
              <a:buFontTx/>
              <a:buNone/>
            </a:pPr>
            <a:r>
              <a:rPr lang="ja-JP" altLang="en-US" sz="3200" b="1" dirty="0">
                <a:solidFill>
                  <a:srgbClr val="FFFFFF"/>
                </a:solidFill>
                <a:latin typeface="A-OTF 新ゴ Pro L" pitchFamily="34" charset="-128"/>
                <a:ea typeface="A-OTF 新ゴ Pro L" pitchFamily="34" charset="-128"/>
              </a:rPr>
              <a:t>上手にできたね！</a:t>
            </a:r>
            <a:endParaRPr lang="en-US" altLang="ja-JP" sz="3200" b="1" dirty="0">
              <a:solidFill>
                <a:srgbClr val="FFFFFF"/>
              </a:solidFill>
              <a:latin typeface="A-OTF 新ゴ Pro L" pitchFamily="34" charset="-128"/>
              <a:ea typeface="A-OTF 新ゴ Pro L" pitchFamily="34" charset="-128"/>
            </a:endParaRPr>
          </a:p>
          <a:p>
            <a:pPr eaLnBrk="1" hangingPunct="1">
              <a:lnSpc>
                <a:spcPct val="100000"/>
              </a:lnSpc>
              <a:spcBef>
                <a:spcPct val="0"/>
              </a:spcBef>
              <a:spcAft>
                <a:spcPct val="0"/>
              </a:spcAft>
              <a:buClrTx/>
              <a:buFontTx/>
              <a:buNone/>
            </a:pPr>
            <a:r>
              <a:rPr lang="ja-JP" altLang="en-US" sz="3200" b="1" dirty="0">
                <a:solidFill>
                  <a:srgbClr val="FFFFFF"/>
                </a:solidFill>
                <a:latin typeface="A-OTF 新ゴ Pro L" pitchFamily="34" charset="-128"/>
                <a:ea typeface="A-OTF 新ゴ Pro L" pitchFamily="34" charset="-128"/>
              </a:rPr>
              <a:t>たくさん印刷して、来場者</a:t>
            </a:r>
            <a:endParaRPr lang="en-US" altLang="ja-JP" sz="3200" b="1" dirty="0">
              <a:solidFill>
                <a:srgbClr val="FFFFFF"/>
              </a:solidFill>
              <a:latin typeface="A-OTF 新ゴ Pro L" pitchFamily="34" charset="-128"/>
              <a:ea typeface="A-OTF 新ゴ Pro L" pitchFamily="34" charset="-128"/>
            </a:endParaRPr>
          </a:p>
          <a:p>
            <a:pPr eaLnBrk="1" hangingPunct="1">
              <a:lnSpc>
                <a:spcPct val="100000"/>
              </a:lnSpc>
              <a:spcBef>
                <a:spcPct val="0"/>
              </a:spcBef>
              <a:spcAft>
                <a:spcPct val="0"/>
              </a:spcAft>
              <a:buClrTx/>
              <a:buFontTx/>
              <a:buNone/>
            </a:pPr>
            <a:r>
              <a:rPr lang="ja-JP" altLang="en-US" sz="3200" b="1" dirty="0">
                <a:solidFill>
                  <a:srgbClr val="FFFFFF"/>
                </a:solidFill>
                <a:latin typeface="A-OTF 新ゴ Pro L" pitchFamily="34" charset="-128"/>
                <a:ea typeface="A-OTF 新ゴ Pro L" pitchFamily="34" charset="-128"/>
              </a:rPr>
              <a:t>全員に配ろうよ！</a:t>
            </a:r>
          </a:p>
        </p:txBody>
      </p:sp>
      <p:pic>
        <p:nvPicPr>
          <p:cNvPr id="8" name="図 7"/>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0218" y="1916832"/>
            <a:ext cx="1084312" cy="1604188"/>
          </a:xfrm>
          <a:prstGeom prst="rect">
            <a:avLst/>
          </a:prstGeom>
        </p:spPr>
      </p:pic>
      <p:pic>
        <p:nvPicPr>
          <p:cNvPr id="10" name="図 9"/>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773988" y="4822529"/>
            <a:ext cx="1054699" cy="1542422"/>
          </a:xfrm>
          <a:prstGeom prst="rect">
            <a:avLst/>
          </a:prstGeom>
        </p:spPr>
      </p:pic>
      <p:pic>
        <p:nvPicPr>
          <p:cNvPr id="21" name="図 20"/>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4067944" y="2287193"/>
            <a:ext cx="652685" cy="614746"/>
          </a:xfrm>
          <a:prstGeom prst="rect">
            <a:avLst/>
          </a:prstGeom>
        </p:spPr>
      </p:pic>
      <p:sp>
        <p:nvSpPr>
          <p:cNvPr id="22" name="正方形/長方形 21"/>
          <p:cNvSpPr/>
          <p:nvPr/>
        </p:nvSpPr>
        <p:spPr>
          <a:xfrm>
            <a:off x="421891" y="823555"/>
            <a:ext cx="8712968" cy="523220"/>
          </a:xfrm>
          <a:prstGeom prst="rect">
            <a:avLst/>
          </a:prstGeom>
          <a:noFill/>
        </p:spPr>
        <p:txBody>
          <a:bodyPr wrap="square">
            <a:spAutoFit/>
          </a:bodyPr>
          <a:lstStyle/>
          <a:p>
            <a:pP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ネットから入手したイラストを使ってチラシを作る</a:t>
            </a:r>
            <a:r>
              <a:rPr lang="en-US" altLang="ja-JP" sz="2800" dirty="0">
                <a:ln w="0"/>
                <a:effectLst>
                  <a:outerShdw blurRad="38100" dist="19050" dir="2700000" algn="tl" rotWithShape="0">
                    <a:schemeClr val="dk1">
                      <a:alpha val="40000"/>
                    </a:schemeClr>
                  </a:outerShdw>
                </a:effectLst>
              </a:rPr>
              <a:t>…</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220"/>
                                        </p:tgtEl>
                                        <p:attrNameLst>
                                          <p:attrName>style.visibility</p:attrName>
                                        </p:attrNameLst>
                                      </p:cBhvr>
                                      <p:to>
                                        <p:strVal val="visible"/>
                                      </p:to>
                                    </p:set>
                                    <p:animEffect transition="in" filter="fade">
                                      <p:cBhvr>
                                        <p:cTn id="10" dur="500"/>
                                        <p:tgtEl>
                                          <p:spTgt spid="9220"/>
                                        </p:tgtEl>
                                      </p:cBhvr>
                                    </p:animEffect>
                                  </p:childTnLst>
                                </p:cTn>
                              </p:par>
                              <p:par>
                                <p:cTn id="11" presetID="10"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par>
                                <p:cTn id="19" presetID="10" presetClass="entr" presetSubtype="0" fill="hold" nodeType="withEffect">
                                  <p:stCondLst>
                                    <p:cond delay="0"/>
                                  </p:stCondLst>
                                  <p:childTnLst>
                                    <p:set>
                                      <p:cBhvr>
                                        <p:cTn id="20" dur="1" fill="hold">
                                          <p:stCondLst>
                                            <p:cond delay="0"/>
                                          </p:stCondLst>
                                        </p:cTn>
                                        <p:tgtEl>
                                          <p:spTgt spid="9227"/>
                                        </p:tgtEl>
                                        <p:attrNameLst>
                                          <p:attrName>style.visibility</p:attrName>
                                        </p:attrNameLst>
                                      </p:cBhvr>
                                      <p:to>
                                        <p:strVal val="visible"/>
                                      </p:to>
                                    </p:set>
                                    <p:animEffect transition="in" filter="fade">
                                      <p:cBhvr>
                                        <p:cTn id="21" dur="500"/>
                                        <p:tgtEl>
                                          <p:spTgt spid="9227"/>
                                        </p:tgtEl>
                                      </p:cBhvr>
                                    </p:animEffect>
                                  </p:childTnLst>
                                </p:cTn>
                              </p:par>
                              <p:par>
                                <p:cTn id="22" presetID="10" presetClass="entr" presetSubtype="0"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a:stretch>
            <a:fillRect/>
          </a:stretch>
        </p:blipFill>
        <p:spPr>
          <a:xfrm>
            <a:off x="-5579" y="768844"/>
            <a:ext cx="9216254" cy="5532799"/>
          </a:xfrm>
          <a:prstGeom prst="rect">
            <a:avLst/>
          </a:prstGeom>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0244" name="正方形/長方形 2"/>
          <p:cNvGrpSpPr>
            <a:grpSpLocks/>
          </p:cNvGrpSpPr>
          <p:nvPr/>
        </p:nvGrpSpPr>
        <p:grpSpPr bwMode="auto">
          <a:xfrm>
            <a:off x="-30163" y="-30163"/>
            <a:ext cx="9240838" cy="868363"/>
            <a:chOff x="-19" y="-19"/>
            <a:chExt cx="5821" cy="914"/>
          </a:xfrm>
        </p:grpSpPr>
        <p:pic>
          <p:nvPicPr>
            <p:cNvPr id="1025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④ネット上の作品を使用する</a:t>
              </a:r>
            </a:p>
          </p:txBody>
        </p:sp>
      </p:grpSp>
      <p:grpSp>
        <p:nvGrpSpPr>
          <p:cNvPr id="9" name="グループ化 8"/>
          <p:cNvGrpSpPr/>
          <p:nvPr/>
        </p:nvGrpSpPr>
        <p:grpSpPr>
          <a:xfrm>
            <a:off x="7073234" y="4103276"/>
            <a:ext cx="1577005" cy="2159550"/>
            <a:chOff x="7687381" y="4653136"/>
            <a:chExt cx="993734" cy="1439470"/>
          </a:xfrm>
        </p:grpSpPr>
        <p:pic>
          <p:nvPicPr>
            <p:cNvPr id="5" name="図 4"/>
            <p:cNvPicPr>
              <a:picLocks noChangeAspect="1"/>
            </p:cNvPicPr>
            <p:nvPr/>
          </p:nvPicPr>
          <p:blipFill>
            <a:blip r:embed="rId4"/>
            <a:stretch>
              <a:fillRect/>
            </a:stretch>
          </p:blipFill>
          <p:spPr>
            <a:xfrm flipH="1">
              <a:off x="7812360" y="5373216"/>
              <a:ext cx="743776" cy="719390"/>
            </a:xfrm>
            <a:prstGeom prst="rect">
              <a:avLst/>
            </a:prstGeom>
          </p:spPr>
        </p:pic>
        <p:pic>
          <p:nvPicPr>
            <p:cNvPr id="4" name="図 3"/>
            <p:cNvPicPr>
              <a:picLocks noChangeAspect="1"/>
            </p:cNvPicPr>
            <p:nvPr/>
          </p:nvPicPr>
          <p:blipFill>
            <a:blip r:embed="rId5"/>
            <a:stretch>
              <a:fillRect/>
            </a:stretch>
          </p:blipFill>
          <p:spPr>
            <a:xfrm flipH="1">
              <a:off x="7687381" y="4653136"/>
              <a:ext cx="993734" cy="810838"/>
            </a:xfrm>
            <a:prstGeom prst="rect">
              <a:avLst/>
            </a:prstGeom>
          </p:spPr>
        </p:pic>
      </p:grpSp>
      <p:grpSp>
        <p:nvGrpSpPr>
          <p:cNvPr id="8" name="グループ化 7"/>
          <p:cNvGrpSpPr/>
          <p:nvPr/>
        </p:nvGrpSpPr>
        <p:grpSpPr>
          <a:xfrm>
            <a:off x="5126269" y="4061503"/>
            <a:ext cx="1599072" cy="2244131"/>
            <a:chOff x="3925768" y="2300939"/>
            <a:chExt cx="1030313" cy="1490804"/>
          </a:xfrm>
        </p:grpSpPr>
        <p:pic>
          <p:nvPicPr>
            <p:cNvPr id="6" name="図 5"/>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flipH="1">
              <a:off x="4187918" y="3066256"/>
              <a:ext cx="768163" cy="725487"/>
            </a:xfrm>
            <a:prstGeom prst="rect">
              <a:avLst/>
            </a:prstGeom>
          </p:spPr>
        </p:pic>
        <p:pic>
          <p:nvPicPr>
            <p:cNvPr id="7" name="図 6"/>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flipH="1">
              <a:off x="3925768" y="2300939"/>
              <a:ext cx="1030313" cy="853514"/>
            </a:xfrm>
            <a:prstGeom prst="rect">
              <a:avLst/>
            </a:prstGeom>
          </p:spPr>
        </p:pic>
      </p:grpSp>
      <p:sp>
        <p:nvSpPr>
          <p:cNvPr id="12" name="爆発 1 11"/>
          <p:cNvSpPr/>
          <p:nvPr/>
        </p:nvSpPr>
        <p:spPr>
          <a:xfrm>
            <a:off x="4355977" y="834209"/>
            <a:ext cx="5118903" cy="3674911"/>
          </a:xfrm>
          <a:prstGeom prst="irregularSeal1">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5133886" y="1899011"/>
            <a:ext cx="4010114" cy="1384995"/>
          </a:xfrm>
          <a:prstGeom prst="rect">
            <a:avLst/>
          </a:prstGeom>
          <a:noFill/>
        </p:spPr>
        <p:txBody>
          <a:bodyPr wrap="square" rtlCol="0">
            <a:spAutoFit/>
          </a:bodyPr>
          <a:lstStyle/>
          <a:p>
            <a:r>
              <a:rPr kumimoji="1" lang="ja-JP" altLang="en-US" sz="2800" b="1" dirty="0">
                <a:latin typeface="A-OTF 新ゴ Pro L"/>
              </a:rPr>
              <a:t>え～！！</a:t>
            </a:r>
            <a:endParaRPr kumimoji="1" lang="en-US" altLang="ja-JP" sz="2800" b="1" dirty="0">
              <a:latin typeface="A-OTF 新ゴ Pro L"/>
            </a:endParaRPr>
          </a:p>
          <a:p>
            <a:r>
              <a:rPr kumimoji="1" lang="ja-JP" altLang="en-US" sz="2800" b="1" dirty="0">
                <a:latin typeface="A-OTF 新ゴ Pro L"/>
              </a:rPr>
              <a:t>学校で使う場合でも、</a:t>
            </a:r>
            <a:endParaRPr kumimoji="1" lang="en-US" altLang="ja-JP" sz="2800" b="1" dirty="0">
              <a:latin typeface="A-OTF 新ゴ Pro L"/>
            </a:endParaRPr>
          </a:p>
          <a:p>
            <a:r>
              <a:rPr kumimoji="1" lang="ja-JP" altLang="en-US" sz="2800" b="1" dirty="0">
                <a:latin typeface="A-OTF 新ゴ Pro L"/>
              </a:rPr>
              <a:t>著作権に違反するの？</a:t>
            </a:r>
          </a:p>
        </p:txBody>
      </p:sp>
      <p:grpSp>
        <p:nvGrpSpPr>
          <p:cNvPr id="17" name="グループ化 16"/>
          <p:cNvGrpSpPr/>
          <p:nvPr/>
        </p:nvGrpSpPr>
        <p:grpSpPr>
          <a:xfrm>
            <a:off x="517616" y="3335972"/>
            <a:ext cx="1694835" cy="2982772"/>
            <a:chOff x="1115616" y="3082044"/>
            <a:chExt cx="1694835" cy="2982772"/>
          </a:xfrm>
        </p:grpSpPr>
        <p:pic>
          <p:nvPicPr>
            <p:cNvPr id="15" name="図 1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115616" y="4461429"/>
              <a:ext cx="1694835" cy="1603387"/>
            </a:xfrm>
            <a:prstGeom prst="rect">
              <a:avLst/>
            </a:prstGeom>
          </p:spPr>
        </p:pic>
        <p:pic>
          <p:nvPicPr>
            <p:cNvPr id="16" name="図 15"/>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535942" y="3082044"/>
              <a:ext cx="1224489" cy="1682733"/>
            </a:xfrm>
            <a:prstGeom prst="rect">
              <a:avLst/>
            </a:prstGeom>
          </p:spPr>
        </p:pic>
      </p:grpSp>
      <p:sp>
        <p:nvSpPr>
          <p:cNvPr id="25" name="角丸四角形吹き出し 4"/>
          <p:cNvSpPr>
            <a:spLocks noChangeArrowheads="1"/>
          </p:cNvSpPr>
          <p:nvPr/>
        </p:nvSpPr>
        <p:spPr bwMode="auto">
          <a:xfrm>
            <a:off x="258627" y="1637207"/>
            <a:ext cx="3846042" cy="1609593"/>
          </a:xfrm>
          <a:prstGeom prst="wedgeRoundRectCallout">
            <a:avLst>
              <a:gd name="adj1" fmla="val 556"/>
              <a:gd name="adj2" fmla="val 78106"/>
              <a:gd name="adj3" fmla="val 16667"/>
            </a:avLst>
          </a:prstGeom>
          <a:solidFill>
            <a:srgbClr val="FFFFFF"/>
          </a:solidFill>
          <a:ln w="15875" algn="ctr">
            <a:solidFill>
              <a:srgbClr val="2683C6"/>
            </a:solidFill>
            <a:miter lim="800000"/>
            <a:headEnd/>
            <a:tailEnd/>
          </a:ln>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ct val="100000"/>
              </a:lnSpc>
              <a:spcBef>
                <a:spcPct val="0"/>
              </a:spcBef>
              <a:spcAft>
                <a:spcPct val="0"/>
              </a:spcAft>
              <a:buClrTx/>
              <a:buFontTx/>
              <a:buNone/>
            </a:pPr>
            <a:r>
              <a:rPr lang="ja-JP" altLang="en-US" sz="3200" b="1" dirty="0">
                <a:solidFill>
                  <a:srgbClr val="000000"/>
                </a:solidFill>
                <a:latin typeface="A-OTF 新ゴ Pro L" pitchFamily="34" charset="-128"/>
                <a:ea typeface="A-OTF 新ゴ Pro L" pitchFamily="34" charset="-128"/>
              </a:rPr>
              <a:t>それは著作権法上、問題になるよ。</a:t>
            </a:r>
            <a:endParaRPr lang="en-US" altLang="ja-JP" sz="3200" b="1" dirty="0">
              <a:solidFill>
                <a:srgbClr val="000000"/>
              </a:solidFill>
              <a:latin typeface="A-OTF 新ゴ Pro L" pitchFamily="34" charset="-128"/>
              <a:ea typeface="A-OTF 新ゴ Pro L" pitchFamily="34" charset="-128"/>
            </a:endParaRPr>
          </a:p>
        </p:txBody>
      </p:sp>
      <p:sp>
        <p:nvSpPr>
          <p:cNvPr id="26" name="正方形/長方形 25"/>
          <p:cNvSpPr/>
          <p:nvPr/>
        </p:nvSpPr>
        <p:spPr>
          <a:xfrm>
            <a:off x="898642" y="761554"/>
            <a:ext cx="8352928" cy="523220"/>
          </a:xfrm>
          <a:prstGeom prst="rect">
            <a:avLst/>
          </a:prstGeom>
          <a:noFill/>
        </p:spPr>
        <p:txBody>
          <a:bodyPr>
            <a:spAutoFit/>
          </a:bodyPr>
          <a:lstStyle/>
          <a:p>
            <a:pP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たくさん印刷して配ろうとしたら、先生が</a:t>
            </a:r>
            <a:r>
              <a:rPr lang="en-US" altLang="ja-JP" sz="2800" dirty="0">
                <a:ln w="0"/>
                <a:effectLst>
                  <a:outerShdw blurRad="38100" dist="19050" dir="2700000" algn="tl" rotWithShape="0">
                    <a:schemeClr val="dk1">
                      <a:alpha val="40000"/>
                    </a:schemeClr>
                  </a:outerShdw>
                </a:effectLst>
              </a:rPr>
              <a:t>…</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pic>
        <p:nvPicPr>
          <p:cNvPr id="19" name="図 18"/>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6600815" y="1848822"/>
            <a:ext cx="507621" cy="592224"/>
          </a:xfrm>
          <a:prstGeom prst="rect">
            <a:avLst/>
          </a:prstGeom>
        </p:spPr>
      </p:pic>
    </p:spTree>
    <p:extLst>
      <p:ext uri="{BB962C8B-B14F-4D97-AF65-F5344CB8AC3E}">
        <p14:creationId xmlns:p14="http://schemas.microsoft.com/office/powerpoint/2010/main" val="3881347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par>
                                <p:cTn id="16" presetID="10" presetClass="entr" presetSubtype="0" fill="hold" nodeType="with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fade">
                                      <p:cBhvr>
                                        <p:cTn id="1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⑤考えてみよう！</a:t>
              </a:r>
            </a:p>
          </p:txBody>
        </p:sp>
      </p:grpSp>
      <p:sp>
        <p:nvSpPr>
          <p:cNvPr id="16" name="正方形/長方形 15"/>
          <p:cNvSpPr/>
          <p:nvPr/>
        </p:nvSpPr>
        <p:spPr>
          <a:xfrm>
            <a:off x="210721" y="1698656"/>
            <a:ext cx="8928992" cy="4585871"/>
          </a:xfrm>
          <a:prstGeom prst="rect">
            <a:avLst/>
          </a:prstGeom>
          <a:noFill/>
        </p:spPr>
        <p:txBody>
          <a:bodyPr>
            <a:spAutoFit/>
          </a:bodyPr>
          <a:lstStyle/>
          <a:p>
            <a:pP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学校で他人の作品など（著作物）を利用する場合、どんなことに気を付けなければならないと思いますか？</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a:p>
            <a:pPr eaLnBrk="1" hangingPunct="1">
              <a:buSzPct val="100000"/>
              <a:defRPr/>
            </a:pPr>
            <a:r>
              <a:rPr lang="en-US" altLang="ja-JP" sz="4000" b="1" dirty="0">
                <a:ln w="9525">
                  <a:solidFill>
                    <a:schemeClr val="tx1"/>
                  </a:solidFill>
                  <a:prstDash val="solid"/>
                </a:ln>
                <a:solidFill>
                  <a:srgbClr val="FFC000"/>
                </a:solidFill>
                <a:effectLst>
                  <a:outerShdw blurRad="50800" dist="38100" dir="5400000" algn="ctr" rotWithShape="0">
                    <a:schemeClr val="tx1"/>
                  </a:outerShdw>
                </a:effectLst>
              </a:rPr>
              <a:t>【</a:t>
            </a:r>
            <a:r>
              <a:rPr lang="ja-JP" altLang="en-US" sz="4000" b="1" dirty="0">
                <a:ln w="9525">
                  <a:solidFill>
                    <a:schemeClr val="tx1"/>
                  </a:solidFill>
                  <a:prstDash val="solid"/>
                </a:ln>
                <a:solidFill>
                  <a:srgbClr val="FFC000"/>
                </a:solidFill>
                <a:effectLst>
                  <a:outerShdw blurRad="50800" dist="38100" dir="5400000" algn="ctr" rotWithShape="0">
                    <a:schemeClr val="tx1"/>
                  </a:outerShdw>
                </a:effectLst>
              </a:rPr>
              <a:t>ヒント</a:t>
            </a:r>
            <a:r>
              <a:rPr lang="en-US" altLang="ja-JP" sz="4000" b="1" dirty="0">
                <a:ln w="9525">
                  <a:solidFill>
                    <a:schemeClr val="tx1"/>
                  </a:solidFill>
                  <a:prstDash val="solid"/>
                </a:ln>
                <a:solidFill>
                  <a:srgbClr val="FFC000"/>
                </a:solidFill>
                <a:effectLst>
                  <a:outerShdw blurRad="50800" dist="38100" dir="5400000" algn="ctr" rotWithShape="0">
                    <a:schemeClr val="tx1"/>
                  </a:outerShdw>
                </a:effectLst>
              </a:rPr>
              <a:t>】</a:t>
            </a:r>
          </a:p>
          <a:p>
            <a:pPr eaLnBrk="1" hangingPunct="1">
              <a:buSzPct val="100000"/>
              <a:defRPr/>
            </a:pPr>
            <a:r>
              <a:rPr lang="ja-JP" altLang="en-US" sz="4000" dirty="0">
                <a:ln w="0"/>
                <a:effectLst>
                  <a:outerShdw blurRad="38100" dist="19050" dir="2700000" algn="tl" rotWithShape="0">
                    <a:schemeClr val="dk1">
                      <a:alpha val="40000"/>
                    </a:schemeClr>
                  </a:outerShdw>
                </a:effectLst>
              </a:rPr>
              <a:t>学校では、条件を満たせば、許可を得なくても他人の著作物を利用することができます。</a:t>
            </a:r>
            <a:r>
              <a:rPr lang="ja-JP" altLang="en-US" sz="4000" u="sng" dirty="0">
                <a:ln w="0"/>
                <a:effectLst>
                  <a:outerShdw blurRad="38100" dist="19050" dir="2700000" algn="tl" rotWithShape="0">
                    <a:schemeClr val="dk1">
                      <a:alpha val="40000"/>
                    </a:schemeClr>
                  </a:outerShdw>
                </a:effectLst>
              </a:rPr>
              <a:t>その条件を考えてみよう！</a:t>
            </a:r>
          </a:p>
        </p:txBody>
      </p:sp>
      <p:sp>
        <p:nvSpPr>
          <p:cNvPr id="11269" name="テキスト ボックス 7"/>
          <p:cNvSpPr txBox="1">
            <a:spLocks noChangeArrowheads="1"/>
          </p:cNvSpPr>
          <p:nvPr/>
        </p:nvSpPr>
        <p:spPr bwMode="auto">
          <a:xfrm>
            <a:off x="210721" y="990631"/>
            <a:ext cx="603250" cy="708025"/>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a:solidFill>
                  <a:srgbClr val="002060"/>
                </a:solidFill>
                <a:latin typeface="HGP創英角ﾎﾟｯﾌﾟ体" panose="040B0A00000000000000" pitchFamily="50" charset="-128"/>
                <a:ea typeface="HGP創英角ﾎﾟｯﾌﾟ体" panose="040B0A00000000000000" pitchFamily="50" charset="-128"/>
              </a:rPr>
              <a:t>Ｑ</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⑥気を付ける点</a:t>
              </a:r>
            </a:p>
          </p:txBody>
        </p:sp>
      </p:grpSp>
      <p:sp>
        <p:nvSpPr>
          <p:cNvPr id="16" name="テキスト ボックス 4"/>
          <p:cNvSpPr>
            <a:spLocks noChangeArrowheads="1"/>
          </p:cNvSpPr>
          <p:nvPr/>
        </p:nvSpPr>
        <p:spPr bwMode="auto">
          <a:xfrm>
            <a:off x="107504" y="863872"/>
            <a:ext cx="8928992"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１．教育を担当する者及び授業を受ける者であるか？</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授業を担当する教員や、教員の指導の下にある生徒の使用に限ります。</a:t>
            </a:r>
            <a:endParaRPr lang="en-US" altLang="ja-JP"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２．授業の過程における使用であるか？</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授業とは、クラスでの授業</a:t>
            </a:r>
            <a:r>
              <a:rPr lang="ja-JP" altLang="en-US" sz="240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、総合的な学習の時間、</a:t>
            </a:r>
            <a:r>
              <a:rPr lang="ja-JP" altLang="en-US"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学校行事、実験、実習、実技、部活動などを指します。</a:t>
            </a:r>
            <a:endParaRPr lang="en-US" altLang="ja-JP"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３．複製する数は、必要と認められる限度であるか？</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原則として、部数は１クラスの人数</a:t>
            </a:r>
            <a:r>
              <a:rPr lang="en-US" altLang="ja-JP"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(50</a:t>
            </a:r>
            <a:r>
              <a:rPr lang="ja-JP" altLang="en-US"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人程度まで</a:t>
            </a:r>
            <a:r>
              <a:rPr lang="en-US" altLang="ja-JP"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と授業を担任する者の合計が限度となっています。</a:t>
            </a:r>
            <a:endParaRPr lang="en-US" altLang="ja-JP"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４．著作権者の利益を不当に害していないか？</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購入していない問題集を複製して配布する行為は、作品等を作った人</a:t>
            </a:r>
            <a:r>
              <a:rPr lang="en-US" altLang="ja-JP"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著作権者</a:t>
            </a:r>
            <a:r>
              <a:rPr lang="en-US" altLang="ja-JP"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24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の利益を不当に害することになります。</a:t>
            </a:r>
            <a:endParaRPr lang="ja-JP" altLang="en-US" sz="2400" dirty="0">
              <a:effectLst>
                <a:outerShdw blurRad="38100" dist="38100" dir="2700000" algn="tl">
                  <a:srgbClr val="C0C0C0"/>
                </a:outerShdw>
              </a:effectLst>
              <a:latin typeface="A-OTF 新ゴ Pro L" pitchFamily="34" charset="-128"/>
              <a:ea typeface="A-OTF 新ゴ Pro L" pitchFamily="34" charset="-128"/>
            </a:endParaRPr>
          </a:p>
        </p:txBody>
      </p:sp>
      <p:sp>
        <p:nvSpPr>
          <p:cNvPr id="7" name="フローチャート: 抜出し 6"/>
          <p:cNvSpPr/>
          <p:nvPr/>
        </p:nvSpPr>
        <p:spPr>
          <a:xfrm>
            <a:off x="4017640" y="20497"/>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8" name="テキスト ボックス 3"/>
          <p:cNvSpPr txBox="1">
            <a:spLocks noChangeArrowheads="1"/>
          </p:cNvSpPr>
          <p:nvPr/>
        </p:nvSpPr>
        <p:spPr bwMode="auto">
          <a:xfrm>
            <a:off x="4108888" y="141147"/>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sp>
        <p:nvSpPr>
          <p:cNvPr id="2" name="テキスト ボックス 1"/>
          <p:cNvSpPr txBox="1"/>
          <p:nvPr/>
        </p:nvSpPr>
        <p:spPr>
          <a:xfrm>
            <a:off x="5202174" y="5715"/>
            <a:ext cx="3926075" cy="830997"/>
          </a:xfrm>
          <a:prstGeom prst="rect">
            <a:avLst/>
          </a:prstGeom>
          <a:noFill/>
        </p:spPr>
        <p:txBody>
          <a:bodyPr wrap="none" rtlCol="0">
            <a:spAutoFit/>
          </a:bodyPr>
          <a:lstStyle/>
          <a:p>
            <a:r>
              <a:rPr kumimoji="1" lang="en-US" altLang="ja-JP" sz="2400" dirty="0"/>
              <a:t>※</a:t>
            </a:r>
            <a:r>
              <a:rPr kumimoji="1" lang="ja-JP" altLang="en-US" sz="2400" dirty="0"/>
              <a:t>全ての条件を満たしている</a:t>
            </a:r>
            <a:endParaRPr kumimoji="1" lang="en-US" altLang="ja-JP" sz="2400" dirty="0"/>
          </a:p>
          <a:p>
            <a:r>
              <a:rPr kumimoji="1" lang="ja-JP" altLang="en-US" sz="2400" dirty="0"/>
              <a:t>　 必要があります。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animEffect transition="in" filter="fade">
                                      <p:cBhvr>
                                        <p:cTn id="23" dur="500"/>
                                        <p:tgtEl>
                                          <p:spTgt spid="16">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6">
                                            <p:txEl>
                                              <p:pRg st="5" end="5"/>
                                            </p:txEl>
                                          </p:spTgt>
                                        </p:tgtEl>
                                        <p:attrNameLst>
                                          <p:attrName>style.visibility</p:attrName>
                                        </p:attrNameLst>
                                      </p:cBhvr>
                                      <p:to>
                                        <p:strVal val="visible"/>
                                      </p:to>
                                    </p:set>
                                    <p:animEffect transition="in" filter="fade">
                                      <p:cBhvr>
                                        <p:cTn id="26" dur="500"/>
                                        <p:tgtEl>
                                          <p:spTgt spid="16">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animEffect transition="in" filter="fade">
                                      <p:cBhvr>
                                        <p:cTn id="31" dur="500"/>
                                        <p:tgtEl>
                                          <p:spTgt spid="16">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6">
                                            <p:txEl>
                                              <p:pRg st="7" end="7"/>
                                            </p:txEl>
                                          </p:spTgt>
                                        </p:tgtEl>
                                        <p:attrNameLst>
                                          <p:attrName>style.visibility</p:attrName>
                                        </p:attrNameLst>
                                      </p:cBhvr>
                                      <p:to>
                                        <p:strVal val="visible"/>
                                      </p:to>
                                    </p:set>
                                    <p:animEffect transition="in" filter="fade">
                                      <p:cBhvr>
                                        <p:cTn id="34" dur="500"/>
                                        <p:tgtEl>
                                          <p:spTgt spid="1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⑦著作権とは？</a:t>
              </a:r>
            </a:p>
          </p:txBody>
        </p:sp>
      </p:grpSp>
      <p:sp>
        <p:nvSpPr>
          <p:cNvPr id="16" name="テキスト ボックス 4"/>
          <p:cNvSpPr>
            <a:spLocks noChangeArrowheads="1"/>
          </p:cNvSpPr>
          <p:nvPr/>
        </p:nvSpPr>
        <p:spPr bwMode="auto">
          <a:xfrm>
            <a:off x="250825" y="981075"/>
            <a:ext cx="8893175"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小説、音楽、美術、アニメなどの作品は、それを作った人がそれぞれ自分の考えや気持ちを作品として表現したものです。</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「著作物」</a:t>
            </a: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表現されたもの</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「著作者」</a:t>
            </a: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著作物を創作した人</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「著作権」</a:t>
            </a: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法律によって著作者に与えられる権利　</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著作権法では、著作物とは、「</a:t>
            </a:r>
            <a:r>
              <a:rPr lang="ja-JP" altLang="en-US" sz="2800" u="sng" dirty="0">
                <a:solidFill>
                  <a:srgbClr val="00206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思想または感情を創作的に表現したものであって、文芸、学術、美術または音楽の範囲に属するもの</a:t>
            </a: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」であるとされています。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xEl>
                                              <p:pRg st="1" end="1"/>
                                            </p:txEl>
                                          </p:spTgt>
                                        </p:tgtEl>
                                        <p:attrNameLst>
                                          <p:attrName>style.visibility</p:attrName>
                                        </p:attrNameLst>
                                      </p:cBhvr>
                                      <p:to>
                                        <p:strVal val="visible"/>
                                      </p:to>
                                    </p:set>
                                    <p:animEffect transition="in" filter="fade">
                                      <p:cBhvr>
                                        <p:cTn id="12" dur="500"/>
                                        <p:tgtEl>
                                          <p:spTgt spid="1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
                                            <p:txEl>
                                              <p:pRg st="2" end="2"/>
                                            </p:txEl>
                                          </p:spTgt>
                                        </p:tgtEl>
                                        <p:attrNameLst>
                                          <p:attrName>style.visibility</p:attrName>
                                        </p:attrNameLst>
                                      </p:cBhvr>
                                      <p:to>
                                        <p:strVal val="visible"/>
                                      </p:to>
                                    </p:set>
                                    <p:animEffect transition="in" filter="fade">
                                      <p:cBhvr>
                                        <p:cTn id="17" dur="500"/>
                                        <p:tgtEl>
                                          <p:spTgt spid="1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xEl>
                                              <p:pRg st="3" end="3"/>
                                            </p:txEl>
                                          </p:spTgt>
                                        </p:tgtEl>
                                        <p:attrNameLst>
                                          <p:attrName>style.visibility</p:attrName>
                                        </p:attrNameLst>
                                      </p:cBhvr>
                                      <p:to>
                                        <p:strVal val="visible"/>
                                      </p:to>
                                    </p:set>
                                    <p:animEffect transition="in" filter="fade">
                                      <p:cBhvr>
                                        <p:cTn id="22" dur="500"/>
                                        <p:tgtEl>
                                          <p:spTgt spid="1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6">
                                            <p:txEl>
                                              <p:pRg st="4" end="4"/>
                                            </p:txEl>
                                          </p:spTgt>
                                        </p:tgtEl>
                                        <p:attrNameLst>
                                          <p:attrName>style.visibility</p:attrName>
                                        </p:attrNameLst>
                                      </p:cBhvr>
                                      <p:to>
                                        <p:strVal val="visible"/>
                                      </p:to>
                                    </p:set>
                                    <p:animEffect transition="in" filter="fade">
                                      <p:cBhvr>
                                        <p:cTn id="27" dur="500"/>
                                        <p:tgtEl>
                                          <p:spTgt spid="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⑧著作権とは？</a:t>
              </a:r>
            </a:p>
          </p:txBody>
        </p:sp>
      </p:grpSp>
      <p:sp>
        <p:nvSpPr>
          <p:cNvPr id="16" name="テキスト ボックス 4"/>
          <p:cNvSpPr>
            <a:spLocks noChangeArrowheads="1"/>
          </p:cNvSpPr>
          <p:nvPr/>
        </p:nvSpPr>
        <p:spPr bwMode="auto">
          <a:xfrm>
            <a:off x="250825" y="981075"/>
            <a:ext cx="8893175"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著作権法は、著作権の内容を、大きく次の二つに分けて定めています。</a:t>
            </a:r>
            <a:endParaRPr lang="en-US" altLang="ja-JP" sz="16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endParaRPr lang="en-US" altLang="ja-JP" sz="1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「著作者人格権」</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著作物を通して表現されている著作者の人格を守る権利</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「著作権</a:t>
            </a:r>
            <a:r>
              <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財産権</a:t>
            </a:r>
            <a:r>
              <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著作権者が著作物の利用を許可してその使用料を受け取ることができる権利</a:t>
            </a:r>
          </a:p>
        </p:txBody>
      </p:sp>
    </p:spTree>
    <p:extLst>
      <p:ext uri="{BB962C8B-B14F-4D97-AF65-F5344CB8AC3E}">
        <p14:creationId xmlns:p14="http://schemas.microsoft.com/office/powerpoint/2010/main" val="57073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animEffect transition="in" filter="fade">
                                      <p:cBhvr>
                                        <p:cTn id="7" dur="500"/>
                                        <p:tgtEl>
                                          <p:spTgt spid="16">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3" end="3"/>
                                            </p:txEl>
                                          </p:spTgt>
                                        </p:tgtEl>
                                        <p:attrNameLst>
                                          <p:attrName>style.visibility</p:attrName>
                                        </p:attrNameLst>
                                      </p:cBhvr>
                                      <p:to>
                                        <p:strVal val="visible"/>
                                      </p:to>
                                    </p:set>
                                    <p:animEffect transition="in" filter="fade">
                                      <p:cBhvr>
                                        <p:cTn id="10" dur="500"/>
                                        <p:tgtEl>
                                          <p:spTgt spid="16">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animEffect transition="in" filter="fade">
                                      <p:cBhvr>
                                        <p:cTn id="15" dur="500"/>
                                        <p:tgtEl>
                                          <p:spTgt spid="16">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5" end="5"/>
                                            </p:txEl>
                                          </p:spTgt>
                                        </p:tgtEl>
                                        <p:attrNameLst>
                                          <p:attrName>style.visibility</p:attrName>
                                        </p:attrNameLst>
                                      </p:cBhvr>
                                      <p:to>
                                        <p:strVal val="visible"/>
                                      </p:to>
                                    </p:set>
                                    <p:animEffect transition="in" filter="fade">
                                      <p:cBhvr>
                                        <p:cTn id="18" dur="500"/>
                                        <p:tgtEl>
                                          <p:spTgt spid="1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879</TotalTime>
  <Words>825</Words>
  <Application>Microsoft Office PowerPoint</Application>
  <PresentationFormat>画面に合わせる (4:3)</PresentationFormat>
  <Paragraphs>77</Paragraphs>
  <Slides>10</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6</vt:i4>
      </vt:variant>
      <vt:variant>
        <vt:lpstr>スライド タイトル</vt:lpstr>
      </vt:variant>
      <vt:variant>
        <vt:i4>10</vt:i4>
      </vt:variant>
    </vt:vector>
  </HeadingPairs>
  <TitlesOfParts>
    <vt:vector size="24" baseType="lpstr">
      <vt:lpstr>A-OTF 新ゴ Pro L</vt: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96</cp:revision>
  <cp:lastPrinted>2020-11-12T00:52:27Z</cp:lastPrinted>
  <dcterms:created xsi:type="dcterms:W3CDTF">1601-01-01T00:00:00Z</dcterms:created>
  <dcterms:modified xsi:type="dcterms:W3CDTF">2024-11-20T00:57:36Z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2024-11-20T00:57:36Z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0ba104fa-e3f3-44f8-a35c-9c9d59812d02</vt:lpwstr>
  </property>
  <property fmtid="{D5CDD505-2E9C-101B-9397-08002B2CF9AE}" pid="9" name="MSIP_Label_defa4170-0d19-0005-0004-bc88714345d2_ContentBits">
    <vt:lpwstr>0</vt:lpwstr>
  </property>
</Properties>
</file>