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  <p:sldMasterId id="2147483888" r:id="rId2"/>
    <p:sldMasterId id="2147483889" r:id="rId3"/>
    <p:sldMasterId id="2147483890" r:id="rId4"/>
    <p:sldMasterId id="2147483891" r:id="rId5"/>
    <p:sldMasterId id="2147483892" r:id="rId6"/>
  </p:sldMasterIdLst>
  <p:notesMasterIdLst>
    <p:notesMasterId r:id="rId19"/>
  </p:notesMasterIdLst>
  <p:handoutMasterIdLst>
    <p:handoutMasterId r:id="rId20"/>
  </p:handoutMasterIdLst>
  <p:sldIdLst>
    <p:sldId id="448" r:id="rId7"/>
    <p:sldId id="505" r:id="rId8"/>
    <p:sldId id="506" r:id="rId9"/>
    <p:sldId id="507" r:id="rId10"/>
    <p:sldId id="497" r:id="rId11"/>
    <p:sldId id="498" r:id="rId12"/>
    <p:sldId id="500" r:id="rId13"/>
    <p:sldId id="499" r:id="rId14"/>
    <p:sldId id="501" r:id="rId15"/>
    <p:sldId id="502" r:id="rId16"/>
    <p:sldId id="503" r:id="rId17"/>
    <p:sldId id="504" r:id="rId18"/>
  </p:sldIdLst>
  <p:sldSz cx="9144000" cy="6858000" type="screen4x3"/>
  <p:notesSz cx="6797675" cy="9926638"/>
  <p:custDataLst>
    <p:tags r:id="rId21"/>
  </p:custDataLst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45" userDrawn="1">
          <p15:clr>
            <a:srgbClr val="A4A3A4"/>
          </p15:clr>
        </p15:guide>
        <p15:guide id="2" pos="285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64" d="100"/>
          <a:sy n="164" d="100"/>
        </p:scale>
        <p:origin x="1626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8" y="96"/>
      </p:cViewPr>
      <p:guideLst>
        <p:guide orient="horz" pos="2345"/>
        <p:guide pos="285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tags" Target="tags/tag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524E5D-0646-4995-AC2A-D7A7B41AE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433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74" name="ヘッダー プレースホルダ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7575" name="日付プレースホルダ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6D8A7D22-0FBE-482E-9100-863245A13AE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7172" name="スライド イメージ プレースホルダ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577" name="ノート プレースホルダ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noProof="0"/>
              <a:t>マスタ テキストの書式設定</a:t>
            </a:r>
          </a:p>
          <a:p>
            <a:pPr lvl="1"/>
            <a:r>
              <a:rPr lang="ja-JP" altLang="ja-JP" noProof="0"/>
              <a:t>第 2 レベル</a:t>
            </a:r>
          </a:p>
          <a:p>
            <a:pPr lvl="2"/>
            <a:r>
              <a:rPr lang="ja-JP" altLang="ja-JP" noProof="0"/>
              <a:t>第 3 レベル</a:t>
            </a:r>
          </a:p>
          <a:p>
            <a:pPr lvl="3"/>
            <a:r>
              <a:rPr lang="ja-JP" altLang="ja-JP" noProof="0"/>
              <a:t>第 4 レベル</a:t>
            </a:r>
          </a:p>
          <a:p>
            <a:pPr lvl="4"/>
            <a:r>
              <a:rPr lang="ja-JP" altLang="ja-JP" noProof="0"/>
              <a:t>第 5 レベル</a:t>
            </a:r>
          </a:p>
        </p:txBody>
      </p:sp>
      <p:sp>
        <p:nvSpPr>
          <p:cNvPr id="147578" name="フッター プレースホルダ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7579" name="スライド番号プレースホルダ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65A7B32-8BF4-44C1-9D1D-C6D1B763FB4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676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2053C-C4E6-4B28-B2AD-C8B63150BDB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1730E-8FCF-472B-B266-CDF415548EB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3651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4DB1B-5734-4E9E-99A5-BC0EC741C9A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C861D-6246-4645-9066-D9DDE83D090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1296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1C214-A0C3-4762-8E62-2CAC03222DB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FB2E0-598A-4386-A1A5-373D4EA1F85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3530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A1F6B-815A-401A-9563-D5F634021C4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284B8-BE2B-4694-B883-F088A6D8028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4043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CC881-34F5-47F9-B818-3F216609BA4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99057-4B03-49AB-9F98-E9675A2EC2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462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0B77E-6F4F-4DCB-A938-53361DDAE28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5E039-2117-4FB5-AC2D-08064158BA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43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87770-B9E8-46CC-AD38-20C76E64CF7F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52F60-4A1D-42B4-AA47-3E1FB3F2B9A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276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E5742-AF09-4442-A2F8-D66B02E4529F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82846-387E-4380-B166-AC7F41F40F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74508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C9803-DBE3-4708-AE97-BF198F47A49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29E14-5761-4B6A-85B3-2BAA904D783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71323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6903C-E1C9-4E07-8C73-D2874E02A59F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6F8D0-A6B6-45BB-A1B3-5EABD298E1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89757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4D10A-D9D0-400B-9EE1-7F09A38FAC3B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42FE2-9868-49A8-80D0-0F737077F8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8168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3B31F-C714-490B-9A3B-0D347E82342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144B2-33AE-4A7C-8C39-1C54B339304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87332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B1BA1-A26D-45E3-A186-75FB2BF437B6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F76E4-52E3-45C2-A8C2-C75E943DB79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4475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AADF4-3B4C-4B25-BA80-B38BAC6B004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C1BC5-B259-4DB8-8845-880623B67D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1409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2810B-9A9B-4C26-ADD4-2A8D0F93F8E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06420-CF6A-4509-BBCB-67B0CA3E411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42477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73D5B-1812-4B56-B699-7441824B7CB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01B03-F703-4CAB-82B8-77FEE650FB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86896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C4086-4319-4A8D-8F35-08E0BCE9069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3C646-4306-459E-B1CF-501785D467B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38112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AE58B-85A3-4AE3-A369-F5E2665CE86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B6AA8-19CD-4C84-AB0F-12165E2018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237144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21798-BEFC-4FF4-93AF-01215051B7F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980C5-C167-41D8-9A22-691C37459CB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72380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B5AFC-852A-48DE-BF7F-94274A02F56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088C9-B1BC-402E-9855-54E686E69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63723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62656-4754-4511-ACB1-9210C1B18D52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9BF77-31A9-4824-B057-1107573F76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68825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1E808-23BC-4B3F-914E-6E555024404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58847-5912-4FE1-8F46-6567BE9B116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3885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F4534-5DFE-42FB-8B68-E1B88B113846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B75C9-2949-41AB-9984-0339A4D48E7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73345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56C74-99B8-447D-8F49-CB1B8DD773E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3F901-9CA9-4969-84FB-3EC1C04909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47619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20847-773E-4A93-A8EA-A7D9FFC750A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3D221-D2D2-42B9-8FDF-D6E75C66CFD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99832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86886-9C9F-46BA-AFA7-F6BD292751D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FA228-3DCF-4DA8-B488-CE8062FC791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454031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30966-E356-4A17-853F-A31D8D192EB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2235B-C429-43E0-8633-A88EC982B6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34783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5EF52-67A2-42E1-995F-2A8B8686EF6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2076B-EFFF-484F-87DD-234E772D181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57166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46D92-6CA9-4CDD-96BC-4295CF0860E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E2A09-242C-4B18-80EE-71622C5C67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56730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6A40D-FC78-4773-B8DA-C292E850867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07481-59C6-4E94-83FF-7BDA082F84F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562641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3AB8E-55AD-40B1-A2C9-77D3E14EF65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704AA-0B05-4FCA-B0D4-787F9569EB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48573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20C5F-EB9B-4171-B014-E02A291FF20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005B4-6090-45C0-9408-3B306544061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12823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C9959-A831-49D7-8337-3364A997063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E397D-CAB5-427B-9554-625012DF1D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5364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E53D2-227E-4823-917B-F2238ED84DC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D182E-F607-4A8F-93CF-9BD2AA22633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81938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D6877-54A7-4EAA-BE7D-90D84117D38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EA317-D3B7-4FF8-A88A-AAF25530F1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46648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64906-E38A-4D68-8BBE-2929C9AFA08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A45FF-8CD1-4A62-815B-1865BB0CE4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0574775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35CDC-A7C2-4D54-B1EB-3B0C470BABC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B83D5-6E3D-4804-8B55-88ACFA77F05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572911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9969B-B155-41AC-9DD2-5DCA39DBFC2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6450E-8FC3-4E30-9493-C0CC14A68D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53142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4C07E-A124-4781-B8CE-4279BC458AC2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76E29-B03C-416E-AC8C-C9007E63490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66956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3CEF3-317B-4095-8C16-47A5475A7A1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DCD2B-F3F2-43B1-BE4F-CA4408C1BF3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106956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EDBF5-766C-4526-AF26-2D82696FE54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AF766-1BF7-4568-BBFF-977D24600A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638644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66DF9-9145-4B24-9E10-34D307042BB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F7BF7-3D79-4183-B5FA-01E304FAFA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329689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0B11C-1A80-4887-9B4D-341BD7A39B4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67E05-FE09-46F7-B8F9-E502E5092B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060360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396C3-740C-4378-B23A-B202B3600A6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4BD39-E13E-4E72-BF27-F3C9EF31A1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108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6F956-804A-4964-B215-A942D78B714B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B5B06-BC10-4B00-9D38-C7AC4AAE59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217623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E8D7D-F2E8-4A64-A0D6-F9725B3E48C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DAB3F-8A43-4C98-A7CA-DB7E2A5BA52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2566888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BEDE4-2162-4F1A-BD05-813EA3D37D5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DD00A-15D7-4D3F-B335-A4A077AF00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961278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E42A3-BBEC-43BA-B599-DB2F8D67F432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58F5B-968F-4DA8-AC93-398BE1CB830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16459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FAB40-A33D-4188-855C-41A34ACB13A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D057D-B99F-48A7-8ABF-601B897873E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8965015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DF0B1-5C2E-43CE-B30C-0126A426114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14CED-D0F9-46F9-9FC0-51E627A315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992254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45678-3B52-4459-9B35-A13E581FE19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DD983-A491-4430-9E45-89BF8E6C05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171932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D9D5D-6A7D-4F78-8082-0F8C5EA7E9C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7BF2D-15E2-4E37-BCF4-A3DA9A25D57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011104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89235-98FA-4B71-BCB7-B871DED2AB7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96C4E-03A0-4297-8DBD-1F7712C80C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591060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0FBD5-F8B0-44C9-80FE-398A336390F2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120B9-1AA9-440E-916E-9BC148BB0AC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29456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2FA2D-F4C9-4EA3-B8EA-1002E35EBF8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156CC-8729-4B9B-B330-FE7EE9D1CE4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912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6BD08-D364-40AA-9161-8DC0D928300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55AF7-704A-413A-AC00-E738DA66A7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850473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66D69-E33A-4145-955C-F81144A93CC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084CF-23B3-49B9-99AD-EE9DA5991E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022762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B0703-432A-4E67-9251-897923D9FF8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5BA54-4679-4488-8D71-953B8B9081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818540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74D66-5115-4BB1-AD4F-D6705EAA941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78A03-61A7-4008-8809-3BFE97ABD92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559400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3D249-24A6-45B6-84E8-5AE0DD0F09E2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1833D-B9D2-4A65-AEBC-6A3605A6A45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744789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1BBA1-2A3F-465A-9D3F-8CC710E02C9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C0E0D-E520-4B04-B3D1-16C53FC7AD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918251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CD3BC-05E6-4A5B-A409-13D1EB97871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672B8-79BA-400E-9A0E-4F9FC3FA393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756660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A10E1-EB40-4ACF-B7FD-6F55101A6F46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335DF-B220-4C55-B0F4-A029CDB6FDD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2914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928D7-D67E-4C19-8BF9-0835FDCD471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9B264-166C-4B41-BF19-DA051ADBC1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43870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4CE41-5537-4FE2-9214-6F178B81E456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B123E-7D60-4F68-9819-DD3D71B3F6F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831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81FAD-D005-49ED-8BE1-FB0F7D821F7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BB506-0AF5-4069-B4A7-00D72CBE1B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8256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1027" name="Rectangle 8"/>
          <p:cNvSpPr>
            <a:spLocks noChangeArrowheads="1"/>
          </p:cNvSpPr>
          <p:nvPr/>
        </p:nvSpPr>
        <p:spPr bwMode="auto">
          <a:xfrm>
            <a:off x="0" y="6334125"/>
            <a:ext cx="9144000" cy="66675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102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102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1031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86B9BA7-51D9-4BD0-B89F-8FFE2B24066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1032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33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823BF9AF-0472-47BB-82F8-FA30B693AD7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2" name="Straight Connector 9"/>
          <p:cNvSpPr>
            <a:spLocks noChangeShapeType="1"/>
          </p:cNvSpPr>
          <p:nvPr/>
        </p:nvSpPr>
        <p:spPr bwMode="auto">
          <a:xfrm>
            <a:off x="895350" y="1738313"/>
            <a:ext cx="7475538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2052" name="Straight Connector 8"/>
          <p:cNvSpPr>
            <a:spLocks noChangeShapeType="1"/>
          </p:cNvSpPr>
          <p:nvPr/>
        </p:nvSpPr>
        <p:spPr bwMode="auto">
          <a:xfrm>
            <a:off x="906463" y="4343400"/>
            <a:ext cx="7405687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53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2054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3100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33D0C9BD-C92F-4689-872F-C0B260ED46A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101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102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58732114-CE0D-4C95-80FA-A8847D0ED5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307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307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4133" name="Date Placeholder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8CE28318-CEC7-4F7F-BA99-875A147AAAC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134" name="Footer Placeholder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135" name="Slide Number Placeholder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6E9E9E81-2306-4B3C-B7A6-F242BBFF73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ChangeArrowheads="1"/>
          </p:cNvSpPr>
          <p:nvPr/>
        </p:nvSpPr>
        <p:spPr bwMode="auto">
          <a:xfrm>
            <a:off x="0" y="0"/>
            <a:ext cx="3038475" cy="6858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3030538" y="0"/>
            <a:ext cx="47625" cy="68580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410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410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5166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9250" y="6459538"/>
            <a:ext cx="19637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610F675-DCC1-4EC2-B091-FDF970F077F2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167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00450" y="6459538"/>
            <a:ext cx="3486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168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6A9B5C8B-D47C-4657-8B8B-8C466A62067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ChangeArrowheads="1"/>
          </p:cNvSpPr>
          <p:nvPr/>
        </p:nvSpPr>
        <p:spPr bwMode="auto">
          <a:xfrm>
            <a:off x="0" y="4953000"/>
            <a:ext cx="9142413" cy="1905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5123" name="Rectangle 8"/>
          <p:cNvSpPr>
            <a:spLocks noChangeArrowheads="1"/>
          </p:cNvSpPr>
          <p:nvPr/>
        </p:nvSpPr>
        <p:spPr bwMode="auto">
          <a:xfrm>
            <a:off x="0" y="4914900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5124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5125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6199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FBE2DCD-A1C1-4308-A64E-F7B3688B258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200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201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EB59418-BD26-406E-902B-2997024A21D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614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614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7232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4ACDEC75-2A04-4AD6-B80A-E08FCBC5683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7233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234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C238849-96D4-4CC9-847D-7667AD7DDD1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63770"/>
            <a:ext cx="9104312" cy="624555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/>
          </a:p>
        </p:txBody>
      </p:sp>
      <p:sp>
        <p:nvSpPr>
          <p:cNvPr id="87853" name="Rectangle 813"/>
          <p:cNvSpPr>
            <a:spLocks noChangeArrowheads="1"/>
          </p:cNvSpPr>
          <p:nvPr/>
        </p:nvSpPr>
        <p:spPr bwMode="auto">
          <a:xfrm>
            <a:off x="0" y="-98425"/>
            <a:ext cx="9104313" cy="12954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テーマ２</a:t>
            </a:r>
            <a:endParaRPr lang="en-US" altLang="ja-JP" sz="44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  <a:ea typeface="AR隷書体M" charset="-128"/>
            </a:endParaRPr>
          </a:p>
          <a:p>
            <a:pPr algn="ctr" eaLnBrk="1" hangingPunct="1">
              <a:buSzPct val="100000"/>
              <a:defRPr/>
            </a:pPr>
            <a:r>
              <a:rPr lang="ja-JP" altLang="en-US" sz="4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ネット依存・ゲーム依存</a:t>
            </a:r>
            <a:endParaRPr lang="ja-JP" altLang="en-US" sz="4400" b="1" dirty="0">
              <a:solidFill>
                <a:srgbClr val="FFFFFF"/>
              </a:solidFill>
              <a:effectLst>
                <a:outerShdw blurRad="38100" dist="38100" dir="2700000" algn="tl">
                  <a:schemeClr val="tx1"/>
                </a:outerShdw>
              </a:effectLst>
              <a:latin typeface="ＭＳ Ｐゴシック" panose="020B0600070205080204" pitchFamily="50" charset="-128"/>
              <a:ea typeface="AR隷書体M" charset="-128"/>
            </a:endParaRPr>
          </a:p>
        </p:txBody>
      </p:sp>
      <p:sp>
        <p:nvSpPr>
          <p:cNvPr id="87850" name="フッター プレースホルダー 2"/>
          <p:cNvSpPr>
            <a:spLocks noChangeArrowheads="1"/>
          </p:cNvSpPr>
          <p:nvPr/>
        </p:nvSpPr>
        <p:spPr bwMode="auto">
          <a:xfrm>
            <a:off x="3235325" y="6453188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-110108" y="1697854"/>
            <a:ext cx="9324528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自分をコントロール</a:t>
            </a:r>
            <a:endParaRPr lang="en-US" altLang="ja-JP" sz="54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  <a:p>
            <a:pPr algn="ctr" eaLnBrk="1" hangingPunct="1"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できていますか？</a:t>
            </a:r>
          </a:p>
        </p:txBody>
      </p:sp>
      <p:sp>
        <p:nvSpPr>
          <p:cNvPr id="7" name="正方形/長方形 6"/>
          <p:cNvSpPr/>
          <p:nvPr/>
        </p:nvSpPr>
        <p:spPr>
          <a:xfrm rot="360391">
            <a:off x="4171950" y="4019550"/>
            <a:ext cx="1096963" cy="1878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/>
          </a:p>
        </p:txBody>
      </p:sp>
      <p:pic>
        <p:nvPicPr>
          <p:cNvPr id="8201" name="図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5125" y="3690938"/>
            <a:ext cx="2532063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2" name="テキスト ボックス 5"/>
          <p:cNvSpPr txBox="1">
            <a:spLocks noChangeArrowheads="1"/>
          </p:cNvSpPr>
          <p:nvPr/>
        </p:nvSpPr>
        <p:spPr bwMode="auto">
          <a:xfrm>
            <a:off x="4108450" y="4221163"/>
            <a:ext cx="12239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</a:pPr>
            <a:r>
              <a:rPr kumimoji="1" lang="ja-JP" altLang="en-US" sz="3200">
                <a:solidFill>
                  <a:srgbClr val="FF0000"/>
                </a:solidFill>
              </a:rPr>
              <a:t>ネット</a:t>
            </a:r>
            <a:endParaRPr kumimoji="1" lang="en-US" altLang="ja-JP" sz="3200">
              <a:solidFill>
                <a:srgbClr val="FF0000"/>
              </a:solidFill>
            </a:endParaRPr>
          </a:p>
          <a:p>
            <a:pPr eaLnBrk="1" hangingPunct="1">
              <a:buSzPct val="100000"/>
            </a:pPr>
            <a:r>
              <a:rPr kumimoji="1" lang="ja-JP" altLang="en-US" sz="2800">
                <a:solidFill>
                  <a:srgbClr val="FF0000"/>
                </a:solidFill>
              </a:rPr>
              <a:t>ゲーム</a:t>
            </a:r>
          </a:p>
        </p:txBody>
      </p:sp>
      <p:pic>
        <p:nvPicPr>
          <p:cNvPr id="8203" name="図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25938" y="5141913"/>
            <a:ext cx="777875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7411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7413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⑨依存度チェック</a:t>
              </a:r>
              <a:r>
                <a:rPr lang="ja-JP" altLang="en-US" sz="4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☑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107950" y="836613"/>
            <a:ext cx="8928100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Ｑ１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．ネットゲやームに夢中になっていると感じて</a:t>
            </a:r>
            <a:r>
              <a:rPr lang="ja-JP" alt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ますか？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Ｑ２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．満足をえるために、ネットやゲームを使う時間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をだんだん長くしていかないとならないと感じ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ja-JP" alt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て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いますか？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Ｑ３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．ネットやゲームの使用を制限したり、時間を減　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らしたり、完全にやめようとしたが、うまく</a:t>
            </a:r>
            <a:r>
              <a:rPr lang="ja-JP" alt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ja-JP" alt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なかったことがたびたびありましたか？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Ｑ４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．ネットやゲームの使用時間を短くしたり、完全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にやめようとした時、落ち着かなかったり、不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機嫌や落ち込み、またはイライラなどを感じ</a:t>
            </a:r>
            <a:r>
              <a:rPr lang="ja-JP" alt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したか？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8435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8437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⑩依存度チェック</a:t>
              </a:r>
              <a:r>
                <a:rPr lang="ja-JP" altLang="en-US" sz="4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☑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107950" y="836613"/>
            <a:ext cx="9036050" cy="576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Ｑ５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．使いはじめに決めた時間よりも長い時間ネット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やゲームをしてしまいますか？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Ｑ６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．ネットやゲームを優先するあまり、友人関係を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壊してしまうようなことがありましたか？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Ｑ７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．ネットやゲームへの熱中のしすぎをかくすため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に、家族、学校の先生やその他の人たちにうそ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をついたことがありましたか？　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Ｑ８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．問題から逃げるために、または、絶望的な気持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ち、罪悪感、不安、落ち込みなどといったいや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な気持ちから逃げるためにネットやゲームを使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ja-JP" alt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う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ことがたびたびありましたか？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9459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9461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⑪依存度チェック</a:t>
              </a:r>
              <a:r>
                <a:rPr lang="ja-JP" altLang="en-US" sz="4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☑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250825" y="981075"/>
            <a:ext cx="8424863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endParaRPr lang="en-US" altLang="ja-JP" sz="36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「はい」の数が</a:t>
            </a:r>
            <a:r>
              <a:rPr lang="ja-JP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５つ</a:t>
            </a:r>
            <a:r>
              <a:rPr lang="ja-JP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以上あった場合は</a:t>
            </a:r>
            <a:r>
              <a:rPr lang="ja-JP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要注意</a:t>
            </a:r>
            <a:r>
              <a:rPr lang="ja-JP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です。依存症にならないための対策をしましょう。</a:t>
            </a:r>
            <a:endParaRPr lang="en-US" altLang="ja-JP" sz="36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自分だけで解決が難しい場合には、先生や保護者に相談してみてください。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思考の吹き出し: 雲形 1">
            <a:extLst>
              <a:ext uri="{FF2B5EF4-FFF2-40B4-BE49-F238E27FC236}">
                <a16:creationId xmlns:a16="http://schemas.microsoft.com/office/drawing/2014/main" id="{63BA2BF0-0305-45EF-8090-28880D84630B}"/>
              </a:ext>
            </a:extLst>
          </p:cNvPr>
          <p:cNvSpPr/>
          <p:nvPr/>
        </p:nvSpPr>
        <p:spPr>
          <a:xfrm rot="330244">
            <a:off x="466266" y="3583137"/>
            <a:ext cx="3491491" cy="1655824"/>
          </a:xfrm>
          <a:prstGeom prst="cloudCallout">
            <a:avLst>
              <a:gd name="adj1" fmla="val 38327"/>
              <a:gd name="adj2" fmla="val 44885"/>
            </a:avLst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9220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9239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①スマホやゲームがやめられない</a:t>
              </a:r>
            </a:p>
          </p:txBody>
        </p:sp>
      </p:grpSp>
      <p:sp>
        <p:nvSpPr>
          <p:cNvPr id="6" name="正方形/長方形 5"/>
          <p:cNvSpPr/>
          <p:nvPr/>
        </p:nvSpPr>
        <p:spPr>
          <a:xfrm>
            <a:off x="251520" y="817229"/>
            <a:ext cx="8019764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Ｂ夫さんは、最近、オンラインゲームに熱中して夜ふかしが多くなっています。</a:t>
            </a:r>
            <a:endParaRPr lang="ja-JP" alt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00"/>
              </a:highlight>
            </a:endParaRPr>
          </a:p>
        </p:txBody>
      </p:sp>
      <p:pic>
        <p:nvPicPr>
          <p:cNvPr id="9222" name="図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31325" y="4529138"/>
            <a:ext cx="1100138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図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36100" y="3724275"/>
            <a:ext cx="547688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図 1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52000" y="3168650"/>
            <a:ext cx="547688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D05B1-F30A-4ACF-ACD9-F85698D29D1B}"/>
              </a:ext>
            </a:extLst>
          </p:cNvPr>
          <p:cNvSpPr/>
          <p:nvPr/>
        </p:nvSpPr>
        <p:spPr>
          <a:xfrm>
            <a:off x="1017553" y="3857178"/>
            <a:ext cx="2953885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あと少しで</a:t>
            </a:r>
            <a:endParaRPr lang="en-US" altLang="ja-JP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クリアだし・・・</a:t>
            </a:r>
            <a:endParaRPr lang="en-US" altLang="ja-JP" sz="3200" b="1" dirty="0">
              <a:ln w="9525">
                <a:solidFill>
                  <a:schemeClr val="tx1"/>
                </a:solidFill>
                <a:prstDash val="solid"/>
              </a:ln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pic>
        <p:nvPicPr>
          <p:cNvPr id="9226" name="図 1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24975" y="981075"/>
            <a:ext cx="941388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円/楕円 3"/>
          <p:cNvSpPr/>
          <p:nvPr/>
        </p:nvSpPr>
        <p:spPr>
          <a:xfrm>
            <a:off x="9915525" y="1671638"/>
            <a:ext cx="1403350" cy="1403350"/>
          </a:xfrm>
          <a:prstGeom prst="ellipse">
            <a:avLst/>
          </a:prstGeom>
          <a:noFill/>
          <a:ln w="57150"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cxnSp>
        <p:nvCxnSpPr>
          <p:cNvPr id="7" name="直線コネクタ 6"/>
          <p:cNvCxnSpPr/>
          <p:nvPr/>
        </p:nvCxnSpPr>
        <p:spPr>
          <a:xfrm flipH="1">
            <a:off x="10531475" y="2259013"/>
            <a:ext cx="171450" cy="6651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 flipH="1" flipV="1">
            <a:off x="10444163" y="1992313"/>
            <a:ext cx="260350" cy="4540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flipH="1">
            <a:off x="10144125" y="2327275"/>
            <a:ext cx="619125" cy="24606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思考の吹き出し: 雲形 1">
            <a:extLst>
              <a:ext uri="{FF2B5EF4-FFF2-40B4-BE49-F238E27FC236}">
                <a16:creationId xmlns:a16="http://schemas.microsoft.com/office/drawing/2014/main" id="{63BA2BF0-0305-45EF-8090-28880D84630B}"/>
              </a:ext>
            </a:extLst>
          </p:cNvPr>
          <p:cNvSpPr/>
          <p:nvPr/>
        </p:nvSpPr>
        <p:spPr>
          <a:xfrm rot="330244">
            <a:off x="5402560" y="2544591"/>
            <a:ext cx="3621447" cy="1416050"/>
          </a:xfrm>
          <a:prstGeom prst="cloudCallout">
            <a:avLst>
              <a:gd name="adj1" fmla="val -39102"/>
              <a:gd name="adj2" fmla="val 89590"/>
            </a:avLst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F8D05B1-F30A-4ACF-ACD9-F85698D29D1B}"/>
              </a:ext>
            </a:extLst>
          </p:cNvPr>
          <p:cNvSpPr/>
          <p:nvPr/>
        </p:nvSpPr>
        <p:spPr>
          <a:xfrm>
            <a:off x="5927201" y="2706153"/>
            <a:ext cx="2953885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このアイテム</a:t>
            </a:r>
            <a:endParaRPr lang="en-US" altLang="ja-JP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絶対欲しい・・・</a:t>
            </a:r>
            <a:endParaRPr lang="en-US" altLang="ja-JP" sz="3200" b="1" dirty="0">
              <a:ln w="9525">
                <a:solidFill>
                  <a:schemeClr val="tx1"/>
                </a:solidFill>
                <a:prstDash val="solid"/>
              </a:ln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76650" y="4148138"/>
            <a:ext cx="2384425" cy="16827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3488" y="2382838"/>
            <a:ext cx="1905000" cy="197643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2" name="円/楕円 31"/>
          <p:cNvSpPr/>
          <p:nvPr/>
        </p:nvSpPr>
        <p:spPr>
          <a:xfrm>
            <a:off x="1827213" y="2401888"/>
            <a:ext cx="930275" cy="928687"/>
          </a:xfrm>
          <a:prstGeom prst="ellipse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cxnSp>
        <p:nvCxnSpPr>
          <p:cNvPr id="33" name="直線コネクタ 32"/>
          <p:cNvCxnSpPr/>
          <p:nvPr/>
        </p:nvCxnSpPr>
        <p:spPr>
          <a:xfrm flipH="1">
            <a:off x="2125663" y="2776538"/>
            <a:ext cx="231775" cy="43815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flipH="1" flipV="1">
            <a:off x="2268538" y="2595563"/>
            <a:ext cx="47625" cy="366712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H="1">
            <a:off x="1922463" y="2813050"/>
            <a:ext cx="546100" cy="193675"/>
          </a:xfrm>
          <a:prstGeom prst="line">
            <a:avLst/>
          </a:prstGeom>
          <a:ln w="127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27" grpId="0" animBg="1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図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862805"/>
            <a:ext cx="9144000" cy="5463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思考の吹き出し: 雲形 1">
            <a:extLst>
              <a:ext uri="{FF2B5EF4-FFF2-40B4-BE49-F238E27FC236}">
                <a16:creationId xmlns:a16="http://schemas.microsoft.com/office/drawing/2014/main" id="{63BA2BF0-0305-45EF-8090-28880D84630B}"/>
              </a:ext>
            </a:extLst>
          </p:cNvPr>
          <p:cNvSpPr/>
          <p:nvPr/>
        </p:nvSpPr>
        <p:spPr>
          <a:xfrm rot="330244">
            <a:off x="6526687" y="2396848"/>
            <a:ext cx="2601991" cy="1865574"/>
          </a:xfrm>
          <a:prstGeom prst="cloudCallout">
            <a:avLst>
              <a:gd name="adj1" fmla="val -28344"/>
              <a:gd name="adj2" fmla="val 65647"/>
            </a:avLst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024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0258" name="正方形/長方形 2"/>
            <p:cNvPicPr preferRelativeResize="0">
              <a:picLocks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②スマホやゲームがやめられない</a:t>
              </a:r>
            </a:p>
          </p:txBody>
        </p:sp>
      </p:grpSp>
      <p:sp>
        <p:nvSpPr>
          <p:cNvPr id="6" name="正方形/長方形 5"/>
          <p:cNvSpPr/>
          <p:nvPr/>
        </p:nvSpPr>
        <p:spPr>
          <a:xfrm>
            <a:off x="0" y="776348"/>
            <a:ext cx="9143999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ずっとゲームをやっている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夫さんに、家の人がゲームのやりすぎを指摘します。すると、いつも言い争いになってしまいます。</a:t>
            </a:r>
            <a:endParaRPr lang="ja-JP" alt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F8D05B1-F30A-4ACF-ACD9-F85698D29D1B}"/>
              </a:ext>
            </a:extLst>
          </p:cNvPr>
          <p:cNvSpPr/>
          <p:nvPr/>
        </p:nvSpPr>
        <p:spPr>
          <a:xfrm>
            <a:off x="6756457" y="2780774"/>
            <a:ext cx="234785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ja-JP" alt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今いいところなんだよ！</a:t>
            </a:r>
            <a:endParaRPr lang="en-US" altLang="ja-JP" sz="32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60863" y="4175125"/>
            <a:ext cx="2516187" cy="17748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1038" y="1946275"/>
            <a:ext cx="2386012" cy="24669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爆発 1 7"/>
          <p:cNvSpPr/>
          <p:nvPr/>
        </p:nvSpPr>
        <p:spPr>
          <a:xfrm>
            <a:off x="253719" y="2491276"/>
            <a:ext cx="4272188" cy="3689643"/>
          </a:xfrm>
          <a:prstGeom prst="irregularSeal1">
            <a:avLst/>
          </a:prstGeom>
          <a:solidFill>
            <a:srgbClr val="FFCCCC"/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38" y="4105678"/>
            <a:ext cx="1644889" cy="18383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D05B1-F30A-4ACF-ACD9-F85698D29D1B}"/>
              </a:ext>
            </a:extLst>
          </p:cNvPr>
          <p:cNvSpPr/>
          <p:nvPr/>
        </p:nvSpPr>
        <p:spPr>
          <a:xfrm>
            <a:off x="1690123" y="3628181"/>
            <a:ext cx="2953885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食事中は</a:t>
            </a:r>
            <a:endParaRPr lang="en-US" altLang="ja-JP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スマホやめ</a:t>
            </a:r>
            <a:endParaRPr lang="en-US" altLang="ja-JP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なさい！！</a:t>
            </a:r>
            <a:endParaRPr lang="en-US" altLang="ja-JP" sz="2800" b="1" dirty="0">
              <a:ln w="9525">
                <a:solidFill>
                  <a:schemeClr val="tx1"/>
                </a:solidFill>
                <a:prstDash val="solid"/>
              </a:ln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9" grpId="0"/>
      <p:bldP spid="8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図 3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60738" y="4730775"/>
            <a:ext cx="2135187" cy="150653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1268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1279" name="正方形/長方形 2"/>
            <p:cNvPicPr preferRelativeResize="0">
              <a:picLocks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③スマホやゲームがやめられない</a:t>
              </a:r>
            </a:p>
          </p:txBody>
        </p:sp>
      </p:grpSp>
      <p:sp>
        <p:nvSpPr>
          <p:cNvPr id="6" name="正方形/長方形 5"/>
          <p:cNvSpPr/>
          <p:nvPr/>
        </p:nvSpPr>
        <p:spPr>
          <a:xfrm>
            <a:off x="33390" y="817563"/>
            <a:ext cx="911060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言い争いの後は少し反省して、スマホを触らないようにするのですが、すぐにイライラしてしまい、またゲームを始めてしまいます。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円/楕円 14"/>
          <p:cNvSpPr/>
          <p:nvPr/>
        </p:nvSpPr>
        <p:spPr>
          <a:xfrm>
            <a:off x="1041400" y="2562225"/>
            <a:ext cx="928688" cy="930275"/>
          </a:xfrm>
          <a:prstGeom prst="ellipse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cxnSp>
        <p:nvCxnSpPr>
          <p:cNvPr id="17" name="直線コネクタ 16"/>
          <p:cNvCxnSpPr/>
          <p:nvPr/>
        </p:nvCxnSpPr>
        <p:spPr>
          <a:xfrm flipH="1" flipV="1">
            <a:off x="1395413" y="3035300"/>
            <a:ext cx="436562" cy="55563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flipV="1">
            <a:off x="1471613" y="2776538"/>
            <a:ext cx="82550" cy="36830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 flipH="1">
            <a:off x="1236663" y="2970213"/>
            <a:ext cx="331787" cy="347662"/>
          </a:xfrm>
          <a:prstGeom prst="line">
            <a:avLst/>
          </a:prstGeom>
          <a:ln w="127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思考の吹き出し: 雲形 1">
            <a:extLst>
              <a:ext uri="{FF2B5EF4-FFF2-40B4-BE49-F238E27FC236}">
                <a16:creationId xmlns:a16="http://schemas.microsoft.com/office/drawing/2014/main" id="{63BA2BF0-0305-45EF-8090-28880D84630B}"/>
              </a:ext>
            </a:extLst>
          </p:cNvPr>
          <p:cNvSpPr/>
          <p:nvPr/>
        </p:nvSpPr>
        <p:spPr>
          <a:xfrm rot="328725">
            <a:off x="5541491" y="3873484"/>
            <a:ext cx="3531942" cy="2376743"/>
          </a:xfrm>
          <a:prstGeom prst="cloudCallout">
            <a:avLst>
              <a:gd name="adj1" fmla="val -50463"/>
              <a:gd name="adj2" fmla="val -36307"/>
            </a:avLst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F8D05B1-F30A-4ACF-ACD9-F85698D29D1B}"/>
              </a:ext>
            </a:extLst>
          </p:cNvPr>
          <p:cNvSpPr/>
          <p:nvPr/>
        </p:nvSpPr>
        <p:spPr>
          <a:xfrm>
            <a:off x="5770922" y="4236320"/>
            <a:ext cx="3146899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ja-JP" alt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「もうやめよう」</a:t>
            </a:r>
            <a:endParaRPr lang="en-US" altLang="ja-JP" sz="32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eaLnBrk="1" hangingPunct="1">
              <a:buSzPct val="100000"/>
              <a:defRPr/>
            </a:pPr>
            <a:r>
              <a:rPr lang="ja-JP" alt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って</a:t>
            </a:r>
            <a:r>
              <a:rPr lang="ja-JP" alt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思うのに</a:t>
            </a:r>
            <a:endParaRPr lang="en-US" altLang="ja-JP" sz="32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eaLnBrk="1" hangingPunct="1">
              <a:buSzPct val="100000"/>
              <a:defRPr/>
            </a:pPr>
            <a:r>
              <a:rPr lang="ja-JP" alt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やめられない・・・</a:t>
            </a:r>
            <a:endParaRPr lang="en-US" altLang="ja-JP" sz="32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25" name="思考の吹き出し: 雲形 1">
            <a:extLst>
              <a:ext uri="{FF2B5EF4-FFF2-40B4-BE49-F238E27FC236}">
                <a16:creationId xmlns:a16="http://schemas.microsoft.com/office/drawing/2014/main" id="{63BA2BF0-0305-45EF-8090-28880D84630B}"/>
              </a:ext>
            </a:extLst>
          </p:cNvPr>
          <p:cNvSpPr/>
          <p:nvPr/>
        </p:nvSpPr>
        <p:spPr>
          <a:xfrm rot="330244">
            <a:off x="144239" y="3510365"/>
            <a:ext cx="3231466" cy="2282825"/>
          </a:xfrm>
          <a:prstGeom prst="cloudCallout">
            <a:avLst>
              <a:gd name="adj1" fmla="val 49278"/>
              <a:gd name="adj2" fmla="val -44536"/>
            </a:avLst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F8D05B1-F30A-4ACF-ACD9-F85698D29D1B}"/>
              </a:ext>
            </a:extLst>
          </p:cNvPr>
          <p:cNvSpPr/>
          <p:nvPr/>
        </p:nvSpPr>
        <p:spPr>
          <a:xfrm>
            <a:off x="390221" y="3849553"/>
            <a:ext cx="2739501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ja-JP" alt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夜も遅いけど</a:t>
            </a:r>
            <a:endParaRPr lang="en-US" altLang="ja-JP" sz="32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eaLnBrk="1" hangingPunct="1">
              <a:buSzPct val="100000"/>
              <a:defRPr/>
            </a:pPr>
            <a:r>
              <a:rPr lang="ja-JP" alt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宿題も</a:t>
            </a:r>
            <a:endParaRPr lang="en-US" altLang="ja-JP" sz="32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eaLnBrk="1" hangingPunct="1">
              <a:buSzPct val="100000"/>
              <a:defRPr/>
            </a:pPr>
            <a:r>
              <a:rPr lang="ja-JP" alt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してないし・・・</a:t>
            </a:r>
            <a:endParaRPr lang="en-US" altLang="ja-JP" sz="32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84538" y="2386037"/>
            <a:ext cx="2408237" cy="24987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1" name="思考の吹き出し: 雲形 1">
            <a:extLst>
              <a:ext uri="{FF2B5EF4-FFF2-40B4-BE49-F238E27FC236}">
                <a16:creationId xmlns:a16="http://schemas.microsoft.com/office/drawing/2014/main" id="{63BA2BF0-0305-45EF-8090-28880D84630B}"/>
              </a:ext>
            </a:extLst>
          </p:cNvPr>
          <p:cNvSpPr/>
          <p:nvPr/>
        </p:nvSpPr>
        <p:spPr>
          <a:xfrm rot="21286275">
            <a:off x="5750226" y="1812018"/>
            <a:ext cx="3351840" cy="2088319"/>
          </a:xfrm>
          <a:prstGeom prst="cloudCallout">
            <a:avLst>
              <a:gd name="adj1" fmla="val -54281"/>
              <a:gd name="adj2" fmla="val 30231"/>
            </a:avLst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1F8D05B1-F30A-4ACF-ACD9-F85698D29D1B}"/>
              </a:ext>
            </a:extLst>
          </p:cNvPr>
          <p:cNvSpPr/>
          <p:nvPr/>
        </p:nvSpPr>
        <p:spPr>
          <a:xfrm>
            <a:off x="5889597" y="2060842"/>
            <a:ext cx="3146899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ja-JP" alt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ゲームをやらないと仲間外れにされるし・・・</a:t>
            </a:r>
            <a:endParaRPr lang="en-US" altLang="ja-JP" sz="32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/>
      <p:bldP spid="25" grpId="0" animBg="1"/>
      <p:bldP spid="26" grpId="0"/>
      <p:bldP spid="21" grpId="0" animBg="1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2291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2294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④考えてみよう！</a:t>
              </a:r>
            </a:p>
          </p:txBody>
        </p:sp>
      </p:grpSp>
      <p:sp>
        <p:nvSpPr>
          <p:cNvPr id="16" name="正方形/長方形 15"/>
          <p:cNvSpPr/>
          <p:nvPr/>
        </p:nvSpPr>
        <p:spPr>
          <a:xfrm>
            <a:off x="251520" y="1124744"/>
            <a:ext cx="8928992" cy="45243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</a:t>
            </a:r>
            <a:r>
              <a:rPr lang="ja-JP" alt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ネットやゲームをしすぎると、</a:t>
            </a:r>
            <a:endParaRPr lang="en-US" altLang="ja-JP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どのような影響があるでしょう　</a:t>
            </a:r>
            <a:endParaRPr lang="en-US" altLang="ja-JP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か？</a:t>
            </a:r>
            <a:endParaRPr lang="en-US" altLang="ja-JP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en-US" altLang="ja-JP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【</a:t>
            </a: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観点</a:t>
            </a:r>
            <a:r>
              <a:rPr lang="en-US" altLang="ja-JP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】</a:t>
            </a:r>
          </a:p>
          <a:p>
            <a:pPr eaLnBrk="1" hangingPunct="1">
              <a:buSzPct val="100000"/>
              <a:defRPr/>
            </a:pPr>
            <a:r>
              <a:rPr lang="ja-JP" alt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・生活面　　・健康面　　・学習面</a:t>
            </a:r>
            <a:endParaRPr lang="en-US" altLang="ja-JP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・金銭面　　・人間関係面　など</a:t>
            </a:r>
          </a:p>
        </p:txBody>
      </p:sp>
      <p:sp>
        <p:nvSpPr>
          <p:cNvPr id="12293" name="テキスト ボックス 7"/>
          <p:cNvSpPr txBox="1">
            <a:spLocks noChangeArrowheads="1"/>
          </p:cNvSpPr>
          <p:nvPr/>
        </p:nvSpPr>
        <p:spPr bwMode="auto">
          <a:xfrm>
            <a:off x="80963" y="1196975"/>
            <a:ext cx="603250" cy="70802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400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Ｑ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3315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3317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⑤ネットやゲームのしすぎによる影響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250825" y="692150"/>
            <a:ext cx="8424863" cy="580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１．生活面</a:t>
            </a:r>
            <a:endParaRPr lang="en-US" altLang="ja-JP" sz="3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昼夜逆転、注意力の低下など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２．健康面</a:t>
            </a:r>
            <a:endParaRPr lang="en-US" altLang="ja-JP" sz="3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視力障害、睡眠障害、指の腱鞘炎など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３．学習面</a:t>
            </a:r>
            <a:endParaRPr lang="en-US" altLang="ja-JP" sz="3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学習時間の減少、言語能力の低下など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４．金銭面</a:t>
            </a:r>
            <a:endParaRPr lang="en-US" altLang="ja-JP" sz="3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オンラインゲームの高額請求など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５．人間関係面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親子関係・友人関係の希薄化など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4339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4341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⑥依存症にならないために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250825" y="792163"/>
            <a:ext cx="8785225" cy="580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１．使用している時間を記録する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多くの時間をネットやゲームに費やしていないか確認しましょう。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２．時間を管理する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利用する時間を決めて、時間の管理をしましょう。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３．趣味などに打ち込む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ネットやゲームの代わりとなる活動を見つけましょう。 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４．支援を見つける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自分だけで解決できない場合は、保護者や先生、医療機関などに相談しましょう。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pic>
        <p:nvPicPr>
          <p:cNvPr id="15363" name="正方形/長方形 2"/>
          <p:cNvPicPr preferRelativeResize="0"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0163" y="-30163"/>
            <a:ext cx="9240838" cy="868363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922" name="Rectangle 834"/>
          <p:cNvSpPr>
            <a:spLocks noChangeArrowheads="1"/>
          </p:cNvSpPr>
          <p:nvPr/>
        </p:nvSpPr>
        <p:spPr bwMode="auto">
          <a:xfrm>
            <a:off x="0" y="-12700"/>
            <a:ext cx="9144000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4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⑦注意してほしいポイント</a:t>
            </a:r>
          </a:p>
        </p:txBody>
      </p: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250825" y="908050"/>
            <a:ext cx="8424863" cy="580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１．「ゲーム障害」は疾病です</a:t>
            </a:r>
            <a:endParaRPr lang="en-US" altLang="ja-JP" sz="3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依存度が高くなると「ゲーム障害」になる可能性があります。ゲーム障害は、利用時間などを自分でコントロールできなくなり日常生活に支障が出る病気です。ネット依存の約</a:t>
            </a:r>
            <a:r>
              <a:rPr lang="en-US" altLang="ja-JP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90</a:t>
            </a: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％がゲーム依存ともいわれています。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２．ネットやゲームを使う上での「家庭内</a:t>
            </a:r>
            <a:endParaRPr lang="en-US" altLang="ja-JP" sz="3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ルール」を作りましょう</a:t>
            </a:r>
            <a:endParaRPr lang="en-US" altLang="ja-JP" sz="3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自己管理に加え、家庭で保護者と話し合い、自分の行動を見守ってもらいましょう。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endParaRPr lang="ja-JP" alt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A-OTF 新ゴ Pro L" pitchFamily="34" charset="-128"/>
              <a:ea typeface="A-OTF 新ゴ Pro L" pitchFamily="34" charset="-128"/>
            </a:endParaRPr>
          </a:p>
        </p:txBody>
      </p:sp>
      <p:sp>
        <p:nvSpPr>
          <p:cNvPr id="3" name="フローチャート: 抜出し 2"/>
          <p:cNvSpPr/>
          <p:nvPr/>
        </p:nvSpPr>
        <p:spPr>
          <a:xfrm>
            <a:off x="8028384" y="3855"/>
            <a:ext cx="914400" cy="703263"/>
          </a:xfrm>
          <a:prstGeom prst="flowChartExtra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 sz="9600" dirty="0">
              <a:solidFill>
                <a:schemeClr val="tx1"/>
              </a:solidFill>
            </a:endParaRPr>
          </a:p>
        </p:txBody>
      </p:sp>
      <p:sp>
        <p:nvSpPr>
          <p:cNvPr id="15367" name="テキスト ボックス 3"/>
          <p:cNvSpPr txBox="1">
            <a:spLocks noChangeArrowheads="1"/>
          </p:cNvSpPr>
          <p:nvPr/>
        </p:nvSpPr>
        <p:spPr bwMode="auto">
          <a:xfrm>
            <a:off x="8142684" y="124505"/>
            <a:ext cx="80010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</a:pP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638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6389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⑧依存度チェック</a:t>
              </a:r>
              <a:r>
                <a:rPr lang="ja-JP" altLang="en-US" sz="4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☑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250825" y="981075"/>
            <a:ext cx="8424863" cy="4896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endParaRPr lang="en-US" altLang="ja-JP" sz="36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これから</a:t>
            </a:r>
            <a:r>
              <a:rPr lang="ja-JP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８つ</a:t>
            </a:r>
            <a:r>
              <a:rPr lang="ja-JP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の質問をします。</a:t>
            </a:r>
            <a:endParaRPr lang="en-US" altLang="ja-JP" sz="36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「はい」「いいえ」で回答し、「はい」の数を数えてください。</a:t>
            </a:r>
            <a:endParaRPr lang="en-US" altLang="ja-JP" sz="36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endParaRPr lang="en-US" altLang="ja-JP" sz="36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  <a:ea typeface="A-OTF 新ゴ Pro L" pitchFamily="34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endParaRPr lang="en-US" altLang="ja-JP" sz="36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  <a:ea typeface="A-OTF 新ゴ Pro L" pitchFamily="34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en-US" altLang="ja-JP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-OTF 新ゴ Pro L" pitchFamily="34" charset="-128"/>
              </a:rPr>
              <a:t>【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-OTF 新ゴ Pro L" pitchFamily="34" charset="-128"/>
              </a:rPr>
              <a:t>参考</a:t>
            </a:r>
            <a:r>
              <a:rPr lang="en-US" altLang="ja-JP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-OTF 新ゴ Pro L" pitchFamily="34" charset="-128"/>
              </a:rPr>
              <a:t>】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-OTF 新ゴ Pro L" pitchFamily="34" charset="-128"/>
              </a:rPr>
              <a:t>キンバリー・ヤング博士の診断質問票（ＤＱ）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  <a:ea typeface="A-OTF 新ゴ Pro L" pitchFamily="34" charset="-128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10.11"/>
  <p:tag name="AS_TITLE" val="Aspose.Slides for .NET 3.5"/>
  <p:tag name="AS_VERSION" val="17.9.1"/>
</p:tagLst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2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3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4.xml><?xml version="1.0" encoding="utf-8"?>
<a:theme xmlns:a="http://schemas.openxmlformats.org/drawingml/2006/main" name="4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5.xml><?xml version="1.0" encoding="utf-8"?>
<a:theme xmlns:a="http://schemas.openxmlformats.org/drawingml/2006/main" name="5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6.xml><?xml version="1.0" encoding="utf-8"?>
<a:theme xmlns:a="http://schemas.openxmlformats.org/drawingml/2006/main" name="6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</TotalTime>
  <Words>887</Words>
  <Application>Microsoft Office PowerPoint</Application>
  <PresentationFormat>画面に合わせる (4:3)</PresentationFormat>
  <Paragraphs>110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6</vt:i4>
      </vt:variant>
      <vt:variant>
        <vt:lpstr>スライド タイトル</vt:lpstr>
      </vt:variant>
      <vt:variant>
        <vt:i4>12</vt:i4>
      </vt:variant>
    </vt:vector>
  </HeadingPairs>
  <TitlesOfParts>
    <vt:vector size="26" baseType="lpstr">
      <vt:lpstr>A-OTF 新ゴ Pro L</vt:lpstr>
      <vt:lpstr>HGP創英角ｺﾞｼｯｸUB</vt:lpstr>
      <vt:lpstr>HGP創英角ﾎﾟｯﾌﾟ体</vt:lpstr>
      <vt:lpstr>ＭＳ Ｐゴシック</vt:lpstr>
      <vt:lpstr>ＭＳ ゴシック</vt:lpstr>
      <vt:lpstr>Arial</vt:lpstr>
      <vt:lpstr>Calibri</vt:lpstr>
      <vt:lpstr>Calibri Light</vt:lpstr>
      <vt:lpstr>レトロスペクト</vt:lpstr>
      <vt:lpstr>2_レトロスペクト</vt:lpstr>
      <vt:lpstr>3_レトロスペクト</vt:lpstr>
      <vt:lpstr>4_レトロスペクト</vt:lpstr>
      <vt:lpstr>5_レトロスペクト</vt:lpstr>
      <vt:lpstr>6_レトロスペクト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豊吉 利之</dc:creator>
  <cp:keywords/>
  <dc:description/>
  <cp:lastModifiedBy>出川 尚之</cp:lastModifiedBy>
  <cp:revision>63</cp:revision>
  <cp:lastPrinted>2020-10-29T05:04:36Z</cp:lastPrinted>
  <dcterms:created xsi:type="dcterms:W3CDTF">1601-01-01T00:00:00Z</dcterms:created>
  <dcterms:modified xsi:type="dcterms:W3CDTF">2024-11-20T00:51:19Z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TC024770329991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2024-11-20T00:51:19Z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b3aceacd-ceff-4204-ad98-1574a3312f69</vt:lpwstr>
  </property>
  <property fmtid="{D5CDD505-2E9C-101B-9397-08002B2CF9AE}" pid="8" name="MSIP_Label_defa4170-0d19-0005-0004-bc88714345d2_ActionId">
    <vt:lpwstr>a942a582-2557-4eab-bbaf-24f6a60e4df6</vt:lpwstr>
  </property>
  <property fmtid="{D5CDD505-2E9C-101B-9397-08002B2CF9AE}" pid="9" name="MSIP_Label_defa4170-0d19-0005-0004-bc88714345d2_ContentBits">
    <vt:lpwstr>0</vt:lpwstr>
  </property>
</Properties>
</file>