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64" r:id="rId2"/>
    <p:sldId id="263" r:id="rId3"/>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A0CD85"/>
    <a:srgbClr val="E2F0D9"/>
    <a:srgbClr val="AFABAB"/>
    <a:srgbClr val="C9D1C4"/>
    <a:srgbClr val="E6E6E6"/>
    <a:srgbClr val="FFCCFF"/>
    <a:srgbClr val="FFCCCC"/>
    <a:srgbClr val="FFBA2F"/>
    <a:srgbClr val="0094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6" autoAdjust="0"/>
    <p:restoredTop sz="94343" autoAdjust="0"/>
  </p:normalViewPr>
  <p:slideViewPr>
    <p:cSldViewPr snapToGrid="0">
      <p:cViewPr varScale="1">
        <p:scale>
          <a:sx n="62" d="100"/>
          <a:sy n="62" d="100"/>
        </p:scale>
        <p:origin x="254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C045DBB2-D4B8-44FE-9B9D-2CC1B053BC8E}" type="datetimeFigureOut">
              <a:rPr kumimoji="1" lang="ja-JP" altLang="en-US" smtClean="0"/>
              <a:t>2025/6/26</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48070C2-2FBE-4F01-B180-A7BB987F885B}" type="slidenum">
              <a:rPr kumimoji="1" lang="ja-JP" altLang="en-US" smtClean="0"/>
              <a:t>‹#›</a:t>
            </a:fld>
            <a:endParaRPr kumimoji="1" lang="ja-JP" altLang="en-US"/>
          </a:p>
        </p:txBody>
      </p:sp>
    </p:spTree>
    <p:extLst>
      <p:ext uri="{BB962C8B-B14F-4D97-AF65-F5344CB8AC3E}">
        <p14:creationId xmlns:p14="http://schemas.microsoft.com/office/powerpoint/2010/main" val="1206035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8070C2-2FBE-4F01-B180-A7BB987F885B}" type="slidenum">
              <a:rPr kumimoji="1" lang="ja-JP" altLang="en-US" smtClean="0"/>
              <a:t>1</a:t>
            </a:fld>
            <a:endParaRPr kumimoji="1" lang="ja-JP" altLang="en-US"/>
          </a:p>
        </p:txBody>
      </p:sp>
    </p:spTree>
    <p:extLst>
      <p:ext uri="{BB962C8B-B14F-4D97-AF65-F5344CB8AC3E}">
        <p14:creationId xmlns:p14="http://schemas.microsoft.com/office/powerpoint/2010/main" val="92134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8070C2-2FBE-4F01-B180-A7BB987F885B}" type="slidenum">
              <a:rPr kumimoji="1" lang="ja-JP" altLang="en-US" smtClean="0"/>
              <a:t>2</a:t>
            </a:fld>
            <a:endParaRPr kumimoji="1" lang="ja-JP" altLang="en-US"/>
          </a:p>
        </p:txBody>
      </p:sp>
    </p:spTree>
    <p:extLst>
      <p:ext uri="{BB962C8B-B14F-4D97-AF65-F5344CB8AC3E}">
        <p14:creationId xmlns:p14="http://schemas.microsoft.com/office/powerpoint/2010/main" val="239557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295949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83091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349759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223682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27754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62338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262336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13713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11628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299191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122952-9FC7-4B49-8F03-0AA3F7B58270}" type="datetimeFigureOut">
              <a:rPr kumimoji="1" lang="ja-JP" altLang="en-US" smtClean="0"/>
              <a:t>2025/6/26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74666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122952-9FC7-4B49-8F03-0AA3F7B58270}" type="datetimeFigureOut">
              <a:rPr kumimoji="1" lang="ja-JP" altLang="en-US" smtClean="0"/>
              <a:t>2025/6/26</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3081885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jpeg"/><Relationship Id="rId3" Type="http://schemas.openxmlformats.org/officeDocument/2006/relationships/image" Target="../media/image10.png"/><Relationship Id="rId7" Type="http://schemas.openxmlformats.org/officeDocument/2006/relationships/image" Target="../media/image3.jpe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image" Target="../media/image14.jpeg"/><Relationship Id="rId4" Type="http://schemas.openxmlformats.org/officeDocument/2006/relationships/image" Target="../media/image11.png"/><Relationship Id="rId9" Type="http://schemas.openxmlformats.org/officeDocument/2006/relationships/image" Target="../media/image6.jpeg"/><Relationship Id="rId1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89509" y="286988"/>
            <a:ext cx="3311231" cy="1502871"/>
          </a:xfrm>
          <a:prstGeom prst="rect">
            <a:avLst/>
          </a:prstGeom>
          <a:effectLst>
            <a:softEdge rad="63500"/>
          </a:effectLst>
        </p:spPr>
      </p:pic>
      <p:sp>
        <p:nvSpPr>
          <p:cNvPr id="16" name="テキスト ボックス 15"/>
          <p:cNvSpPr txBox="1"/>
          <p:nvPr/>
        </p:nvSpPr>
        <p:spPr>
          <a:xfrm>
            <a:off x="-45721" y="-19610"/>
            <a:ext cx="6903721" cy="338554"/>
          </a:xfrm>
          <a:prstGeom prst="rect">
            <a:avLst/>
          </a:prstGeom>
          <a:solidFill>
            <a:schemeClr val="accent6">
              <a:lumMod val="40000"/>
              <a:lumOff val="60000"/>
            </a:schemeClr>
          </a:solidFill>
          <a:ln w="12700">
            <a:solidFill>
              <a:schemeClr val="bg1"/>
            </a:solidFill>
          </a:ln>
          <a:effectLst>
            <a:softEdge rad="31750"/>
          </a:effectLst>
        </p:spPr>
        <p:txBody>
          <a:bodyPr wrap="square" rtlCol="0">
            <a:spAutoFit/>
          </a:bodyPr>
          <a:lstStyle/>
          <a:p>
            <a:pPr algn="ctr"/>
            <a:r>
              <a:rPr kumimoji="1" lang="ja-JP" altLang="en-US" sz="1600" dirty="0" err="1">
                <a:latin typeface="UD デジタル 教科書体 NP-R" panose="02020400000000000000" pitchFamily="18" charset="-128"/>
                <a:ea typeface="UD デジタル 教科書体 NP-R" panose="02020400000000000000" pitchFamily="18" charset="-128"/>
              </a:rPr>
              <a:t>障がい</a:t>
            </a:r>
            <a:r>
              <a:rPr kumimoji="1" lang="ja-JP" altLang="en-US" sz="1600" dirty="0">
                <a:latin typeface="UD デジタル 教科書体 NP-R" panose="02020400000000000000" pitchFamily="18" charset="-128"/>
                <a:ea typeface="UD デジタル 教科書体 NP-R" panose="02020400000000000000" pitchFamily="18" charset="-128"/>
              </a:rPr>
              <a:t>者就労支援事業所製造・製作商品</a:t>
            </a:r>
          </a:p>
        </p:txBody>
      </p:sp>
      <p:sp>
        <p:nvSpPr>
          <p:cNvPr id="17" name="テキスト ボックス 16"/>
          <p:cNvSpPr txBox="1"/>
          <p:nvPr/>
        </p:nvSpPr>
        <p:spPr>
          <a:xfrm>
            <a:off x="45358" y="1756761"/>
            <a:ext cx="6721561" cy="400110"/>
          </a:xfrm>
          <a:prstGeom prst="rect">
            <a:avLst/>
          </a:prstGeom>
          <a:noFill/>
        </p:spPr>
        <p:txBody>
          <a:bodyPr wrap="square" rtlCol="0">
            <a:spAutoFit/>
          </a:bodyPr>
          <a:lstStyle/>
          <a:p>
            <a:pPr algn="ctr"/>
            <a:r>
              <a:rPr kumimoji="1" lang="ja-JP" altLang="en-US" sz="2000" dirty="0">
                <a:latin typeface="UD デジタル 教科書体 NP-R" panose="02020400000000000000" pitchFamily="18" charset="-128"/>
                <a:ea typeface="UD デジタル 教科書体 NP-R" panose="02020400000000000000" pitchFamily="18" charset="-128"/>
              </a:rPr>
              <a:t>～県庁舎販売会のご案内～</a:t>
            </a:r>
          </a:p>
        </p:txBody>
      </p:sp>
      <p:graphicFrame>
        <p:nvGraphicFramePr>
          <p:cNvPr id="12" name="表 11"/>
          <p:cNvGraphicFramePr>
            <a:graphicFrameLocks noGrp="1"/>
          </p:cNvGraphicFramePr>
          <p:nvPr>
            <p:extLst>
              <p:ext uri="{D42A27DB-BD31-4B8C-83A1-F6EECF244321}">
                <p14:modId xmlns:p14="http://schemas.microsoft.com/office/powerpoint/2010/main" val="4085988952"/>
              </p:ext>
            </p:extLst>
          </p:nvPr>
        </p:nvGraphicFramePr>
        <p:xfrm>
          <a:off x="-3207" y="2947061"/>
          <a:ext cx="6861207" cy="5488160"/>
        </p:xfrm>
        <a:graphic>
          <a:graphicData uri="http://schemas.openxmlformats.org/drawingml/2006/table">
            <a:tbl>
              <a:tblPr firstRow="1" bandRow="1">
                <a:tableStyleId>{93296810-A885-4BE3-A3E7-6D5BEEA58F35}</a:tableStyleId>
              </a:tblPr>
              <a:tblGrid>
                <a:gridCol w="761557">
                  <a:extLst>
                    <a:ext uri="{9D8B030D-6E8A-4147-A177-3AD203B41FA5}">
                      <a16:colId xmlns:a16="http://schemas.microsoft.com/office/drawing/2014/main" val="4242510210"/>
                    </a:ext>
                  </a:extLst>
                </a:gridCol>
                <a:gridCol w="2225482">
                  <a:extLst>
                    <a:ext uri="{9D8B030D-6E8A-4147-A177-3AD203B41FA5}">
                      <a16:colId xmlns:a16="http://schemas.microsoft.com/office/drawing/2014/main" val="2766765044"/>
                    </a:ext>
                  </a:extLst>
                </a:gridCol>
                <a:gridCol w="2759470">
                  <a:extLst>
                    <a:ext uri="{9D8B030D-6E8A-4147-A177-3AD203B41FA5}">
                      <a16:colId xmlns:a16="http://schemas.microsoft.com/office/drawing/2014/main" val="2624002461"/>
                    </a:ext>
                  </a:extLst>
                </a:gridCol>
                <a:gridCol w="1114698">
                  <a:extLst>
                    <a:ext uri="{9D8B030D-6E8A-4147-A177-3AD203B41FA5}">
                      <a16:colId xmlns:a16="http://schemas.microsoft.com/office/drawing/2014/main" val="3112704473"/>
                    </a:ext>
                  </a:extLst>
                </a:gridCol>
              </a:tblGrid>
              <a:tr h="596661">
                <a:tc>
                  <a:txBody>
                    <a:bodyPr/>
                    <a:lstStyle/>
                    <a:p>
                      <a:pPr algn="ctr"/>
                      <a:r>
                        <a:rPr kumimoji="1" lang="ja-JP" altLang="en-US" sz="1500" dirty="0">
                          <a:latin typeface="UD デジタル 教科書体 NK-R" panose="02020400000000000000" pitchFamily="18" charset="-128"/>
                          <a:ea typeface="UD デジタル 教科書体 NK-R" panose="02020400000000000000" pitchFamily="18" charset="-128"/>
                        </a:rPr>
                        <a:t>日にち</a:t>
                      </a:r>
                    </a:p>
                  </a:txBody>
                  <a:tcPr anchor="ctr" anchorCtr="1"/>
                </a:tc>
                <a:tc>
                  <a:txBody>
                    <a:bodyPr/>
                    <a:lstStyle/>
                    <a:p>
                      <a:pPr algn="ctr"/>
                      <a:r>
                        <a:rPr kumimoji="1" lang="ja-JP" altLang="en-US" sz="1500" dirty="0">
                          <a:latin typeface="UD デジタル 教科書体 NK-R" panose="02020400000000000000" pitchFamily="18" charset="-128"/>
                          <a:ea typeface="UD デジタル 教科書体 NK-R" panose="02020400000000000000" pitchFamily="18" charset="-128"/>
                        </a:rPr>
                        <a:t>施設・事業所名</a:t>
                      </a:r>
                    </a:p>
                  </a:txBody>
                  <a:tcPr anchor="ctr" anchorCtr="1"/>
                </a:tc>
                <a:tc>
                  <a:txBody>
                    <a:bodyPr/>
                    <a:lstStyle/>
                    <a:p>
                      <a:pPr algn="ctr"/>
                      <a:r>
                        <a:rPr kumimoji="1" lang="ja-JP" altLang="en-US" sz="1500" dirty="0">
                          <a:latin typeface="UD デジタル 教科書体 NK-R" panose="02020400000000000000" pitchFamily="18" charset="-128"/>
                          <a:ea typeface="UD デジタル 教科書体 NK-R" panose="02020400000000000000" pitchFamily="18" charset="-128"/>
                        </a:rPr>
                        <a:t>販売商品</a:t>
                      </a:r>
                    </a:p>
                  </a:txBody>
                  <a:tcPr anchor="ctr" anchorCtr="1"/>
                </a:tc>
                <a:tc>
                  <a:txBody>
                    <a:bodyPr/>
                    <a:lstStyle/>
                    <a:p>
                      <a:pPr algn="ctr"/>
                      <a:r>
                        <a:rPr kumimoji="1" lang="ja-JP" altLang="en-US" sz="1500" spc="-300" dirty="0">
                          <a:latin typeface="UD デジタル 教科書体 NK-R" panose="02020400000000000000" pitchFamily="18" charset="-128"/>
                          <a:ea typeface="UD デジタル 教科書体 NK-R" panose="02020400000000000000" pitchFamily="18" charset="-128"/>
                        </a:rPr>
                        <a:t>おすすめ商品</a:t>
                      </a:r>
                    </a:p>
                  </a:txBody>
                  <a:tcPr anchor="ctr" anchorCtr="1"/>
                </a:tc>
                <a:extLst>
                  <a:ext uri="{0D108BD9-81ED-4DB2-BD59-A6C34878D82A}">
                    <a16:rowId xmlns:a16="http://schemas.microsoft.com/office/drawing/2014/main" val="2584907075"/>
                  </a:ext>
                </a:extLst>
              </a:tr>
              <a:tr h="612548">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７</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１</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（火）</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ハートフォスター</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クロワッサンサンド、パン各種</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sz="1450" dirty="0">
                        <a:latin typeface="UD デジタル 教科書体 NK-R" panose="02020400000000000000" pitchFamily="18" charset="-128"/>
                        <a:ea typeface="UD デジタル 教科書体 NK-R" panose="02020400000000000000" pitchFamily="18" charset="-128"/>
                      </a:endParaRPr>
                    </a:p>
                  </a:txBody>
                  <a:tcPr>
                    <a:solidFill>
                      <a:schemeClr val="accent6">
                        <a:lumMod val="20000"/>
                        <a:lumOff val="80000"/>
                      </a:schemeClr>
                    </a:solidFill>
                  </a:tcPr>
                </a:tc>
                <a:extLst>
                  <a:ext uri="{0D108BD9-81ED-4DB2-BD59-A6C34878D82A}">
                    <a16:rowId xmlns:a16="http://schemas.microsoft.com/office/drawing/2014/main" val="353811597"/>
                  </a:ext>
                </a:extLst>
              </a:tr>
              <a:tr h="590422">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nchor="ctr" anchorCtr="1">
                    <a:solidFill>
                      <a:schemeClr val="accent6">
                        <a:lumMod val="20000"/>
                        <a:lumOff val="80000"/>
                      </a:schemeClr>
                    </a:solidFill>
                  </a:tcPr>
                </a:tc>
                <a:tc>
                  <a:txBody>
                    <a:bodyPr/>
                    <a:lstStyle/>
                    <a:p>
                      <a:r>
                        <a:rPr kumimoji="1" lang="ja-JP" altLang="en-US" sz="1600" spc="0" dirty="0">
                          <a:latin typeface="UD デジタル 教科書体 NK-R" panose="02020400000000000000" pitchFamily="18" charset="-128"/>
                          <a:ea typeface="UD デジタル 教科書体 NK-R" panose="02020400000000000000" pitchFamily="18" charset="-128"/>
                        </a:rPr>
                        <a:t>ポラリス</a:t>
                      </a:r>
                      <a:endParaRPr kumimoji="1" lang="ja-JP" altLang="en-US" sz="1600" dirty="0"/>
                    </a:p>
                  </a:txBody>
                  <a:tcPr anchor="ctr" anchorCtr="1">
                    <a:solidFill>
                      <a:schemeClr val="accent6">
                        <a:lumMod val="20000"/>
                        <a:lumOff val="80000"/>
                      </a:schemeClr>
                    </a:solidFill>
                  </a:tcPr>
                </a:tc>
                <a:tc>
                  <a:txBody>
                    <a:bodyPr/>
                    <a:lstStyle/>
                    <a:p>
                      <a:r>
                        <a:rPr kumimoji="1" lang="ja-JP" altLang="en-US" sz="1600" spc="0" dirty="0">
                          <a:latin typeface="UD デジタル 教科書体 NK-R" panose="02020400000000000000" pitchFamily="18" charset="-128"/>
                          <a:ea typeface="UD デジタル 教科書体 NK-R" panose="02020400000000000000" pitchFamily="18" charset="-128"/>
                        </a:rPr>
                        <a:t>折り紙、もこもこバック等</a:t>
                      </a:r>
                      <a:endParaRPr kumimoji="1" lang="ja-JP" altLang="en-US" sz="1600" dirty="0"/>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142069031"/>
                  </a:ext>
                </a:extLst>
              </a:tr>
              <a:tr h="725873">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７</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１０</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（木）</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nchor="ctr" anchorCtr="1">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kern="1000" spc="-150" baseline="0" dirty="0">
                          <a:latin typeface="UD デジタル 教科書体 NK-R" panose="02020400000000000000" pitchFamily="18" charset="-128"/>
                          <a:ea typeface="UD デジタル 教科書体 NK-R" panose="02020400000000000000" pitchFamily="18" charset="-128"/>
                        </a:rPr>
                        <a:t>あしたの会ふくろうの家</a:t>
                      </a: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パン、ケーキ、クッキー各種</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094925451"/>
                  </a:ext>
                </a:extLst>
              </a:tr>
              <a:tr h="640080">
                <a:tc vMerge="1">
                  <a:txBody>
                    <a:bodyPr/>
                    <a:lstStyle/>
                    <a:p>
                      <a:endParaRPr kumimoji="1" lang="ja-JP"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kern="1000" spc="-150" baseline="0" dirty="0">
                          <a:latin typeface="UD デジタル 教科書体 NK-R" panose="02020400000000000000" pitchFamily="18" charset="-128"/>
                          <a:ea typeface="UD デジタル 教科書体 NK-R" panose="02020400000000000000" pitchFamily="18" charset="-128"/>
                        </a:rPr>
                        <a:t>本巣市障がい者就労支援センター</a:t>
                      </a: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カップケーキ、クッキー等</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496752147"/>
                  </a:ext>
                </a:extLst>
              </a:tr>
              <a:tr h="554799">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７</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５（火）</a:t>
                      </a: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もみじの舞</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食パン、</a:t>
                      </a:r>
                      <a:r>
                        <a:rPr kumimoji="1" lang="ja-JP" altLang="en-US" sz="1600" spc="0">
                          <a:latin typeface="UD デジタル 教科書体 NK-R" panose="02020400000000000000" pitchFamily="18" charset="-128"/>
                          <a:ea typeface="UD デジタル 教科書体 NK-R" panose="02020400000000000000" pitchFamily="18" charset="-128"/>
                        </a:rPr>
                        <a:t>ラスク、マフィン等</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051836820"/>
                  </a:ext>
                </a:extLst>
              </a:tr>
              <a:tr h="597345">
                <a:tc vMerge="1">
                  <a:txBody>
                    <a:bodyPr/>
                    <a:lstStyle/>
                    <a:p>
                      <a:endParaRPr dirty="0"/>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長良ひまわり社</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シフォンケーキ、クッキー</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2543732409"/>
                  </a:ext>
                </a:extLst>
              </a:tr>
              <a:tr h="633984">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７</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７</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（木）</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nchor="ctr" anchorCtr="1">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kern="1000" spc="-150" baseline="0" dirty="0">
                          <a:latin typeface="UD デジタル 教科書体 NK-R" panose="02020400000000000000" pitchFamily="18" charset="-128"/>
                          <a:ea typeface="UD デジタル 教科書体 NK-R" panose="02020400000000000000" pitchFamily="18" charset="-128"/>
                        </a:rPr>
                        <a:t>グッドジョブ羽島</a:t>
                      </a: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菓子パン、惣菜パン</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085116498"/>
                  </a:ext>
                </a:extLst>
              </a:tr>
              <a:tr h="536448">
                <a:tc vMerge="1">
                  <a:txBody>
                    <a:bodyPr/>
                    <a:lstStyle/>
                    <a:p>
                      <a:endParaRPr kumimoji="1" lang="ja-JP" altLang="en-US"/>
                    </a:p>
                  </a:txBody>
                  <a:tcPr/>
                </a:tc>
                <a:tc>
                  <a:txBody>
                    <a:bodyPr/>
                    <a:lstStyle/>
                    <a:p>
                      <a:r>
                        <a:rPr kumimoji="1" lang="ja-JP" altLang="en-US" sz="1600" spc="0" dirty="0">
                          <a:latin typeface="UD デジタル 教科書体 NK-R" panose="02020400000000000000" pitchFamily="18" charset="-128"/>
                          <a:ea typeface="UD デジタル 教科書体 NK-R" panose="02020400000000000000" pitchFamily="18" charset="-128"/>
                        </a:rPr>
                        <a:t>ポップコーン</a:t>
                      </a:r>
                      <a:endParaRPr kumimoji="1" lang="ja-JP" altLang="en-US" sz="1600" dirty="0"/>
                    </a:p>
                  </a:txBody>
                  <a:tcPr anchor="ctr" anchorCtr="1">
                    <a:solidFill>
                      <a:schemeClr val="accent6">
                        <a:lumMod val="20000"/>
                        <a:lumOff val="80000"/>
                      </a:schemeClr>
                    </a:solidFill>
                  </a:tcPr>
                </a:tc>
                <a:tc>
                  <a:txBody>
                    <a:bodyPr/>
                    <a:lstStyle/>
                    <a:p>
                      <a:r>
                        <a:rPr kumimoji="1" lang="ja-JP" altLang="en-US" sz="1600" spc="0" dirty="0">
                          <a:latin typeface="UD デジタル 教科書体 NK-R" panose="02020400000000000000" pitchFamily="18" charset="-128"/>
                          <a:ea typeface="UD デジタル 教科書体 NK-R" panose="02020400000000000000" pitchFamily="18" charset="-128"/>
                        </a:rPr>
                        <a:t>コーヒー、ブレスレット等</a:t>
                      </a:r>
                      <a:endParaRPr kumimoji="1" lang="ja-JP" altLang="en-US" sz="1600" dirty="0"/>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3720065645"/>
                  </a:ext>
                </a:extLst>
              </a:tr>
            </a:tbl>
          </a:graphicData>
        </a:graphic>
      </p:graphicFrame>
      <p:sp>
        <p:nvSpPr>
          <p:cNvPr id="4" name="テキスト ボックス 3"/>
          <p:cNvSpPr txBox="1"/>
          <p:nvPr/>
        </p:nvSpPr>
        <p:spPr>
          <a:xfrm>
            <a:off x="1720245" y="2023731"/>
            <a:ext cx="5201648" cy="9233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開催日：毎週火、木曜日、第３金曜日</a:t>
            </a:r>
            <a:br>
              <a:rPr kumimoji="1" lang="en-US" altLang="ja-JP" dirty="0">
                <a:latin typeface="UD デジタル 教科書体 NK-R" panose="02020400000000000000" pitchFamily="18" charset="-128"/>
                <a:ea typeface="UD デジタル 教科書体 NK-R" panose="02020400000000000000" pitchFamily="18" charset="-128"/>
              </a:rPr>
            </a:br>
            <a:r>
              <a:rPr kumimoji="1" lang="ja-JP" altLang="en-US" dirty="0">
                <a:latin typeface="UD デジタル 教科書体 NK-R" panose="02020400000000000000" pitchFamily="18" charset="-128"/>
                <a:ea typeface="UD デジタル 教科書体 NK-R" panose="02020400000000000000" pitchFamily="18" charset="-128"/>
              </a:rPr>
              <a:t>時　　間：１１：３０～１３：００</a:t>
            </a:r>
            <a:br>
              <a:rPr kumimoji="1" lang="en-US" altLang="ja-JP" dirty="0">
                <a:latin typeface="UD デジタル 教科書体 NK-R" panose="02020400000000000000" pitchFamily="18" charset="-128"/>
                <a:ea typeface="UD デジタル 教科書体 NK-R" panose="02020400000000000000" pitchFamily="18" charset="-128"/>
              </a:rPr>
            </a:br>
            <a:r>
              <a:rPr kumimoji="1" lang="ja-JP" altLang="en-US" dirty="0">
                <a:latin typeface="UD デジタル 教科書体 NK-R" panose="02020400000000000000" pitchFamily="18" charset="-128"/>
                <a:ea typeface="UD デジタル 教科書体 NK-R" panose="02020400000000000000" pitchFamily="18" charset="-128"/>
              </a:rPr>
              <a:t>場　　所：県庁２階　物販スペース</a:t>
            </a:r>
          </a:p>
        </p:txBody>
      </p:sp>
      <p:grpSp>
        <p:nvGrpSpPr>
          <p:cNvPr id="56" name="グループ化 55">
            <a:extLst>
              <a:ext uri="{FF2B5EF4-FFF2-40B4-BE49-F238E27FC236}">
                <a16:creationId xmlns:a16="http://schemas.microsoft.com/office/drawing/2014/main" id="{1EA5F366-C5B6-CCB1-FAD2-C50FF066D046}"/>
              </a:ext>
            </a:extLst>
          </p:cNvPr>
          <p:cNvGrpSpPr/>
          <p:nvPr/>
        </p:nvGrpSpPr>
        <p:grpSpPr>
          <a:xfrm>
            <a:off x="-45721" y="8496225"/>
            <a:ext cx="7002814" cy="526370"/>
            <a:chOff x="-45721" y="8361242"/>
            <a:chExt cx="7002814" cy="526370"/>
          </a:xfrm>
        </p:grpSpPr>
        <p:sp>
          <p:nvSpPr>
            <p:cNvPr id="10" name="テキスト ボックス 9"/>
            <p:cNvSpPr txBox="1"/>
            <p:nvPr/>
          </p:nvSpPr>
          <p:spPr>
            <a:xfrm>
              <a:off x="-45721" y="8361242"/>
              <a:ext cx="5788193" cy="288000"/>
            </a:xfrm>
            <a:prstGeom prst="rect">
              <a:avLst/>
            </a:prstGeom>
            <a:noFill/>
          </p:spPr>
          <p:txBody>
            <a:bodyPr wrap="square" rtlCol="0">
              <a:spAutoFit/>
            </a:bodyPr>
            <a:lstStyle/>
            <a:p>
              <a:r>
                <a:rPr kumimoji="1" lang="en-US" altLang="ja-JP" sz="1200" dirty="0">
                  <a:latin typeface="UD デジタル 教科書体 NP-R" panose="02020400000000000000" pitchFamily="18" charset="-128"/>
                  <a:ea typeface="UD デジタル 教科書体 NP-R" panose="02020400000000000000" pitchFamily="18" charset="-128"/>
                </a:rPr>
                <a:t>※</a:t>
              </a:r>
              <a:r>
                <a:rPr kumimoji="1" lang="ja-JP" altLang="en-US" sz="1200" dirty="0">
                  <a:latin typeface="UD デジタル 教科書体 NP-R" panose="02020400000000000000" pitchFamily="18" charset="-128"/>
                  <a:ea typeface="UD デジタル 教科書体 NP-R" panose="02020400000000000000" pitchFamily="18" charset="-128"/>
                </a:rPr>
                <a:t>出店事業所等について当日変更になる場合があります。</a:t>
              </a:r>
              <a:endParaRPr kumimoji="1" lang="ja-JP" altLang="en-US" sz="1050" dirty="0">
                <a:latin typeface="UD デジタル 教科書体 NP-R" panose="02020400000000000000" pitchFamily="18" charset="-128"/>
                <a:ea typeface="UD デジタル 教科書体 NP-R" panose="02020400000000000000" pitchFamily="18" charset="-128"/>
              </a:endParaRPr>
            </a:p>
          </p:txBody>
        </p:sp>
        <p:sp>
          <p:nvSpPr>
            <p:cNvPr id="11" name="正方形/長方形 10"/>
            <p:cNvSpPr/>
            <p:nvPr/>
          </p:nvSpPr>
          <p:spPr>
            <a:xfrm>
              <a:off x="1789509" y="8610613"/>
              <a:ext cx="5167584" cy="276999"/>
            </a:xfrm>
            <a:prstGeom prst="rect">
              <a:avLst/>
            </a:prstGeom>
          </p:spPr>
          <p:txBody>
            <a:bodyPr wrap="square">
              <a:spAutoFit/>
            </a:bodyPr>
            <a:lstStyle/>
            <a:p>
              <a:r>
                <a:rPr kumimoji="1" lang="ja-JP" altLang="en-US" sz="1200" dirty="0">
                  <a:latin typeface="UD デジタル 教科書体 NP-R" panose="02020400000000000000" pitchFamily="18" charset="-128"/>
                  <a:ea typeface="UD デジタル 教科書体 NP-R" panose="02020400000000000000" pitchFamily="18" charset="-128"/>
                </a:rPr>
                <a:t>　お問合せ先：岐阜県セルプ支援センター（</a:t>
              </a:r>
              <a:r>
                <a:rPr kumimoji="1" lang="en-US" altLang="ja-JP" sz="1200" dirty="0">
                  <a:latin typeface="UD デジタル 教科書体 NP-R" panose="02020400000000000000" pitchFamily="18" charset="-128"/>
                  <a:ea typeface="UD デジタル 教科書体 NP-R" panose="02020400000000000000" pitchFamily="18" charset="-128"/>
                </a:rPr>
                <a:t>TEL</a:t>
              </a:r>
              <a:r>
                <a:rPr kumimoji="1" lang="ja-JP" altLang="en-US" sz="1200" dirty="0">
                  <a:latin typeface="UD デジタル 教科書体 NP-R" panose="02020400000000000000" pitchFamily="18" charset="-128"/>
                  <a:ea typeface="UD デジタル 教科書体 NP-R" panose="02020400000000000000" pitchFamily="18" charset="-128"/>
                </a:rPr>
                <a:t>　</a:t>
              </a:r>
              <a:r>
                <a:rPr kumimoji="1" lang="en-US" altLang="ja-JP" sz="1200" dirty="0">
                  <a:latin typeface="UD デジタル 教科書体 NP-R" panose="02020400000000000000" pitchFamily="18" charset="-128"/>
                  <a:ea typeface="UD デジタル 教科書体 NP-R" panose="02020400000000000000" pitchFamily="18" charset="-128"/>
                </a:rPr>
                <a:t>058</a:t>
              </a:r>
              <a:r>
                <a:rPr kumimoji="1" lang="ja-JP" altLang="en-US" sz="1200" dirty="0">
                  <a:latin typeface="UD デジタル 教科書体 NP-R" panose="02020400000000000000" pitchFamily="18" charset="-128"/>
                  <a:ea typeface="UD デジタル 教科書体 NP-R" panose="02020400000000000000" pitchFamily="18" charset="-128"/>
                </a:rPr>
                <a:t>－</a:t>
              </a:r>
              <a:r>
                <a:rPr kumimoji="1" lang="en-US" altLang="ja-JP" sz="1200" dirty="0">
                  <a:latin typeface="UD デジタル 教科書体 NP-R" panose="02020400000000000000" pitchFamily="18" charset="-128"/>
                  <a:ea typeface="UD デジタル 教科書体 NP-R" panose="02020400000000000000" pitchFamily="18" charset="-128"/>
                </a:rPr>
                <a:t>201-1561</a:t>
              </a:r>
              <a:r>
                <a:rPr kumimoji="1" lang="ja-JP" altLang="en-US" sz="1200" dirty="0">
                  <a:latin typeface="UD デジタル 教科書体 NP-R" panose="02020400000000000000" pitchFamily="18" charset="-128"/>
                  <a:ea typeface="UD デジタル 教科書体 NP-R" panose="02020400000000000000" pitchFamily="18" charset="-128"/>
                </a:rPr>
                <a:t>）</a:t>
              </a:r>
              <a:endParaRPr lang="ja-JP" altLang="en-US" sz="1200" dirty="0"/>
            </a:p>
          </p:txBody>
        </p:sp>
      </p:grpSp>
      <p:grpSp>
        <p:nvGrpSpPr>
          <p:cNvPr id="7" name="グループ化 6">
            <a:extLst>
              <a:ext uri="{FF2B5EF4-FFF2-40B4-BE49-F238E27FC236}">
                <a16:creationId xmlns:a16="http://schemas.microsoft.com/office/drawing/2014/main" id="{AA1694B0-A0F6-F521-D79D-184A020BFE7B}"/>
              </a:ext>
            </a:extLst>
          </p:cNvPr>
          <p:cNvGrpSpPr/>
          <p:nvPr/>
        </p:nvGrpSpPr>
        <p:grpSpPr>
          <a:xfrm>
            <a:off x="5891455" y="3546152"/>
            <a:ext cx="820748" cy="622380"/>
            <a:chOff x="5980582" y="6651522"/>
            <a:chExt cx="608717" cy="461595"/>
          </a:xfrm>
        </p:grpSpPr>
        <p:sp>
          <p:nvSpPr>
            <p:cNvPr id="13" name="四角形: 角を丸くする 12">
              <a:extLst>
                <a:ext uri="{FF2B5EF4-FFF2-40B4-BE49-F238E27FC236}">
                  <a16:creationId xmlns:a16="http://schemas.microsoft.com/office/drawing/2014/main" id="{43701CC9-AE89-78AB-AF08-5B16D3054E34}"/>
                </a:ext>
              </a:extLst>
            </p:cNvPr>
            <p:cNvSpPr/>
            <p:nvPr/>
          </p:nvSpPr>
          <p:spPr>
            <a:xfrm>
              <a:off x="5980582" y="6651522"/>
              <a:ext cx="608717" cy="440849"/>
            </a:xfrm>
            <a:prstGeom prst="roundRect">
              <a:avLst/>
            </a:prstGeom>
            <a:blipFill rotWithShape="1">
              <a:blip r:embed="rId4"/>
              <a:srcRect/>
              <a:stretch>
                <a:fillRect t="-2000" b="-2000"/>
              </a:stretch>
            </a:blipFill>
            <a:ln>
              <a:noFill/>
            </a:ln>
            <a:effectLst/>
          </p:spPr>
          <p:style>
            <a:lnRef idx="0">
              <a:scrgbClr r="0" g="0" b="0"/>
            </a:lnRef>
            <a:fillRef idx="1">
              <a:scrgbClr r="0" g="0" b="0"/>
            </a:fillRef>
            <a:effectRef idx="1">
              <a:scrgbClr r="0" g="0" b="0"/>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6DBDD57E-3F99-6B4C-BBE6-F32C44E57321}"/>
                </a:ext>
              </a:extLst>
            </p:cNvPr>
            <p:cNvSpPr/>
            <p:nvPr/>
          </p:nvSpPr>
          <p:spPr>
            <a:xfrm>
              <a:off x="6001180" y="7001885"/>
              <a:ext cx="564272" cy="111232"/>
            </a:xfrm>
            <a:custGeom>
              <a:avLst/>
              <a:gdLst>
                <a:gd name="connsiteX0" fmla="*/ 0 w 564272"/>
                <a:gd name="connsiteY0" fmla="*/ 0 h 111232"/>
                <a:gd name="connsiteX1" fmla="*/ 564272 w 564272"/>
                <a:gd name="connsiteY1" fmla="*/ 0 h 111232"/>
                <a:gd name="connsiteX2" fmla="*/ 564272 w 564272"/>
                <a:gd name="connsiteY2" fmla="*/ 111232 h 111232"/>
                <a:gd name="connsiteX3" fmla="*/ 0 w 564272"/>
                <a:gd name="connsiteY3" fmla="*/ 111232 h 111232"/>
                <a:gd name="connsiteX4" fmla="*/ 0 w 564272"/>
                <a:gd name="connsiteY4" fmla="*/ 0 h 11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72" h="111232">
                  <a:moveTo>
                    <a:pt x="0" y="0"/>
                  </a:moveTo>
                  <a:lnTo>
                    <a:pt x="564272" y="0"/>
                  </a:lnTo>
                  <a:lnTo>
                    <a:pt x="564272" y="111232"/>
                  </a:lnTo>
                  <a:lnTo>
                    <a:pt x="0" y="111232"/>
                  </a:lnTo>
                  <a:lnTo>
                    <a:pt x="0" y="0"/>
                  </a:lnTo>
                  <a:close/>
                </a:path>
              </a:pathLst>
            </a:custGeom>
            <a:solidFill>
              <a:sysClr val="window" lastClr="FFFFFF"/>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菓子パン</a:t>
              </a:r>
              <a:endParaRPr kumimoji="1" lang="en-US" altLang="ja-JP"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nvGrpSpPr>
          <p:cNvPr id="19" name="グループ化 18">
            <a:extLst>
              <a:ext uri="{FF2B5EF4-FFF2-40B4-BE49-F238E27FC236}">
                <a16:creationId xmlns:a16="http://schemas.microsoft.com/office/drawing/2014/main" id="{7B74A257-A44E-6DE2-89B8-FCB5B90B52E1}"/>
              </a:ext>
            </a:extLst>
          </p:cNvPr>
          <p:cNvGrpSpPr/>
          <p:nvPr/>
        </p:nvGrpSpPr>
        <p:grpSpPr>
          <a:xfrm>
            <a:off x="5875061" y="4793348"/>
            <a:ext cx="862375" cy="623732"/>
            <a:chOff x="5576764" y="6172036"/>
            <a:chExt cx="647224" cy="468119"/>
          </a:xfrm>
        </p:grpSpPr>
        <p:sp>
          <p:nvSpPr>
            <p:cNvPr id="20" name="四角形: 角を丸くする 19">
              <a:extLst>
                <a:ext uri="{FF2B5EF4-FFF2-40B4-BE49-F238E27FC236}">
                  <a16:creationId xmlns:a16="http://schemas.microsoft.com/office/drawing/2014/main" id="{92E3E9FC-DF6C-F7A5-A1FE-358124AC635F}"/>
                </a:ext>
              </a:extLst>
            </p:cNvPr>
            <p:cNvSpPr/>
            <p:nvPr/>
          </p:nvSpPr>
          <p:spPr>
            <a:xfrm>
              <a:off x="5576764" y="6172036"/>
              <a:ext cx="647224" cy="466141"/>
            </a:xfrm>
            <a:prstGeom prst="roundRect">
              <a:avLst/>
            </a:prstGeom>
            <a:blipFill rotWithShape="1">
              <a:blip r:embed="rId5"/>
              <a:srcRect/>
              <a:stretch>
                <a:fillRect t="-70000" b="-70000"/>
              </a:stretch>
            </a:blipFill>
          </p:spPr>
          <p:style>
            <a:lnRef idx="0">
              <a:schemeClr val="dk2">
                <a:hueOff val="0"/>
                <a:satOff val="0"/>
                <a:lumOff val="0"/>
                <a:alphaOff val="0"/>
              </a:schemeClr>
            </a:lnRef>
            <a:fillRef idx="1">
              <a:scrgbClr r="0" g="0" b="0"/>
            </a:fillRef>
            <a:effectRef idx="1">
              <a:schemeClr val="dk2">
                <a:tint val="4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フリーフォーム: 図形 20">
              <a:extLst>
                <a:ext uri="{FF2B5EF4-FFF2-40B4-BE49-F238E27FC236}">
                  <a16:creationId xmlns:a16="http://schemas.microsoft.com/office/drawing/2014/main" id="{0D0E8E76-7991-94FF-57D9-005BDCA45976}"/>
                </a:ext>
              </a:extLst>
            </p:cNvPr>
            <p:cNvSpPr/>
            <p:nvPr/>
          </p:nvSpPr>
          <p:spPr>
            <a:xfrm>
              <a:off x="5612740" y="6528923"/>
              <a:ext cx="564272" cy="111232"/>
            </a:xfrm>
            <a:custGeom>
              <a:avLst/>
              <a:gdLst>
                <a:gd name="connsiteX0" fmla="*/ 0 w 564272"/>
                <a:gd name="connsiteY0" fmla="*/ 0 h 111232"/>
                <a:gd name="connsiteX1" fmla="*/ 564272 w 564272"/>
                <a:gd name="connsiteY1" fmla="*/ 0 h 111232"/>
                <a:gd name="connsiteX2" fmla="*/ 564272 w 564272"/>
                <a:gd name="connsiteY2" fmla="*/ 111232 h 111232"/>
                <a:gd name="connsiteX3" fmla="*/ 0 w 564272"/>
                <a:gd name="connsiteY3" fmla="*/ 111232 h 111232"/>
                <a:gd name="connsiteX4" fmla="*/ 0 w 564272"/>
                <a:gd name="connsiteY4" fmla="*/ 0 h 11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72" h="111232">
                  <a:moveTo>
                    <a:pt x="0" y="0"/>
                  </a:moveTo>
                  <a:lnTo>
                    <a:pt x="564272" y="0"/>
                  </a:lnTo>
                  <a:lnTo>
                    <a:pt x="564272" y="111232"/>
                  </a:lnTo>
                  <a:lnTo>
                    <a:pt x="0" y="111232"/>
                  </a:lnTo>
                  <a:lnTo>
                    <a:pt x="0" y="0"/>
                  </a:lnTo>
                  <a:close/>
                </a:path>
              </a:pathLst>
            </a:custGeom>
            <a:solidFill>
              <a:sysClr val="window" lastClr="FFFFFF"/>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桜</a:t>
              </a:r>
              <a:r>
                <a:rPr kumimoji="1" lang="ja-JP" altLang="en-US" sz="800" b="0" kern="1200" baseline="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シフォン</a:t>
              </a:r>
              <a:endParaRPr kumimoji="1" lang="en-US" altLang="ja-JP" sz="800" b="0" kern="1200" baseline="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nvGrpSpPr>
          <p:cNvPr id="45" name="グループ化 44">
            <a:extLst>
              <a:ext uri="{FF2B5EF4-FFF2-40B4-BE49-F238E27FC236}">
                <a16:creationId xmlns:a16="http://schemas.microsoft.com/office/drawing/2014/main" id="{38E2F843-4032-0104-3322-3CD04B1D6DAA}"/>
              </a:ext>
            </a:extLst>
          </p:cNvPr>
          <p:cNvGrpSpPr/>
          <p:nvPr/>
        </p:nvGrpSpPr>
        <p:grpSpPr>
          <a:xfrm>
            <a:off x="5929094" y="5467225"/>
            <a:ext cx="760458" cy="636359"/>
            <a:chOff x="6195749" y="5714468"/>
            <a:chExt cx="662250" cy="554178"/>
          </a:xfrm>
        </p:grpSpPr>
        <p:sp>
          <p:nvSpPr>
            <p:cNvPr id="46" name="四角形: 角を丸くする 45">
              <a:extLst>
                <a:ext uri="{FF2B5EF4-FFF2-40B4-BE49-F238E27FC236}">
                  <a16:creationId xmlns:a16="http://schemas.microsoft.com/office/drawing/2014/main" id="{A13D6948-9D80-DBBA-6C37-F73634030ED6}"/>
                </a:ext>
              </a:extLst>
            </p:cNvPr>
            <p:cNvSpPr/>
            <p:nvPr/>
          </p:nvSpPr>
          <p:spPr>
            <a:xfrm>
              <a:off x="6195749" y="5714468"/>
              <a:ext cx="662250" cy="514243"/>
            </a:xfrm>
            <a:prstGeom prst="roundRect">
              <a:avLst/>
            </a:prstGeom>
            <a:blipFill rotWithShape="1">
              <a:blip r:embed="rId6" cstate="print">
                <a:extLst>
                  <a:ext uri="{28A0092B-C50C-407E-A947-70E740481C1C}">
                    <a14:useLocalDpi xmlns:a14="http://schemas.microsoft.com/office/drawing/2010/main" val="0"/>
                  </a:ext>
                </a:extLst>
              </a:blip>
              <a:srcRect/>
              <a:stretch>
                <a:fillRect l="-4000" r="-4000"/>
              </a:stretch>
            </a:blipFill>
            <a:ln>
              <a:noFill/>
            </a:ln>
            <a:effectLst/>
          </p:spPr>
          <p:style>
            <a:lnRef idx="0">
              <a:scrgbClr r="0" g="0" b="0"/>
            </a:lnRef>
            <a:fillRef idx="1">
              <a:scrgbClr r="0" g="0" b="0"/>
            </a:fillRef>
            <a:effectRef idx="1">
              <a:scrgbClr r="0" g="0" b="0"/>
            </a:effectRef>
            <a:fontRef idx="minor">
              <a:schemeClr val="dk1">
                <a:hueOff val="0"/>
                <a:satOff val="0"/>
                <a:lumOff val="0"/>
                <a:alphaOff val="0"/>
              </a:schemeClr>
            </a:fontRef>
          </p:style>
          <p:txBody>
            <a:bodyPr/>
            <a:lstStyle/>
            <a:p>
              <a:endParaRPr lang="ja-JP" altLang="en-US"/>
            </a:p>
          </p:txBody>
        </p:sp>
        <p:sp>
          <p:nvSpPr>
            <p:cNvPr id="47" name="フリーフォーム: 図形 46">
              <a:extLst>
                <a:ext uri="{FF2B5EF4-FFF2-40B4-BE49-F238E27FC236}">
                  <a16:creationId xmlns:a16="http://schemas.microsoft.com/office/drawing/2014/main" id="{EF1F8FBE-3FE7-A680-0F93-32FC20FE38F7}"/>
                </a:ext>
              </a:extLst>
            </p:cNvPr>
            <p:cNvSpPr/>
            <p:nvPr/>
          </p:nvSpPr>
          <p:spPr>
            <a:xfrm>
              <a:off x="6232051" y="6130431"/>
              <a:ext cx="599925" cy="138215"/>
            </a:xfrm>
            <a:custGeom>
              <a:avLst/>
              <a:gdLst>
                <a:gd name="connsiteX0" fmla="*/ 0 w 625948"/>
                <a:gd name="connsiteY0" fmla="*/ 0 h 144210"/>
                <a:gd name="connsiteX1" fmla="*/ 625948 w 625948"/>
                <a:gd name="connsiteY1" fmla="*/ 0 h 144210"/>
                <a:gd name="connsiteX2" fmla="*/ 625948 w 625948"/>
                <a:gd name="connsiteY2" fmla="*/ 144210 h 144210"/>
                <a:gd name="connsiteX3" fmla="*/ 0 w 625948"/>
                <a:gd name="connsiteY3" fmla="*/ 144210 h 144210"/>
                <a:gd name="connsiteX4" fmla="*/ 0 w 625948"/>
                <a:gd name="connsiteY4" fmla="*/ 0 h 14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48" h="144210">
                  <a:moveTo>
                    <a:pt x="0" y="0"/>
                  </a:moveTo>
                  <a:lnTo>
                    <a:pt x="625948" y="0"/>
                  </a:lnTo>
                  <a:lnTo>
                    <a:pt x="625948" y="144210"/>
                  </a:lnTo>
                  <a:lnTo>
                    <a:pt x="0" y="144210"/>
                  </a:lnTo>
                  <a:lnTo>
                    <a:pt x="0" y="0"/>
                  </a:lnTo>
                  <a:close/>
                </a:path>
              </a:pathLst>
            </a:custGeom>
            <a:solidFill>
              <a:sysClr val="window" lastClr="FFFFFF"/>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spcFirstLastPara="0" vert="horz" wrap="square" lIns="15240" tIns="108000" rIns="15240" bIns="72000" numCol="1" spcCol="1270" anchor="ctr" anchorCtr="0">
              <a:noAutofit/>
            </a:bodyPr>
            <a:lstStyle/>
            <a:p>
              <a:pPr marL="0" lvl="0" indent="0" algn="ctr" defTabSz="333375">
                <a:lnSpc>
                  <a:spcPct val="90000"/>
                </a:lnSpc>
                <a:spcBef>
                  <a:spcPct val="0"/>
                </a:spcBef>
                <a:spcAft>
                  <a:spcPct val="5000"/>
                </a:spcAft>
                <a:buNone/>
              </a:pPr>
              <a:r>
                <a:rPr kumimoji="1" lang="ja-JP" altLang="en-US" sz="7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もとまるサブレ</a:t>
              </a:r>
            </a:p>
          </p:txBody>
        </p:sp>
      </p:grpSp>
      <p:grpSp>
        <p:nvGrpSpPr>
          <p:cNvPr id="48" name="グループ化 47">
            <a:extLst>
              <a:ext uri="{FF2B5EF4-FFF2-40B4-BE49-F238E27FC236}">
                <a16:creationId xmlns:a16="http://schemas.microsoft.com/office/drawing/2014/main" id="{DAC5B582-D35B-9381-8019-39C8701154E1}"/>
              </a:ext>
            </a:extLst>
          </p:cNvPr>
          <p:cNvGrpSpPr/>
          <p:nvPr/>
        </p:nvGrpSpPr>
        <p:grpSpPr>
          <a:xfrm>
            <a:off x="5923818" y="6134949"/>
            <a:ext cx="751848" cy="510638"/>
            <a:chOff x="5912006" y="6217079"/>
            <a:chExt cx="787956" cy="535161"/>
          </a:xfrm>
        </p:grpSpPr>
        <p:pic>
          <p:nvPicPr>
            <p:cNvPr id="49" name="図 48" descr="食品, チーズ, テーブル, 座る が含まれている画像&#10;&#10;自動的に生成された説明">
              <a:extLst>
                <a:ext uri="{FF2B5EF4-FFF2-40B4-BE49-F238E27FC236}">
                  <a16:creationId xmlns:a16="http://schemas.microsoft.com/office/drawing/2014/main" id="{892374A1-8D1F-063D-4A75-9C4575C2BC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082"/>
            <a:stretch/>
          </p:blipFill>
          <p:spPr>
            <a:xfrm>
              <a:off x="5912006" y="6217079"/>
              <a:ext cx="787956" cy="535161"/>
            </a:xfrm>
            <a:prstGeom prst="roundRect">
              <a:avLst/>
            </a:prstGeom>
          </p:spPr>
        </p:pic>
        <p:grpSp>
          <p:nvGrpSpPr>
            <p:cNvPr id="50" name="グループ化 49">
              <a:extLst>
                <a:ext uri="{FF2B5EF4-FFF2-40B4-BE49-F238E27FC236}">
                  <a16:creationId xmlns:a16="http://schemas.microsoft.com/office/drawing/2014/main" id="{7512DB8B-E4C3-0BF9-8B63-6C9C16A79E18}"/>
                </a:ext>
              </a:extLst>
            </p:cNvPr>
            <p:cNvGrpSpPr/>
            <p:nvPr/>
          </p:nvGrpSpPr>
          <p:grpSpPr>
            <a:xfrm>
              <a:off x="6028692" y="6639282"/>
              <a:ext cx="573032" cy="112958"/>
              <a:chOff x="249974" y="3351868"/>
              <a:chExt cx="573032" cy="112958"/>
            </a:xfrm>
            <a:scene3d>
              <a:camera prst="orthographicFront"/>
              <a:lightRig rig="flat" dir="t"/>
            </a:scene3d>
          </p:grpSpPr>
          <p:sp>
            <p:nvSpPr>
              <p:cNvPr id="62" name="正方形/長方形 61">
                <a:extLst>
                  <a:ext uri="{FF2B5EF4-FFF2-40B4-BE49-F238E27FC236}">
                    <a16:creationId xmlns:a16="http://schemas.microsoft.com/office/drawing/2014/main" id="{328557AE-9FCC-417C-C2CF-83F475887150}"/>
                  </a:ext>
                </a:extLst>
              </p:cNvPr>
              <p:cNvSpPr/>
              <p:nvPr/>
            </p:nvSpPr>
            <p:spPr>
              <a:xfrm>
                <a:off x="249974" y="3351868"/>
                <a:ext cx="573032" cy="112958"/>
              </a:xfrm>
              <a:prstGeom prst="rect">
                <a:avLst/>
              </a:prstGeom>
              <a:solidFill>
                <a:sysClr val="window" lastClr="FFFFFF"/>
              </a:soli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63" name="テキスト ボックス 62">
                <a:extLst>
                  <a:ext uri="{FF2B5EF4-FFF2-40B4-BE49-F238E27FC236}">
                    <a16:creationId xmlns:a16="http://schemas.microsoft.com/office/drawing/2014/main" id="{727449C2-1CA2-14AF-EA64-9567CC59032E}"/>
                  </a:ext>
                </a:extLst>
              </p:cNvPr>
              <p:cNvSpPr txBox="1"/>
              <p:nvPr/>
            </p:nvSpPr>
            <p:spPr>
              <a:xfrm>
                <a:off x="249974" y="3351868"/>
                <a:ext cx="573032" cy="11295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白い食ぱん</a:t>
                </a:r>
                <a:endParaRPr kumimoji="1" lang="en-US" altLang="ja-JP"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grpSp>
        <p:nvGrpSpPr>
          <p:cNvPr id="64" name="グループ化 63">
            <a:extLst>
              <a:ext uri="{FF2B5EF4-FFF2-40B4-BE49-F238E27FC236}">
                <a16:creationId xmlns:a16="http://schemas.microsoft.com/office/drawing/2014/main" id="{E9D24359-FB3E-7062-05DB-5D3A0FF497D3}"/>
              </a:ext>
            </a:extLst>
          </p:cNvPr>
          <p:cNvGrpSpPr/>
          <p:nvPr/>
        </p:nvGrpSpPr>
        <p:grpSpPr>
          <a:xfrm>
            <a:off x="5851184" y="6670230"/>
            <a:ext cx="896677" cy="578287"/>
            <a:chOff x="5670905" y="4905921"/>
            <a:chExt cx="625948" cy="403688"/>
          </a:xfrm>
        </p:grpSpPr>
        <p:sp>
          <p:nvSpPr>
            <p:cNvPr id="65" name="四角形: 角を丸くする 64">
              <a:extLst>
                <a:ext uri="{FF2B5EF4-FFF2-40B4-BE49-F238E27FC236}">
                  <a16:creationId xmlns:a16="http://schemas.microsoft.com/office/drawing/2014/main" id="{B51B141D-8759-CD7C-EEB3-BF9F7A0BED18}"/>
                </a:ext>
              </a:extLst>
            </p:cNvPr>
            <p:cNvSpPr/>
            <p:nvPr/>
          </p:nvSpPr>
          <p:spPr>
            <a:xfrm>
              <a:off x="5670905" y="4905921"/>
              <a:ext cx="625948" cy="403688"/>
            </a:xfrm>
            <a:prstGeom prst="roundRect">
              <a:avLst/>
            </a:prstGeom>
            <a:blipFill rotWithShape="1">
              <a:blip r:embed="rId8"/>
              <a:srcRect/>
              <a:stretch>
                <a:fillRect t="-18000" b="-18000"/>
              </a:stretch>
            </a:blipFill>
          </p:spPr>
          <p:style>
            <a:lnRef idx="0">
              <a:schemeClr val="dk2">
                <a:hueOff val="0"/>
                <a:satOff val="0"/>
                <a:lumOff val="0"/>
                <a:alphaOff val="0"/>
              </a:schemeClr>
            </a:lnRef>
            <a:fillRef idx="1">
              <a:scrgbClr r="0" g="0" b="0"/>
            </a:fillRef>
            <a:effectRef idx="1">
              <a:schemeClr val="dk2">
                <a:tint val="40000"/>
                <a:hueOff val="0"/>
                <a:satOff val="0"/>
                <a:lumOff val="0"/>
                <a:alphaOff val="0"/>
              </a:schemeClr>
            </a:effectRef>
            <a:fontRef idx="minor">
              <a:schemeClr val="dk1">
                <a:hueOff val="0"/>
                <a:satOff val="0"/>
                <a:lumOff val="0"/>
                <a:alphaOff val="0"/>
              </a:schemeClr>
            </a:fontRef>
          </p:style>
          <p:txBody>
            <a:bodyPr/>
            <a:lstStyle/>
            <a:p>
              <a:endParaRPr lang="ja-JP" altLang="en-US"/>
            </a:p>
          </p:txBody>
        </p:sp>
        <p:grpSp>
          <p:nvGrpSpPr>
            <p:cNvPr id="66" name="グループ化 65">
              <a:extLst>
                <a:ext uri="{FF2B5EF4-FFF2-40B4-BE49-F238E27FC236}">
                  <a16:creationId xmlns:a16="http://schemas.microsoft.com/office/drawing/2014/main" id="{A5EB25DA-C1F8-079B-2ADD-E312BE2F0FBE}"/>
                </a:ext>
              </a:extLst>
            </p:cNvPr>
            <p:cNvGrpSpPr/>
            <p:nvPr/>
          </p:nvGrpSpPr>
          <p:grpSpPr>
            <a:xfrm>
              <a:off x="5735148" y="5211162"/>
              <a:ext cx="488811" cy="92404"/>
              <a:chOff x="292857" y="3394853"/>
              <a:chExt cx="567355" cy="107252"/>
            </a:xfrm>
            <a:scene3d>
              <a:camera prst="orthographicFront"/>
              <a:lightRig rig="flat" dir="t"/>
            </a:scene3d>
          </p:grpSpPr>
          <p:sp>
            <p:nvSpPr>
              <p:cNvPr id="67" name="正方形/長方形 66">
                <a:extLst>
                  <a:ext uri="{FF2B5EF4-FFF2-40B4-BE49-F238E27FC236}">
                    <a16:creationId xmlns:a16="http://schemas.microsoft.com/office/drawing/2014/main" id="{2901E580-D3CE-E6C8-D82F-4B4B4BD166C6}"/>
                  </a:ext>
                </a:extLst>
              </p:cNvPr>
              <p:cNvSpPr/>
              <p:nvPr/>
            </p:nvSpPr>
            <p:spPr>
              <a:xfrm>
                <a:off x="299032" y="3394853"/>
                <a:ext cx="546355" cy="107252"/>
              </a:xfrm>
              <a:prstGeom prst="rect">
                <a:avLst/>
              </a:prstGeom>
              <a:solidFill>
                <a:sysClr val="window" lastClr="FFFFFF"/>
              </a:soli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68" name="テキスト ボックス 67">
                <a:extLst>
                  <a:ext uri="{FF2B5EF4-FFF2-40B4-BE49-F238E27FC236}">
                    <a16:creationId xmlns:a16="http://schemas.microsoft.com/office/drawing/2014/main" id="{151EA2B0-DDC5-5362-93C0-F9A87D16BAF0}"/>
                  </a:ext>
                </a:extLst>
              </p:cNvPr>
              <p:cNvSpPr txBox="1"/>
              <p:nvPr/>
            </p:nvSpPr>
            <p:spPr>
              <a:xfrm>
                <a:off x="292857" y="3394856"/>
                <a:ext cx="567355" cy="107249"/>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08000" rIns="15240" bIns="72000" numCol="1" spcCol="1270" anchor="ctr" anchorCtr="0">
                <a:noAutofit/>
              </a:bodyPr>
              <a:lstStyle/>
              <a:p>
                <a:pPr marL="0" lvl="0" indent="0" algn="ctr" defTabSz="333375">
                  <a:lnSpc>
                    <a:spcPct val="90000"/>
                  </a:lnSpc>
                  <a:spcBef>
                    <a:spcPct val="0"/>
                  </a:spcBef>
                  <a:spcAft>
                    <a:spcPct val="5000"/>
                  </a:spcAft>
                  <a:buNone/>
                </a:pPr>
                <a:r>
                  <a:rPr kumimoji="1" lang="ja-JP" altLang="en-US" sz="75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醤油さぶれ</a:t>
                </a:r>
              </a:p>
            </p:txBody>
          </p:sp>
        </p:grpSp>
      </p:grpSp>
      <p:grpSp>
        <p:nvGrpSpPr>
          <p:cNvPr id="69" name="グループ化 68">
            <a:extLst>
              <a:ext uri="{FF2B5EF4-FFF2-40B4-BE49-F238E27FC236}">
                <a16:creationId xmlns:a16="http://schemas.microsoft.com/office/drawing/2014/main" id="{B5E269BD-8FB4-EC34-B7BF-2BDDD7C2F37D}"/>
              </a:ext>
            </a:extLst>
          </p:cNvPr>
          <p:cNvGrpSpPr/>
          <p:nvPr/>
        </p:nvGrpSpPr>
        <p:grpSpPr>
          <a:xfrm>
            <a:off x="5898208" y="7286638"/>
            <a:ext cx="806751" cy="605064"/>
            <a:chOff x="5937582" y="3806587"/>
            <a:chExt cx="742254" cy="556691"/>
          </a:xfrm>
        </p:grpSpPr>
        <p:pic>
          <p:nvPicPr>
            <p:cNvPr id="70" name="図 69">
              <a:extLst>
                <a:ext uri="{FF2B5EF4-FFF2-40B4-BE49-F238E27FC236}">
                  <a16:creationId xmlns:a16="http://schemas.microsoft.com/office/drawing/2014/main" id="{0DF94853-583C-AD02-9843-8BDB6FD80AB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7582" y="3806587"/>
              <a:ext cx="742254" cy="556691"/>
            </a:xfrm>
            <a:prstGeom prst="roundRect">
              <a:avLst/>
            </a:prstGeom>
            <a:noFill/>
            <a:ln>
              <a:noFill/>
            </a:ln>
          </p:spPr>
        </p:pic>
        <p:grpSp>
          <p:nvGrpSpPr>
            <p:cNvPr id="71" name="グループ化 70">
              <a:extLst>
                <a:ext uri="{FF2B5EF4-FFF2-40B4-BE49-F238E27FC236}">
                  <a16:creationId xmlns:a16="http://schemas.microsoft.com/office/drawing/2014/main" id="{3B72617E-8515-8E37-10C2-C272F0E2AEB1}"/>
                </a:ext>
              </a:extLst>
            </p:cNvPr>
            <p:cNvGrpSpPr/>
            <p:nvPr/>
          </p:nvGrpSpPr>
          <p:grpSpPr>
            <a:xfrm>
              <a:off x="5983624" y="4195988"/>
              <a:ext cx="631411" cy="161144"/>
              <a:chOff x="185750" y="1895153"/>
              <a:chExt cx="631411" cy="161144"/>
            </a:xfrm>
            <a:scene3d>
              <a:camera prst="orthographicFront"/>
              <a:lightRig rig="flat" dir="t"/>
            </a:scene3d>
          </p:grpSpPr>
          <p:sp>
            <p:nvSpPr>
              <p:cNvPr id="72" name="正方形/長方形 71">
                <a:extLst>
                  <a:ext uri="{FF2B5EF4-FFF2-40B4-BE49-F238E27FC236}">
                    <a16:creationId xmlns:a16="http://schemas.microsoft.com/office/drawing/2014/main" id="{F8B8DCCD-45CF-E4E6-A8DD-A353FF8370BF}"/>
                  </a:ext>
                </a:extLst>
              </p:cNvPr>
              <p:cNvSpPr/>
              <p:nvPr/>
            </p:nvSpPr>
            <p:spPr>
              <a:xfrm>
                <a:off x="185750" y="1895153"/>
                <a:ext cx="618100" cy="143982"/>
              </a:xfrm>
              <a:prstGeom prst="rect">
                <a:avLst/>
              </a:prstGeom>
              <a:solidFill>
                <a:sysClr val="window" lastClr="FFFFFF"/>
              </a:soli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73" name="テキスト ボックス 72">
                <a:extLst>
                  <a:ext uri="{FF2B5EF4-FFF2-40B4-BE49-F238E27FC236}">
                    <a16:creationId xmlns:a16="http://schemas.microsoft.com/office/drawing/2014/main" id="{30EE58B0-E4C2-6EB9-7D18-A4F1623EA06D}"/>
                  </a:ext>
                </a:extLst>
              </p:cNvPr>
              <p:cNvSpPr txBox="1"/>
              <p:nvPr/>
            </p:nvSpPr>
            <p:spPr>
              <a:xfrm>
                <a:off x="199061" y="1912315"/>
                <a:ext cx="618100" cy="143982"/>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菓子パン</a:t>
                </a:r>
                <a:endParaRPr kumimoji="1" lang="en-US" altLang="ja-JP" sz="80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grpSp>
        <p:nvGrpSpPr>
          <p:cNvPr id="79" name="グループ化 78">
            <a:extLst>
              <a:ext uri="{FF2B5EF4-FFF2-40B4-BE49-F238E27FC236}">
                <a16:creationId xmlns:a16="http://schemas.microsoft.com/office/drawing/2014/main" id="{A88AE6C6-0D85-8EFC-FAB7-5F4222C7A52B}"/>
              </a:ext>
            </a:extLst>
          </p:cNvPr>
          <p:cNvGrpSpPr/>
          <p:nvPr/>
        </p:nvGrpSpPr>
        <p:grpSpPr>
          <a:xfrm>
            <a:off x="5893928" y="7884167"/>
            <a:ext cx="811627" cy="582419"/>
            <a:chOff x="5937582" y="4407297"/>
            <a:chExt cx="742254" cy="532638"/>
          </a:xfrm>
        </p:grpSpPr>
        <p:pic>
          <p:nvPicPr>
            <p:cNvPr id="80" name="図 79" descr="テーブル, 座る, 木製, 大きい が含まれている画像&#10;&#10;自動的に生成された説明">
              <a:extLst>
                <a:ext uri="{FF2B5EF4-FFF2-40B4-BE49-F238E27FC236}">
                  <a16:creationId xmlns:a16="http://schemas.microsoft.com/office/drawing/2014/main" id="{AB526156-FAA5-9F1E-667A-48FB8FB3D36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4656" b="15461"/>
            <a:stretch/>
          </p:blipFill>
          <p:spPr>
            <a:xfrm>
              <a:off x="5937582" y="4407297"/>
              <a:ext cx="742254" cy="532638"/>
            </a:xfrm>
            <a:prstGeom prst="roundRect">
              <a:avLst/>
            </a:prstGeom>
          </p:spPr>
        </p:pic>
        <p:grpSp>
          <p:nvGrpSpPr>
            <p:cNvPr id="81" name="グループ化 80">
              <a:extLst>
                <a:ext uri="{FF2B5EF4-FFF2-40B4-BE49-F238E27FC236}">
                  <a16:creationId xmlns:a16="http://schemas.microsoft.com/office/drawing/2014/main" id="{5B704D01-5E95-6543-55F1-BB7AD025D78F}"/>
                </a:ext>
              </a:extLst>
            </p:cNvPr>
            <p:cNvGrpSpPr/>
            <p:nvPr/>
          </p:nvGrpSpPr>
          <p:grpSpPr>
            <a:xfrm>
              <a:off x="5984987" y="4802331"/>
              <a:ext cx="647444" cy="125412"/>
              <a:chOff x="213621" y="2222220"/>
              <a:chExt cx="647444" cy="125412"/>
            </a:xfrm>
            <a:scene3d>
              <a:camera prst="orthographicFront"/>
              <a:lightRig rig="flat" dir="t"/>
            </a:scene3d>
          </p:grpSpPr>
          <p:sp>
            <p:nvSpPr>
              <p:cNvPr id="82" name="正方形/長方形 81">
                <a:extLst>
                  <a:ext uri="{FF2B5EF4-FFF2-40B4-BE49-F238E27FC236}">
                    <a16:creationId xmlns:a16="http://schemas.microsoft.com/office/drawing/2014/main" id="{35A42424-B380-E6E0-A222-16AC59A22D05}"/>
                  </a:ext>
                </a:extLst>
              </p:cNvPr>
              <p:cNvSpPr/>
              <p:nvPr/>
            </p:nvSpPr>
            <p:spPr>
              <a:xfrm>
                <a:off x="213621" y="2222220"/>
                <a:ext cx="647444" cy="125412"/>
              </a:xfrm>
              <a:prstGeom prst="rect">
                <a:avLst/>
              </a:prstGeom>
              <a:solidFill>
                <a:sysClr val="window" lastClr="FFFFFF"/>
              </a:soli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83" name="テキスト ボックス 82">
                <a:extLst>
                  <a:ext uri="{FF2B5EF4-FFF2-40B4-BE49-F238E27FC236}">
                    <a16:creationId xmlns:a16="http://schemas.microsoft.com/office/drawing/2014/main" id="{BA535FFD-61A8-6E52-F6F1-9ED17668A94F}"/>
                  </a:ext>
                </a:extLst>
              </p:cNvPr>
              <p:cNvSpPr txBox="1"/>
              <p:nvPr/>
            </p:nvSpPr>
            <p:spPr>
              <a:xfrm>
                <a:off x="213621" y="2222220"/>
                <a:ext cx="647444" cy="125412"/>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b="0" kern="1200" spc="-15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ブレスレット</a:t>
                </a:r>
              </a:p>
            </p:txBody>
          </p:sp>
        </p:grpSp>
      </p:grpSp>
      <p:grpSp>
        <p:nvGrpSpPr>
          <p:cNvPr id="14" name="グループ化 13">
            <a:extLst>
              <a:ext uri="{FF2B5EF4-FFF2-40B4-BE49-F238E27FC236}">
                <a16:creationId xmlns:a16="http://schemas.microsoft.com/office/drawing/2014/main" id="{B84ADC68-8013-E22D-05CF-0DDC9DEF7BF6}"/>
              </a:ext>
            </a:extLst>
          </p:cNvPr>
          <p:cNvGrpSpPr/>
          <p:nvPr/>
        </p:nvGrpSpPr>
        <p:grpSpPr>
          <a:xfrm>
            <a:off x="5906695" y="4174291"/>
            <a:ext cx="780883" cy="621096"/>
            <a:chOff x="2273618" y="3737251"/>
            <a:chExt cx="2310764" cy="1837928"/>
          </a:xfrm>
        </p:grpSpPr>
        <p:pic>
          <p:nvPicPr>
            <p:cNvPr id="8" name="図 7">
              <a:extLst>
                <a:ext uri="{FF2B5EF4-FFF2-40B4-BE49-F238E27FC236}">
                  <a16:creationId xmlns:a16="http://schemas.microsoft.com/office/drawing/2014/main" id="{B8A62D1A-79B8-E682-71E9-6A89D90F566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0646" b="4686"/>
            <a:stretch/>
          </p:blipFill>
          <p:spPr>
            <a:xfrm>
              <a:off x="2273618" y="3737251"/>
              <a:ext cx="2310764" cy="1837928"/>
            </a:xfrm>
            <a:prstGeom prst="roundRect">
              <a:avLst/>
            </a:prstGeom>
          </p:spPr>
        </p:pic>
        <p:sp>
          <p:nvSpPr>
            <p:cNvPr id="9" name="フリーフォーム: 図形 8">
              <a:extLst>
                <a:ext uri="{FF2B5EF4-FFF2-40B4-BE49-F238E27FC236}">
                  <a16:creationId xmlns:a16="http://schemas.microsoft.com/office/drawing/2014/main" id="{607DD126-B808-0578-CD85-1F8E5BF2E8DE}"/>
                </a:ext>
              </a:extLst>
            </p:cNvPr>
            <p:cNvSpPr/>
            <p:nvPr/>
          </p:nvSpPr>
          <p:spPr>
            <a:xfrm>
              <a:off x="2428185" y="5268872"/>
              <a:ext cx="1998422" cy="303780"/>
            </a:xfrm>
            <a:custGeom>
              <a:avLst/>
              <a:gdLst>
                <a:gd name="connsiteX0" fmla="*/ 0 w 564272"/>
                <a:gd name="connsiteY0" fmla="*/ 0 h 111232"/>
                <a:gd name="connsiteX1" fmla="*/ 564272 w 564272"/>
                <a:gd name="connsiteY1" fmla="*/ 0 h 111232"/>
                <a:gd name="connsiteX2" fmla="*/ 564272 w 564272"/>
                <a:gd name="connsiteY2" fmla="*/ 111232 h 111232"/>
                <a:gd name="connsiteX3" fmla="*/ 0 w 564272"/>
                <a:gd name="connsiteY3" fmla="*/ 111232 h 111232"/>
                <a:gd name="connsiteX4" fmla="*/ 0 w 564272"/>
                <a:gd name="connsiteY4" fmla="*/ 0 h 11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72" h="111232">
                  <a:moveTo>
                    <a:pt x="0" y="0"/>
                  </a:moveTo>
                  <a:lnTo>
                    <a:pt x="564272" y="0"/>
                  </a:lnTo>
                  <a:lnTo>
                    <a:pt x="564272" y="111232"/>
                  </a:lnTo>
                  <a:lnTo>
                    <a:pt x="0" y="111232"/>
                  </a:lnTo>
                  <a:lnTo>
                    <a:pt x="0" y="0"/>
                  </a:lnTo>
                  <a:close/>
                </a:path>
              </a:pathLst>
            </a:custGeom>
            <a:solidFill>
              <a:sysClr val="window" lastClr="FFFFFF"/>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rPr>
                <a:t>折り紙</a:t>
              </a:r>
              <a:endParaRPr kumimoji="1" lang="en-US" altLang="ja-JP"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spTree>
    <p:extLst>
      <p:ext uri="{BB962C8B-B14F-4D97-AF65-F5344CB8AC3E}">
        <p14:creationId xmlns:p14="http://schemas.microsoft.com/office/powerpoint/2010/main" val="277057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26310F86-B653-B021-C66F-307949C2354A}"/>
              </a:ext>
            </a:extLst>
          </p:cNvPr>
          <p:cNvSpPr/>
          <p:nvPr/>
        </p:nvSpPr>
        <p:spPr>
          <a:xfrm>
            <a:off x="4800994" y="5710993"/>
            <a:ext cx="1799998" cy="1259999"/>
          </a:xfrm>
          <a:prstGeom prst="rect">
            <a:avLst/>
          </a:prstGeom>
          <a:no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42" name="フリーフォーム: 図形 41">
            <a:extLst>
              <a:ext uri="{FF2B5EF4-FFF2-40B4-BE49-F238E27FC236}">
                <a16:creationId xmlns:a16="http://schemas.microsoft.com/office/drawing/2014/main" id="{8DC1B47B-36CB-97E8-283E-57076B7E351E}"/>
              </a:ext>
            </a:extLst>
          </p:cNvPr>
          <p:cNvSpPr/>
          <p:nvPr/>
        </p:nvSpPr>
        <p:spPr>
          <a:xfrm>
            <a:off x="4792049" y="5416630"/>
            <a:ext cx="1799998" cy="287999"/>
          </a:xfrm>
          <a:custGeom>
            <a:avLst/>
            <a:gdLst>
              <a:gd name="connsiteX0" fmla="*/ 0 w 1799998"/>
              <a:gd name="connsiteY0" fmla="*/ 0 h 287999"/>
              <a:gd name="connsiteX1" fmla="*/ 1799998 w 1799998"/>
              <a:gd name="connsiteY1" fmla="*/ 0 h 287999"/>
              <a:gd name="connsiteX2" fmla="*/ 1799998 w 1799998"/>
              <a:gd name="connsiteY2" fmla="*/ 287999 h 287999"/>
              <a:gd name="connsiteX3" fmla="*/ 0 w 1799998"/>
              <a:gd name="connsiteY3" fmla="*/ 287999 h 287999"/>
              <a:gd name="connsiteX4" fmla="*/ 0 w 1799998"/>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8" h="287999">
                <a:moveTo>
                  <a:pt x="0" y="0"/>
                </a:moveTo>
                <a:lnTo>
                  <a:pt x="1799998" y="0"/>
                </a:lnTo>
                <a:lnTo>
                  <a:pt x="1799998" y="287999"/>
                </a:lnTo>
                <a:lnTo>
                  <a:pt x="0" y="287999"/>
                </a:lnTo>
                <a:lnTo>
                  <a:pt x="0" y="0"/>
                </a:lnTo>
                <a:close/>
              </a:path>
            </a:pathLst>
          </a:custGeom>
          <a:no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endParaRPr>
          </a:p>
        </p:txBody>
      </p:sp>
      <p:sp>
        <p:nvSpPr>
          <p:cNvPr id="28" name="角丸四角形 27"/>
          <p:cNvSpPr/>
          <p:nvPr/>
        </p:nvSpPr>
        <p:spPr>
          <a:xfrm>
            <a:off x="2323048" y="5263536"/>
            <a:ext cx="2193815" cy="2310594"/>
          </a:xfrm>
          <a:prstGeom prst="roundRect">
            <a:avLst>
              <a:gd name="adj" fmla="val 1302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7" name="小波 96"/>
          <p:cNvSpPr/>
          <p:nvPr/>
        </p:nvSpPr>
        <p:spPr>
          <a:xfrm>
            <a:off x="1573325" y="78250"/>
            <a:ext cx="3676978" cy="477274"/>
          </a:xfrm>
          <a:prstGeom prst="doubleWav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出店事業所紹介</a:t>
            </a:r>
          </a:p>
        </p:txBody>
      </p:sp>
      <p:sp>
        <p:nvSpPr>
          <p:cNvPr id="21" name="正方形/長方形 20">
            <a:extLst>
              <a:ext uri="{FF2B5EF4-FFF2-40B4-BE49-F238E27FC236}">
                <a16:creationId xmlns:a16="http://schemas.microsoft.com/office/drawing/2014/main" id="{00148E1E-623E-A015-DBE7-E808D5E6D452}"/>
              </a:ext>
            </a:extLst>
          </p:cNvPr>
          <p:cNvSpPr/>
          <p:nvPr/>
        </p:nvSpPr>
        <p:spPr>
          <a:xfrm>
            <a:off x="126096" y="2533077"/>
            <a:ext cx="6696578" cy="2606040"/>
          </a:xfrm>
          <a:prstGeom prst="rect">
            <a:avLst/>
          </a:prstGeom>
          <a:noFill/>
        </p:spPr>
        <p:txBody>
          <a:bodyPr/>
          <a:lstStyle/>
          <a:p>
            <a:endParaRPr lang="ja-JP" altLang="en-US"/>
          </a:p>
        </p:txBody>
      </p:sp>
      <p:grpSp>
        <p:nvGrpSpPr>
          <p:cNvPr id="45" name="グループ化 44">
            <a:extLst>
              <a:ext uri="{FF2B5EF4-FFF2-40B4-BE49-F238E27FC236}">
                <a16:creationId xmlns:a16="http://schemas.microsoft.com/office/drawing/2014/main" id="{CF358E73-E51C-E883-1D0E-FE9E4E6D517A}"/>
              </a:ext>
            </a:extLst>
          </p:cNvPr>
          <p:cNvGrpSpPr/>
          <p:nvPr/>
        </p:nvGrpSpPr>
        <p:grpSpPr>
          <a:xfrm>
            <a:off x="56899" y="7574130"/>
            <a:ext cx="6744072" cy="1524771"/>
            <a:chOff x="107156" y="7576297"/>
            <a:chExt cx="6744072" cy="1524771"/>
          </a:xfrm>
        </p:grpSpPr>
        <p:sp>
          <p:nvSpPr>
            <p:cNvPr id="159" name="角丸四角形 158"/>
            <p:cNvSpPr/>
            <p:nvPr/>
          </p:nvSpPr>
          <p:spPr>
            <a:xfrm>
              <a:off x="126096" y="7698339"/>
              <a:ext cx="6725132" cy="1402729"/>
            </a:xfrm>
            <a:prstGeom prst="roundRect">
              <a:avLst>
                <a:gd name="adj" fmla="val 12520"/>
              </a:avLst>
            </a:prstGeom>
            <a:solidFill>
              <a:schemeClr val="accent4">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4" name="テキスト ボックス 153"/>
            <p:cNvSpPr txBox="1"/>
            <p:nvPr/>
          </p:nvSpPr>
          <p:spPr>
            <a:xfrm>
              <a:off x="107156" y="7827146"/>
              <a:ext cx="5962174"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岐阜県社会福祉協議会・セルプ支援センターでは、岐阜県内の</a:t>
              </a:r>
              <a:r>
                <a:rPr kumimoji="1" lang="ja-JP" altLang="en-US" sz="1200" b="0" i="0" u="none" strike="noStrike" kern="1200" cap="none" spc="0" normalizeH="0" baseline="0" noProof="0" dirty="0" err="1">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障がい</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者就労支援事業所等が製造・製作する商品を取り扱うオンライン販売サイト「岐阜福祉の杜オンライン」を開設しております。パソコンやスマートフォンからお気軽にお買い求めいただけますので、ぜひご覧ください。</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55" name="テキスト ボックス 154"/>
            <p:cNvSpPr txBox="1"/>
            <p:nvPr/>
          </p:nvSpPr>
          <p:spPr>
            <a:xfrm>
              <a:off x="113253" y="8639403"/>
              <a:ext cx="54860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●「岐阜福祉の杜オンラインショップ」で検索</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●スマートフォンからのご購入の場合は、</a:t>
              </a:r>
              <a:r>
                <a:rPr kumimoji="1"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二次元コード</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を読み取りください。</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156" name="図 155"/>
            <p:cNvPicPr>
              <a:picLocks noChangeAspect="1"/>
            </p:cNvPicPr>
            <p:nvPr/>
          </p:nvPicPr>
          <p:blipFill>
            <a:blip r:embed="rId3"/>
            <a:stretch>
              <a:fillRect/>
            </a:stretch>
          </p:blipFill>
          <p:spPr>
            <a:xfrm>
              <a:off x="5976620" y="8302292"/>
              <a:ext cx="715120" cy="723064"/>
            </a:xfrm>
            <a:prstGeom prst="rect">
              <a:avLst/>
            </a:prstGeom>
          </p:spPr>
        </p:pic>
        <p:sp>
          <p:nvSpPr>
            <p:cNvPr id="158" name="小波 157"/>
            <p:cNvSpPr/>
            <p:nvPr/>
          </p:nvSpPr>
          <p:spPr>
            <a:xfrm>
              <a:off x="1651069" y="7576297"/>
              <a:ext cx="3564000" cy="324706"/>
            </a:xfrm>
            <a:prstGeom prst="doubleWave">
              <a:avLst/>
            </a:prstGeom>
            <a:solidFill>
              <a:srgbClr val="FFB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岐阜福祉の杜オンラインのご案内</a:t>
              </a:r>
            </a:p>
          </p:txBody>
        </p:sp>
      </p:grpSp>
      <p:grpSp>
        <p:nvGrpSpPr>
          <p:cNvPr id="17" name="グループ化 16">
            <a:extLst>
              <a:ext uri="{FF2B5EF4-FFF2-40B4-BE49-F238E27FC236}">
                <a16:creationId xmlns:a16="http://schemas.microsoft.com/office/drawing/2014/main" id="{75F11B5F-9C8A-AB03-B3CD-AB1268FB6158}"/>
              </a:ext>
            </a:extLst>
          </p:cNvPr>
          <p:cNvGrpSpPr/>
          <p:nvPr/>
        </p:nvGrpSpPr>
        <p:grpSpPr>
          <a:xfrm>
            <a:off x="27296" y="5317926"/>
            <a:ext cx="2193815" cy="2260538"/>
            <a:chOff x="4610338" y="553556"/>
            <a:chExt cx="2193815" cy="2314296"/>
          </a:xfrm>
        </p:grpSpPr>
        <p:sp>
          <p:nvSpPr>
            <p:cNvPr id="134" name="角丸四角形 133"/>
            <p:cNvSpPr/>
            <p:nvPr/>
          </p:nvSpPr>
          <p:spPr>
            <a:xfrm>
              <a:off x="4610338" y="553556"/>
              <a:ext cx="2193815" cy="2304000"/>
            </a:xfrm>
            <a:prstGeom prst="roundRect">
              <a:avLst>
                <a:gd name="adj" fmla="val 11858"/>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159A2C5B-21EA-1926-8BF6-9F0814ADD181}"/>
                </a:ext>
              </a:extLst>
            </p:cNvPr>
            <p:cNvSpPr/>
            <p:nvPr/>
          </p:nvSpPr>
          <p:spPr>
            <a:xfrm>
              <a:off x="4844021" y="931083"/>
              <a:ext cx="1799998" cy="1259999"/>
            </a:xfrm>
            <a:prstGeom prst="rect">
              <a:avLst/>
            </a:prstGeom>
            <a:blipFill rotWithShape="1">
              <a:blip r:embed="rId4"/>
              <a:srcRect/>
              <a:stretch>
                <a:fillRect t="-4000" b="-4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11" name="フリーフォーム: 図形 10">
              <a:extLst>
                <a:ext uri="{FF2B5EF4-FFF2-40B4-BE49-F238E27FC236}">
                  <a16:creationId xmlns:a16="http://schemas.microsoft.com/office/drawing/2014/main" id="{48DA991C-3138-E619-7F5A-15B790B35D53}"/>
                </a:ext>
              </a:extLst>
            </p:cNvPr>
            <p:cNvSpPr/>
            <p:nvPr/>
          </p:nvSpPr>
          <p:spPr>
            <a:xfrm>
              <a:off x="4845129" y="640849"/>
              <a:ext cx="1799998" cy="287999"/>
            </a:xfrm>
            <a:custGeom>
              <a:avLst/>
              <a:gdLst>
                <a:gd name="connsiteX0" fmla="*/ 0 w 1799998"/>
                <a:gd name="connsiteY0" fmla="*/ 0 h 287999"/>
                <a:gd name="connsiteX1" fmla="*/ 1799998 w 1799998"/>
                <a:gd name="connsiteY1" fmla="*/ 0 h 287999"/>
                <a:gd name="connsiteX2" fmla="*/ 1799998 w 1799998"/>
                <a:gd name="connsiteY2" fmla="*/ 287999 h 287999"/>
                <a:gd name="connsiteX3" fmla="*/ 0 w 1799998"/>
                <a:gd name="connsiteY3" fmla="*/ 287999 h 287999"/>
                <a:gd name="connsiteX4" fmla="*/ 0 w 1799998"/>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8" h="287999">
                  <a:moveTo>
                    <a:pt x="0" y="0"/>
                  </a:moveTo>
                  <a:lnTo>
                    <a:pt x="1799998" y="0"/>
                  </a:lnTo>
                  <a:lnTo>
                    <a:pt x="1799998" y="287999"/>
                  </a:lnTo>
                  <a:lnTo>
                    <a:pt x="0" y="287999"/>
                  </a:lnTo>
                  <a:lnTo>
                    <a:pt x="0" y="0"/>
                  </a:lnTo>
                  <a:close/>
                </a:path>
              </a:pathLst>
            </a:custGeom>
            <a:solidFill>
              <a:srgbClr val="A0CD8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rPr>
                <a:t>グッドジョブ羽島</a:t>
              </a:r>
            </a:p>
          </p:txBody>
        </p:sp>
        <p:sp>
          <p:nvSpPr>
            <p:cNvPr id="13" name="テキスト ボックス 12">
              <a:extLst>
                <a:ext uri="{FF2B5EF4-FFF2-40B4-BE49-F238E27FC236}">
                  <a16:creationId xmlns:a16="http://schemas.microsoft.com/office/drawing/2014/main" id="{81D96A2D-DC34-517D-48FB-38DC6AFB8481}"/>
                </a:ext>
              </a:extLst>
            </p:cNvPr>
            <p:cNvSpPr txBox="1"/>
            <p:nvPr/>
          </p:nvSpPr>
          <p:spPr>
            <a:xfrm>
              <a:off x="4739244" y="2221521"/>
              <a:ext cx="2017545" cy="646331"/>
            </a:xfrm>
            <a:prstGeom prst="rect">
              <a:avLst/>
            </a:prstGeom>
            <a:noFill/>
          </p:spPr>
          <p:txBody>
            <a:bodyPr wrap="square" rtlCol="0">
              <a:spAutoFit/>
            </a:bodyPr>
            <a:lstStyle/>
            <a:p>
              <a:pPr lvl="0">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生地から手作り。本格的なパンを１１０円から用意しています。その種類</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20</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種類以上！</a:t>
              </a:r>
            </a:p>
          </p:txBody>
        </p:sp>
      </p:grpSp>
      <p:grpSp>
        <p:nvGrpSpPr>
          <p:cNvPr id="2" name="グループ化 1">
            <a:extLst>
              <a:ext uri="{FF2B5EF4-FFF2-40B4-BE49-F238E27FC236}">
                <a16:creationId xmlns:a16="http://schemas.microsoft.com/office/drawing/2014/main" id="{280926C7-A67B-89B1-E31B-B54DBA893849}"/>
              </a:ext>
            </a:extLst>
          </p:cNvPr>
          <p:cNvGrpSpPr/>
          <p:nvPr/>
        </p:nvGrpSpPr>
        <p:grpSpPr>
          <a:xfrm>
            <a:off x="2302570" y="3015294"/>
            <a:ext cx="2193815" cy="2305099"/>
            <a:chOff x="3402383" y="2739129"/>
            <a:chExt cx="2193815" cy="2276373"/>
          </a:xfrm>
        </p:grpSpPr>
        <p:sp>
          <p:nvSpPr>
            <p:cNvPr id="3" name="角丸四角形 136">
              <a:extLst>
                <a:ext uri="{FF2B5EF4-FFF2-40B4-BE49-F238E27FC236}">
                  <a16:creationId xmlns:a16="http://schemas.microsoft.com/office/drawing/2014/main" id="{42A27EC1-3244-C919-B1B2-27D3B8083625}"/>
                </a:ext>
              </a:extLst>
            </p:cNvPr>
            <p:cNvSpPr/>
            <p:nvPr/>
          </p:nvSpPr>
          <p:spPr>
            <a:xfrm>
              <a:off x="3402383" y="2739129"/>
              <a:ext cx="2193815" cy="2235292"/>
            </a:xfrm>
            <a:prstGeom prst="roundRect">
              <a:avLst>
                <a:gd name="adj" fmla="val 12499"/>
              </a:avLst>
            </a:prstGeom>
            <a:solidFill>
              <a:srgbClr val="E2F0D9"/>
            </a:solidFill>
            <a:ln w="12700">
              <a:solidFill>
                <a:srgbClr val="C9D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FFB021B4-0DFD-8276-12A4-717ED85D5A81}"/>
                </a:ext>
              </a:extLst>
            </p:cNvPr>
            <p:cNvGrpSpPr/>
            <p:nvPr/>
          </p:nvGrpSpPr>
          <p:grpSpPr>
            <a:xfrm>
              <a:off x="3515788" y="2796167"/>
              <a:ext cx="2017545" cy="2219335"/>
              <a:chOff x="4735530" y="2926594"/>
              <a:chExt cx="2017545" cy="2219335"/>
            </a:xfrm>
          </p:grpSpPr>
          <p:sp>
            <p:nvSpPr>
              <p:cNvPr id="6" name="正方形/長方形 5">
                <a:extLst>
                  <a:ext uri="{FF2B5EF4-FFF2-40B4-BE49-F238E27FC236}">
                    <a16:creationId xmlns:a16="http://schemas.microsoft.com/office/drawing/2014/main" id="{419DBBDE-82B3-C283-F73C-95EDE8B3F7E1}"/>
                  </a:ext>
                </a:extLst>
              </p:cNvPr>
              <p:cNvSpPr/>
              <p:nvPr/>
            </p:nvSpPr>
            <p:spPr>
              <a:xfrm>
                <a:off x="4827088" y="3236930"/>
                <a:ext cx="1799998" cy="1295996"/>
              </a:xfrm>
              <a:prstGeom prst="rect">
                <a:avLst/>
              </a:prstGeom>
              <a:blipFill rotWithShape="1">
                <a:blip r:embed="rId5"/>
                <a:srcRect/>
                <a:stretch>
                  <a:fillRect t="-6000" b="-6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7" name="フリーフォーム: 図形 6">
                <a:extLst>
                  <a:ext uri="{FF2B5EF4-FFF2-40B4-BE49-F238E27FC236}">
                    <a16:creationId xmlns:a16="http://schemas.microsoft.com/office/drawing/2014/main" id="{98F103E1-989D-4C1D-6633-5620A522CB22}"/>
                  </a:ext>
                </a:extLst>
              </p:cNvPr>
              <p:cNvSpPr/>
              <p:nvPr/>
            </p:nvSpPr>
            <p:spPr>
              <a:xfrm>
                <a:off x="4810114" y="2926594"/>
                <a:ext cx="1799998" cy="287999"/>
              </a:xfrm>
              <a:custGeom>
                <a:avLst/>
                <a:gdLst>
                  <a:gd name="connsiteX0" fmla="*/ 0 w 1799998"/>
                  <a:gd name="connsiteY0" fmla="*/ 0 h 287999"/>
                  <a:gd name="connsiteX1" fmla="*/ 1799998 w 1799998"/>
                  <a:gd name="connsiteY1" fmla="*/ 0 h 287999"/>
                  <a:gd name="connsiteX2" fmla="*/ 1799998 w 1799998"/>
                  <a:gd name="connsiteY2" fmla="*/ 287999 h 287999"/>
                  <a:gd name="connsiteX3" fmla="*/ 0 w 1799998"/>
                  <a:gd name="connsiteY3" fmla="*/ 287999 h 287999"/>
                  <a:gd name="connsiteX4" fmla="*/ 0 w 1799998"/>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8" h="287999">
                    <a:moveTo>
                      <a:pt x="0" y="0"/>
                    </a:moveTo>
                    <a:lnTo>
                      <a:pt x="1799998" y="0"/>
                    </a:lnTo>
                    <a:lnTo>
                      <a:pt x="1799998" y="287999"/>
                    </a:lnTo>
                    <a:lnTo>
                      <a:pt x="0" y="287999"/>
                    </a:lnTo>
                    <a:lnTo>
                      <a:pt x="0" y="0"/>
                    </a:lnTo>
                    <a:close/>
                  </a:path>
                </a:pathLst>
              </a:custGeom>
              <a:solidFill>
                <a:srgbClr val="A0CD8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もみじの舞</a:t>
                </a:r>
              </a:p>
            </p:txBody>
          </p:sp>
          <p:sp>
            <p:nvSpPr>
              <p:cNvPr id="8" name="テキスト ボックス 7">
                <a:extLst>
                  <a:ext uri="{FF2B5EF4-FFF2-40B4-BE49-F238E27FC236}">
                    <a16:creationId xmlns:a16="http://schemas.microsoft.com/office/drawing/2014/main" id="{6C598A84-CEDD-3388-54DF-035075E7294B}"/>
                  </a:ext>
                </a:extLst>
              </p:cNvPr>
              <p:cNvSpPr txBox="1"/>
              <p:nvPr/>
            </p:nvSpPr>
            <p:spPr>
              <a:xfrm>
                <a:off x="4735530" y="4499598"/>
                <a:ext cx="2017545" cy="646331"/>
              </a:xfrm>
              <a:prstGeom prst="rect">
                <a:avLst/>
              </a:prstGeom>
              <a:noFill/>
            </p:spPr>
            <p:txBody>
              <a:bodyPr wrap="square" rtlCol="0">
                <a:spAutoFit/>
              </a:bodyPr>
              <a:lstStyle/>
              <a:p>
                <a:pPr lvl="0">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当事業所一押しの白い食ぱんは耳まで柔らかく、しっとりとした食パンです。</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grpSp>
        <p:nvGrpSpPr>
          <p:cNvPr id="23" name="グループ化 22">
            <a:extLst>
              <a:ext uri="{FF2B5EF4-FFF2-40B4-BE49-F238E27FC236}">
                <a16:creationId xmlns:a16="http://schemas.microsoft.com/office/drawing/2014/main" id="{B047ACCB-59A8-04DC-C3CB-E3A8C4B2D506}"/>
              </a:ext>
            </a:extLst>
          </p:cNvPr>
          <p:cNvGrpSpPr/>
          <p:nvPr/>
        </p:nvGrpSpPr>
        <p:grpSpPr>
          <a:xfrm>
            <a:off x="27296" y="687993"/>
            <a:ext cx="2193815" cy="2310594"/>
            <a:chOff x="-1096908" y="321261"/>
            <a:chExt cx="2193815" cy="2310594"/>
          </a:xfrm>
        </p:grpSpPr>
        <p:sp>
          <p:nvSpPr>
            <p:cNvPr id="29" name="角丸四角形 100">
              <a:extLst>
                <a:ext uri="{FF2B5EF4-FFF2-40B4-BE49-F238E27FC236}">
                  <a16:creationId xmlns:a16="http://schemas.microsoft.com/office/drawing/2014/main" id="{72EFA782-E8B2-6473-732B-3D9B34A8F6BC}"/>
                </a:ext>
              </a:extLst>
            </p:cNvPr>
            <p:cNvSpPr/>
            <p:nvPr/>
          </p:nvSpPr>
          <p:spPr>
            <a:xfrm>
              <a:off x="-1096908" y="321261"/>
              <a:ext cx="2193815" cy="2310594"/>
            </a:xfrm>
            <a:prstGeom prst="roundRect">
              <a:avLst>
                <a:gd name="adj" fmla="val 13020"/>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正方形/長方形 39">
              <a:extLst>
                <a:ext uri="{FF2B5EF4-FFF2-40B4-BE49-F238E27FC236}">
                  <a16:creationId xmlns:a16="http://schemas.microsoft.com/office/drawing/2014/main" id="{C801B7D7-5346-F750-DCA5-1021CE0A04D1}"/>
                </a:ext>
              </a:extLst>
            </p:cNvPr>
            <p:cNvSpPr/>
            <p:nvPr/>
          </p:nvSpPr>
          <p:spPr>
            <a:xfrm>
              <a:off x="-893390" y="661666"/>
              <a:ext cx="1803989" cy="1285888"/>
            </a:xfrm>
            <a:prstGeom prst="rect">
              <a:avLst/>
            </a:prstGeom>
            <a:blipFill rotWithShape="1">
              <a:blip r:embed="rId6"/>
              <a:srcRect/>
              <a:stretch>
                <a:fillRect t="-3000" b="-3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43" name="フリーフォーム: 図形 42">
              <a:extLst>
                <a:ext uri="{FF2B5EF4-FFF2-40B4-BE49-F238E27FC236}">
                  <a16:creationId xmlns:a16="http://schemas.microsoft.com/office/drawing/2014/main" id="{AE2DDE39-BF65-8ADD-2DB3-FBED8C9458E7}"/>
                </a:ext>
              </a:extLst>
            </p:cNvPr>
            <p:cNvSpPr/>
            <p:nvPr/>
          </p:nvSpPr>
          <p:spPr>
            <a:xfrm>
              <a:off x="-884751" y="420426"/>
              <a:ext cx="1801999" cy="287999"/>
            </a:xfrm>
            <a:custGeom>
              <a:avLst/>
              <a:gdLst>
                <a:gd name="connsiteX0" fmla="*/ 0 w 1801999"/>
                <a:gd name="connsiteY0" fmla="*/ 0 h 287999"/>
                <a:gd name="connsiteX1" fmla="*/ 1801999 w 1801999"/>
                <a:gd name="connsiteY1" fmla="*/ 0 h 287999"/>
                <a:gd name="connsiteX2" fmla="*/ 1801999 w 1801999"/>
                <a:gd name="connsiteY2" fmla="*/ 287999 h 287999"/>
                <a:gd name="connsiteX3" fmla="*/ 0 w 1801999"/>
                <a:gd name="connsiteY3" fmla="*/ 287999 h 287999"/>
                <a:gd name="connsiteX4" fmla="*/ 0 w 180199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99" h="287999">
                  <a:moveTo>
                    <a:pt x="0" y="0"/>
                  </a:moveTo>
                  <a:lnTo>
                    <a:pt x="1801999" y="0"/>
                  </a:lnTo>
                  <a:lnTo>
                    <a:pt x="1801999" y="287999"/>
                  </a:lnTo>
                  <a:lnTo>
                    <a:pt x="0" y="287999"/>
                  </a:lnTo>
                  <a:lnTo>
                    <a:pt x="0" y="0"/>
                  </a:lnTo>
                  <a:close/>
                </a:path>
              </a:pathLst>
            </a:custGeom>
            <a:solidFill>
              <a:srgbClr val="A0CD8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rPr>
                <a:t>ハートフォスター</a:t>
              </a:r>
              <a:endParaRPr kumimoji="1" lang="en-US" altLang="ja-JP" sz="13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endParaRPr>
            </a:p>
          </p:txBody>
        </p:sp>
        <p:sp>
          <p:nvSpPr>
            <p:cNvPr id="44" name="テキスト ボックス 43">
              <a:extLst>
                <a:ext uri="{FF2B5EF4-FFF2-40B4-BE49-F238E27FC236}">
                  <a16:creationId xmlns:a16="http://schemas.microsoft.com/office/drawing/2014/main" id="{A92DD5B9-527F-C708-31DE-19F681561698}"/>
                </a:ext>
              </a:extLst>
            </p:cNvPr>
            <p:cNvSpPr txBox="1"/>
            <p:nvPr/>
          </p:nvSpPr>
          <p:spPr>
            <a:xfrm>
              <a:off x="-988203" y="1985524"/>
              <a:ext cx="2017545" cy="646331"/>
            </a:xfrm>
            <a:prstGeom prst="rect">
              <a:avLst/>
            </a:prstGeom>
            <a:noFill/>
          </p:spPr>
          <p:txBody>
            <a:bodyPr wrap="square" rtlCol="0">
              <a:spAutoFit/>
            </a:bodyPr>
            <a:lstStyle/>
            <a:p>
              <a:pPr lvl="0">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幅広い年代の方に向けたパンを毎朝焼きたてでご用意しております。</a:t>
              </a:r>
            </a:p>
          </p:txBody>
        </p:sp>
      </p:grpSp>
      <p:grpSp>
        <p:nvGrpSpPr>
          <p:cNvPr id="46" name="グループ化 45">
            <a:extLst>
              <a:ext uri="{FF2B5EF4-FFF2-40B4-BE49-F238E27FC236}">
                <a16:creationId xmlns:a16="http://schemas.microsoft.com/office/drawing/2014/main" id="{BDFEF44B-248B-A18C-6F1C-A2EA35606A81}"/>
              </a:ext>
            </a:extLst>
          </p:cNvPr>
          <p:cNvGrpSpPr/>
          <p:nvPr/>
        </p:nvGrpSpPr>
        <p:grpSpPr>
          <a:xfrm>
            <a:off x="4597524" y="699042"/>
            <a:ext cx="2193815" cy="2306681"/>
            <a:chOff x="11423" y="5300436"/>
            <a:chExt cx="2193815" cy="2306681"/>
          </a:xfrm>
        </p:grpSpPr>
        <p:sp>
          <p:nvSpPr>
            <p:cNvPr id="53" name="角丸四角形 134">
              <a:extLst>
                <a:ext uri="{FF2B5EF4-FFF2-40B4-BE49-F238E27FC236}">
                  <a16:creationId xmlns:a16="http://schemas.microsoft.com/office/drawing/2014/main" id="{9CA02335-71AC-EC9F-61E3-EA1B80C06503}"/>
                </a:ext>
              </a:extLst>
            </p:cNvPr>
            <p:cNvSpPr/>
            <p:nvPr/>
          </p:nvSpPr>
          <p:spPr>
            <a:xfrm>
              <a:off x="11423" y="5300436"/>
              <a:ext cx="2193815" cy="2250017"/>
            </a:xfrm>
            <a:prstGeom prst="roundRect">
              <a:avLst>
                <a:gd name="adj" fmla="val 11978"/>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AE72D1A-D05A-DF90-C626-B1F002AF371D}"/>
                </a:ext>
              </a:extLst>
            </p:cNvPr>
            <p:cNvGrpSpPr/>
            <p:nvPr/>
          </p:nvGrpSpPr>
          <p:grpSpPr>
            <a:xfrm>
              <a:off x="194730" y="5407820"/>
              <a:ext cx="1918233" cy="1488325"/>
              <a:chOff x="194730" y="5407820"/>
              <a:chExt cx="1918233" cy="1488325"/>
            </a:xfrm>
          </p:grpSpPr>
          <p:sp>
            <p:nvSpPr>
              <p:cNvPr id="56" name="正方形/長方形 55">
                <a:extLst>
                  <a:ext uri="{FF2B5EF4-FFF2-40B4-BE49-F238E27FC236}">
                    <a16:creationId xmlns:a16="http://schemas.microsoft.com/office/drawing/2014/main" id="{C6E3066C-19B7-D95E-AEDE-1CD2516E29AB}"/>
                  </a:ext>
                </a:extLst>
              </p:cNvPr>
              <p:cNvSpPr/>
              <p:nvPr/>
            </p:nvSpPr>
            <p:spPr>
              <a:xfrm>
                <a:off x="194730" y="5407820"/>
                <a:ext cx="1918233" cy="1488325"/>
              </a:xfrm>
              <a:prstGeom prst="rect">
                <a:avLst/>
              </a:prstGeom>
              <a:blipFill rotWithShape="1">
                <a:blip r:embed="rId7"/>
                <a:srcRect/>
                <a:stretch>
                  <a:fillRect t="-65000" b="-65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57" name="フリーフォーム: 図形 56">
                <a:extLst>
                  <a:ext uri="{FF2B5EF4-FFF2-40B4-BE49-F238E27FC236}">
                    <a16:creationId xmlns:a16="http://schemas.microsoft.com/office/drawing/2014/main" id="{A9EC6267-E44C-38BE-A072-EACCA5E460B2}"/>
                  </a:ext>
                </a:extLst>
              </p:cNvPr>
              <p:cNvSpPr/>
              <p:nvPr/>
            </p:nvSpPr>
            <p:spPr>
              <a:xfrm>
                <a:off x="220914" y="5407820"/>
                <a:ext cx="1880446" cy="262570"/>
              </a:xfrm>
              <a:custGeom>
                <a:avLst/>
                <a:gdLst>
                  <a:gd name="connsiteX0" fmla="*/ 0 w 1880446"/>
                  <a:gd name="connsiteY0" fmla="*/ 0 h 262570"/>
                  <a:gd name="connsiteX1" fmla="*/ 1880446 w 1880446"/>
                  <a:gd name="connsiteY1" fmla="*/ 0 h 262570"/>
                  <a:gd name="connsiteX2" fmla="*/ 1880446 w 1880446"/>
                  <a:gd name="connsiteY2" fmla="*/ 262570 h 262570"/>
                  <a:gd name="connsiteX3" fmla="*/ 0 w 1880446"/>
                  <a:gd name="connsiteY3" fmla="*/ 262570 h 262570"/>
                  <a:gd name="connsiteX4" fmla="*/ 0 w 1880446"/>
                  <a:gd name="connsiteY4" fmla="*/ 0 h 26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446" h="262570">
                    <a:moveTo>
                      <a:pt x="0" y="0"/>
                    </a:moveTo>
                    <a:lnTo>
                      <a:pt x="1880446" y="0"/>
                    </a:lnTo>
                    <a:lnTo>
                      <a:pt x="1880446" y="262570"/>
                    </a:lnTo>
                    <a:lnTo>
                      <a:pt x="0" y="262570"/>
                    </a:lnTo>
                    <a:lnTo>
                      <a:pt x="0" y="0"/>
                    </a:lnTo>
                    <a:close/>
                  </a:path>
                </a:pathLst>
              </a:custGeom>
              <a:solidFill>
                <a:srgbClr val="A0CD8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rPr>
                  <a:t>あしたの会ふくろうの家</a:t>
                </a:r>
                <a:endParaRPr kumimoji="1" lang="en-US" altLang="ja-JP" sz="13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endParaRPr>
              </a:p>
            </p:txBody>
          </p:sp>
        </p:grpSp>
        <p:sp>
          <p:nvSpPr>
            <p:cNvPr id="55" name="テキスト ボックス 54">
              <a:extLst>
                <a:ext uri="{FF2B5EF4-FFF2-40B4-BE49-F238E27FC236}">
                  <a16:creationId xmlns:a16="http://schemas.microsoft.com/office/drawing/2014/main" id="{CE8E2C73-3214-4299-66C6-DC55BA561FA7}"/>
                </a:ext>
              </a:extLst>
            </p:cNvPr>
            <p:cNvSpPr txBox="1"/>
            <p:nvPr/>
          </p:nvSpPr>
          <p:spPr>
            <a:xfrm>
              <a:off x="156091" y="6960786"/>
              <a:ext cx="2017545" cy="646331"/>
            </a:xfrm>
            <a:prstGeom prst="rect">
              <a:avLst/>
            </a:prstGeom>
            <a:noFill/>
          </p:spPr>
          <p:txBody>
            <a:bodyPr wrap="square" rtlCol="0">
              <a:spAutoFit/>
            </a:bodyPr>
            <a:lstStyle/>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国産材料を中心に安心安全な食材を厳選して、ひとつひとつ丁寧に手作りしています。</a:t>
              </a:r>
            </a:p>
          </p:txBody>
        </p:sp>
      </p:grpSp>
      <p:grpSp>
        <p:nvGrpSpPr>
          <p:cNvPr id="58" name="グループ化 57">
            <a:extLst>
              <a:ext uri="{FF2B5EF4-FFF2-40B4-BE49-F238E27FC236}">
                <a16:creationId xmlns:a16="http://schemas.microsoft.com/office/drawing/2014/main" id="{212B1DD8-4BA6-45BB-3AB9-8FDAA3C692C4}"/>
              </a:ext>
            </a:extLst>
          </p:cNvPr>
          <p:cNvGrpSpPr/>
          <p:nvPr/>
        </p:nvGrpSpPr>
        <p:grpSpPr>
          <a:xfrm>
            <a:off x="19676" y="3019031"/>
            <a:ext cx="2193815" cy="2253744"/>
            <a:chOff x="50111" y="2928943"/>
            <a:chExt cx="2193815" cy="2253744"/>
          </a:xfrm>
        </p:grpSpPr>
        <p:sp>
          <p:nvSpPr>
            <p:cNvPr id="59" name="角丸四角形 134">
              <a:extLst>
                <a:ext uri="{FF2B5EF4-FFF2-40B4-BE49-F238E27FC236}">
                  <a16:creationId xmlns:a16="http://schemas.microsoft.com/office/drawing/2014/main" id="{CC815D47-CA51-FA14-EAC0-FFB3910F957A}"/>
                </a:ext>
              </a:extLst>
            </p:cNvPr>
            <p:cNvSpPr/>
            <p:nvPr/>
          </p:nvSpPr>
          <p:spPr>
            <a:xfrm>
              <a:off x="50111" y="2928943"/>
              <a:ext cx="2193815" cy="2250017"/>
            </a:xfrm>
            <a:prstGeom prst="roundRect">
              <a:avLst>
                <a:gd name="adj" fmla="val 11978"/>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正方形/長方形 59">
              <a:extLst>
                <a:ext uri="{FF2B5EF4-FFF2-40B4-BE49-F238E27FC236}">
                  <a16:creationId xmlns:a16="http://schemas.microsoft.com/office/drawing/2014/main" id="{BFA42340-B33E-4CF9-0585-8A22534A9E01}"/>
                </a:ext>
              </a:extLst>
            </p:cNvPr>
            <p:cNvSpPr/>
            <p:nvPr/>
          </p:nvSpPr>
          <p:spPr>
            <a:xfrm>
              <a:off x="230879" y="3278792"/>
              <a:ext cx="1803989" cy="1285888"/>
            </a:xfrm>
            <a:prstGeom prst="rect">
              <a:avLst/>
            </a:prstGeom>
            <a:blipFill rotWithShape="1">
              <a:blip r:embed="rId8" cstate="print">
                <a:extLst>
                  <a:ext uri="{28A0092B-C50C-407E-A947-70E740481C1C}">
                    <a14:useLocalDpi xmlns:a14="http://schemas.microsoft.com/office/drawing/2010/main" val="0"/>
                  </a:ext>
                </a:extLst>
              </a:blip>
              <a:srcRect/>
              <a:stretch>
                <a:fillRect t="-3000" b="-3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61" name="フリーフォーム: 図形 60">
              <a:extLst>
                <a:ext uri="{FF2B5EF4-FFF2-40B4-BE49-F238E27FC236}">
                  <a16:creationId xmlns:a16="http://schemas.microsoft.com/office/drawing/2014/main" id="{79139558-DDA5-1BC5-F943-7AC4CBB28F64}"/>
                </a:ext>
              </a:extLst>
            </p:cNvPr>
            <p:cNvSpPr/>
            <p:nvPr/>
          </p:nvSpPr>
          <p:spPr>
            <a:xfrm>
              <a:off x="230370" y="2993678"/>
              <a:ext cx="1801999" cy="287999"/>
            </a:xfrm>
            <a:custGeom>
              <a:avLst/>
              <a:gdLst>
                <a:gd name="connsiteX0" fmla="*/ 0 w 1801999"/>
                <a:gd name="connsiteY0" fmla="*/ 0 h 287999"/>
                <a:gd name="connsiteX1" fmla="*/ 1801999 w 1801999"/>
                <a:gd name="connsiteY1" fmla="*/ 0 h 287999"/>
                <a:gd name="connsiteX2" fmla="*/ 1801999 w 1801999"/>
                <a:gd name="connsiteY2" fmla="*/ 287999 h 287999"/>
                <a:gd name="connsiteX3" fmla="*/ 0 w 1801999"/>
                <a:gd name="connsiteY3" fmla="*/ 287999 h 287999"/>
                <a:gd name="connsiteX4" fmla="*/ 0 w 180199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99" h="287999">
                  <a:moveTo>
                    <a:pt x="0" y="0"/>
                  </a:moveTo>
                  <a:lnTo>
                    <a:pt x="1801999" y="0"/>
                  </a:lnTo>
                  <a:lnTo>
                    <a:pt x="1801999" y="287999"/>
                  </a:lnTo>
                  <a:lnTo>
                    <a:pt x="0" y="287999"/>
                  </a:lnTo>
                  <a:lnTo>
                    <a:pt x="0" y="0"/>
                  </a:lnTo>
                  <a:close/>
                </a:path>
              </a:pathLst>
            </a:custGeom>
            <a:solidFill>
              <a:srgbClr val="70AD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本巣市障がい者就労支援センター</a:t>
              </a:r>
            </a:p>
          </p:txBody>
        </p:sp>
        <p:sp>
          <p:nvSpPr>
            <p:cNvPr id="62" name="テキスト ボックス 61">
              <a:extLst>
                <a:ext uri="{FF2B5EF4-FFF2-40B4-BE49-F238E27FC236}">
                  <a16:creationId xmlns:a16="http://schemas.microsoft.com/office/drawing/2014/main" id="{F57E481E-53F2-848C-A2AB-55149ECE386A}"/>
                </a:ext>
              </a:extLst>
            </p:cNvPr>
            <p:cNvSpPr txBox="1"/>
            <p:nvPr/>
          </p:nvSpPr>
          <p:spPr>
            <a:xfrm>
              <a:off x="182849" y="4559439"/>
              <a:ext cx="2017545" cy="623248"/>
            </a:xfrm>
            <a:prstGeom prst="rect">
              <a:avLst/>
            </a:prstGeom>
            <a:noFill/>
          </p:spPr>
          <p:txBody>
            <a:bodyPr wrap="square" rtlCol="0">
              <a:spAutoFit/>
            </a:bodyPr>
            <a:lstStyle/>
            <a:p>
              <a:pPr lvl="0">
                <a:defRPr/>
              </a:pPr>
              <a:r>
                <a:rPr lang="ja-JP" altLang="en-US" sz="1150" dirty="0">
                  <a:solidFill>
                    <a:prstClr val="black"/>
                  </a:solidFill>
                  <a:latin typeface="UD デジタル 教科書体 NK-R" panose="02020400000000000000" pitchFamily="18" charset="-128"/>
                  <a:ea typeface="UD デジタル 教科書体 NK-R" panose="02020400000000000000" pitchFamily="18" charset="-128"/>
                </a:rPr>
                <a:t>バター</a:t>
              </a:r>
              <a:r>
                <a:rPr lang="en-US" altLang="ja-JP" sz="1150" dirty="0">
                  <a:solidFill>
                    <a:prstClr val="black"/>
                  </a:solidFill>
                  <a:latin typeface="UD デジタル 教科書体 NK-R" panose="02020400000000000000" pitchFamily="18" charset="-128"/>
                  <a:ea typeface="UD デジタル 教科書体 NK-R" panose="02020400000000000000" pitchFamily="18" charset="-128"/>
                </a:rPr>
                <a:t>&amp;</a:t>
              </a:r>
              <a:r>
                <a:rPr lang="ja-JP" altLang="en-US" sz="1150" dirty="0">
                  <a:solidFill>
                    <a:prstClr val="black"/>
                  </a:solidFill>
                  <a:latin typeface="UD デジタル 教科書体 NK-R" panose="02020400000000000000" pitchFamily="18" charset="-128"/>
                  <a:ea typeface="UD デジタル 教科書体 NK-R" panose="02020400000000000000" pitchFamily="18" charset="-128"/>
                </a:rPr>
                <a:t>アーモンドの香りを効かせたご当地キャラ「もとまるサブレ」他食べてみて！</a:t>
              </a:r>
            </a:p>
          </p:txBody>
        </p:sp>
      </p:grpSp>
      <p:grpSp>
        <p:nvGrpSpPr>
          <p:cNvPr id="63" name="グループ化 62">
            <a:extLst>
              <a:ext uri="{FF2B5EF4-FFF2-40B4-BE49-F238E27FC236}">
                <a16:creationId xmlns:a16="http://schemas.microsoft.com/office/drawing/2014/main" id="{E21DB63A-B5B5-4963-2112-B074385BAF39}"/>
              </a:ext>
            </a:extLst>
          </p:cNvPr>
          <p:cNvGrpSpPr/>
          <p:nvPr/>
        </p:nvGrpSpPr>
        <p:grpSpPr>
          <a:xfrm>
            <a:off x="4590868" y="3022394"/>
            <a:ext cx="2193815" cy="2263500"/>
            <a:chOff x="2324072" y="2928943"/>
            <a:chExt cx="2193815" cy="2263500"/>
          </a:xfrm>
        </p:grpSpPr>
        <p:sp>
          <p:nvSpPr>
            <p:cNvPr id="96" name="角丸四角形 135">
              <a:extLst>
                <a:ext uri="{FF2B5EF4-FFF2-40B4-BE49-F238E27FC236}">
                  <a16:creationId xmlns:a16="http://schemas.microsoft.com/office/drawing/2014/main" id="{5F8A6BB6-7105-500C-26BC-9F0BB49CB019}"/>
                </a:ext>
              </a:extLst>
            </p:cNvPr>
            <p:cNvSpPr/>
            <p:nvPr/>
          </p:nvSpPr>
          <p:spPr>
            <a:xfrm>
              <a:off x="2324072" y="2928943"/>
              <a:ext cx="2193815" cy="2263500"/>
            </a:xfrm>
            <a:prstGeom prst="roundRect">
              <a:avLst>
                <a:gd name="adj" fmla="val 13020"/>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8" name="正方形/長方形 97">
              <a:extLst>
                <a:ext uri="{FF2B5EF4-FFF2-40B4-BE49-F238E27FC236}">
                  <a16:creationId xmlns:a16="http://schemas.microsoft.com/office/drawing/2014/main" id="{3EEB44F0-042E-DDFA-BA21-1CEE6A7CA647}"/>
                </a:ext>
              </a:extLst>
            </p:cNvPr>
            <p:cNvSpPr/>
            <p:nvPr/>
          </p:nvSpPr>
          <p:spPr>
            <a:xfrm>
              <a:off x="2528995" y="3276001"/>
              <a:ext cx="1799998" cy="1295996"/>
            </a:xfrm>
            <a:prstGeom prst="rect">
              <a:avLst/>
            </a:prstGeom>
            <a:blipFill rotWithShape="1">
              <a:blip r:embed="rId9"/>
              <a:srcRect/>
              <a:stretch>
                <a:fillRect t="-19000" b="-19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99" name="フリーフォーム: 図形 98">
              <a:extLst>
                <a:ext uri="{FF2B5EF4-FFF2-40B4-BE49-F238E27FC236}">
                  <a16:creationId xmlns:a16="http://schemas.microsoft.com/office/drawing/2014/main" id="{538F32B5-1E6A-C40F-E3B7-DEB2F091D387}"/>
                </a:ext>
              </a:extLst>
            </p:cNvPr>
            <p:cNvSpPr/>
            <p:nvPr/>
          </p:nvSpPr>
          <p:spPr>
            <a:xfrm>
              <a:off x="2515080" y="2979714"/>
              <a:ext cx="1803989" cy="287999"/>
            </a:xfrm>
            <a:custGeom>
              <a:avLst/>
              <a:gdLst>
                <a:gd name="connsiteX0" fmla="*/ 0 w 1803989"/>
                <a:gd name="connsiteY0" fmla="*/ 0 h 287999"/>
                <a:gd name="connsiteX1" fmla="*/ 1803989 w 1803989"/>
                <a:gd name="connsiteY1" fmla="*/ 0 h 287999"/>
                <a:gd name="connsiteX2" fmla="*/ 1803989 w 1803989"/>
                <a:gd name="connsiteY2" fmla="*/ 287999 h 287999"/>
                <a:gd name="connsiteX3" fmla="*/ 0 w 1803989"/>
                <a:gd name="connsiteY3" fmla="*/ 287999 h 287999"/>
                <a:gd name="connsiteX4" fmla="*/ 0 w 180398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989" h="287999">
                  <a:moveTo>
                    <a:pt x="0" y="0"/>
                  </a:moveTo>
                  <a:lnTo>
                    <a:pt x="1803989" y="0"/>
                  </a:lnTo>
                  <a:lnTo>
                    <a:pt x="1803989" y="287999"/>
                  </a:lnTo>
                  <a:lnTo>
                    <a:pt x="0" y="287999"/>
                  </a:lnTo>
                  <a:lnTo>
                    <a:pt x="0" y="0"/>
                  </a:lnTo>
                  <a:close/>
                </a:path>
              </a:pathLst>
            </a:custGeom>
            <a:solidFill>
              <a:srgbClr val="70AD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長良ひまわり社</a:t>
              </a:r>
            </a:p>
          </p:txBody>
        </p:sp>
        <p:sp>
          <p:nvSpPr>
            <p:cNvPr id="100" name="テキスト ボックス 99">
              <a:extLst>
                <a:ext uri="{FF2B5EF4-FFF2-40B4-BE49-F238E27FC236}">
                  <a16:creationId xmlns:a16="http://schemas.microsoft.com/office/drawing/2014/main" id="{44952307-0207-4CC8-F8CC-88B4F0F514C6}"/>
                </a:ext>
              </a:extLst>
            </p:cNvPr>
            <p:cNvSpPr txBox="1"/>
            <p:nvPr/>
          </p:nvSpPr>
          <p:spPr>
            <a:xfrm>
              <a:off x="2426450" y="4543289"/>
              <a:ext cx="2017545" cy="646331"/>
            </a:xfrm>
            <a:prstGeom prst="rect">
              <a:avLst/>
            </a:prstGeom>
            <a:noFill/>
          </p:spPr>
          <p:txBody>
            <a:bodyPr wrap="square" rtlCol="0">
              <a:spAutoFit/>
            </a:bodyPr>
            <a:lstStyle/>
            <a:p>
              <a:pPr lvl="0">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アーモンド風味のサブレ生地に</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山川醸造</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さんの「たまり醤油」を練りこみました。</a:t>
              </a:r>
            </a:p>
          </p:txBody>
        </p:sp>
      </p:grpSp>
      <p:grpSp>
        <p:nvGrpSpPr>
          <p:cNvPr id="101" name="グループ化 100">
            <a:extLst>
              <a:ext uri="{FF2B5EF4-FFF2-40B4-BE49-F238E27FC236}">
                <a16:creationId xmlns:a16="http://schemas.microsoft.com/office/drawing/2014/main" id="{1FF52E47-0789-CFA9-D279-0CC95A5E2758}"/>
              </a:ext>
            </a:extLst>
          </p:cNvPr>
          <p:cNvGrpSpPr/>
          <p:nvPr/>
        </p:nvGrpSpPr>
        <p:grpSpPr>
          <a:xfrm>
            <a:off x="2302570" y="5319938"/>
            <a:ext cx="2193815" cy="2215500"/>
            <a:chOff x="2336162" y="556163"/>
            <a:chExt cx="2193815" cy="2304252"/>
          </a:xfrm>
        </p:grpSpPr>
        <p:sp>
          <p:nvSpPr>
            <p:cNvPr id="102" name="角丸四角形 132">
              <a:extLst>
                <a:ext uri="{FF2B5EF4-FFF2-40B4-BE49-F238E27FC236}">
                  <a16:creationId xmlns:a16="http://schemas.microsoft.com/office/drawing/2014/main" id="{A2E83A22-404D-280A-78D7-6487C2C97D49}"/>
                </a:ext>
              </a:extLst>
            </p:cNvPr>
            <p:cNvSpPr/>
            <p:nvPr/>
          </p:nvSpPr>
          <p:spPr>
            <a:xfrm>
              <a:off x="2336162" y="556163"/>
              <a:ext cx="2193815" cy="2304000"/>
            </a:xfrm>
            <a:prstGeom prst="roundRect">
              <a:avLst>
                <a:gd name="adj" fmla="val 10789"/>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3" name="正方形/長方形 102">
              <a:extLst>
                <a:ext uri="{FF2B5EF4-FFF2-40B4-BE49-F238E27FC236}">
                  <a16:creationId xmlns:a16="http://schemas.microsoft.com/office/drawing/2014/main" id="{178D7CBB-E4AC-F03F-7404-5AEA274B0456}"/>
                </a:ext>
              </a:extLst>
            </p:cNvPr>
            <p:cNvSpPr/>
            <p:nvPr/>
          </p:nvSpPr>
          <p:spPr>
            <a:xfrm>
              <a:off x="2552434" y="952902"/>
              <a:ext cx="1806002" cy="1281279"/>
            </a:xfrm>
            <a:prstGeom prst="rect">
              <a:avLst/>
            </a:prstGeom>
            <a:blipFill rotWithShape="1">
              <a:blip r:embed="rId10"/>
              <a:srcRect/>
              <a:stretch>
                <a:fillRect/>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104" name="フリーフォーム: 図形 103">
              <a:extLst>
                <a:ext uri="{FF2B5EF4-FFF2-40B4-BE49-F238E27FC236}">
                  <a16:creationId xmlns:a16="http://schemas.microsoft.com/office/drawing/2014/main" id="{F758C472-5333-8D07-0E31-F946EC69E122}"/>
                </a:ext>
              </a:extLst>
            </p:cNvPr>
            <p:cNvSpPr/>
            <p:nvPr/>
          </p:nvSpPr>
          <p:spPr>
            <a:xfrm>
              <a:off x="2549530" y="633699"/>
              <a:ext cx="1803989" cy="287999"/>
            </a:xfrm>
            <a:custGeom>
              <a:avLst/>
              <a:gdLst>
                <a:gd name="connsiteX0" fmla="*/ 0 w 1803989"/>
                <a:gd name="connsiteY0" fmla="*/ 0 h 287999"/>
                <a:gd name="connsiteX1" fmla="*/ 1803989 w 1803989"/>
                <a:gd name="connsiteY1" fmla="*/ 0 h 287999"/>
                <a:gd name="connsiteX2" fmla="*/ 1803989 w 1803989"/>
                <a:gd name="connsiteY2" fmla="*/ 287999 h 287999"/>
                <a:gd name="connsiteX3" fmla="*/ 0 w 1803989"/>
                <a:gd name="connsiteY3" fmla="*/ 287999 h 287999"/>
                <a:gd name="connsiteX4" fmla="*/ 0 w 180398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989" h="287999">
                  <a:moveTo>
                    <a:pt x="0" y="0"/>
                  </a:moveTo>
                  <a:lnTo>
                    <a:pt x="1803989" y="0"/>
                  </a:lnTo>
                  <a:lnTo>
                    <a:pt x="1803989" y="287999"/>
                  </a:lnTo>
                  <a:lnTo>
                    <a:pt x="0" y="287999"/>
                  </a:lnTo>
                  <a:lnTo>
                    <a:pt x="0" y="0"/>
                  </a:lnTo>
                  <a:close/>
                </a:path>
              </a:pathLst>
            </a:custGeom>
            <a:solidFill>
              <a:srgbClr val="70AD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ポップコーン</a:t>
              </a:r>
            </a:p>
          </p:txBody>
        </p:sp>
        <p:sp>
          <p:nvSpPr>
            <p:cNvPr id="105" name="テキスト ボックス 104">
              <a:extLst>
                <a:ext uri="{FF2B5EF4-FFF2-40B4-BE49-F238E27FC236}">
                  <a16:creationId xmlns:a16="http://schemas.microsoft.com/office/drawing/2014/main" id="{D974385F-74B3-FF54-0FFE-1BB40C64D116}"/>
                </a:ext>
              </a:extLst>
            </p:cNvPr>
            <p:cNvSpPr txBox="1"/>
            <p:nvPr/>
          </p:nvSpPr>
          <p:spPr>
            <a:xfrm>
              <a:off x="2479261" y="2214084"/>
              <a:ext cx="2017545" cy="646331"/>
            </a:xfrm>
            <a:prstGeom prst="rect">
              <a:avLst/>
            </a:prstGeom>
            <a:noFill/>
          </p:spPr>
          <p:txBody>
            <a:bodyPr wrap="square" rtlCol="0">
              <a:spAutoFit/>
            </a:bodyPr>
            <a:lstStyle/>
            <a:p>
              <a:pPr lvl="0">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一つも同じのはありません！仲間の感性で作られた商品です。</a:t>
              </a:r>
            </a:p>
          </p:txBody>
        </p:sp>
      </p:grpSp>
      <p:grpSp>
        <p:nvGrpSpPr>
          <p:cNvPr id="15" name="グループ化 14">
            <a:extLst>
              <a:ext uri="{FF2B5EF4-FFF2-40B4-BE49-F238E27FC236}">
                <a16:creationId xmlns:a16="http://schemas.microsoft.com/office/drawing/2014/main" id="{CEC379FD-EA01-E1DB-9926-2BDB3AF3D3BC}"/>
              </a:ext>
            </a:extLst>
          </p:cNvPr>
          <p:cNvGrpSpPr/>
          <p:nvPr/>
        </p:nvGrpSpPr>
        <p:grpSpPr>
          <a:xfrm>
            <a:off x="2313993" y="698200"/>
            <a:ext cx="2193815" cy="2263500"/>
            <a:chOff x="3710807" y="705914"/>
            <a:chExt cx="2193815" cy="2263500"/>
          </a:xfrm>
        </p:grpSpPr>
        <p:grpSp>
          <p:nvGrpSpPr>
            <p:cNvPr id="16" name="グループ化 15">
              <a:extLst>
                <a:ext uri="{FF2B5EF4-FFF2-40B4-BE49-F238E27FC236}">
                  <a16:creationId xmlns:a16="http://schemas.microsoft.com/office/drawing/2014/main" id="{F8F3118A-6D87-9589-1613-926C17C4E60D}"/>
                </a:ext>
              </a:extLst>
            </p:cNvPr>
            <p:cNvGrpSpPr/>
            <p:nvPr/>
          </p:nvGrpSpPr>
          <p:grpSpPr>
            <a:xfrm>
              <a:off x="3710807" y="705914"/>
              <a:ext cx="2193815" cy="2263500"/>
              <a:chOff x="-970663" y="5064314"/>
              <a:chExt cx="2193815" cy="2263500"/>
            </a:xfrm>
          </p:grpSpPr>
          <p:sp>
            <p:nvSpPr>
              <p:cNvPr id="25" name="角丸四角形 135">
                <a:extLst>
                  <a:ext uri="{FF2B5EF4-FFF2-40B4-BE49-F238E27FC236}">
                    <a16:creationId xmlns:a16="http://schemas.microsoft.com/office/drawing/2014/main" id="{72021107-2F71-0CD7-F236-D1ED582CAF24}"/>
                  </a:ext>
                </a:extLst>
              </p:cNvPr>
              <p:cNvSpPr/>
              <p:nvPr/>
            </p:nvSpPr>
            <p:spPr>
              <a:xfrm>
                <a:off x="-970663" y="5064314"/>
                <a:ext cx="2193815" cy="2263500"/>
              </a:xfrm>
              <a:prstGeom prst="roundRect">
                <a:avLst>
                  <a:gd name="adj" fmla="val 13020"/>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フリーフォーム: 図形 25">
                <a:extLst>
                  <a:ext uri="{FF2B5EF4-FFF2-40B4-BE49-F238E27FC236}">
                    <a16:creationId xmlns:a16="http://schemas.microsoft.com/office/drawing/2014/main" id="{1389CE14-0D2E-5D3B-BEE5-D4E2DE6B2878}"/>
                  </a:ext>
                </a:extLst>
              </p:cNvPr>
              <p:cNvSpPr/>
              <p:nvPr/>
            </p:nvSpPr>
            <p:spPr>
              <a:xfrm>
                <a:off x="-776370" y="5172592"/>
                <a:ext cx="1803989" cy="287999"/>
              </a:xfrm>
              <a:custGeom>
                <a:avLst/>
                <a:gdLst>
                  <a:gd name="connsiteX0" fmla="*/ 0 w 1803989"/>
                  <a:gd name="connsiteY0" fmla="*/ 0 h 287999"/>
                  <a:gd name="connsiteX1" fmla="*/ 1803989 w 1803989"/>
                  <a:gd name="connsiteY1" fmla="*/ 0 h 287999"/>
                  <a:gd name="connsiteX2" fmla="*/ 1803989 w 1803989"/>
                  <a:gd name="connsiteY2" fmla="*/ 287999 h 287999"/>
                  <a:gd name="connsiteX3" fmla="*/ 0 w 1803989"/>
                  <a:gd name="connsiteY3" fmla="*/ 287999 h 287999"/>
                  <a:gd name="connsiteX4" fmla="*/ 0 w 180398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989" h="287999">
                    <a:moveTo>
                      <a:pt x="0" y="0"/>
                    </a:moveTo>
                    <a:lnTo>
                      <a:pt x="1803989" y="0"/>
                    </a:lnTo>
                    <a:lnTo>
                      <a:pt x="1803989" y="287999"/>
                    </a:lnTo>
                    <a:lnTo>
                      <a:pt x="0" y="287999"/>
                    </a:lnTo>
                    <a:lnTo>
                      <a:pt x="0" y="0"/>
                    </a:lnTo>
                    <a:close/>
                  </a:path>
                </a:pathLst>
              </a:custGeom>
              <a:solidFill>
                <a:srgbClr val="70AD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ja-JP" altLang="en-US" sz="1300" dirty="0">
                    <a:solidFill>
                      <a:sysClr val="window" lastClr="FFFFFF"/>
                    </a:solidFill>
                    <a:latin typeface="UD デジタル 教科書体 NK-R" panose="02020400000000000000" pitchFamily="18" charset="-128"/>
                    <a:ea typeface="UD デジタル 教科書体 NK-R" panose="02020400000000000000" pitchFamily="18" charset="-128"/>
                  </a:rPr>
                  <a:t>ポラリス</a:t>
                </a:r>
                <a:endParaRPr kumimoji="1" lang="ja-JP" altLang="en-US" sz="13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p:txBody>
          </p:sp>
          <p:sp>
            <p:nvSpPr>
              <p:cNvPr id="27" name="テキスト ボックス 26">
                <a:extLst>
                  <a:ext uri="{FF2B5EF4-FFF2-40B4-BE49-F238E27FC236}">
                    <a16:creationId xmlns:a16="http://schemas.microsoft.com/office/drawing/2014/main" id="{B7E6F7E9-5182-684D-38DB-4F553193400F}"/>
                  </a:ext>
                </a:extLst>
              </p:cNvPr>
              <p:cNvSpPr txBox="1"/>
              <p:nvPr/>
            </p:nvSpPr>
            <p:spPr>
              <a:xfrm>
                <a:off x="-838933" y="6722500"/>
                <a:ext cx="2017545" cy="600164"/>
              </a:xfrm>
              <a:prstGeom prst="rect">
                <a:avLst/>
              </a:prstGeom>
              <a:noFill/>
            </p:spPr>
            <p:txBody>
              <a:bodyPr wrap="square" rtlCol="0">
                <a:spAutoFit/>
              </a:bodyPr>
              <a:lstStyle/>
              <a:p>
                <a:pPr lvl="0">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皆さんの生活に彩りを・・・　そんなハンドメイドのお店です。ご希望の色などお作りできます。</a:t>
                </a:r>
              </a:p>
            </p:txBody>
          </p:sp>
        </p:grpSp>
        <p:grpSp>
          <p:nvGrpSpPr>
            <p:cNvPr id="18" name="グループ化 17">
              <a:extLst>
                <a:ext uri="{FF2B5EF4-FFF2-40B4-BE49-F238E27FC236}">
                  <a16:creationId xmlns:a16="http://schemas.microsoft.com/office/drawing/2014/main" id="{7092F95D-CBB8-BEF8-646E-04233D7780FC}"/>
                </a:ext>
              </a:extLst>
            </p:cNvPr>
            <p:cNvGrpSpPr/>
            <p:nvPr/>
          </p:nvGrpSpPr>
          <p:grpSpPr>
            <a:xfrm>
              <a:off x="4012403" y="1104900"/>
              <a:ext cx="1597485" cy="1271022"/>
              <a:chOff x="0" y="0"/>
              <a:chExt cx="4130041" cy="4031017"/>
            </a:xfrm>
          </p:grpSpPr>
          <p:pic>
            <p:nvPicPr>
              <p:cNvPr id="19" name="図 18">
                <a:extLst>
                  <a:ext uri="{FF2B5EF4-FFF2-40B4-BE49-F238E27FC236}">
                    <a16:creationId xmlns:a16="http://schemas.microsoft.com/office/drawing/2014/main" id="{E7A9F21A-24B3-11C0-8D27-6AE9BEB179F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130189"/>
                <a:ext cx="2030729" cy="1897599"/>
              </a:xfrm>
              <a:prstGeom prst="rect">
                <a:avLst/>
              </a:prstGeom>
            </p:spPr>
          </p:pic>
          <p:pic>
            <p:nvPicPr>
              <p:cNvPr id="20" name="図 19">
                <a:extLst>
                  <a:ext uri="{FF2B5EF4-FFF2-40B4-BE49-F238E27FC236}">
                    <a16:creationId xmlns:a16="http://schemas.microsoft.com/office/drawing/2014/main" id="{5E0CFAE5-B427-345E-7B31-E6CFB69FFDB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1799"/>
              <a:stretch/>
            </p:blipFill>
            <p:spPr>
              <a:xfrm>
                <a:off x="1819277" y="38"/>
                <a:ext cx="2310764" cy="2131695"/>
              </a:xfrm>
              <a:prstGeom prst="rect">
                <a:avLst/>
              </a:prstGeom>
            </p:spPr>
          </p:pic>
          <p:pic>
            <p:nvPicPr>
              <p:cNvPr id="22" name="図 21">
                <a:extLst>
                  <a:ext uri="{FF2B5EF4-FFF2-40B4-BE49-F238E27FC236}">
                    <a16:creationId xmlns:a16="http://schemas.microsoft.com/office/drawing/2014/main" id="{AEA085BE-8B6C-4BF0-AE6F-9B81BEE5E67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2656" b="1"/>
              <a:stretch/>
            </p:blipFill>
            <p:spPr>
              <a:xfrm>
                <a:off x="1940339" y="2078393"/>
                <a:ext cx="2189700" cy="1952624"/>
              </a:xfrm>
              <a:prstGeom prst="rect">
                <a:avLst/>
              </a:prstGeom>
            </p:spPr>
          </p:pic>
          <p:pic>
            <p:nvPicPr>
              <p:cNvPr id="24" name="図 23">
                <a:extLst>
                  <a:ext uri="{FF2B5EF4-FFF2-40B4-BE49-F238E27FC236}">
                    <a16:creationId xmlns:a16="http://schemas.microsoft.com/office/drawing/2014/main" id="{35218CA4-C949-6FD9-CC4A-0BE95321FC4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828801" cy="2136812"/>
              </a:xfrm>
              <a:prstGeom prst="rect">
                <a:avLst/>
              </a:prstGeom>
            </p:spPr>
          </p:pic>
        </p:grpSp>
      </p:grpSp>
    </p:spTree>
    <p:extLst>
      <p:ext uri="{BB962C8B-B14F-4D97-AF65-F5344CB8AC3E}">
        <p14:creationId xmlns:p14="http://schemas.microsoft.com/office/powerpoint/2010/main" val="13554735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7837</TotalTime>
  <Words>442</Words>
  <Application>Microsoft Office PowerPoint</Application>
  <PresentationFormat>画面に合わせる (4:3)</PresentationFormat>
  <Paragraphs>63</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UD デジタル 教科書体 NK-R</vt:lpstr>
      <vt:lpstr>UD デジタル 教科書体 NP-R</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Gifu</dc:creator>
  <cp:lastModifiedBy>林 倫花</cp:lastModifiedBy>
  <cp:revision>378</cp:revision>
  <cp:lastPrinted>2025-05-14T04:31:17Z</cp:lastPrinted>
  <dcterms:created xsi:type="dcterms:W3CDTF">2023-02-06T01:20:08Z</dcterms:created>
  <dcterms:modified xsi:type="dcterms:W3CDTF">2025-06-26T01:36:49Z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2024-06-21T05:24:27Z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ca767b12-2585-436d-ba78-b81a7cf8e423</vt:lpwstr>
  </property>
  <property fmtid="{D5CDD505-2E9C-101B-9397-08002B2CF9AE}" pid="8" name="MSIP_Label_defa4170-0d19-0005-0004-bc88714345d2_ContentBits">
    <vt:lpwstr>0</vt:lpwstr>
  </property>
</Properties>
</file>