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"/>
  </p:notesMasterIdLst>
  <p:sldIdLst>
    <p:sldId id="264" r:id="rId2"/>
    <p:sldId id="263" r:id="rId3"/>
  </p:sldIdLst>
  <p:sldSz cx="6858000" cy="9144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  <a:srgbClr val="A0CD85"/>
    <a:srgbClr val="B9BCC0"/>
    <a:srgbClr val="E2F0D9"/>
    <a:srgbClr val="AFABAB"/>
    <a:srgbClr val="C9D1C4"/>
    <a:srgbClr val="E6E6E6"/>
    <a:srgbClr val="FFCCFF"/>
    <a:srgbClr val="FFCCCC"/>
    <a:srgbClr val="FFBA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中間スタイル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中間スタイル 4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3" autoAdjust="0"/>
  </p:normalViewPr>
  <p:slideViewPr>
    <p:cSldViewPr snapToGrid="0">
      <p:cViewPr>
        <p:scale>
          <a:sx n="75" d="100"/>
          <a:sy n="75" d="100"/>
        </p:scale>
        <p:origin x="2237" y="-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5DBB2-D4B8-44FE-9B9D-2CC1B053BC8E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46300" y="1243013"/>
            <a:ext cx="25146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070C2-2FBE-4F01-B180-A7BB987F88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603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070C2-2FBE-4F01-B180-A7BB987F885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134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070C2-2FBE-4F01-B180-A7BB987F885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5579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2952-9FC7-4B49-8F03-0AA3F7B58270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B3E0A-3DA8-40C5-82DA-B795554AA0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949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2952-9FC7-4B49-8F03-0AA3F7B58270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B3E0A-3DA8-40C5-82DA-B795554AA0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0910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2952-9FC7-4B49-8F03-0AA3F7B58270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B3E0A-3DA8-40C5-82DA-B795554AA0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759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2952-9FC7-4B49-8F03-0AA3F7B58270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B3E0A-3DA8-40C5-82DA-B795554AA0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682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2952-9FC7-4B49-8F03-0AA3F7B58270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B3E0A-3DA8-40C5-82DA-B795554AA0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7541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2952-9FC7-4B49-8F03-0AA3F7B58270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B3E0A-3DA8-40C5-82DA-B795554AA0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338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2952-9FC7-4B49-8F03-0AA3F7B58270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B3E0A-3DA8-40C5-82DA-B795554AA0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3363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2952-9FC7-4B49-8F03-0AA3F7B58270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B3E0A-3DA8-40C5-82DA-B795554AA0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7130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2952-9FC7-4B49-8F03-0AA3F7B58270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B3E0A-3DA8-40C5-82DA-B795554AA0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6287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2952-9FC7-4B49-8F03-0AA3F7B58270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B3E0A-3DA8-40C5-82DA-B795554AA0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191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2952-9FC7-4B49-8F03-0AA3F7B58270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B3E0A-3DA8-40C5-82DA-B795554AA0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6664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22952-9FC7-4B49-8F03-0AA3F7B58270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B3E0A-3DA8-40C5-82DA-B795554AA0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188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0.jpeg"/><Relationship Id="rId3" Type="http://schemas.openxmlformats.org/officeDocument/2006/relationships/image" Target="../media/image14.png"/><Relationship Id="rId7" Type="http://schemas.openxmlformats.org/officeDocument/2006/relationships/image" Target="../media/image9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8.jpeg"/><Relationship Id="rId4" Type="http://schemas.openxmlformats.org/officeDocument/2006/relationships/image" Target="../media/image15.png"/><Relationship Id="rId9" Type="http://schemas.openxmlformats.org/officeDocument/2006/relationships/image" Target="../media/image17.jpe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509" y="286988"/>
            <a:ext cx="3311231" cy="15028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6" name="テキスト ボックス 15"/>
          <p:cNvSpPr txBox="1"/>
          <p:nvPr/>
        </p:nvSpPr>
        <p:spPr>
          <a:xfrm>
            <a:off x="-45721" y="-19610"/>
            <a:ext cx="6903721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bg1"/>
            </a:solidFill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 err="1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障がい</a:t>
            </a:r>
            <a:r>
              <a:rPr kumimoji="1" lang="ja-JP" altLang="en-US" sz="16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者就労支援事業所製造・製作商品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5358" y="1756761"/>
            <a:ext cx="6721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～県庁舎販売会のご案内～</a:t>
            </a:r>
          </a:p>
        </p:txBody>
      </p:sp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867565"/>
              </p:ext>
            </p:extLst>
          </p:nvPr>
        </p:nvGraphicFramePr>
        <p:xfrm>
          <a:off x="0" y="2856194"/>
          <a:ext cx="6858000" cy="582622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7973">
                  <a:extLst>
                    <a:ext uri="{9D8B030D-6E8A-4147-A177-3AD203B41FA5}">
                      <a16:colId xmlns:a16="http://schemas.microsoft.com/office/drawing/2014/main" val="4242510210"/>
                    </a:ext>
                  </a:extLst>
                </a:gridCol>
                <a:gridCol w="2224376">
                  <a:extLst>
                    <a:ext uri="{9D8B030D-6E8A-4147-A177-3AD203B41FA5}">
                      <a16:colId xmlns:a16="http://schemas.microsoft.com/office/drawing/2014/main" val="2766765044"/>
                    </a:ext>
                  </a:extLst>
                </a:gridCol>
                <a:gridCol w="2770751">
                  <a:extLst>
                    <a:ext uri="{9D8B030D-6E8A-4147-A177-3AD203B41FA5}">
                      <a16:colId xmlns:a16="http://schemas.microsoft.com/office/drawing/2014/main" val="2624002461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3112704473"/>
                    </a:ext>
                  </a:extLst>
                </a:gridCol>
              </a:tblGrid>
              <a:tr h="51799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日にち</a:t>
                      </a:r>
                    </a:p>
                  </a:txBody>
                  <a:tcPr marL="79246" marR="79246" marT="39623" marB="39623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施設・事業所名</a:t>
                      </a:r>
                    </a:p>
                  </a:txBody>
                  <a:tcPr marL="79246" marR="79246" marT="39623" marB="39623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販売商品</a:t>
                      </a:r>
                    </a:p>
                  </a:txBody>
                  <a:tcPr marL="79246" marR="79246" marT="39623" marB="39623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spc="-30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おすすめ商品</a:t>
                      </a:r>
                    </a:p>
                  </a:txBody>
                  <a:tcPr marL="79246" marR="79246" marT="39623" marB="39623" anchor="ctr" anchorCtr="1"/>
                </a:tc>
                <a:extLst>
                  <a:ext uri="{0D108BD9-81ED-4DB2-BD59-A6C34878D82A}">
                    <a16:rowId xmlns:a16="http://schemas.microsoft.com/office/drawing/2014/main" val="2584907075"/>
                  </a:ext>
                </a:extLst>
              </a:tr>
              <a:tr h="407407">
                <a:tc rowSpan="4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７</a:t>
                      </a:r>
                      <a:r>
                        <a:rPr kumimoji="1" lang="en-US" altLang="ja-JP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/</a:t>
                      </a:r>
                      <a:r>
                        <a:rPr kumimoji="1" lang="ja-JP" alt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１８</a:t>
                      </a:r>
                      <a:endParaRPr kumimoji="1" lang="en-US" altLang="ja-JP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（金）</a:t>
                      </a:r>
                      <a:endParaRPr kumimoji="1" lang="en-US" altLang="ja-JP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</a:txBody>
                  <a:tcPr marL="89044" marR="89044" marT="44522" marB="44522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spc="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うぇる工房そら</a:t>
                      </a:r>
                    </a:p>
                  </a:txBody>
                  <a:tcPr marL="79246" marR="79246" marT="39623" marB="39623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spc="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焼きドーナツ、クッキー</a:t>
                      </a:r>
                      <a:endParaRPr kumimoji="1" lang="en-US" altLang="ja-JP" sz="1400" spc="0" dirty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79246" marR="79246" marT="39623" marB="39623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300" dirty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79246" marR="79246" marT="39623" marB="396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11597"/>
                  </a:ext>
                </a:extLst>
              </a:tr>
              <a:tr h="48560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spc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ビー・カンパニー</a:t>
                      </a:r>
                      <a:endParaRPr kumimoji="1" lang="ja-JP" altLang="en-US"/>
                    </a:p>
                  </a:txBody>
                  <a:tcPr marL="79246" marR="79246" marT="39623" marB="39623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spc="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キャンドル、ジャム、生姜シロップ、タルト等</a:t>
                      </a:r>
                      <a:endParaRPr kumimoji="1" lang="ja-JP" altLang="en-US" dirty="0"/>
                    </a:p>
                  </a:txBody>
                  <a:tcPr marL="79246" marR="79246" marT="39623" marB="39623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300" dirty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79246" marR="79246" marT="39623" marB="396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323862"/>
                  </a:ext>
                </a:extLst>
              </a:tr>
              <a:tr h="42793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spc="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ハッピーワーク可児</a:t>
                      </a:r>
                      <a:endParaRPr kumimoji="1" lang="en-US" altLang="ja-JP" sz="1400" spc="0" dirty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79246" marR="79246" marT="39623" marB="39623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spc="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マフィン各種</a:t>
                      </a:r>
                      <a:endParaRPr kumimoji="1" lang="en-US" altLang="ja-JP" sz="1400" spc="0" dirty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79246" marR="79246" marT="39623" marB="39623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300" dirty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79246" marR="79246" marT="39623" marB="396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058365"/>
                  </a:ext>
                </a:extLst>
              </a:tr>
              <a:tr h="48037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spc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長良ひまわり社</a:t>
                      </a:r>
                      <a:endParaRPr kumimoji="1" lang="ja-JP" altLang="en-US"/>
                    </a:p>
                  </a:txBody>
                  <a:tcPr marL="79246" marR="79246" marT="39623" marB="39623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spc="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シフォンケーキ、クッキー</a:t>
                      </a:r>
                      <a:endParaRPr kumimoji="1" lang="ja-JP" altLang="en-US" dirty="0"/>
                    </a:p>
                  </a:txBody>
                  <a:tcPr marL="79246" marR="79246" marT="39623" marB="39623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300" dirty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79246" marR="79246" marT="39623" marB="396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57904"/>
                  </a:ext>
                </a:extLst>
              </a:tr>
              <a:tr h="464820"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７</a:t>
                      </a:r>
                      <a:r>
                        <a:rPr kumimoji="1" lang="en-US" altLang="ja-JP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/</a:t>
                      </a:r>
                      <a:r>
                        <a:rPr kumimoji="1" lang="ja-JP" alt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２２</a:t>
                      </a:r>
                      <a:endParaRPr kumimoji="1" lang="en-US" altLang="ja-JP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（火）</a:t>
                      </a:r>
                    </a:p>
                  </a:txBody>
                  <a:tcPr marL="89044" marR="89044" marT="44522" marB="44522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spc="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ほたるの仕事場　岐阜栄光</a:t>
                      </a:r>
                      <a:endParaRPr kumimoji="1" lang="ja-JP" altLang="en-US" sz="1200" dirty="0"/>
                    </a:p>
                  </a:txBody>
                  <a:tcPr marL="89044" marR="89044" marT="44522" marB="44522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spc="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菓子パン、惣菜パン、ドーナツ等</a:t>
                      </a:r>
                    </a:p>
                  </a:txBody>
                  <a:tcPr marL="89044" marR="89044" marT="44522" marB="44522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 marL="79246" marR="79246" marT="39623" marB="396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925451"/>
                  </a:ext>
                </a:extLst>
              </a:tr>
              <a:tr h="40381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spc="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シャンツェ</a:t>
                      </a:r>
                    </a:p>
                  </a:txBody>
                  <a:tcPr marL="79246" marR="79246" marT="39623" marB="39623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spc="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さくらねこ巾着、猫おもちゃ等</a:t>
                      </a:r>
                      <a:endParaRPr kumimoji="1" lang="en-US" altLang="ja-JP" sz="1400" spc="0" dirty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79246" marR="79246" marT="39623" marB="39623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 marL="79246" marR="79246" marT="39623" marB="396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033076"/>
                  </a:ext>
                </a:extLst>
              </a:tr>
              <a:tr h="418548"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７</a:t>
                      </a:r>
                      <a:r>
                        <a:rPr kumimoji="1" lang="en-US" altLang="ja-JP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/2</a:t>
                      </a:r>
                      <a:r>
                        <a:rPr kumimoji="1" lang="ja-JP" alt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４</a:t>
                      </a:r>
                      <a:endParaRPr kumimoji="1" lang="en-US" altLang="ja-JP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（木）</a:t>
                      </a:r>
                    </a:p>
                  </a:txBody>
                  <a:tcPr marL="79246" marR="79246" marT="39623" marB="39623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spc="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ビー・カンパニー</a:t>
                      </a:r>
                      <a:endParaRPr kumimoji="1" lang="ja-JP" altLang="en-US" sz="1200" dirty="0"/>
                    </a:p>
                  </a:txBody>
                  <a:tcPr marL="79246" marR="79246" marT="39623" marB="39623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spc="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パン、ジャム、生姜シロップ等</a:t>
                      </a:r>
                      <a:endParaRPr kumimoji="1" lang="ja-JP" altLang="en-US" sz="1400" dirty="0"/>
                    </a:p>
                  </a:txBody>
                  <a:tcPr marL="79246" marR="79246" marT="39623" marB="39623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 marL="89044" marR="89044" marT="44522" marB="4452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409848"/>
                  </a:ext>
                </a:extLst>
              </a:tr>
              <a:tr h="436246">
                <a:tc v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</a:txBody>
                  <a:tcPr marL="79246" marR="79246" marT="39623" marB="39623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spc="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あしたの会ふくろうの家</a:t>
                      </a:r>
                    </a:p>
                  </a:txBody>
                  <a:tcPr marL="79246" marR="79246" marT="39623" marB="39623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パン、ケーキ、クッキー各種</a:t>
                      </a:r>
                    </a:p>
                  </a:txBody>
                  <a:tcPr marL="79246" marR="79246" marT="39623" marB="39623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dirty="0">
                        <a:solidFill>
                          <a:srgbClr val="44546A">
                            <a:hueOff val="0"/>
                            <a:satOff val="0"/>
                            <a:lumOff val="0"/>
                            <a:alphaOff val="0"/>
                          </a:srgbClr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</a:txBody>
                  <a:tcPr marL="89044" marR="89044" marT="44522" marB="4452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123974"/>
                  </a:ext>
                </a:extLst>
              </a:tr>
              <a:tr h="451927"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７</a:t>
                      </a:r>
                      <a:r>
                        <a:rPr kumimoji="1" lang="en-US" altLang="ja-JP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/2</a:t>
                      </a:r>
                      <a:r>
                        <a:rPr kumimoji="1" lang="ja-JP" alt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９</a:t>
                      </a:r>
                      <a:endParaRPr kumimoji="1" lang="en-US" altLang="ja-JP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（火）</a:t>
                      </a:r>
                      <a:endParaRPr kumimoji="1" lang="en-US" altLang="ja-JP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</a:txBody>
                  <a:tcPr marL="89044" marR="89044" marT="44522" marB="44522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spc="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あしたの会作業所</a:t>
                      </a:r>
                      <a:endParaRPr kumimoji="1" lang="en-US" altLang="ja-JP" sz="1400" spc="0" dirty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79246" marR="79246" marT="39623" marB="39623" anchor="ctr" anchorCtr="1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spc="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調理パン、菓子パン</a:t>
                      </a:r>
                      <a:endParaRPr kumimoji="1" lang="en-US" altLang="ja-JP" sz="1400" spc="0" dirty="0"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marL="79246" marR="79246" marT="39623" marB="39623" anchor="ctr" anchorCtr="1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89044" marR="89044" marT="44522" marB="4452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689270"/>
                  </a:ext>
                </a:extLst>
              </a:tr>
              <a:tr h="470093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spc="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あしたの会共働学校</a:t>
                      </a:r>
                    </a:p>
                  </a:txBody>
                  <a:tcPr marL="79246" marR="79246" marT="39623" marB="39623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spc="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クッキー、シフォンケーキ、ケーキ</a:t>
                      </a:r>
                    </a:p>
                  </a:txBody>
                  <a:tcPr marL="79246" marR="79246" marT="39623" marB="39623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 marL="79246" marR="79246" marT="39623" marB="396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732409"/>
                  </a:ext>
                </a:extLst>
              </a:tr>
              <a:tr h="408646"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7/31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  <a:cs typeface="+mn-cs"/>
                        </a:rPr>
                        <a:t>（木）</a:t>
                      </a:r>
                    </a:p>
                  </a:txBody>
                  <a:tcPr marL="89044" marR="89044" marT="44522" marB="44522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spc="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グッドジョブ羽島</a:t>
                      </a:r>
                    </a:p>
                  </a:txBody>
                  <a:tcPr marL="89044" marR="89044" marT="44522" marB="44522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spc="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菓子パン、惣菜パン</a:t>
                      </a:r>
                    </a:p>
                  </a:txBody>
                  <a:tcPr marL="89044" marR="89044" marT="44522" marB="44522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89044" marR="89044" marT="44522" marB="4452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116498"/>
                  </a:ext>
                </a:extLst>
              </a:tr>
              <a:tr h="452823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spc="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ポップコーン</a:t>
                      </a:r>
                      <a:endParaRPr kumimoji="1" lang="ja-JP" altLang="en-US" sz="1200" dirty="0"/>
                    </a:p>
                  </a:txBody>
                  <a:tcPr marL="79246" marR="79246" marT="39623" marB="39623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spc="0" dirty="0"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コーヒー、ブレスレット等</a:t>
                      </a:r>
                      <a:endParaRPr kumimoji="1" lang="ja-JP" altLang="en-US" sz="1400" dirty="0"/>
                    </a:p>
                  </a:txBody>
                  <a:tcPr marL="79246" marR="79246" marT="39623" marB="39623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 marL="79246" marR="79246" marT="39623" marB="396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993921"/>
                  </a:ext>
                </a:extLst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1565271" y="2004056"/>
            <a:ext cx="5201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開催日：毎週火、木曜日、第３金曜日</a:t>
            </a:r>
            <a:br>
              <a:rPr kumimoji="1" lang="en-US" altLang="ja-JP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kumimoji="1"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時　　間：１１：３０～１３：００</a:t>
            </a:r>
            <a:br>
              <a:rPr kumimoji="1" lang="en-US" altLang="ja-JP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kumimoji="1"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場　　所：県庁２階　物販スペース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847237" y="8907180"/>
            <a:ext cx="5788193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※</a:t>
            </a:r>
            <a:r>
              <a:rPr kumimoji="1" lang="ja-JP" altLang="en-US" sz="12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出店事業所等について当日変更になる場合があります。</a:t>
            </a:r>
            <a:endParaRPr kumimoji="1" lang="ja-JP" altLang="en-US" sz="105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789509" y="8725519"/>
            <a:ext cx="51675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12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お問合せ先：岐阜県セルプ支援センター（</a:t>
            </a:r>
            <a:r>
              <a:rPr kumimoji="1" lang="en-US" altLang="ja-JP" sz="12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TEL</a:t>
            </a:r>
            <a:r>
              <a:rPr kumimoji="1" lang="ja-JP" altLang="en-US" sz="12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</a:t>
            </a:r>
            <a:r>
              <a:rPr kumimoji="1" lang="en-US" altLang="ja-JP" sz="12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058</a:t>
            </a:r>
            <a:r>
              <a:rPr kumimoji="1" lang="ja-JP" altLang="en-US" sz="12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－</a:t>
            </a:r>
            <a:r>
              <a:rPr kumimoji="1" lang="en-US" altLang="ja-JP" sz="12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201-1561</a:t>
            </a:r>
            <a:r>
              <a:rPr kumimoji="1" lang="ja-JP" altLang="en-US" sz="12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）</a:t>
            </a:r>
            <a:endParaRPr lang="ja-JP" altLang="en-US" sz="12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BE8E99E-910C-E789-8E30-368D0A7061C6}"/>
              </a:ext>
            </a:extLst>
          </p:cNvPr>
          <p:cNvGrpSpPr/>
          <p:nvPr/>
        </p:nvGrpSpPr>
        <p:grpSpPr>
          <a:xfrm>
            <a:off x="5995960" y="4244308"/>
            <a:ext cx="607857" cy="456146"/>
            <a:chOff x="6603023" y="725609"/>
            <a:chExt cx="1659151" cy="1245054"/>
          </a:xfrm>
        </p:grpSpPr>
        <p:pic>
          <p:nvPicPr>
            <p:cNvPr id="19" name="drawing">
              <a:extLst>
                <a:ext uri="{FF2B5EF4-FFF2-40B4-BE49-F238E27FC236}">
                  <a16:creationId xmlns:a16="http://schemas.microsoft.com/office/drawing/2014/main" id="{A06948B1-3B1D-8524-C760-EDEC2E53D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023" y="725609"/>
              <a:ext cx="1659151" cy="1245054"/>
            </a:xfrm>
            <a:prstGeom prst="roundRect">
              <a:avLst/>
            </a:prstGeom>
          </p:spPr>
        </p:pic>
        <p:sp>
          <p:nvSpPr>
            <p:cNvPr id="25" name="フリーフォーム: 図形 24">
              <a:extLst>
                <a:ext uri="{FF2B5EF4-FFF2-40B4-BE49-F238E27FC236}">
                  <a16:creationId xmlns:a16="http://schemas.microsoft.com/office/drawing/2014/main" id="{294C4CAB-2121-3A27-40B7-1430DE940BCD}"/>
                </a:ext>
              </a:extLst>
            </p:cNvPr>
            <p:cNvSpPr/>
            <p:nvPr/>
          </p:nvSpPr>
          <p:spPr>
            <a:xfrm>
              <a:off x="6754778" y="1620047"/>
              <a:ext cx="1355641" cy="348190"/>
            </a:xfrm>
            <a:custGeom>
              <a:avLst/>
              <a:gdLst>
                <a:gd name="connsiteX0" fmla="*/ 0 w 564272"/>
                <a:gd name="connsiteY0" fmla="*/ 0 h 111232"/>
                <a:gd name="connsiteX1" fmla="*/ 564272 w 564272"/>
                <a:gd name="connsiteY1" fmla="*/ 0 h 111232"/>
                <a:gd name="connsiteX2" fmla="*/ 564272 w 564272"/>
                <a:gd name="connsiteY2" fmla="*/ 111232 h 111232"/>
                <a:gd name="connsiteX3" fmla="*/ 0 w 564272"/>
                <a:gd name="connsiteY3" fmla="*/ 111232 h 111232"/>
                <a:gd name="connsiteX4" fmla="*/ 0 w 564272"/>
                <a:gd name="connsiteY4" fmla="*/ 0 h 11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4272" h="111232">
                  <a:moveTo>
                    <a:pt x="0" y="0"/>
                  </a:moveTo>
                  <a:lnTo>
                    <a:pt x="564272" y="0"/>
                  </a:lnTo>
                  <a:lnTo>
                    <a:pt x="564272" y="111232"/>
                  </a:lnTo>
                  <a:lnTo>
                    <a:pt x="0" y="111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ja-JP" altLang="en-US" sz="750" b="0" kern="1200" dirty="0">
                  <a:solidFill>
                    <a:srgbClr val="44546A">
                      <a:hueOff val="0"/>
                      <a:satOff val="0"/>
                      <a:lumOff val="0"/>
                      <a:alphaOff val="0"/>
                    </a:srgbClr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マフィン</a:t>
              </a:r>
              <a:endParaRPr kumimoji="1" lang="en-US" altLang="ja-JP" sz="750" b="0" kern="12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endParaRPr>
            </a:p>
          </p:txBody>
        </p: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B2B844F4-BC97-1B71-3140-BF9B3D8518AF}"/>
              </a:ext>
            </a:extLst>
          </p:cNvPr>
          <p:cNvGrpSpPr/>
          <p:nvPr/>
        </p:nvGrpSpPr>
        <p:grpSpPr>
          <a:xfrm>
            <a:off x="5970671" y="3354366"/>
            <a:ext cx="669722" cy="454701"/>
            <a:chOff x="5637201" y="3451164"/>
            <a:chExt cx="704238" cy="435036"/>
          </a:xfrm>
        </p:grpSpPr>
        <p:sp>
          <p:nvSpPr>
            <p:cNvPr id="37" name="四角形: 角を丸くする 36">
              <a:extLst>
                <a:ext uri="{FF2B5EF4-FFF2-40B4-BE49-F238E27FC236}">
                  <a16:creationId xmlns:a16="http://schemas.microsoft.com/office/drawing/2014/main" id="{5EE80C4C-B6DB-C8AD-0FD4-5CF503E3CC5C}"/>
                </a:ext>
              </a:extLst>
            </p:cNvPr>
            <p:cNvSpPr/>
            <p:nvPr/>
          </p:nvSpPr>
          <p:spPr>
            <a:xfrm>
              <a:off x="5637201" y="3451164"/>
              <a:ext cx="704238" cy="435036"/>
            </a:xfrm>
            <a:prstGeom prst="roundRect">
              <a:avLst/>
            </a:prstGeom>
            <a:blipFill rotWithShape="1">
              <a:blip r:embed="rId5"/>
              <a:srcRect/>
              <a:stretch>
                <a:fillRect t="-4000" b="-4000"/>
              </a:stretch>
            </a:blip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ja-JP" altLang="en-US"/>
            </a:p>
          </p:txBody>
        </p: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7C5D3B8B-D4C2-CFB1-B06D-552EF6669718}"/>
                </a:ext>
              </a:extLst>
            </p:cNvPr>
            <p:cNvGrpSpPr/>
            <p:nvPr/>
          </p:nvGrpSpPr>
          <p:grpSpPr>
            <a:xfrm>
              <a:off x="5670905" y="3760788"/>
              <a:ext cx="640253" cy="125412"/>
              <a:chOff x="240458" y="1125945"/>
              <a:chExt cx="640253" cy="125412"/>
            </a:xfrm>
            <a:scene3d>
              <a:camera prst="orthographicFront"/>
              <a:lightRig rig="flat" dir="t"/>
            </a:scene3d>
          </p:grpSpPr>
          <p:sp>
            <p:nvSpPr>
              <p:cNvPr id="49" name="正方形/長方形 48">
                <a:extLst>
                  <a:ext uri="{FF2B5EF4-FFF2-40B4-BE49-F238E27FC236}">
                    <a16:creationId xmlns:a16="http://schemas.microsoft.com/office/drawing/2014/main" id="{7E35898F-C12F-525D-074E-B8D1E8E8C695}"/>
                  </a:ext>
                </a:extLst>
              </p:cNvPr>
              <p:cNvSpPr/>
              <p:nvPr/>
            </p:nvSpPr>
            <p:spPr>
              <a:xfrm>
                <a:off x="240458" y="1125945"/>
                <a:ext cx="640253" cy="125412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1BD0A99E-E975-5995-AD68-6DF4B1B2EA5F}"/>
                  </a:ext>
                </a:extLst>
              </p:cNvPr>
              <p:cNvSpPr txBox="1"/>
              <p:nvPr/>
            </p:nvSpPr>
            <p:spPr>
              <a:xfrm>
                <a:off x="240458" y="1125945"/>
                <a:ext cx="640253" cy="12541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marL="0" lvl="0" indent="0" algn="ctr" defTabSz="333375">
                  <a:lnSpc>
                    <a:spcPct val="90000"/>
                  </a:lnSpc>
                  <a:spcBef>
                    <a:spcPct val="0"/>
                  </a:spcBef>
                  <a:spcAft>
                    <a:spcPct val="5000"/>
                  </a:spcAft>
                  <a:buNone/>
                </a:pPr>
                <a:r>
                  <a:rPr kumimoji="1" lang="ja-JP" altLang="en-US" sz="750" b="0" kern="1200" dirty="0">
                    <a:solidFill>
                      <a:srgbClr val="44546A">
                        <a:hueOff val="0"/>
                        <a:satOff val="0"/>
                        <a:lumOff val="0"/>
                        <a:alphaOff val="0"/>
                      </a:srgbClr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  <a:cs typeface="+mn-cs"/>
                  </a:rPr>
                  <a:t>焼きドーナツ</a:t>
                </a:r>
                <a:endParaRPr kumimoji="1" lang="en-US" altLang="ja-JP" sz="750" b="0" kern="1200" dirty="0">
                  <a:solidFill>
                    <a:srgbClr val="44546A">
                      <a:hueOff val="0"/>
                      <a:satOff val="0"/>
                      <a:lumOff val="0"/>
                      <a:alphaOff val="0"/>
                    </a:srgbClr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endParaRPr>
              </a:p>
            </p:txBody>
          </p:sp>
        </p:grpSp>
      </p:grp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0953AFD7-8F0B-9D9F-F755-D4F1F71BAF5F}"/>
              </a:ext>
            </a:extLst>
          </p:cNvPr>
          <p:cNvGrpSpPr/>
          <p:nvPr/>
        </p:nvGrpSpPr>
        <p:grpSpPr>
          <a:xfrm>
            <a:off x="5982863" y="3805993"/>
            <a:ext cx="633146" cy="478212"/>
            <a:chOff x="5923814" y="6814952"/>
            <a:chExt cx="756022" cy="571019"/>
          </a:xfrm>
        </p:grpSpPr>
        <p:pic>
          <p:nvPicPr>
            <p:cNvPr id="57" name="図 56" descr="テーブル, 座る, 食品, 鍋 が含まれている画像&#10;&#10;自動的に生成された説明">
              <a:extLst>
                <a:ext uri="{FF2B5EF4-FFF2-40B4-BE49-F238E27FC236}">
                  <a16:creationId xmlns:a16="http://schemas.microsoft.com/office/drawing/2014/main" id="{D110FC17-DD55-2151-BDE8-634D4C529E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75" b="13013"/>
            <a:stretch/>
          </p:blipFill>
          <p:spPr>
            <a:xfrm>
              <a:off x="5923814" y="6814952"/>
              <a:ext cx="756022" cy="565596"/>
            </a:xfrm>
            <a:prstGeom prst="roundRect">
              <a:avLst/>
            </a:prstGeom>
          </p:spPr>
        </p:pic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667F6FE1-89EA-952B-138D-6E19250C921F}"/>
                </a:ext>
              </a:extLst>
            </p:cNvPr>
            <p:cNvGrpSpPr/>
            <p:nvPr/>
          </p:nvGrpSpPr>
          <p:grpSpPr>
            <a:xfrm>
              <a:off x="6070572" y="7267258"/>
              <a:ext cx="444203" cy="118713"/>
              <a:chOff x="295845" y="631370"/>
              <a:chExt cx="444203" cy="118713"/>
            </a:xfrm>
            <a:scene3d>
              <a:camera prst="orthographicFront"/>
              <a:lightRig rig="flat" dir="t"/>
            </a:scene3d>
          </p:grpSpPr>
          <p:sp>
            <p:nvSpPr>
              <p:cNvPr id="59" name="正方形/長方形 58">
                <a:extLst>
                  <a:ext uri="{FF2B5EF4-FFF2-40B4-BE49-F238E27FC236}">
                    <a16:creationId xmlns:a16="http://schemas.microsoft.com/office/drawing/2014/main" id="{FE902750-C731-8AE3-EED0-0FC4CFBE25F3}"/>
                  </a:ext>
                </a:extLst>
              </p:cNvPr>
              <p:cNvSpPr/>
              <p:nvPr/>
            </p:nvSpPr>
            <p:spPr>
              <a:xfrm>
                <a:off x="295845" y="631370"/>
                <a:ext cx="444203" cy="118713"/>
              </a:xfrm>
              <a:prstGeom prst="rect">
                <a:avLst/>
              </a:prstGeom>
              <a:gradFill rotWithShape="0">
                <a:gsLst>
                  <a:gs pos="0">
                    <a:sysClr val="window" lastClr="FFFFFF">
                      <a:hueOff val="0"/>
                      <a:satOff val="0"/>
                      <a:lumOff val="0"/>
                      <a:alphaOff val="0"/>
                      <a:lumMod val="110000"/>
                      <a:satMod val="105000"/>
                      <a:tint val="67000"/>
                    </a:sysClr>
                  </a:gs>
                  <a:gs pos="50000">
                    <a:sysClr val="window" lastClr="FFFFFF">
                      <a:hueOff val="0"/>
                      <a:satOff val="0"/>
                      <a:lumOff val="0"/>
                      <a:alphaOff val="0"/>
                      <a:lumMod val="105000"/>
                      <a:satMod val="103000"/>
                      <a:tint val="73000"/>
                    </a:sysClr>
                  </a:gs>
                  <a:gs pos="100000">
                    <a:sysClr val="window" lastClr="FFFFFF">
                      <a:hueOff val="0"/>
                      <a:satOff val="0"/>
                      <a:lumOff val="0"/>
                      <a:alphaOff val="0"/>
                      <a:lumMod val="105000"/>
                      <a:satMod val="109000"/>
                      <a:tint val="81000"/>
                    </a:sysClr>
                  </a:gs>
                </a:gsLst>
                <a:lin ang="5400000" scaled="0"/>
              </a:gradFill>
              <a:ln>
                <a:noFill/>
              </a:ln>
              <a:effectLst/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4F1FF907-0988-6EBB-78EB-9E239306FC4C}"/>
                  </a:ext>
                </a:extLst>
              </p:cNvPr>
              <p:cNvSpPr txBox="1"/>
              <p:nvPr/>
            </p:nvSpPr>
            <p:spPr>
              <a:xfrm>
                <a:off x="295845" y="631370"/>
                <a:ext cx="444203" cy="11871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marL="0" lvl="0" indent="0" algn="ctr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5000"/>
                  </a:spcAft>
                  <a:buNone/>
                </a:pPr>
                <a:r>
                  <a:rPr kumimoji="1" lang="ja-JP" altLang="en-US" sz="800" b="0" kern="1200" dirty="0">
                    <a:solidFill>
                      <a:srgbClr val="44546A">
                        <a:hueOff val="0"/>
                        <a:satOff val="0"/>
                        <a:lumOff val="0"/>
                        <a:alphaOff val="0"/>
                      </a:srgbClr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  <a:cs typeface="+mn-cs"/>
                  </a:rPr>
                  <a:t>キッシュ</a:t>
                </a:r>
                <a:endParaRPr kumimoji="1" lang="en-US" altLang="ja-JP" sz="800" b="0" kern="1200" dirty="0">
                  <a:solidFill>
                    <a:srgbClr val="44546A">
                      <a:hueOff val="0"/>
                      <a:satOff val="0"/>
                      <a:lumOff val="0"/>
                      <a:alphaOff val="0"/>
                    </a:srgbClr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endParaRPr>
              </a:p>
            </p:txBody>
          </p:sp>
        </p:grpSp>
      </p:grp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0C709D1F-6362-2D14-9865-316780FE6BA9}"/>
              </a:ext>
            </a:extLst>
          </p:cNvPr>
          <p:cNvGrpSpPr/>
          <p:nvPr/>
        </p:nvGrpSpPr>
        <p:grpSpPr>
          <a:xfrm>
            <a:off x="5944158" y="4714904"/>
            <a:ext cx="726001" cy="468214"/>
            <a:chOff x="5670905" y="4905921"/>
            <a:chExt cx="625948" cy="403688"/>
          </a:xfrm>
        </p:grpSpPr>
        <p:sp>
          <p:nvSpPr>
            <p:cNvPr id="62" name="四角形: 角を丸くする 61">
              <a:extLst>
                <a:ext uri="{FF2B5EF4-FFF2-40B4-BE49-F238E27FC236}">
                  <a16:creationId xmlns:a16="http://schemas.microsoft.com/office/drawing/2014/main" id="{5616C435-A050-49FB-44E5-31454D109DBA}"/>
                </a:ext>
              </a:extLst>
            </p:cNvPr>
            <p:cNvSpPr/>
            <p:nvPr/>
          </p:nvSpPr>
          <p:spPr>
            <a:xfrm>
              <a:off x="5670905" y="4905921"/>
              <a:ext cx="625948" cy="403688"/>
            </a:xfrm>
            <a:prstGeom prst="roundRect">
              <a:avLst/>
            </a:prstGeom>
            <a:blipFill rotWithShape="1">
              <a:blip r:embed="rId7"/>
              <a:srcRect/>
              <a:stretch>
                <a:fillRect t="-18000" b="-18000"/>
              </a:stretch>
            </a:blipFill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ja-JP" altLang="en-US"/>
            </a:p>
          </p:txBody>
        </p:sp>
        <p:grpSp>
          <p:nvGrpSpPr>
            <p:cNvPr id="63" name="グループ化 62">
              <a:extLst>
                <a:ext uri="{FF2B5EF4-FFF2-40B4-BE49-F238E27FC236}">
                  <a16:creationId xmlns:a16="http://schemas.microsoft.com/office/drawing/2014/main" id="{5A064187-2B51-9E69-655F-10AE9628A36D}"/>
                </a:ext>
              </a:extLst>
            </p:cNvPr>
            <p:cNvGrpSpPr/>
            <p:nvPr/>
          </p:nvGrpSpPr>
          <p:grpSpPr>
            <a:xfrm>
              <a:off x="5744662" y="5211162"/>
              <a:ext cx="488811" cy="92404"/>
              <a:chOff x="303897" y="3394853"/>
              <a:chExt cx="567355" cy="107252"/>
            </a:xfrm>
            <a:scene3d>
              <a:camera prst="orthographicFront"/>
              <a:lightRig rig="flat" dir="t"/>
            </a:scene3d>
          </p:grpSpPr>
          <p:sp>
            <p:nvSpPr>
              <p:cNvPr id="69" name="正方形/長方形 68">
                <a:extLst>
                  <a:ext uri="{FF2B5EF4-FFF2-40B4-BE49-F238E27FC236}">
                    <a16:creationId xmlns:a16="http://schemas.microsoft.com/office/drawing/2014/main" id="{861F06E8-C64F-E0DE-518E-09AEAF024513}"/>
                  </a:ext>
                </a:extLst>
              </p:cNvPr>
              <p:cNvSpPr/>
              <p:nvPr/>
            </p:nvSpPr>
            <p:spPr>
              <a:xfrm>
                <a:off x="312280" y="3394853"/>
                <a:ext cx="546355" cy="107252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20F64074-AF26-8A0D-ED5B-EAFE24039940}"/>
                  </a:ext>
                </a:extLst>
              </p:cNvPr>
              <p:cNvSpPr txBox="1"/>
              <p:nvPr/>
            </p:nvSpPr>
            <p:spPr>
              <a:xfrm>
                <a:off x="303897" y="3394856"/>
                <a:ext cx="567355" cy="10724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5240" tIns="108000" rIns="15240" bIns="72000" numCol="1" spcCol="1270" anchor="ctr" anchorCtr="0">
                <a:noAutofit/>
              </a:bodyPr>
              <a:lstStyle/>
              <a:p>
                <a:pPr marL="0" lvl="0" indent="0" algn="ctr" defTabSz="333375">
                  <a:lnSpc>
                    <a:spcPct val="90000"/>
                  </a:lnSpc>
                  <a:spcBef>
                    <a:spcPct val="0"/>
                  </a:spcBef>
                  <a:spcAft>
                    <a:spcPct val="5000"/>
                  </a:spcAft>
                  <a:buNone/>
                </a:pPr>
                <a:r>
                  <a:rPr kumimoji="1" lang="ja-JP" altLang="en-US" sz="750" b="0" kern="1200" dirty="0">
                    <a:solidFill>
                      <a:srgbClr val="44546A">
                        <a:hueOff val="0"/>
                        <a:satOff val="0"/>
                        <a:lumOff val="0"/>
                        <a:alphaOff val="0"/>
                      </a:srgbClr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  <a:cs typeface="+mn-cs"/>
                  </a:rPr>
                  <a:t>醤油さぶれ</a:t>
                </a:r>
              </a:p>
            </p:txBody>
          </p:sp>
        </p:grpSp>
      </p:grp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74517DB0-634E-657C-46E9-58D0BA67540F}"/>
              </a:ext>
            </a:extLst>
          </p:cNvPr>
          <p:cNvGrpSpPr/>
          <p:nvPr/>
        </p:nvGrpSpPr>
        <p:grpSpPr>
          <a:xfrm>
            <a:off x="5958478" y="5197568"/>
            <a:ext cx="681200" cy="454127"/>
            <a:chOff x="5897527" y="5000939"/>
            <a:chExt cx="895184" cy="596781"/>
          </a:xfrm>
        </p:grpSpPr>
        <p:pic>
          <p:nvPicPr>
            <p:cNvPr id="72" name="図 71" descr="紙の上にあるピザ&#10;&#10;中程度の精度で自動的に生成された説明">
              <a:extLst>
                <a:ext uri="{FF2B5EF4-FFF2-40B4-BE49-F238E27FC236}">
                  <a16:creationId xmlns:a16="http://schemas.microsoft.com/office/drawing/2014/main" id="{B6BF8134-C798-6BA7-200C-3468B563C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7527" y="5000939"/>
              <a:ext cx="895184" cy="556691"/>
            </a:xfrm>
            <a:prstGeom prst="roundRect">
              <a:avLst/>
            </a:prstGeom>
          </p:spPr>
        </p:pic>
        <p:grpSp>
          <p:nvGrpSpPr>
            <p:cNvPr id="73" name="グループ化 72">
              <a:extLst>
                <a:ext uri="{FF2B5EF4-FFF2-40B4-BE49-F238E27FC236}">
                  <a16:creationId xmlns:a16="http://schemas.microsoft.com/office/drawing/2014/main" id="{A035450C-B4C3-F956-5242-FDD7469F44F6}"/>
                </a:ext>
              </a:extLst>
            </p:cNvPr>
            <p:cNvGrpSpPr/>
            <p:nvPr/>
          </p:nvGrpSpPr>
          <p:grpSpPr>
            <a:xfrm>
              <a:off x="5993659" y="5438928"/>
              <a:ext cx="750960" cy="158792"/>
              <a:chOff x="215744" y="3817326"/>
              <a:chExt cx="750960" cy="158792"/>
            </a:xfrm>
            <a:scene3d>
              <a:camera prst="orthographicFront"/>
              <a:lightRig rig="flat" dir="t"/>
            </a:scene3d>
          </p:grpSpPr>
          <p:sp>
            <p:nvSpPr>
              <p:cNvPr id="80" name="正方形/長方形 79">
                <a:extLst>
                  <a:ext uri="{FF2B5EF4-FFF2-40B4-BE49-F238E27FC236}">
                    <a16:creationId xmlns:a16="http://schemas.microsoft.com/office/drawing/2014/main" id="{6E19BA45-2ECD-F08F-92CC-0606AB449C03}"/>
                  </a:ext>
                </a:extLst>
              </p:cNvPr>
              <p:cNvSpPr/>
              <p:nvPr/>
            </p:nvSpPr>
            <p:spPr>
              <a:xfrm>
                <a:off x="215744" y="3825338"/>
                <a:ext cx="742949" cy="15078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1" name="テキスト ボックス 80">
                <a:extLst>
                  <a:ext uri="{FF2B5EF4-FFF2-40B4-BE49-F238E27FC236}">
                    <a16:creationId xmlns:a16="http://schemas.microsoft.com/office/drawing/2014/main" id="{E8E450E1-BAFE-8DFB-35DC-00D277E4FD7D}"/>
                  </a:ext>
                </a:extLst>
              </p:cNvPr>
              <p:cNvSpPr txBox="1"/>
              <p:nvPr/>
            </p:nvSpPr>
            <p:spPr>
              <a:xfrm>
                <a:off x="223754" y="3817326"/>
                <a:ext cx="742950" cy="15077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marL="0" lvl="0" indent="0" algn="ctr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5000"/>
                  </a:spcAft>
                  <a:buNone/>
                </a:pPr>
                <a:r>
                  <a:rPr kumimoji="1" lang="ja-JP" altLang="en-US" sz="700" b="0" kern="1200" dirty="0">
                    <a:solidFill>
                      <a:srgbClr val="44546A">
                        <a:hueOff val="0"/>
                        <a:satOff val="0"/>
                        <a:lumOff val="0"/>
                        <a:alphaOff val="0"/>
                      </a:srgbClr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  <a:cs typeface="+mn-cs"/>
                  </a:rPr>
                  <a:t>カレードーナツ</a:t>
                </a:r>
                <a:endParaRPr kumimoji="1" lang="en-US" altLang="ja-JP" sz="700" b="0" kern="1200" dirty="0">
                  <a:solidFill>
                    <a:srgbClr val="44546A">
                      <a:hueOff val="0"/>
                      <a:satOff val="0"/>
                      <a:lumOff val="0"/>
                      <a:alphaOff val="0"/>
                    </a:srgbClr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endParaRPr>
              </a:p>
            </p:txBody>
          </p:sp>
        </p:grpSp>
      </p:grpSp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2E32344A-35AF-57DE-DD62-1F6A7588CDE0}"/>
              </a:ext>
            </a:extLst>
          </p:cNvPr>
          <p:cNvGrpSpPr/>
          <p:nvPr/>
        </p:nvGrpSpPr>
        <p:grpSpPr>
          <a:xfrm>
            <a:off x="5987135" y="5628078"/>
            <a:ext cx="636792" cy="437702"/>
            <a:chOff x="5979223" y="6984004"/>
            <a:chExt cx="814783" cy="560045"/>
          </a:xfrm>
        </p:grpSpPr>
        <p:sp>
          <p:nvSpPr>
            <p:cNvPr id="84" name="四角形: 角を丸くする 83">
              <a:extLst>
                <a:ext uri="{FF2B5EF4-FFF2-40B4-BE49-F238E27FC236}">
                  <a16:creationId xmlns:a16="http://schemas.microsoft.com/office/drawing/2014/main" id="{BCDCCA24-4876-641A-B214-EAA6E942319F}"/>
                </a:ext>
              </a:extLst>
            </p:cNvPr>
            <p:cNvSpPr/>
            <p:nvPr/>
          </p:nvSpPr>
          <p:spPr>
            <a:xfrm>
              <a:off x="5979223" y="6984004"/>
              <a:ext cx="814783" cy="560045"/>
            </a:xfrm>
            <a:prstGeom prst="roundRect">
              <a:avLst/>
            </a:prstGeom>
            <a:blipFill rotWithShape="1">
              <a:blip r:embed="rId9"/>
              <a:srcRect/>
              <a:stretch>
                <a:fillRect l="-8000" r="-8000"/>
              </a:stretch>
            </a:blip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85" name="フリーフォーム: 図形 84">
              <a:extLst>
                <a:ext uri="{FF2B5EF4-FFF2-40B4-BE49-F238E27FC236}">
                  <a16:creationId xmlns:a16="http://schemas.microsoft.com/office/drawing/2014/main" id="{7919C72F-6D07-8C91-202F-BC6B64B38BE6}"/>
                </a:ext>
              </a:extLst>
            </p:cNvPr>
            <p:cNvSpPr/>
            <p:nvPr/>
          </p:nvSpPr>
          <p:spPr>
            <a:xfrm>
              <a:off x="6007312" y="7419037"/>
              <a:ext cx="723379" cy="125012"/>
            </a:xfrm>
            <a:custGeom>
              <a:avLst/>
              <a:gdLst>
                <a:gd name="connsiteX0" fmla="*/ 0 w 723379"/>
                <a:gd name="connsiteY0" fmla="*/ 0 h 125012"/>
                <a:gd name="connsiteX1" fmla="*/ 723379 w 723379"/>
                <a:gd name="connsiteY1" fmla="*/ 0 h 125012"/>
                <a:gd name="connsiteX2" fmla="*/ 723379 w 723379"/>
                <a:gd name="connsiteY2" fmla="*/ 125012 h 125012"/>
                <a:gd name="connsiteX3" fmla="*/ 0 w 723379"/>
                <a:gd name="connsiteY3" fmla="*/ 125012 h 125012"/>
                <a:gd name="connsiteX4" fmla="*/ 0 w 723379"/>
                <a:gd name="connsiteY4" fmla="*/ 0 h 125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379" h="125012">
                  <a:moveTo>
                    <a:pt x="0" y="0"/>
                  </a:moveTo>
                  <a:lnTo>
                    <a:pt x="723379" y="0"/>
                  </a:lnTo>
                  <a:lnTo>
                    <a:pt x="723379" y="125012"/>
                  </a:lnTo>
                  <a:lnTo>
                    <a:pt x="0" y="125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kumimoji="1" lang="ja-JP" altLang="en-US" sz="600" kern="1200" spc="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さくらねこ巾着</a:t>
              </a:r>
              <a:endParaRPr kumimoji="1" lang="en-US" altLang="ja-JP" sz="600" b="0" kern="12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endParaRPr>
            </a:p>
          </p:txBody>
        </p:sp>
      </p:grp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1A5ED61C-D4B6-6997-EF6A-23B4480930F0}"/>
              </a:ext>
            </a:extLst>
          </p:cNvPr>
          <p:cNvGrpSpPr/>
          <p:nvPr/>
        </p:nvGrpSpPr>
        <p:grpSpPr>
          <a:xfrm>
            <a:off x="5968470" y="6043175"/>
            <a:ext cx="681200" cy="437880"/>
            <a:chOff x="5923814" y="6814952"/>
            <a:chExt cx="756022" cy="571019"/>
          </a:xfrm>
        </p:grpSpPr>
        <p:pic>
          <p:nvPicPr>
            <p:cNvPr id="87" name="図 86" descr="テーブル, 座る, 食品, 鍋 が含まれている画像&#10;&#10;自動的に生成された説明">
              <a:extLst>
                <a:ext uri="{FF2B5EF4-FFF2-40B4-BE49-F238E27FC236}">
                  <a16:creationId xmlns:a16="http://schemas.microsoft.com/office/drawing/2014/main" id="{FCC187D8-3585-7B03-FC1E-61BE937B5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75" b="13013"/>
            <a:stretch/>
          </p:blipFill>
          <p:spPr>
            <a:xfrm>
              <a:off x="5923814" y="6814952"/>
              <a:ext cx="756022" cy="565596"/>
            </a:xfrm>
            <a:prstGeom prst="roundRect">
              <a:avLst/>
            </a:prstGeom>
          </p:spPr>
        </p:pic>
        <p:grpSp>
          <p:nvGrpSpPr>
            <p:cNvPr id="88" name="グループ化 87">
              <a:extLst>
                <a:ext uri="{FF2B5EF4-FFF2-40B4-BE49-F238E27FC236}">
                  <a16:creationId xmlns:a16="http://schemas.microsoft.com/office/drawing/2014/main" id="{7D21D541-928C-DBEB-2D3B-BDEE5E19B46B}"/>
                </a:ext>
              </a:extLst>
            </p:cNvPr>
            <p:cNvGrpSpPr/>
            <p:nvPr/>
          </p:nvGrpSpPr>
          <p:grpSpPr>
            <a:xfrm>
              <a:off x="6070572" y="7267258"/>
              <a:ext cx="444203" cy="118713"/>
              <a:chOff x="295845" y="631370"/>
              <a:chExt cx="444203" cy="118713"/>
            </a:xfrm>
            <a:scene3d>
              <a:camera prst="orthographicFront"/>
              <a:lightRig rig="flat" dir="t"/>
            </a:scene3d>
          </p:grpSpPr>
          <p:sp>
            <p:nvSpPr>
              <p:cNvPr id="89" name="正方形/長方形 88">
                <a:extLst>
                  <a:ext uri="{FF2B5EF4-FFF2-40B4-BE49-F238E27FC236}">
                    <a16:creationId xmlns:a16="http://schemas.microsoft.com/office/drawing/2014/main" id="{749CAFEB-CB77-2CDC-D07C-032B620C70AC}"/>
                  </a:ext>
                </a:extLst>
              </p:cNvPr>
              <p:cNvSpPr/>
              <p:nvPr/>
            </p:nvSpPr>
            <p:spPr>
              <a:xfrm>
                <a:off x="295845" y="631370"/>
                <a:ext cx="444203" cy="118713"/>
              </a:xfrm>
              <a:prstGeom prst="rect">
                <a:avLst/>
              </a:prstGeom>
              <a:gradFill rotWithShape="0">
                <a:gsLst>
                  <a:gs pos="0">
                    <a:sysClr val="window" lastClr="FFFFFF">
                      <a:hueOff val="0"/>
                      <a:satOff val="0"/>
                      <a:lumOff val="0"/>
                      <a:alphaOff val="0"/>
                      <a:lumMod val="110000"/>
                      <a:satMod val="105000"/>
                      <a:tint val="67000"/>
                    </a:sysClr>
                  </a:gs>
                  <a:gs pos="50000">
                    <a:sysClr val="window" lastClr="FFFFFF">
                      <a:hueOff val="0"/>
                      <a:satOff val="0"/>
                      <a:lumOff val="0"/>
                      <a:alphaOff val="0"/>
                      <a:lumMod val="105000"/>
                      <a:satMod val="103000"/>
                      <a:tint val="73000"/>
                    </a:sysClr>
                  </a:gs>
                  <a:gs pos="100000">
                    <a:sysClr val="window" lastClr="FFFFFF">
                      <a:hueOff val="0"/>
                      <a:satOff val="0"/>
                      <a:lumOff val="0"/>
                      <a:alphaOff val="0"/>
                      <a:lumMod val="105000"/>
                      <a:satMod val="109000"/>
                      <a:tint val="81000"/>
                    </a:sysClr>
                  </a:gs>
                </a:gsLst>
                <a:lin ang="5400000" scaled="0"/>
              </a:gradFill>
              <a:ln>
                <a:noFill/>
              </a:ln>
              <a:effectLst/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0" name="テキスト ボックス 89">
                <a:extLst>
                  <a:ext uri="{FF2B5EF4-FFF2-40B4-BE49-F238E27FC236}">
                    <a16:creationId xmlns:a16="http://schemas.microsoft.com/office/drawing/2014/main" id="{423A5773-F971-F991-3DDE-BAE6CE5D5929}"/>
                  </a:ext>
                </a:extLst>
              </p:cNvPr>
              <p:cNvSpPr txBox="1"/>
              <p:nvPr/>
            </p:nvSpPr>
            <p:spPr>
              <a:xfrm>
                <a:off x="295845" y="631370"/>
                <a:ext cx="444203" cy="11871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marL="0" lvl="0" indent="0" algn="ctr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5000"/>
                  </a:spcAft>
                  <a:buNone/>
                </a:pPr>
                <a:r>
                  <a:rPr kumimoji="1" lang="ja-JP" altLang="en-US" sz="700" b="0" kern="1200" dirty="0">
                    <a:solidFill>
                      <a:srgbClr val="44546A">
                        <a:hueOff val="0"/>
                        <a:satOff val="0"/>
                        <a:lumOff val="0"/>
                        <a:alphaOff val="0"/>
                      </a:srgbClr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  <a:cs typeface="+mn-cs"/>
                  </a:rPr>
                  <a:t>キッシュ</a:t>
                </a:r>
                <a:endParaRPr kumimoji="1" lang="en-US" altLang="ja-JP" sz="700" b="0" kern="1200" dirty="0">
                  <a:solidFill>
                    <a:srgbClr val="44546A">
                      <a:hueOff val="0"/>
                      <a:satOff val="0"/>
                      <a:lumOff val="0"/>
                      <a:alphaOff val="0"/>
                    </a:srgbClr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endParaRPr>
              </a:p>
            </p:txBody>
          </p:sp>
        </p:grpSp>
      </p:grpSp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76CE069D-E28E-DE58-7627-2779A331BCA5}"/>
              </a:ext>
            </a:extLst>
          </p:cNvPr>
          <p:cNvGrpSpPr/>
          <p:nvPr/>
        </p:nvGrpSpPr>
        <p:grpSpPr>
          <a:xfrm>
            <a:off x="5997978" y="6465187"/>
            <a:ext cx="625949" cy="452731"/>
            <a:chOff x="5576764" y="6172036"/>
            <a:chExt cx="647224" cy="468119"/>
          </a:xfrm>
        </p:grpSpPr>
        <p:sp>
          <p:nvSpPr>
            <p:cNvPr id="92" name="四角形: 角を丸くする 91">
              <a:extLst>
                <a:ext uri="{FF2B5EF4-FFF2-40B4-BE49-F238E27FC236}">
                  <a16:creationId xmlns:a16="http://schemas.microsoft.com/office/drawing/2014/main" id="{54A7DF49-BD11-045B-E6D8-2FEC84AFD5F6}"/>
                </a:ext>
              </a:extLst>
            </p:cNvPr>
            <p:cNvSpPr/>
            <p:nvPr/>
          </p:nvSpPr>
          <p:spPr>
            <a:xfrm>
              <a:off x="5576764" y="6172036"/>
              <a:ext cx="647224" cy="466141"/>
            </a:xfrm>
            <a:prstGeom prst="roundRect">
              <a:avLst/>
            </a:prstGeom>
            <a:blipFill rotWithShape="1">
              <a:blip r:embed="rId11"/>
              <a:srcRect/>
              <a:stretch>
                <a:fillRect t="-70000" b="-70000"/>
              </a:stretch>
            </a:blipFill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93" name="フリーフォーム: 図形 92">
              <a:extLst>
                <a:ext uri="{FF2B5EF4-FFF2-40B4-BE49-F238E27FC236}">
                  <a16:creationId xmlns:a16="http://schemas.microsoft.com/office/drawing/2014/main" id="{8DC3955D-70B8-501E-310A-437348FE3A04}"/>
                </a:ext>
              </a:extLst>
            </p:cNvPr>
            <p:cNvSpPr/>
            <p:nvPr/>
          </p:nvSpPr>
          <p:spPr>
            <a:xfrm>
              <a:off x="5612740" y="6528923"/>
              <a:ext cx="564272" cy="111232"/>
            </a:xfrm>
            <a:custGeom>
              <a:avLst/>
              <a:gdLst>
                <a:gd name="connsiteX0" fmla="*/ 0 w 564272"/>
                <a:gd name="connsiteY0" fmla="*/ 0 h 111232"/>
                <a:gd name="connsiteX1" fmla="*/ 564272 w 564272"/>
                <a:gd name="connsiteY1" fmla="*/ 0 h 111232"/>
                <a:gd name="connsiteX2" fmla="*/ 564272 w 564272"/>
                <a:gd name="connsiteY2" fmla="*/ 111232 h 111232"/>
                <a:gd name="connsiteX3" fmla="*/ 0 w 564272"/>
                <a:gd name="connsiteY3" fmla="*/ 111232 h 111232"/>
                <a:gd name="connsiteX4" fmla="*/ 0 w 564272"/>
                <a:gd name="connsiteY4" fmla="*/ 0 h 11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4272" h="111232">
                  <a:moveTo>
                    <a:pt x="0" y="0"/>
                  </a:moveTo>
                  <a:lnTo>
                    <a:pt x="564272" y="0"/>
                  </a:lnTo>
                  <a:lnTo>
                    <a:pt x="564272" y="111232"/>
                  </a:lnTo>
                  <a:lnTo>
                    <a:pt x="0" y="111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kumimoji="1" lang="ja-JP" altLang="en-US" sz="800" b="0" kern="1200" dirty="0">
                  <a:solidFill>
                    <a:srgbClr val="44546A">
                      <a:hueOff val="0"/>
                      <a:satOff val="0"/>
                      <a:lumOff val="0"/>
                      <a:alphaOff val="0"/>
                    </a:srgbClr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桜</a:t>
              </a:r>
              <a:r>
                <a:rPr kumimoji="1" lang="ja-JP" altLang="en-US" sz="800" b="0" kern="1200" baseline="0" dirty="0">
                  <a:solidFill>
                    <a:srgbClr val="44546A">
                      <a:hueOff val="0"/>
                      <a:satOff val="0"/>
                      <a:lumOff val="0"/>
                      <a:alphaOff val="0"/>
                    </a:srgbClr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シフォン</a:t>
              </a:r>
              <a:endParaRPr kumimoji="1" lang="en-US" altLang="ja-JP" sz="800" b="0" kern="1200" baseline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endParaRPr>
            </a:p>
          </p:txBody>
        </p:sp>
      </p:grp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34AD3B76-C35D-562F-B632-3EA38A71C0C2}"/>
              </a:ext>
            </a:extLst>
          </p:cNvPr>
          <p:cNvGrpSpPr/>
          <p:nvPr/>
        </p:nvGrpSpPr>
        <p:grpSpPr>
          <a:xfrm>
            <a:off x="5989377" y="6896433"/>
            <a:ext cx="625949" cy="469462"/>
            <a:chOff x="2469651" y="2767728"/>
            <a:chExt cx="1660072" cy="1245054"/>
          </a:xfrm>
        </p:grpSpPr>
        <p:pic>
          <p:nvPicPr>
            <p:cNvPr id="95" name="図 94" descr="焼き菓子が並んでいる&#10;&#10;自動的に生成された説明">
              <a:extLst>
                <a:ext uri="{FF2B5EF4-FFF2-40B4-BE49-F238E27FC236}">
                  <a16:creationId xmlns:a16="http://schemas.microsoft.com/office/drawing/2014/main" id="{3981CE25-6C21-C70D-FAAB-546A0B7E2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9651" y="2767728"/>
              <a:ext cx="1660072" cy="1245054"/>
            </a:xfrm>
            <a:prstGeom prst="roundRect">
              <a:avLst/>
            </a:prstGeom>
          </p:spPr>
        </p:pic>
        <p:sp>
          <p:nvSpPr>
            <p:cNvPr id="96" name="フリーフォーム: 図形 95">
              <a:extLst>
                <a:ext uri="{FF2B5EF4-FFF2-40B4-BE49-F238E27FC236}">
                  <a16:creationId xmlns:a16="http://schemas.microsoft.com/office/drawing/2014/main" id="{FDA13AD9-2D59-607F-8E01-F4AD21EF7E54}"/>
                </a:ext>
              </a:extLst>
            </p:cNvPr>
            <p:cNvSpPr/>
            <p:nvPr/>
          </p:nvSpPr>
          <p:spPr>
            <a:xfrm>
              <a:off x="2611113" y="3741312"/>
              <a:ext cx="1377148" cy="271470"/>
            </a:xfrm>
            <a:custGeom>
              <a:avLst/>
              <a:gdLst>
                <a:gd name="connsiteX0" fmla="*/ 0 w 564272"/>
                <a:gd name="connsiteY0" fmla="*/ 0 h 111232"/>
                <a:gd name="connsiteX1" fmla="*/ 564272 w 564272"/>
                <a:gd name="connsiteY1" fmla="*/ 0 h 111232"/>
                <a:gd name="connsiteX2" fmla="*/ 564272 w 564272"/>
                <a:gd name="connsiteY2" fmla="*/ 111232 h 111232"/>
                <a:gd name="connsiteX3" fmla="*/ 0 w 564272"/>
                <a:gd name="connsiteY3" fmla="*/ 111232 h 111232"/>
                <a:gd name="connsiteX4" fmla="*/ 0 w 564272"/>
                <a:gd name="connsiteY4" fmla="*/ 0 h 11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4272" h="111232">
                  <a:moveTo>
                    <a:pt x="0" y="0"/>
                  </a:moveTo>
                  <a:lnTo>
                    <a:pt x="564272" y="0"/>
                  </a:lnTo>
                  <a:lnTo>
                    <a:pt x="564272" y="111232"/>
                  </a:lnTo>
                  <a:lnTo>
                    <a:pt x="0" y="111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ja-JP" altLang="en-US" sz="800" baseline="0" dirty="0">
                  <a:solidFill>
                    <a:srgbClr val="44546A">
                      <a:hueOff val="0"/>
                      <a:satOff val="0"/>
                      <a:lumOff val="0"/>
                      <a:alphaOff val="0"/>
                    </a:srgbClr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菓子パン</a:t>
              </a:r>
              <a:endParaRPr kumimoji="1" lang="en-US" altLang="ja-JP" sz="800" b="0" kern="1200" baseline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endParaRPr>
            </a:p>
          </p:txBody>
        </p:sp>
      </p:grpSp>
      <p:grpSp>
        <p:nvGrpSpPr>
          <p:cNvPr id="97" name="グループ化 96">
            <a:extLst>
              <a:ext uri="{FF2B5EF4-FFF2-40B4-BE49-F238E27FC236}">
                <a16:creationId xmlns:a16="http://schemas.microsoft.com/office/drawing/2014/main" id="{367B2284-2AA3-5439-F210-752F7157C7F7}"/>
              </a:ext>
            </a:extLst>
          </p:cNvPr>
          <p:cNvGrpSpPr/>
          <p:nvPr/>
        </p:nvGrpSpPr>
        <p:grpSpPr>
          <a:xfrm>
            <a:off x="5977277" y="7371800"/>
            <a:ext cx="641900" cy="478568"/>
            <a:chOff x="6025592" y="4718165"/>
            <a:chExt cx="641900" cy="478568"/>
          </a:xfrm>
        </p:grpSpPr>
        <p:sp>
          <p:nvSpPr>
            <p:cNvPr id="98" name="四角形: 角を丸くする 97">
              <a:extLst>
                <a:ext uri="{FF2B5EF4-FFF2-40B4-BE49-F238E27FC236}">
                  <a16:creationId xmlns:a16="http://schemas.microsoft.com/office/drawing/2014/main" id="{752CF40D-D908-4812-0310-448AF95854E7}"/>
                </a:ext>
              </a:extLst>
            </p:cNvPr>
            <p:cNvSpPr/>
            <p:nvPr/>
          </p:nvSpPr>
          <p:spPr>
            <a:xfrm>
              <a:off x="6025592" y="4718165"/>
              <a:ext cx="641900" cy="461156"/>
            </a:xfrm>
            <a:prstGeom prst="roundRect">
              <a:avLst/>
            </a:prstGeom>
            <a:blipFill rotWithShape="1">
              <a:blip r:embed="rId13"/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99" name="フリーフォーム: 図形 98">
              <a:extLst>
                <a:ext uri="{FF2B5EF4-FFF2-40B4-BE49-F238E27FC236}">
                  <a16:creationId xmlns:a16="http://schemas.microsoft.com/office/drawing/2014/main" id="{2E51B348-3C18-4CC8-92BA-434D48AC03BF}"/>
                </a:ext>
              </a:extLst>
            </p:cNvPr>
            <p:cNvSpPr/>
            <p:nvPr/>
          </p:nvSpPr>
          <p:spPr>
            <a:xfrm>
              <a:off x="6101671" y="5080320"/>
              <a:ext cx="481019" cy="116413"/>
            </a:xfrm>
            <a:custGeom>
              <a:avLst/>
              <a:gdLst>
                <a:gd name="connsiteX0" fmla="*/ 0 w 481019"/>
                <a:gd name="connsiteY0" fmla="*/ 0 h 116413"/>
                <a:gd name="connsiteX1" fmla="*/ 481019 w 481019"/>
                <a:gd name="connsiteY1" fmla="*/ 0 h 116413"/>
                <a:gd name="connsiteX2" fmla="*/ 481019 w 481019"/>
                <a:gd name="connsiteY2" fmla="*/ 116413 h 116413"/>
                <a:gd name="connsiteX3" fmla="*/ 0 w 481019"/>
                <a:gd name="connsiteY3" fmla="*/ 116413 h 116413"/>
                <a:gd name="connsiteX4" fmla="*/ 0 w 481019"/>
                <a:gd name="connsiteY4" fmla="*/ 0 h 11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019" h="116413">
                  <a:moveTo>
                    <a:pt x="0" y="0"/>
                  </a:moveTo>
                  <a:lnTo>
                    <a:pt x="481019" y="0"/>
                  </a:lnTo>
                  <a:lnTo>
                    <a:pt x="481019" y="116413"/>
                  </a:lnTo>
                  <a:lnTo>
                    <a:pt x="0" y="1164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333375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kumimoji="1" lang="ja-JP" altLang="en-US" sz="750" kern="1200" dirty="0">
                  <a:solidFill>
                    <a:srgbClr val="44546A">
                      <a:hueOff val="0"/>
                      <a:satOff val="0"/>
                      <a:lumOff val="0"/>
                      <a:alphaOff val="0"/>
                    </a:srgbClr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クッキー</a:t>
              </a:r>
              <a:endParaRPr kumimoji="1" lang="en-US" altLang="ja-JP" sz="750" kern="12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endParaRPr>
            </a:p>
          </p:txBody>
        </p:sp>
      </p:grpSp>
      <p:grpSp>
        <p:nvGrpSpPr>
          <p:cNvPr id="100" name="グループ化 99">
            <a:extLst>
              <a:ext uri="{FF2B5EF4-FFF2-40B4-BE49-F238E27FC236}">
                <a16:creationId xmlns:a16="http://schemas.microsoft.com/office/drawing/2014/main" id="{ACA797A7-5047-30BC-2A98-89661BBE9064}"/>
              </a:ext>
            </a:extLst>
          </p:cNvPr>
          <p:cNvGrpSpPr/>
          <p:nvPr/>
        </p:nvGrpSpPr>
        <p:grpSpPr>
          <a:xfrm>
            <a:off x="5988184" y="7821690"/>
            <a:ext cx="608464" cy="456348"/>
            <a:chOff x="5937582" y="3806587"/>
            <a:chExt cx="742254" cy="556691"/>
          </a:xfrm>
        </p:grpSpPr>
        <p:pic>
          <p:nvPicPr>
            <p:cNvPr id="101" name="図 100">
              <a:extLst>
                <a:ext uri="{FF2B5EF4-FFF2-40B4-BE49-F238E27FC236}">
                  <a16:creationId xmlns:a16="http://schemas.microsoft.com/office/drawing/2014/main" id="{08F4F461-3A4B-10C9-93A4-ACEF996B7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7582" y="3806587"/>
              <a:ext cx="742254" cy="556691"/>
            </a:xfrm>
            <a:prstGeom prst="roundRect">
              <a:avLst/>
            </a:prstGeom>
            <a:noFill/>
            <a:ln>
              <a:noFill/>
            </a:ln>
          </p:spPr>
        </p:pic>
        <p:grpSp>
          <p:nvGrpSpPr>
            <p:cNvPr id="102" name="グループ化 101">
              <a:extLst>
                <a:ext uri="{FF2B5EF4-FFF2-40B4-BE49-F238E27FC236}">
                  <a16:creationId xmlns:a16="http://schemas.microsoft.com/office/drawing/2014/main" id="{F2D308ED-8E67-1A34-FE6A-31FBB35E78CA}"/>
                </a:ext>
              </a:extLst>
            </p:cNvPr>
            <p:cNvGrpSpPr/>
            <p:nvPr/>
          </p:nvGrpSpPr>
          <p:grpSpPr>
            <a:xfrm>
              <a:off x="5983624" y="4195988"/>
              <a:ext cx="631411" cy="161144"/>
              <a:chOff x="185750" y="1895153"/>
              <a:chExt cx="631411" cy="161144"/>
            </a:xfrm>
            <a:scene3d>
              <a:camera prst="orthographicFront"/>
              <a:lightRig rig="flat" dir="t"/>
            </a:scene3d>
          </p:grpSpPr>
          <p:sp>
            <p:nvSpPr>
              <p:cNvPr id="103" name="正方形/長方形 102">
                <a:extLst>
                  <a:ext uri="{FF2B5EF4-FFF2-40B4-BE49-F238E27FC236}">
                    <a16:creationId xmlns:a16="http://schemas.microsoft.com/office/drawing/2014/main" id="{BC916DA6-C8D0-15CC-56BF-C5E923436065}"/>
                  </a:ext>
                </a:extLst>
              </p:cNvPr>
              <p:cNvSpPr/>
              <p:nvPr/>
            </p:nvSpPr>
            <p:spPr>
              <a:xfrm>
                <a:off x="185750" y="1895153"/>
                <a:ext cx="618100" cy="143982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4" name="テキスト ボックス 103">
                <a:extLst>
                  <a:ext uri="{FF2B5EF4-FFF2-40B4-BE49-F238E27FC236}">
                    <a16:creationId xmlns:a16="http://schemas.microsoft.com/office/drawing/2014/main" id="{07DEE060-B164-EAD3-0D04-165CA7229127}"/>
                  </a:ext>
                </a:extLst>
              </p:cNvPr>
              <p:cNvSpPr txBox="1"/>
              <p:nvPr/>
            </p:nvSpPr>
            <p:spPr>
              <a:xfrm>
                <a:off x="199061" y="1912315"/>
                <a:ext cx="618100" cy="14398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marL="0" lvl="0" indent="0" algn="ctr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5000"/>
                  </a:spcAft>
                  <a:buNone/>
                </a:pPr>
                <a:r>
                  <a:rPr kumimoji="1" lang="ja-JP" altLang="en-US" sz="800" kern="1200" dirty="0">
                    <a:solidFill>
                      <a:srgbClr val="44546A">
                        <a:hueOff val="0"/>
                        <a:satOff val="0"/>
                        <a:lumOff val="0"/>
                        <a:alphaOff val="0"/>
                      </a:srgbClr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  <a:cs typeface="+mn-cs"/>
                  </a:rPr>
                  <a:t>菓子パン</a:t>
                </a:r>
                <a:endParaRPr kumimoji="1" lang="en-US" altLang="ja-JP" sz="800" kern="1200" dirty="0">
                  <a:solidFill>
                    <a:srgbClr val="44546A">
                      <a:hueOff val="0"/>
                      <a:satOff val="0"/>
                      <a:lumOff val="0"/>
                      <a:alphaOff val="0"/>
                    </a:srgbClr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endParaRPr>
              </a:p>
            </p:txBody>
          </p:sp>
        </p:grpSp>
      </p:grpSp>
      <p:grpSp>
        <p:nvGrpSpPr>
          <p:cNvPr id="105" name="グループ化 104">
            <a:extLst>
              <a:ext uri="{FF2B5EF4-FFF2-40B4-BE49-F238E27FC236}">
                <a16:creationId xmlns:a16="http://schemas.microsoft.com/office/drawing/2014/main" id="{F7758E8B-C654-F02D-1D29-9C57F0186860}"/>
              </a:ext>
            </a:extLst>
          </p:cNvPr>
          <p:cNvGrpSpPr/>
          <p:nvPr/>
        </p:nvGrpSpPr>
        <p:grpSpPr>
          <a:xfrm>
            <a:off x="6006570" y="8259737"/>
            <a:ext cx="593516" cy="425904"/>
            <a:chOff x="5937582" y="4407297"/>
            <a:chExt cx="742254" cy="532638"/>
          </a:xfrm>
        </p:grpSpPr>
        <p:pic>
          <p:nvPicPr>
            <p:cNvPr id="106" name="図 105" descr="テーブル, 座る, 木製, 大きい が含まれている画像&#10;&#10;自動的に生成された説明">
              <a:extLst>
                <a:ext uri="{FF2B5EF4-FFF2-40B4-BE49-F238E27FC236}">
                  <a16:creationId xmlns:a16="http://schemas.microsoft.com/office/drawing/2014/main" id="{DE13D4EA-1F1C-4F3A-0FF9-26866740E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56" b="15461"/>
            <a:stretch/>
          </p:blipFill>
          <p:spPr>
            <a:xfrm>
              <a:off x="5937582" y="4407297"/>
              <a:ext cx="742254" cy="532638"/>
            </a:xfrm>
            <a:prstGeom prst="roundRect">
              <a:avLst/>
            </a:prstGeom>
          </p:spPr>
        </p:pic>
        <p:grpSp>
          <p:nvGrpSpPr>
            <p:cNvPr id="107" name="グループ化 106">
              <a:extLst>
                <a:ext uri="{FF2B5EF4-FFF2-40B4-BE49-F238E27FC236}">
                  <a16:creationId xmlns:a16="http://schemas.microsoft.com/office/drawing/2014/main" id="{8E3D3B53-20DE-9C28-FF15-962CDAC78910}"/>
                </a:ext>
              </a:extLst>
            </p:cNvPr>
            <p:cNvGrpSpPr/>
            <p:nvPr/>
          </p:nvGrpSpPr>
          <p:grpSpPr>
            <a:xfrm>
              <a:off x="5984987" y="4802331"/>
              <a:ext cx="647444" cy="125412"/>
              <a:chOff x="213621" y="2222220"/>
              <a:chExt cx="647444" cy="125412"/>
            </a:xfrm>
            <a:scene3d>
              <a:camera prst="orthographicFront"/>
              <a:lightRig rig="flat" dir="t"/>
            </a:scene3d>
          </p:grpSpPr>
          <p:sp>
            <p:nvSpPr>
              <p:cNvPr id="108" name="正方形/長方形 107">
                <a:extLst>
                  <a:ext uri="{FF2B5EF4-FFF2-40B4-BE49-F238E27FC236}">
                    <a16:creationId xmlns:a16="http://schemas.microsoft.com/office/drawing/2014/main" id="{A4DD35E1-01D4-ECDD-A8A3-108B593DB2B3}"/>
                  </a:ext>
                </a:extLst>
              </p:cNvPr>
              <p:cNvSpPr/>
              <p:nvPr/>
            </p:nvSpPr>
            <p:spPr>
              <a:xfrm>
                <a:off x="213621" y="2222220"/>
                <a:ext cx="647444" cy="125412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9" name="テキスト ボックス 108">
                <a:extLst>
                  <a:ext uri="{FF2B5EF4-FFF2-40B4-BE49-F238E27FC236}">
                    <a16:creationId xmlns:a16="http://schemas.microsoft.com/office/drawing/2014/main" id="{F2898416-FB16-C304-EE28-0D1AB54C0F3B}"/>
                  </a:ext>
                </a:extLst>
              </p:cNvPr>
              <p:cNvSpPr txBox="1"/>
              <p:nvPr/>
            </p:nvSpPr>
            <p:spPr>
              <a:xfrm>
                <a:off x="213621" y="2222220"/>
                <a:ext cx="647444" cy="12541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marL="0" lvl="0" indent="0" algn="ctr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5000"/>
                  </a:spcAft>
                  <a:buNone/>
                </a:pPr>
                <a:r>
                  <a:rPr kumimoji="1" lang="ja-JP" altLang="en-US" sz="800" b="0" kern="1200" spc="-150" dirty="0">
                    <a:solidFill>
                      <a:srgbClr val="44546A">
                        <a:hueOff val="0"/>
                        <a:satOff val="0"/>
                        <a:lumOff val="0"/>
                        <a:alphaOff val="0"/>
                      </a:srgbClr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  <a:cs typeface="+mn-cs"/>
                  </a:rPr>
                  <a:t>ブレスレット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0576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角丸四角形 27"/>
          <p:cNvSpPr/>
          <p:nvPr/>
        </p:nvSpPr>
        <p:spPr>
          <a:xfrm>
            <a:off x="2323048" y="5263536"/>
            <a:ext cx="2193815" cy="2310594"/>
          </a:xfrm>
          <a:prstGeom prst="roundRect">
            <a:avLst>
              <a:gd name="adj" fmla="val 1302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9" name="角丸四角形 158"/>
          <p:cNvSpPr/>
          <p:nvPr/>
        </p:nvSpPr>
        <p:spPr>
          <a:xfrm>
            <a:off x="198915" y="7723156"/>
            <a:ext cx="6460170" cy="1298382"/>
          </a:xfrm>
          <a:prstGeom prst="roundRect">
            <a:avLst>
              <a:gd name="adj" fmla="val 1252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7" name="小波 96"/>
          <p:cNvSpPr/>
          <p:nvPr/>
        </p:nvSpPr>
        <p:spPr>
          <a:xfrm>
            <a:off x="1577613" y="456399"/>
            <a:ext cx="3676978" cy="477274"/>
          </a:xfrm>
          <a:prstGeom prst="doubleWav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出店事業所紹介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D3DA5C8-1166-FA3F-1ECF-73E7421AC279}"/>
              </a:ext>
            </a:extLst>
          </p:cNvPr>
          <p:cNvSpPr/>
          <p:nvPr/>
        </p:nvSpPr>
        <p:spPr>
          <a:xfrm>
            <a:off x="126096" y="2533077"/>
            <a:ext cx="6696578" cy="2606040"/>
          </a:xfrm>
          <a:prstGeom prst="rect">
            <a:avLst/>
          </a:prstGeom>
          <a:noFill/>
        </p:spPr>
        <p:txBody>
          <a:bodyPr/>
          <a:lstStyle/>
          <a:p>
            <a:endParaRPr lang="ja-JP" altLang="en-US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D4FF7A3B-D607-10B4-C389-C2921C23DB0F}"/>
              </a:ext>
            </a:extLst>
          </p:cNvPr>
          <p:cNvGrpSpPr/>
          <p:nvPr/>
        </p:nvGrpSpPr>
        <p:grpSpPr>
          <a:xfrm>
            <a:off x="1703256" y="1552388"/>
            <a:ext cx="1775492" cy="1867439"/>
            <a:chOff x="45202" y="553535"/>
            <a:chExt cx="2261214" cy="2378315"/>
          </a:xfrm>
        </p:grpSpPr>
        <p:sp>
          <p:nvSpPr>
            <p:cNvPr id="101" name="角丸四角形 100"/>
            <p:cNvSpPr/>
            <p:nvPr/>
          </p:nvSpPr>
          <p:spPr>
            <a:xfrm>
              <a:off x="51285" y="553535"/>
              <a:ext cx="2193814" cy="2359740"/>
            </a:xfrm>
            <a:prstGeom prst="roundRect">
              <a:avLst>
                <a:gd name="adj" fmla="val 13020"/>
              </a:avLst>
            </a:prstGeom>
            <a:solidFill>
              <a:srgbClr val="E2F0D9"/>
            </a:solidFill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BB39062A-3696-1810-7005-E70C1D9A533B}"/>
                </a:ext>
              </a:extLst>
            </p:cNvPr>
            <p:cNvSpPr/>
            <p:nvPr/>
          </p:nvSpPr>
          <p:spPr>
            <a:xfrm>
              <a:off x="254801" y="893940"/>
              <a:ext cx="1803989" cy="1285888"/>
            </a:xfrm>
            <a:prstGeom prst="rect">
              <a:avLst/>
            </a:prstGeom>
            <a:blipFill rotWithShape="1">
              <a:blip r:embed="rId3"/>
              <a:srcRect/>
              <a:stretch>
                <a:fillRect t="-8000" b="-8000"/>
              </a:stretch>
            </a:blip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4" name="フリーフォーム: 図形 3">
              <a:extLst>
                <a:ext uri="{FF2B5EF4-FFF2-40B4-BE49-F238E27FC236}">
                  <a16:creationId xmlns:a16="http://schemas.microsoft.com/office/drawing/2014/main" id="{9F2EF631-3ECC-7C5B-EBF7-68DE53B82486}"/>
                </a:ext>
              </a:extLst>
            </p:cNvPr>
            <p:cNvSpPr/>
            <p:nvPr/>
          </p:nvSpPr>
          <p:spPr>
            <a:xfrm>
              <a:off x="263440" y="652700"/>
              <a:ext cx="1801999" cy="287999"/>
            </a:xfrm>
            <a:custGeom>
              <a:avLst/>
              <a:gdLst>
                <a:gd name="connsiteX0" fmla="*/ 0 w 1801999"/>
                <a:gd name="connsiteY0" fmla="*/ 0 h 287999"/>
                <a:gd name="connsiteX1" fmla="*/ 1801999 w 1801999"/>
                <a:gd name="connsiteY1" fmla="*/ 0 h 287999"/>
                <a:gd name="connsiteX2" fmla="*/ 1801999 w 1801999"/>
                <a:gd name="connsiteY2" fmla="*/ 287999 h 287999"/>
                <a:gd name="connsiteX3" fmla="*/ 0 w 1801999"/>
                <a:gd name="connsiteY3" fmla="*/ 287999 h 287999"/>
                <a:gd name="connsiteX4" fmla="*/ 0 w 1801999"/>
                <a:gd name="connsiteY4" fmla="*/ 0 h 28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1999" h="287999">
                  <a:moveTo>
                    <a:pt x="0" y="0"/>
                  </a:moveTo>
                  <a:lnTo>
                    <a:pt x="1801999" y="0"/>
                  </a:lnTo>
                  <a:lnTo>
                    <a:pt x="1801999" y="287999"/>
                  </a:lnTo>
                  <a:lnTo>
                    <a:pt x="0" y="287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D85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1300" kern="1200" dirty="0">
                  <a:solidFill>
                    <a:schemeClr val="tx1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ビー・カンパニー</a:t>
              </a:r>
              <a:endParaRPr kumimoji="1" lang="en-US" altLang="ja-JP" sz="1300" kern="12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endParaRPr>
            </a:p>
          </p:txBody>
        </p:sp>
        <p:sp>
          <p:nvSpPr>
            <p:cNvPr id="152" name="テキスト ボックス 151"/>
            <p:cNvSpPr txBox="1"/>
            <p:nvPr/>
          </p:nvSpPr>
          <p:spPr>
            <a:xfrm>
              <a:off x="45202" y="2167499"/>
              <a:ext cx="2261214" cy="764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「共に」を常に考え、一緒に商品や製品を考え作ってい　</a:t>
              </a:r>
              <a:endParaRPr kumimoji="0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ます。</a:t>
              </a:r>
            </a:p>
          </p:txBody>
        </p:sp>
      </p:grpSp>
      <p:sp>
        <p:nvSpPr>
          <p:cNvPr id="154" name="テキスト ボックス 153"/>
          <p:cNvSpPr txBox="1"/>
          <p:nvPr/>
        </p:nvSpPr>
        <p:spPr>
          <a:xfrm>
            <a:off x="107156" y="7715386"/>
            <a:ext cx="59621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岐阜県社会福祉協議会・セルプ支援センターでは、岐阜県内の</a:t>
            </a:r>
            <a:r>
              <a:rPr kumimoji="1" lang="ja-JP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障がい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者就労支援事業所等が製造・製作する商品を取り扱うオンライン販売サイト「岐阜福祉の杜オンライン」を開設しております。パソコンやスマートフォンからお気軽にお買い求めいただけますので、ぜひご覧ください。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+mn-cs"/>
            </a:endParaRPr>
          </a:p>
        </p:txBody>
      </p:sp>
      <p:sp>
        <p:nvSpPr>
          <p:cNvPr id="155" name="テキスト ボックス 154"/>
          <p:cNvSpPr txBox="1"/>
          <p:nvPr/>
        </p:nvSpPr>
        <p:spPr>
          <a:xfrm>
            <a:off x="118820" y="8549444"/>
            <a:ext cx="5408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●「岐阜福祉の杜オンラインショップ」で検索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●スマートフォンからのご購入の場合は、二次元コードを読み取りください。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+mn-cs"/>
            </a:endParaRPr>
          </a:p>
        </p:txBody>
      </p:sp>
      <p:pic>
        <p:nvPicPr>
          <p:cNvPr id="156" name="図 1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660" y="8251492"/>
            <a:ext cx="715120" cy="723064"/>
          </a:xfrm>
          <a:prstGeom prst="rect">
            <a:avLst/>
          </a:prstGeom>
        </p:spPr>
      </p:pic>
      <p:sp>
        <p:nvSpPr>
          <p:cNvPr id="158" name="小波 157"/>
          <p:cNvSpPr/>
          <p:nvPr/>
        </p:nvSpPr>
        <p:spPr>
          <a:xfrm>
            <a:off x="1647000" y="7435675"/>
            <a:ext cx="3564000" cy="324706"/>
          </a:xfrm>
          <a:prstGeom prst="doubleWave">
            <a:avLst/>
          </a:prstGeom>
          <a:solidFill>
            <a:srgbClr val="FFB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岐阜福祉の杜オンラインのご案内</a:t>
            </a:r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C4323383-D6C2-F349-7B51-DAB8F1C063ED}"/>
              </a:ext>
            </a:extLst>
          </p:cNvPr>
          <p:cNvGrpSpPr/>
          <p:nvPr/>
        </p:nvGrpSpPr>
        <p:grpSpPr>
          <a:xfrm>
            <a:off x="5105548" y="1556109"/>
            <a:ext cx="1775492" cy="1896905"/>
            <a:chOff x="52855" y="2898479"/>
            <a:chExt cx="2251820" cy="2307324"/>
          </a:xfrm>
        </p:grpSpPr>
        <p:sp>
          <p:nvSpPr>
            <p:cNvPr id="136" name="角丸四角形 135"/>
            <p:cNvSpPr/>
            <p:nvPr/>
          </p:nvSpPr>
          <p:spPr>
            <a:xfrm>
              <a:off x="75143" y="2898479"/>
              <a:ext cx="2193815" cy="2263500"/>
            </a:xfrm>
            <a:prstGeom prst="roundRect">
              <a:avLst>
                <a:gd name="adj" fmla="val 13020"/>
              </a:avLst>
            </a:prstGeom>
            <a:solidFill>
              <a:srgbClr val="E2F0D9"/>
            </a:solidFill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E332A7AE-42A5-1C0E-CB65-524B64F2F601}"/>
                </a:ext>
              </a:extLst>
            </p:cNvPr>
            <p:cNvSpPr/>
            <p:nvPr/>
          </p:nvSpPr>
          <p:spPr>
            <a:xfrm>
              <a:off x="280066" y="3245537"/>
              <a:ext cx="1799998" cy="1295996"/>
            </a:xfrm>
            <a:prstGeom prst="rect">
              <a:avLst/>
            </a:prstGeom>
            <a:blipFill rotWithShape="1">
              <a:blip r:embed="rId5"/>
              <a:srcRect/>
              <a:stretch>
                <a:fillRect t="-19000" b="-19000"/>
              </a:stretch>
            </a:blip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2" name="フリーフォーム: 図形 21">
              <a:extLst>
                <a:ext uri="{FF2B5EF4-FFF2-40B4-BE49-F238E27FC236}">
                  <a16:creationId xmlns:a16="http://schemas.microsoft.com/office/drawing/2014/main" id="{9CE21137-7C11-113E-E730-ED005561CDEA}"/>
                </a:ext>
              </a:extLst>
            </p:cNvPr>
            <p:cNvSpPr/>
            <p:nvPr/>
          </p:nvSpPr>
          <p:spPr>
            <a:xfrm>
              <a:off x="266151" y="2949250"/>
              <a:ext cx="1803989" cy="287999"/>
            </a:xfrm>
            <a:custGeom>
              <a:avLst/>
              <a:gdLst>
                <a:gd name="connsiteX0" fmla="*/ 0 w 1803989"/>
                <a:gd name="connsiteY0" fmla="*/ 0 h 287999"/>
                <a:gd name="connsiteX1" fmla="*/ 1803989 w 1803989"/>
                <a:gd name="connsiteY1" fmla="*/ 0 h 287999"/>
                <a:gd name="connsiteX2" fmla="*/ 1803989 w 1803989"/>
                <a:gd name="connsiteY2" fmla="*/ 287999 h 287999"/>
                <a:gd name="connsiteX3" fmla="*/ 0 w 1803989"/>
                <a:gd name="connsiteY3" fmla="*/ 287999 h 287999"/>
                <a:gd name="connsiteX4" fmla="*/ 0 w 1803989"/>
                <a:gd name="connsiteY4" fmla="*/ 0 h 28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3989" h="287999">
                  <a:moveTo>
                    <a:pt x="0" y="0"/>
                  </a:moveTo>
                  <a:lnTo>
                    <a:pt x="1803989" y="0"/>
                  </a:lnTo>
                  <a:lnTo>
                    <a:pt x="1803989" y="287999"/>
                  </a:lnTo>
                  <a:lnTo>
                    <a:pt x="0" y="287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D85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1200" kern="1200" dirty="0">
                  <a:solidFill>
                    <a:schemeClr val="tx1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長良ひまわり社</a:t>
              </a: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52855" y="4503863"/>
              <a:ext cx="2251820" cy="701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ja-JP" altLang="en-US" sz="1050" dirty="0">
                  <a:solidFill>
                    <a:prstClr val="black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アーモンド風味のサブレ生地に</a:t>
              </a:r>
              <a:r>
                <a:rPr lang="en-US" altLang="ja-JP" sz="1050" dirty="0">
                  <a:solidFill>
                    <a:prstClr val="black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『</a:t>
              </a:r>
              <a:r>
                <a:rPr lang="ja-JP" altLang="en-US" sz="1050" dirty="0">
                  <a:solidFill>
                    <a:prstClr val="black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山川醸造</a:t>
              </a:r>
              <a:r>
                <a:rPr lang="en-US" altLang="ja-JP" sz="1050" dirty="0">
                  <a:solidFill>
                    <a:prstClr val="black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』</a:t>
              </a:r>
              <a:r>
                <a:rPr lang="ja-JP" altLang="en-US" sz="1050" dirty="0">
                  <a:solidFill>
                    <a:prstClr val="black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さんの「たまり醤油」を練りこみました。</a:t>
              </a:r>
            </a:p>
          </p:txBody>
        </p: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EFC8D775-5EB6-786F-8D9F-8F2DA7ED5D6E}"/>
              </a:ext>
            </a:extLst>
          </p:cNvPr>
          <p:cNvGrpSpPr/>
          <p:nvPr/>
        </p:nvGrpSpPr>
        <p:grpSpPr>
          <a:xfrm>
            <a:off x="-2264" y="1552783"/>
            <a:ext cx="1762751" cy="1902033"/>
            <a:chOff x="75143" y="533627"/>
            <a:chExt cx="2244987" cy="2386006"/>
          </a:xfrm>
        </p:grpSpPr>
        <p:sp>
          <p:nvSpPr>
            <p:cNvPr id="134" name="角丸四角形 133"/>
            <p:cNvSpPr/>
            <p:nvPr/>
          </p:nvSpPr>
          <p:spPr>
            <a:xfrm>
              <a:off x="75143" y="533627"/>
              <a:ext cx="2193815" cy="2304000"/>
            </a:xfrm>
            <a:prstGeom prst="roundRect">
              <a:avLst>
                <a:gd name="adj" fmla="val 11858"/>
              </a:avLst>
            </a:prstGeom>
            <a:solidFill>
              <a:srgbClr val="E2F0D9"/>
            </a:solidFill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73471CFA-6593-3650-0326-CA9EE83FC189}"/>
                </a:ext>
              </a:extLst>
            </p:cNvPr>
            <p:cNvSpPr/>
            <p:nvPr/>
          </p:nvSpPr>
          <p:spPr>
            <a:xfrm>
              <a:off x="297693" y="922970"/>
              <a:ext cx="1799998" cy="1259999"/>
            </a:xfrm>
            <a:prstGeom prst="rect">
              <a:avLst/>
            </a:prstGeom>
            <a:blipFill rotWithShape="1">
              <a:blip r:embed="rId6"/>
              <a:srcRect/>
              <a:stretch>
                <a:fillRect t="-4000" b="-4000"/>
              </a:stretch>
            </a:blip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8F61D261-70E2-4BF5-2746-691C5E6FBA30}"/>
                </a:ext>
              </a:extLst>
            </p:cNvPr>
            <p:cNvSpPr/>
            <p:nvPr/>
          </p:nvSpPr>
          <p:spPr>
            <a:xfrm>
              <a:off x="309934" y="620920"/>
              <a:ext cx="1799998" cy="287999"/>
            </a:xfrm>
            <a:custGeom>
              <a:avLst/>
              <a:gdLst>
                <a:gd name="connsiteX0" fmla="*/ 0 w 1799998"/>
                <a:gd name="connsiteY0" fmla="*/ 0 h 287999"/>
                <a:gd name="connsiteX1" fmla="*/ 1799998 w 1799998"/>
                <a:gd name="connsiteY1" fmla="*/ 0 h 287999"/>
                <a:gd name="connsiteX2" fmla="*/ 1799998 w 1799998"/>
                <a:gd name="connsiteY2" fmla="*/ 287999 h 287999"/>
                <a:gd name="connsiteX3" fmla="*/ 0 w 1799998"/>
                <a:gd name="connsiteY3" fmla="*/ 287999 h 287999"/>
                <a:gd name="connsiteX4" fmla="*/ 0 w 1799998"/>
                <a:gd name="connsiteY4" fmla="*/ 0 h 28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9998" h="287999">
                  <a:moveTo>
                    <a:pt x="0" y="0"/>
                  </a:moveTo>
                  <a:lnTo>
                    <a:pt x="1799998" y="0"/>
                  </a:lnTo>
                  <a:lnTo>
                    <a:pt x="1799998" y="287999"/>
                  </a:lnTo>
                  <a:lnTo>
                    <a:pt x="0" y="287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AD47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1300" kern="1200" dirty="0">
                  <a:solidFill>
                    <a:schemeClr val="bg1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うぇる工房そら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1D96A2D-DC34-517D-48FB-38DC6AFB8481}"/>
                </a:ext>
              </a:extLst>
            </p:cNvPr>
            <p:cNvSpPr txBox="1"/>
            <p:nvPr/>
          </p:nvSpPr>
          <p:spPr>
            <a:xfrm>
              <a:off x="88861" y="2155282"/>
              <a:ext cx="2231269" cy="764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ja-JP" altLang="en-US" sz="1100" dirty="0">
                  <a:solidFill>
                    <a:prstClr val="black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ひとつひとつ真心込めて丁寧に焼き上げた焼きドーナツを販売しております！</a:t>
              </a:r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DE610394-74CD-C93C-6439-A50BD4D5D7D7}"/>
              </a:ext>
            </a:extLst>
          </p:cNvPr>
          <p:cNvGrpSpPr/>
          <p:nvPr/>
        </p:nvGrpSpPr>
        <p:grpSpPr>
          <a:xfrm>
            <a:off x="3358636" y="3458412"/>
            <a:ext cx="1857931" cy="1898062"/>
            <a:chOff x="-75223" y="5274157"/>
            <a:chExt cx="2439387" cy="2278388"/>
          </a:xfrm>
        </p:grpSpPr>
        <p:sp>
          <p:nvSpPr>
            <p:cNvPr id="5" name="角丸四角形 134">
              <a:extLst>
                <a:ext uri="{FF2B5EF4-FFF2-40B4-BE49-F238E27FC236}">
                  <a16:creationId xmlns:a16="http://schemas.microsoft.com/office/drawing/2014/main" id="{86EEA443-AEDD-EA25-5EFC-3A6DD331370F}"/>
                </a:ext>
              </a:extLst>
            </p:cNvPr>
            <p:cNvSpPr/>
            <p:nvPr/>
          </p:nvSpPr>
          <p:spPr>
            <a:xfrm>
              <a:off x="11423" y="5274157"/>
              <a:ext cx="2193815" cy="2250017"/>
            </a:xfrm>
            <a:prstGeom prst="roundRect">
              <a:avLst>
                <a:gd name="adj" fmla="val 11978"/>
              </a:avLst>
            </a:prstGeom>
            <a:solidFill>
              <a:srgbClr val="E2F0D9"/>
            </a:solidFill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75ABB933-0D08-B491-01DA-78568DCF8B8B}"/>
                </a:ext>
              </a:extLst>
            </p:cNvPr>
            <p:cNvSpPr/>
            <p:nvPr/>
          </p:nvSpPr>
          <p:spPr>
            <a:xfrm>
              <a:off x="147206" y="5431274"/>
              <a:ext cx="1918233" cy="1488325"/>
            </a:xfrm>
            <a:prstGeom prst="rect">
              <a:avLst/>
            </a:prstGeom>
            <a:blipFill rotWithShape="1">
              <a:blip r:embed="rId7"/>
              <a:srcRect/>
              <a:stretch>
                <a:fillRect t="-65000" b="-65000"/>
              </a:stretch>
            </a:blip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35" name="フリーフォーム: 図形 34">
              <a:extLst>
                <a:ext uri="{FF2B5EF4-FFF2-40B4-BE49-F238E27FC236}">
                  <a16:creationId xmlns:a16="http://schemas.microsoft.com/office/drawing/2014/main" id="{7C45FA15-10EA-A382-1E79-50D2A645EF7B}"/>
                </a:ext>
              </a:extLst>
            </p:cNvPr>
            <p:cNvSpPr/>
            <p:nvPr/>
          </p:nvSpPr>
          <p:spPr>
            <a:xfrm>
              <a:off x="49278" y="5382277"/>
              <a:ext cx="2155960" cy="236496"/>
            </a:xfrm>
            <a:custGeom>
              <a:avLst/>
              <a:gdLst>
                <a:gd name="connsiteX0" fmla="*/ 0 w 1880446"/>
                <a:gd name="connsiteY0" fmla="*/ 0 h 262570"/>
                <a:gd name="connsiteX1" fmla="*/ 1880446 w 1880446"/>
                <a:gd name="connsiteY1" fmla="*/ 0 h 262570"/>
                <a:gd name="connsiteX2" fmla="*/ 1880446 w 1880446"/>
                <a:gd name="connsiteY2" fmla="*/ 262570 h 262570"/>
                <a:gd name="connsiteX3" fmla="*/ 0 w 1880446"/>
                <a:gd name="connsiteY3" fmla="*/ 262570 h 262570"/>
                <a:gd name="connsiteX4" fmla="*/ 0 w 1880446"/>
                <a:gd name="connsiteY4" fmla="*/ 0 h 262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0446" h="262570">
                  <a:moveTo>
                    <a:pt x="0" y="0"/>
                  </a:moveTo>
                  <a:lnTo>
                    <a:pt x="1880446" y="0"/>
                  </a:lnTo>
                  <a:lnTo>
                    <a:pt x="1880446" y="262570"/>
                  </a:lnTo>
                  <a:lnTo>
                    <a:pt x="0" y="262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AD47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1200" kern="1200" dirty="0">
                  <a:solidFill>
                    <a:schemeClr val="bg1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あしたの会ふくろうの家</a:t>
              </a:r>
              <a:endParaRPr kumimoji="1" lang="en-US" altLang="ja-JP" sz="1200" kern="12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C60BC859-3384-8523-FFFE-BC493DE4E3BF}"/>
                </a:ext>
              </a:extLst>
            </p:cNvPr>
            <p:cNvSpPr txBox="1"/>
            <p:nvPr/>
          </p:nvSpPr>
          <p:spPr>
            <a:xfrm>
              <a:off x="-75223" y="6887539"/>
              <a:ext cx="2439387" cy="665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ja-JP" altLang="en-US" sz="1000" dirty="0">
                  <a:solidFill>
                    <a:prstClr val="black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国産材料を中心に安心安全な食材を厳選して、ひとつひとつ丁寧に手作りしています。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5942929-D336-2AE6-56F5-8602AA3F1DA6}"/>
              </a:ext>
            </a:extLst>
          </p:cNvPr>
          <p:cNvGrpSpPr/>
          <p:nvPr/>
        </p:nvGrpSpPr>
        <p:grpSpPr>
          <a:xfrm>
            <a:off x="3419955" y="5420662"/>
            <a:ext cx="1691192" cy="1874426"/>
            <a:chOff x="2336162" y="556163"/>
            <a:chExt cx="2193815" cy="2376567"/>
          </a:xfrm>
        </p:grpSpPr>
        <p:sp>
          <p:nvSpPr>
            <p:cNvPr id="6" name="角丸四角形 132">
              <a:extLst>
                <a:ext uri="{FF2B5EF4-FFF2-40B4-BE49-F238E27FC236}">
                  <a16:creationId xmlns:a16="http://schemas.microsoft.com/office/drawing/2014/main" id="{743A6F04-1AF3-38F0-5C04-F77629396295}"/>
                </a:ext>
              </a:extLst>
            </p:cNvPr>
            <p:cNvSpPr/>
            <p:nvPr/>
          </p:nvSpPr>
          <p:spPr>
            <a:xfrm>
              <a:off x="2336162" y="556163"/>
              <a:ext cx="2193815" cy="2304000"/>
            </a:xfrm>
            <a:prstGeom prst="roundRect">
              <a:avLst>
                <a:gd name="adj" fmla="val 10789"/>
              </a:avLst>
            </a:prstGeom>
            <a:solidFill>
              <a:srgbClr val="E2F0D9"/>
            </a:solidFill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8448D86A-9C9E-5AFA-6EBE-2DE65D7EAE25}"/>
                </a:ext>
              </a:extLst>
            </p:cNvPr>
            <p:cNvSpPr/>
            <p:nvPr/>
          </p:nvSpPr>
          <p:spPr>
            <a:xfrm>
              <a:off x="2552434" y="952902"/>
              <a:ext cx="1806002" cy="1281279"/>
            </a:xfrm>
            <a:prstGeom prst="rect">
              <a:avLst/>
            </a:prstGeom>
            <a:blipFill rotWithShape="1">
              <a:blip r:embed="rId8"/>
              <a:srcRect/>
              <a:stretch>
                <a:fillRect/>
              </a:stretch>
            </a:blip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9DBF7E5E-EF70-4BCA-B9CB-59D29072E0A9}"/>
                </a:ext>
              </a:extLst>
            </p:cNvPr>
            <p:cNvSpPr/>
            <p:nvPr/>
          </p:nvSpPr>
          <p:spPr>
            <a:xfrm>
              <a:off x="2549530" y="633699"/>
              <a:ext cx="1803989" cy="287999"/>
            </a:xfrm>
            <a:custGeom>
              <a:avLst/>
              <a:gdLst>
                <a:gd name="connsiteX0" fmla="*/ 0 w 1803989"/>
                <a:gd name="connsiteY0" fmla="*/ 0 h 287999"/>
                <a:gd name="connsiteX1" fmla="*/ 1803989 w 1803989"/>
                <a:gd name="connsiteY1" fmla="*/ 0 h 287999"/>
                <a:gd name="connsiteX2" fmla="*/ 1803989 w 1803989"/>
                <a:gd name="connsiteY2" fmla="*/ 287999 h 287999"/>
                <a:gd name="connsiteX3" fmla="*/ 0 w 1803989"/>
                <a:gd name="connsiteY3" fmla="*/ 287999 h 287999"/>
                <a:gd name="connsiteX4" fmla="*/ 0 w 1803989"/>
                <a:gd name="connsiteY4" fmla="*/ 0 h 28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3989" h="287999">
                  <a:moveTo>
                    <a:pt x="0" y="0"/>
                  </a:moveTo>
                  <a:lnTo>
                    <a:pt x="1803989" y="0"/>
                  </a:lnTo>
                  <a:lnTo>
                    <a:pt x="1803989" y="287999"/>
                  </a:lnTo>
                  <a:lnTo>
                    <a:pt x="0" y="287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AD47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1300" kern="1200" dirty="0">
                  <a:solidFill>
                    <a:sysClr val="window" lastClr="FFFFFF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ポップコーン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B807A37A-6536-AD3C-1253-913C02A9337C}"/>
                </a:ext>
              </a:extLst>
            </p:cNvPr>
            <p:cNvSpPr txBox="1"/>
            <p:nvPr/>
          </p:nvSpPr>
          <p:spPr>
            <a:xfrm>
              <a:off x="2479261" y="2214084"/>
              <a:ext cx="2017545" cy="718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ja-JP" altLang="en-US" sz="1000" dirty="0">
                  <a:solidFill>
                    <a:prstClr val="black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一つも同じのはありません！仲間の感性で作られた商品です。</a:t>
              </a: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08579595-C2C4-99AE-63E7-C0FF964C0E74}"/>
              </a:ext>
            </a:extLst>
          </p:cNvPr>
          <p:cNvGrpSpPr/>
          <p:nvPr/>
        </p:nvGrpSpPr>
        <p:grpSpPr>
          <a:xfrm>
            <a:off x="3399213" y="1557302"/>
            <a:ext cx="1843101" cy="1871367"/>
            <a:chOff x="5273780" y="262568"/>
            <a:chExt cx="2368791" cy="2355848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F47349E5-D291-BC6A-0130-D61F1CAAFC33}"/>
                </a:ext>
              </a:extLst>
            </p:cNvPr>
            <p:cNvGrpSpPr/>
            <p:nvPr/>
          </p:nvGrpSpPr>
          <p:grpSpPr>
            <a:xfrm>
              <a:off x="5273780" y="262568"/>
              <a:ext cx="2368791" cy="2355848"/>
              <a:chOff x="1091440" y="364779"/>
              <a:chExt cx="2368791" cy="2355848"/>
            </a:xfrm>
          </p:grpSpPr>
          <p:sp>
            <p:nvSpPr>
              <p:cNvPr id="27" name="角丸四角形 133">
                <a:extLst>
                  <a:ext uri="{FF2B5EF4-FFF2-40B4-BE49-F238E27FC236}">
                    <a16:creationId xmlns:a16="http://schemas.microsoft.com/office/drawing/2014/main" id="{13D12494-0952-CC3A-8F4F-542F1FCE7692}"/>
                  </a:ext>
                </a:extLst>
              </p:cNvPr>
              <p:cNvSpPr/>
              <p:nvPr/>
            </p:nvSpPr>
            <p:spPr>
              <a:xfrm>
                <a:off x="1127027" y="364779"/>
                <a:ext cx="2193815" cy="2304000"/>
              </a:xfrm>
              <a:prstGeom prst="roundRect">
                <a:avLst>
                  <a:gd name="adj" fmla="val 11858"/>
                </a:avLst>
              </a:prstGeom>
              <a:solidFill>
                <a:srgbClr val="E2F0D9"/>
              </a:solidFill>
              <a:ln w="127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6" name="フリーフォーム: 図形 45">
                <a:extLst>
                  <a:ext uri="{FF2B5EF4-FFF2-40B4-BE49-F238E27FC236}">
                    <a16:creationId xmlns:a16="http://schemas.microsoft.com/office/drawing/2014/main" id="{027AEC0E-C3D3-65CC-1947-BF2700EFFAFD}"/>
                  </a:ext>
                </a:extLst>
              </p:cNvPr>
              <p:cNvSpPr/>
              <p:nvPr/>
            </p:nvSpPr>
            <p:spPr>
              <a:xfrm>
                <a:off x="1335530" y="452339"/>
                <a:ext cx="1799998" cy="287999"/>
              </a:xfrm>
              <a:custGeom>
                <a:avLst/>
                <a:gdLst>
                  <a:gd name="connsiteX0" fmla="*/ 0 w 1799998"/>
                  <a:gd name="connsiteY0" fmla="*/ 0 h 287999"/>
                  <a:gd name="connsiteX1" fmla="*/ 1799998 w 1799998"/>
                  <a:gd name="connsiteY1" fmla="*/ 0 h 287999"/>
                  <a:gd name="connsiteX2" fmla="*/ 1799998 w 1799998"/>
                  <a:gd name="connsiteY2" fmla="*/ 287999 h 287999"/>
                  <a:gd name="connsiteX3" fmla="*/ 0 w 1799998"/>
                  <a:gd name="connsiteY3" fmla="*/ 287999 h 287999"/>
                  <a:gd name="connsiteX4" fmla="*/ 0 w 1799998"/>
                  <a:gd name="connsiteY4" fmla="*/ 0 h 28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9998" h="287999">
                    <a:moveTo>
                      <a:pt x="0" y="0"/>
                    </a:moveTo>
                    <a:lnTo>
                      <a:pt x="1799998" y="0"/>
                    </a:lnTo>
                    <a:lnTo>
                      <a:pt x="1799998" y="287999"/>
                    </a:lnTo>
                    <a:lnTo>
                      <a:pt x="0" y="2879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AD47"/>
              </a:solid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ja-JP" altLang="en-US" sz="1100" dirty="0">
                    <a:solidFill>
                      <a:schemeClr val="bg1"/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ハッピーワーク可児</a:t>
                </a:r>
                <a:endParaRPr kumimoji="1" lang="ja-JP" altLang="en-US" sz="1100" kern="1200" dirty="0">
                  <a:solidFill>
                    <a:schemeClr val="bg1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endParaRPr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2844B739-42DA-EDD0-748B-4744CBBF2326}"/>
                  </a:ext>
                </a:extLst>
              </p:cNvPr>
              <p:cNvSpPr txBox="1"/>
              <p:nvPr/>
            </p:nvSpPr>
            <p:spPr>
              <a:xfrm>
                <a:off x="1091440" y="1969063"/>
                <a:ext cx="2368791" cy="75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ja-JP" altLang="en-US" sz="800" dirty="0">
                    <a:solidFill>
                      <a:prstClr val="black"/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小麦粉・米粉・大豆粉の</a:t>
                </a:r>
                <a:r>
                  <a:rPr lang="en-US" altLang="ja-JP" sz="800" dirty="0">
                    <a:solidFill>
                      <a:prstClr val="black"/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3</a:t>
                </a:r>
                <a:r>
                  <a:rPr lang="ja-JP" altLang="en-US" sz="800" dirty="0">
                    <a:solidFill>
                      <a:prstClr val="black"/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種類をベースに、それぞれプレーン</a:t>
                </a:r>
                <a:r>
                  <a:rPr lang="en-US" altLang="ja-JP" sz="800" dirty="0">
                    <a:solidFill>
                      <a:prstClr val="black"/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/</a:t>
                </a:r>
                <a:r>
                  <a:rPr lang="ja-JP" altLang="en-US" sz="800" dirty="0">
                    <a:solidFill>
                      <a:prstClr val="black"/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よもぎ</a:t>
                </a:r>
                <a:r>
                  <a:rPr lang="en-US" altLang="ja-JP" sz="800" dirty="0">
                    <a:solidFill>
                      <a:prstClr val="black"/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/</a:t>
                </a:r>
                <a:r>
                  <a:rPr lang="ja-JP" altLang="en-US" sz="800" dirty="0">
                    <a:solidFill>
                      <a:prstClr val="black"/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ジンジャーシナモンを定番に、畑で栽培した季節の野菜や果実のマフィンも登場します。</a:t>
                </a:r>
              </a:p>
            </p:txBody>
          </p:sp>
        </p:grpSp>
        <p:pic>
          <p:nvPicPr>
            <p:cNvPr id="26" name="drawing">
              <a:extLst>
                <a:ext uri="{FF2B5EF4-FFF2-40B4-BE49-F238E27FC236}">
                  <a16:creationId xmlns:a16="http://schemas.microsoft.com/office/drawing/2014/main" id="{FBA31D1F-E043-017B-F273-A50A64A8B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3063" y="665507"/>
              <a:ext cx="1657497" cy="1243812"/>
            </a:xfrm>
            <a:prstGeom prst="rect">
              <a:avLst/>
            </a:prstGeom>
          </p:spPr>
        </p:pic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85964D16-82F2-4C2D-361B-73F700740D05}"/>
              </a:ext>
            </a:extLst>
          </p:cNvPr>
          <p:cNvGrpSpPr/>
          <p:nvPr/>
        </p:nvGrpSpPr>
        <p:grpSpPr>
          <a:xfrm>
            <a:off x="5082361" y="3443287"/>
            <a:ext cx="1758328" cy="1902768"/>
            <a:chOff x="6791066" y="2527870"/>
            <a:chExt cx="2193815" cy="2288778"/>
          </a:xfrm>
        </p:grpSpPr>
        <p:grpSp>
          <p:nvGrpSpPr>
            <p:cNvPr id="61" name="グループ化 60">
              <a:extLst>
                <a:ext uri="{FF2B5EF4-FFF2-40B4-BE49-F238E27FC236}">
                  <a16:creationId xmlns:a16="http://schemas.microsoft.com/office/drawing/2014/main" id="{9C9F3153-A40B-F438-4588-19BDC12EF819}"/>
                </a:ext>
              </a:extLst>
            </p:cNvPr>
            <p:cNvGrpSpPr/>
            <p:nvPr/>
          </p:nvGrpSpPr>
          <p:grpSpPr>
            <a:xfrm>
              <a:off x="6791066" y="2527870"/>
              <a:ext cx="2193815" cy="2288778"/>
              <a:chOff x="4604090" y="2930313"/>
              <a:chExt cx="2193815" cy="2288778"/>
            </a:xfrm>
          </p:grpSpPr>
          <p:sp>
            <p:nvSpPr>
              <p:cNvPr id="63" name="角丸四角形 136">
                <a:extLst>
                  <a:ext uri="{FF2B5EF4-FFF2-40B4-BE49-F238E27FC236}">
                    <a16:creationId xmlns:a16="http://schemas.microsoft.com/office/drawing/2014/main" id="{39A8515B-B576-58D3-D0BB-D9100188C1BB}"/>
                  </a:ext>
                </a:extLst>
              </p:cNvPr>
              <p:cNvSpPr/>
              <p:nvPr/>
            </p:nvSpPr>
            <p:spPr>
              <a:xfrm>
                <a:off x="4604090" y="2930313"/>
                <a:ext cx="2193815" cy="2261447"/>
              </a:xfrm>
              <a:prstGeom prst="roundRect">
                <a:avLst>
                  <a:gd name="adj" fmla="val 12499"/>
                </a:avLst>
              </a:prstGeom>
              <a:solidFill>
                <a:srgbClr val="E2F0D9"/>
              </a:solidFill>
              <a:ln w="127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6" name="フリーフォーム: 図形 95">
                <a:extLst>
                  <a:ext uri="{FF2B5EF4-FFF2-40B4-BE49-F238E27FC236}">
                    <a16:creationId xmlns:a16="http://schemas.microsoft.com/office/drawing/2014/main" id="{24984444-82E3-0653-8A0C-C3A73F853AF3}"/>
                  </a:ext>
                </a:extLst>
              </p:cNvPr>
              <p:cNvSpPr/>
              <p:nvPr/>
            </p:nvSpPr>
            <p:spPr>
              <a:xfrm>
                <a:off x="4803681" y="2975406"/>
                <a:ext cx="1799998" cy="287999"/>
              </a:xfrm>
              <a:custGeom>
                <a:avLst/>
                <a:gdLst>
                  <a:gd name="connsiteX0" fmla="*/ 0 w 1799998"/>
                  <a:gd name="connsiteY0" fmla="*/ 0 h 287999"/>
                  <a:gd name="connsiteX1" fmla="*/ 1799998 w 1799998"/>
                  <a:gd name="connsiteY1" fmla="*/ 0 h 287999"/>
                  <a:gd name="connsiteX2" fmla="*/ 1799998 w 1799998"/>
                  <a:gd name="connsiteY2" fmla="*/ 287999 h 287999"/>
                  <a:gd name="connsiteX3" fmla="*/ 0 w 1799998"/>
                  <a:gd name="connsiteY3" fmla="*/ 287999 h 287999"/>
                  <a:gd name="connsiteX4" fmla="*/ 0 w 1799998"/>
                  <a:gd name="connsiteY4" fmla="*/ 0 h 28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9998" h="287999">
                    <a:moveTo>
                      <a:pt x="0" y="0"/>
                    </a:moveTo>
                    <a:lnTo>
                      <a:pt x="1799998" y="0"/>
                    </a:lnTo>
                    <a:lnTo>
                      <a:pt x="1799998" y="287999"/>
                    </a:lnTo>
                    <a:lnTo>
                      <a:pt x="0" y="2879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CD85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alpha val="90000"/>
                  <a:hueOff val="0"/>
                  <a:satOff val="0"/>
                  <a:lumOff val="0"/>
                  <a:alphaOff val="-4000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ja-JP" altLang="en-US" sz="1200" dirty="0">
                    <a:solidFill>
                      <a:schemeClr val="tx1"/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あしたの会事業所</a:t>
                </a:r>
                <a:endParaRPr kumimoji="1" lang="ja-JP" altLang="en-US" sz="1200" kern="1200" dirty="0">
                  <a:solidFill>
                    <a:schemeClr val="tx1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endParaRPr>
              </a:p>
            </p:txBody>
          </p:sp>
          <p:sp>
            <p:nvSpPr>
              <p:cNvPr id="98" name="テキスト ボックス 97">
                <a:extLst>
                  <a:ext uri="{FF2B5EF4-FFF2-40B4-BE49-F238E27FC236}">
                    <a16:creationId xmlns:a16="http://schemas.microsoft.com/office/drawing/2014/main" id="{A15CCF36-F59C-7A56-05E2-FE0924B0AFD3}"/>
                  </a:ext>
                </a:extLst>
              </p:cNvPr>
              <p:cNvSpPr txBox="1"/>
              <p:nvPr/>
            </p:nvSpPr>
            <p:spPr>
              <a:xfrm>
                <a:off x="4692225" y="4536963"/>
                <a:ext cx="2059924" cy="682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  <a:cs typeface="+mn-cs"/>
                  </a:rPr>
                  <a:t>国産小麦（北海道産）を使用、ふんわりもっちりパンです。一度食べてみてください。</a:t>
                </a:r>
              </a:p>
            </p:txBody>
          </p:sp>
        </p:grpSp>
        <p:pic>
          <p:nvPicPr>
            <p:cNvPr id="62" name="図 61" descr="金属, 屋内, 食品, グリル が含まれている画像&#10;&#10;自動的に生成された説明">
              <a:extLst>
                <a:ext uri="{FF2B5EF4-FFF2-40B4-BE49-F238E27FC236}">
                  <a16:creationId xmlns:a16="http://schemas.microsoft.com/office/drawing/2014/main" id="{68692D57-5EF5-F99C-5BD2-A981A63AC4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73"/>
            <a:stretch/>
          </p:blipFill>
          <p:spPr>
            <a:xfrm>
              <a:off x="6984093" y="2878546"/>
              <a:ext cx="1812973" cy="1248596"/>
            </a:xfrm>
            <a:prstGeom prst="rect">
              <a:avLst/>
            </a:prstGeom>
          </p:spPr>
        </p:pic>
      </p:grpSp>
      <p:grpSp>
        <p:nvGrpSpPr>
          <p:cNvPr id="99" name="グループ化 98">
            <a:extLst>
              <a:ext uri="{FF2B5EF4-FFF2-40B4-BE49-F238E27FC236}">
                <a16:creationId xmlns:a16="http://schemas.microsoft.com/office/drawing/2014/main" id="{80C4386A-2229-C52E-B309-C2AC632E51A5}"/>
              </a:ext>
            </a:extLst>
          </p:cNvPr>
          <p:cNvGrpSpPr/>
          <p:nvPr/>
        </p:nvGrpSpPr>
        <p:grpSpPr>
          <a:xfrm>
            <a:off x="-2264" y="5398077"/>
            <a:ext cx="1844763" cy="1859289"/>
            <a:chOff x="4610338" y="553556"/>
            <a:chExt cx="2343749" cy="2362202"/>
          </a:xfrm>
        </p:grpSpPr>
        <p:sp>
          <p:nvSpPr>
            <p:cNvPr id="100" name="角丸四角形 133">
              <a:extLst>
                <a:ext uri="{FF2B5EF4-FFF2-40B4-BE49-F238E27FC236}">
                  <a16:creationId xmlns:a16="http://schemas.microsoft.com/office/drawing/2014/main" id="{7A9A9610-B510-3480-1F7A-F58DAEDD3C44}"/>
                </a:ext>
              </a:extLst>
            </p:cNvPr>
            <p:cNvSpPr/>
            <p:nvPr/>
          </p:nvSpPr>
          <p:spPr>
            <a:xfrm>
              <a:off x="4610338" y="553556"/>
              <a:ext cx="2193815" cy="2304000"/>
            </a:xfrm>
            <a:prstGeom prst="roundRect">
              <a:avLst>
                <a:gd name="adj" fmla="val 11858"/>
              </a:avLst>
            </a:prstGeom>
            <a:solidFill>
              <a:srgbClr val="E2F0D9"/>
            </a:solidFill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2" name="正方形/長方形 101">
              <a:extLst>
                <a:ext uri="{FF2B5EF4-FFF2-40B4-BE49-F238E27FC236}">
                  <a16:creationId xmlns:a16="http://schemas.microsoft.com/office/drawing/2014/main" id="{745EDBB6-21A0-099F-57F5-A54CBA579285}"/>
                </a:ext>
              </a:extLst>
            </p:cNvPr>
            <p:cNvSpPr/>
            <p:nvPr/>
          </p:nvSpPr>
          <p:spPr>
            <a:xfrm>
              <a:off x="4813545" y="927288"/>
              <a:ext cx="1799998" cy="1259999"/>
            </a:xfrm>
            <a:prstGeom prst="rect">
              <a:avLst/>
            </a:prstGeom>
            <a:blipFill rotWithShape="1">
              <a:blip r:embed="rId11"/>
              <a:srcRect/>
              <a:stretch>
                <a:fillRect t="-5000" b="-5000"/>
              </a:stretch>
            </a:blip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03" name="フリーフォーム: 図形 102">
              <a:extLst>
                <a:ext uri="{FF2B5EF4-FFF2-40B4-BE49-F238E27FC236}">
                  <a16:creationId xmlns:a16="http://schemas.microsoft.com/office/drawing/2014/main" id="{E79C8A04-F362-F202-5018-65EAD1D6559E}"/>
                </a:ext>
              </a:extLst>
            </p:cNvPr>
            <p:cNvSpPr/>
            <p:nvPr/>
          </p:nvSpPr>
          <p:spPr>
            <a:xfrm>
              <a:off x="4808558" y="640849"/>
              <a:ext cx="1799998" cy="287999"/>
            </a:xfrm>
            <a:custGeom>
              <a:avLst/>
              <a:gdLst>
                <a:gd name="connsiteX0" fmla="*/ 0 w 1799998"/>
                <a:gd name="connsiteY0" fmla="*/ 0 h 287999"/>
                <a:gd name="connsiteX1" fmla="*/ 1799998 w 1799998"/>
                <a:gd name="connsiteY1" fmla="*/ 0 h 287999"/>
                <a:gd name="connsiteX2" fmla="*/ 1799998 w 1799998"/>
                <a:gd name="connsiteY2" fmla="*/ 287999 h 287999"/>
                <a:gd name="connsiteX3" fmla="*/ 0 w 1799998"/>
                <a:gd name="connsiteY3" fmla="*/ 287999 h 287999"/>
                <a:gd name="connsiteX4" fmla="*/ 0 w 1799998"/>
                <a:gd name="connsiteY4" fmla="*/ 0 h 28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9998" h="287999">
                  <a:moveTo>
                    <a:pt x="0" y="0"/>
                  </a:moveTo>
                  <a:lnTo>
                    <a:pt x="1799998" y="0"/>
                  </a:lnTo>
                  <a:lnTo>
                    <a:pt x="1799998" y="287999"/>
                  </a:lnTo>
                  <a:lnTo>
                    <a:pt x="0" y="287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AD47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1200" kern="1200" dirty="0">
                  <a:solidFill>
                    <a:schemeClr val="bg1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あしたの会共働学校</a:t>
              </a:r>
            </a:p>
          </p:txBody>
        </p: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7DE55889-8AA6-B707-0A2A-35062A9039C6}"/>
                </a:ext>
              </a:extLst>
            </p:cNvPr>
            <p:cNvSpPr txBox="1"/>
            <p:nvPr/>
          </p:nvSpPr>
          <p:spPr>
            <a:xfrm>
              <a:off x="4661432" y="2153258"/>
              <a:ext cx="2292655" cy="762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ja-JP" altLang="en-US" sz="1100" dirty="0">
                  <a:solidFill>
                    <a:prstClr val="black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すべて手作りで作っています。真心こもったやさしい味となっております。</a:t>
              </a:r>
            </a:p>
          </p:txBody>
        </p:sp>
      </p:grpSp>
      <p:grpSp>
        <p:nvGrpSpPr>
          <p:cNvPr id="105" name="グループ化 104">
            <a:extLst>
              <a:ext uri="{FF2B5EF4-FFF2-40B4-BE49-F238E27FC236}">
                <a16:creationId xmlns:a16="http://schemas.microsoft.com/office/drawing/2014/main" id="{8D737B1C-C0DF-5EF1-F70A-CC48F6FB29DC}"/>
              </a:ext>
            </a:extLst>
          </p:cNvPr>
          <p:cNvGrpSpPr/>
          <p:nvPr/>
        </p:nvGrpSpPr>
        <p:grpSpPr>
          <a:xfrm>
            <a:off x="1712875" y="5412288"/>
            <a:ext cx="1814737" cy="1838324"/>
            <a:chOff x="1112474" y="364779"/>
            <a:chExt cx="2325404" cy="2355629"/>
          </a:xfrm>
        </p:grpSpPr>
        <p:sp>
          <p:nvSpPr>
            <p:cNvPr id="106" name="角丸四角形 133">
              <a:extLst>
                <a:ext uri="{FF2B5EF4-FFF2-40B4-BE49-F238E27FC236}">
                  <a16:creationId xmlns:a16="http://schemas.microsoft.com/office/drawing/2014/main" id="{02C234DE-2510-1AF7-205A-AF51519EB060}"/>
                </a:ext>
              </a:extLst>
            </p:cNvPr>
            <p:cNvSpPr/>
            <p:nvPr/>
          </p:nvSpPr>
          <p:spPr>
            <a:xfrm>
              <a:off x="1127027" y="364779"/>
              <a:ext cx="2193815" cy="2304000"/>
            </a:xfrm>
            <a:prstGeom prst="roundRect">
              <a:avLst>
                <a:gd name="adj" fmla="val 11858"/>
              </a:avLst>
            </a:prstGeom>
            <a:solidFill>
              <a:srgbClr val="E2F0D9"/>
            </a:solidFill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7" name="正方形/長方形 106">
              <a:extLst>
                <a:ext uri="{FF2B5EF4-FFF2-40B4-BE49-F238E27FC236}">
                  <a16:creationId xmlns:a16="http://schemas.microsoft.com/office/drawing/2014/main" id="{3241BC6E-CAF4-3559-7FB4-6035293FD088}"/>
                </a:ext>
              </a:extLst>
            </p:cNvPr>
            <p:cNvSpPr/>
            <p:nvPr/>
          </p:nvSpPr>
          <p:spPr>
            <a:xfrm>
              <a:off x="1334422" y="742573"/>
              <a:ext cx="1799998" cy="1259999"/>
            </a:xfrm>
            <a:prstGeom prst="rect">
              <a:avLst/>
            </a:prstGeom>
            <a:blipFill rotWithShape="1">
              <a:blip r:embed="rId12"/>
              <a:srcRect/>
              <a:stretch>
                <a:fillRect t="-4000" b="-4000"/>
              </a:stretch>
            </a:blip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08" name="フリーフォーム: 図形 107">
              <a:extLst>
                <a:ext uri="{FF2B5EF4-FFF2-40B4-BE49-F238E27FC236}">
                  <a16:creationId xmlns:a16="http://schemas.microsoft.com/office/drawing/2014/main" id="{3A9672DE-A563-1C34-61EE-4473288916AB}"/>
                </a:ext>
              </a:extLst>
            </p:cNvPr>
            <p:cNvSpPr/>
            <p:nvPr/>
          </p:nvSpPr>
          <p:spPr>
            <a:xfrm>
              <a:off x="1335530" y="452339"/>
              <a:ext cx="1799998" cy="287999"/>
            </a:xfrm>
            <a:custGeom>
              <a:avLst/>
              <a:gdLst>
                <a:gd name="connsiteX0" fmla="*/ 0 w 1799998"/>
                <a:gd name="connsiteY0" fmla="*/ 0 h 287999"/>
                <a:gd name="connsiteX1" fmla="*/ 1799998 w 1799998"/>
                <a:gd name="connsiteY1" fmla="*/ 0 h 287999"/>
                <a:gd name="connsiteX2" fmla="*/ 1799998 w 1799998"/>
                <a:gd name="connsiteY2" fmla="*/ 287999 h 287999"/>
                <a:gd name="connsiteX3" fmla="*/ 0 w 1799998"/>
                <a:gd name="connsiteY3" fmla="*/ 287999 h 287999"/>
                <a:gd name="connsiteX4" fmla="*/ 0 w 1799998"/>
                <a:gd name="connsiteY4" fmla="*/ 0 h 28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9998" h="287999">
                  <a:moveTo>
                    <a:pt x="0" y="0"/>
                  </a:moveTo>
                  <a:lnTo>
                    <a:pt x="1799998" y="0"/>
                  </a:lnTo>
                  <a:lnTo>
                    <a:pt x="1799998" y="287999"/>
                  </a:lnTo>
                  <a:lnTo>
                    <a:pt x="0" y="287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D85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1300" kern="1200" dirty="0">
                  <a:solidFill>
                    <a:sysClr val="windowText" lastClr="000000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グッドジョブ羽島</a:t>
              </a:r>
            </a:p>
          </p:txBody>
        </p:sp>
        <p:sp>
          <p:nvSpPr>
            <p:cNvPr id="109" name="テキスト ボックス 108">
              <a:extLst>
                <a:ext uri="{FF2B5EF4-FFF2-40B4-BE49-F238E27FC236}">
                  <a16:creationId xmlns:a16="http://schemas.microsoft.com/office/drawing/2014/main" id="{4F253520-B92C-FCFF-FD5C-393FB75A3A94}"/>
                </a:ext>
              </a:extLst>
            </p:cNvPr>
            <p:cNvSpPr txBox="1"/>
            <p:nvPr/>
          </p:nvSpPr>
          <p:spPr>
            <a:xfrm>
              <a:off x="1112474" y="1980936"/>
              <a:ext cx="2325404" cy="739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ja-JP" altLang="en-US" sz="1050" dirty="0">
                  <a:solidFill>
                    <a:prstClr val="black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生地から手作り。本格的なパンを１１０円から用意しています。その種類</a:t>
              </a:r>
              <a:r>
                <a:rPr lang="en-US" altLang="ja-JP" sz="1050" dirty="0">
                  <a:solidFill>
                    <a:prstClr val="black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20</a:t>
              </a:r>
              <a:r>
                <a:rPr lang="ja-JP" altLang="en-US" sz="1050" dirty="0">
                  <a:solidFill>
                    <a:prstClr val="black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種類以上！</a:t>
              </a:r>
            </a:p>
          </p:txBody>
        </p:sp>
      </p:grpSp>
      <p:grpSp>
        <p:nvGrpSpPr>
          <p:cNvPr id="110" name="グループ化 109">
            <a:extLst>
              <a:ext uri="{FF2B5EF4-FFF2-40B4-BE49-F238E27FC236}">
                <a16:creationId xmlns:a16="http://schemas.microsoft.com/office/drawing/2014/main" id="{2A1A7620-41BE-5ECD-CB3F-9D582DDDD764}"/>
              </a:ext>
            </a:extLst>
          </p:cNvPr>
          <p:cNvGrpSpPr/>
          <p:nvPr/>
        </p:nvGrpSpPr>
        <p:grpSpPr>
          <a:xfrm>
            <a:off x="-8790" y="3494205"/>
            <a:ext cx="1752906" cy="1903872"/>
            <a:chOff x="5672277" y="357251"/>
            <a:chExt cx="2246173" cy="2439619"/>
          </a:xfrm>
        </p:grpSpPr>
        <p:sp>
          <p:nvSpPr>
            <p:cNvPr id="111" name="角丸四角形 134">
              <a:extLst>
                <a:ext uri="{FF2B5EF4-FFF2-40B4-BE49-F238E27FC236}">
                  <a16:creationId xmlns:a16="http://schemas.microsoft.com/office/drawing/2014/main" id="{63D38697-B552-BBD5-2ED5-48221F281E10}"/>
                </a:ext>
              </a:extLst>
            </p:cNvPr>
            <p:cNvSpPr/>
            <p:nvPr/>
          </p:nvSpPr>
          <p:spPr>
            <a:xfrm>
              <a:off x="5672277" y="357251"/>
              <a:ext cx="2193815" cy="2330417"/>
            </a:xfrm>
            <a:prstGeom prst="roundRect">
              <a:avLst>
                <a:gd name="adj" fmla="val 11978"/>
              </a:avLst>
            </a:prstGeom>
            <a:solidFill>
              <a:srgbClr val="E2F0D9"/>
            </a:solidFill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2" name="正方形/長方形 111">
              <a:extLst>
                <a:ext uri="{FF2B5EF4-FFF2-40B4-BE49-F238E27FC236}">
                  <a16:creationId xmlns:a16="http://schemas.microsoft.com/office/drawing/2014/main" id="{7EAFE550-90E3-7ADB-3695-7DF67B26E2B2}"/>
                </a:ext>
              </a:extLst>
            </p:cNvPr>
            <p:cNvSpPr/>
            <p:nvPr/>
          </p:nvSpPr>
          <p:spPr>
            <a:xfrm>
              <a:off x="5873476" y="780103"/>
              <a:ext cx="1803989" cy="1331837"/>
            </a:xfrm>
            <a:prstGeom prst="rect">
              <a:avLst/>
            </a:prstGeom>
            <a:blipFill rotWithShape="1">
              <a:blip r:embed="rId13"/>
              <a:srcRect/>
              <a:stretch>
                <a:fillRect t="-3000" b="-3000"/>
              </a:stretch>
            </a:blip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13" name="フリーフォーム: 図形 112">
              <a:extLst>
                <a:ext uri="{FF2B5EF4-FFF2-40B4-BE49-F238E27FC236}">
                  <a16:creationId xmlns:a16="http://schemas.microsoft.com/office/drawing/2014/main" id="{463B13E8-DB7B-E218-68BA-6E1B9E3A4418}"/>
                </a:ext>
              </a:extLst>
            </p:cNvPr>
            <p:cNvSpPr/>
            <p:nvPr/>
          </p:nvSpPr>
          <p:spPr>
            <a:xfrm>
              <a:off x="5885282" y="489871"/>
              <a:ext cx="1801999" cy="298290"/>
            </a:xfrm>
            <a:custGeom>
              <a:avLst/>
              <a:gdLst>
                <a:gd name="connsiteX0" fmla="*/ 0 w 1801999"/>
                <a:gd name="connsiteY0" fmla="*/ 0 h 287999"/>
                <a:gd name="connsiteX1" fmla="*/ 1801999 w 1801999"/>
                <a:gd name="connsiteY1" fmla="*/ 0 h 287999"/>
                <a:gd name="connsiteX2" fmla="*/ 1801999 w 1801999"/>
                <a:gd name="connsiteY2" fmla="*/ 287999 h 287999"/>
                <a:gd name="connsiteX3" fmla="*/ 0 w 1801999"/>
                <a:gd name="connsiteY3" fmla="*/ 287999 h 287999"/>
                <a:gd name="connsiteX4" fmla="*/ 0 w 1801999"/>
                <a:gd name="connsiteY4" fmla="*/ 0 h 28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1999" h="287999">
                  <a:moveTo>
                    <a:pt x="0" y="0"/>
                  </a:moveTo>
                  <a:lnTo>
                    <a:pt x="1801999" y="0"/>
                  </a:lnTo>
                  <a:lnTo>
                    <a:pt x="1801999" y="287999"/>
                  </a:lnTo>
                  <a:lnTo>
                    <a:pt x="0" y="287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AD47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900" kern="1200" dirty="0">
                  <a:solidFill>
                    <a:schemeClr val="bg1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ほたるの仕事場岐阜栄光</a:t>
              </a:r>
              <a:endParaRPr kumimoji="1" lang="en-US" altLang="ja-JP" sz="900" kern="12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endParaRPr>
            </a:p>
          </p:txBody>
        </p:sp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4192383B-B1E0-479D-AF0F-1DC27C71E114}"/>
                </a:ext>
              </a:extLst>
            </p:cNvPr>
            <p:cNvSpPr txBox="1"/>
            <p:nvPr/>
          </p:nvSpPr>
          <p:spPr>
            <a:xfrm>
              <a:off x="5738832" y="2057401"/>
              <a:ext cx="2179618" cy="739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ja-JP" altLang="en-US" sz="1050" dirty="0">
                  <a:solidFill>
                    <a:prstClr val="black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北海道産の小麦粉を</a:t>
              </a:r>
              <a:r>
                <a:rPr lang="en-US" altLang="ja-JP" sz="1050" dirty="0">
                  <a:solidFill>
                    <a:prstClr val="black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100</a:t>
              </a:r>
              <a:r>
                <a:rPr lang="ja-JP" altLang="en-US" sz="1050" dirty="0">
                  <a:solidFill>
                    <a:prstClr val="black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％使用し、天然酵母にこだわったパンです。</a:t>
              </a:r>
            </a:p>
          </p:txBody>
        </p:sp>
      </p:grp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A95531E8-D57A-8158-695A-5F8A06AE0DCD}"/>
              </a:ext>
            </a:extLst>
          </p:cNvPr>
          <p:cNvGrpSpPr/>
          <p:nvPr/>
        </p:nvGrpSpPr>
        <p:grpSpPr>
          <a:xfrm>
            <a:off x="1729602" y="3456527"/>
            <a:ext cx="1674858" cy="1919999"/>
            <a:chOff x="2371362" y="2958818"/>
            <a:chExt cx="2193815" cy="2379433"/>
          </a:xfrm>
        </p:grpSpPr>
        <p:sp>
          <p:nvSpPr>
            <p:cNvPr id="116" name="角丸四角形 100">
              <a:extLst>
                <a:ext uri="{FF2B5EF4-FFF2-40B4-BE49-F238E27FC236}">
                  <a16:creationId xmlns:a16="http://schemas.microsoft.com/office/drawing/2014/main" id="{A283BEAE-63FE-B66A-E307-8C9C486004E6}"/>
                </a:ext>
              </a:extLst>
            </p:cNvPr>
            <p:cNvSpPr/>
            <p:nvPr/>
          </p:nvSpPr>
          <p:spPr>
            <a:xfrm>
              <a:off x="2371362" y="2958818"/>
              <a:ext cx="2193815" cy="2310594"/>
            </a:xfrm>
            <a:prstGeom prst="roundRect">
              <a:avLst>
                <a:gd name="adj" fmla="val 13020"/>
              </a:avLst>
            </a:prstGeom>
            <a:solidFill>
              <a:srgbClr val="E2F0D9"/>
            </a:solidFill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7" name="正方形/長方形 116">
              <a:extLst>
                <a:ext uri="{FF2B5EF4-FFF2-40B4-BE49-F238E27FC236}">
                  <a16:creationId xmlns:a16="http://schemas.microsoft.com/office/drawing/2014/main" id="{833E536E-888C-79E1-3C56-3F9281D23DEA}"/>
                </a:ext>
              </a:extLst>
            </p:cNvPr>
            <p:cNvSpPr/>
            <p:nvPr/>
          </p:nvSpPr>
          <p:spPr>
            <a:xfrm>
              <a:off x="2554479" y="3334331"/>
              <a:ext cx="1806002" cy="1281279"/>
            </a:xfrm>
            <a:prstGeom prst="rect">
              <a:avLst/>
            </a:prstGeom>
            <a:blipFill rotWithShape="1">
              <a:blip r:embed="rId14"/>
              <a:srcRect/>
              <a:stretch>
                <a:fillRect t="-3000" b="-3000"/>
              </a:stretch>
            </a:blip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18" name="フリーフォーム: 図形 117">
              <a:extLst>
                <a:ext uri="{FF2B5EF4-FFF2-40B4-BE49-F238E27FC236}">
                  <a16:creationId xmlns:a16="http://schemas.microsoft.com/office/drawing/2014/main" id="{DECEAA8D-EEA3-9F73-92B3-B4C43DCBDDC2}"/>
                </a:ext>
              </a:extLst>
            </p:cNvPr>
            <p:cNvSpPr/>
            <p:nvPr/>
          </p:nvSpPr>
          <p:spPr>
            <a:xfrm>
              <a:off x="2558584" y="3045635"/>
              <a:ext cx="1803989" cy="287999"/>
            </a:xfrm>
            <a:custGeom>
              <a:avLst/>
              <a:gdLst>
                <a:gd name="connsiteX0" fmla="*/ 0 w 1803989"/>
                <a:gd name="connsiteY0" fmla="*/ 0 h 287999"/>
                <a:gd name="connsiteX1" fmla="*/ 1803989 w 1803989"/>
                <a:gd name="connsiteY1" fmla="*/ 0 h 287999"/>
                <a:gd name="connsiteX2" fmla="*/ 1803989 w 1803989"/>
                <a:gd name="connsiteY2" fmla="*/ 287999 h 287999"/>
                <a:gd name="connsiteX3" fmla="*/ 0 w 1803989"/>
                <a:gd name="connsiteY3" fmla="*/ 287999 h 287999"/>
                <a:gd name="connsiteX4" fmla="*/ 0 w 1803989"/>
                <a:gd name="connsiteY4" fmla="*/ 0 h 28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3989" h="287999">
                  <a:moveTo>
                    <a:pt x="0" y="0"/>
                  </a:moveTo>
                  <a:lnTo>
                    <a:pt x="1803989" y="0"/>
                  </a:lnTo>
                  <a:lnTo>
                    <a:pt x="1803989" y="287999"/>
                  </a:lnTo>
                  <a:lnTo>
                    <a:pt x="0" y="287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D85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1300" kern="1200" dirty="0">
                  <a:solidFill>
                    <a:schemeClr val="tx1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シャンツェ</a:t>
              </a:r>
            </a:p>
          </p:txBody>
        </p:sp>
        <p:sp>
          <p:nvSpPr>
            <p:cNvPr id="119" name="テキスト ボックス 118">
              <a:extLst>
                <a:ext uri="{FF2B5EF4-FFF2-40B4-BE49-F238E27FC236}">
                  <a16:creationId xmlns:a16="http://schemas.microsoft.com/office/drawing/2014/main" id="{5F3139CD-206B-0840-95A1-4ADA1B8D0CF4}"/>
                </a:ext>
              </a:extLst>
            </p:cNvPr>
            <p:cNvSpPr txBox="1"/>
            <p:nvPr/>
          </p:nvSpPr>
          <p:spPr>
            <a:xfrm>
              <a:off x="2475485" y="4623081"/>
              <a:ext cx="2017544" cy="71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ja-JP" sz="1050" kern="100" dirty="0">
                  <a:effectLst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Courier New" panose="02070309020205020404" pitchFamily="49" charset="0"/>
                </a:rPr>
                <a:t>保護猫カフェを運営している事業所です。ねこ好きさ</a:t>
              </a:r>
              <a:r>
                <a:rPr lang="ja-JP" altLang="en-US" sz="1050" kern="10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Courier New" panose="02070309020205020404" pitchFamily="49" charset="0"/>
                </a:rPr>
                <a:t>ん</a:t>
              </a:r>
              <a:r>
                <a:rPr lang="ja-JP" altLang="ja-JP" sz="1050" kern="100" dirty="0">
                  <a:effectLst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Courier New" panose="02070309020205020404" pitchFamily="49" charset="0"/>
                </a:rPr>
                <a:t>お待ちしています</a:t>
              </a:r>
              <a:r>
                <a:rPr lang="ja-JP" altLang="en-US" sz="1050" kern="10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Courier New" panose="02070309020205020404" pitchFamily="49" charset="0"/>
                </a:rPr>
                <a:t>！</a:t>
              </a:r>
              <a:endParaRPr lang="ja-JP" altLang="ja-JP" sz="1050" kern="100" dirty="0"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473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8141</TotalTime>
  <Words>567</Words>
  <Application>Microsoft Office PowerPoint</Application>
  <PresentationFormat>画面に合わせる (4:3)</PresentationFormat>
  <Paragraphs>86</Paragraphs>
  <Slides>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9" baseType="lpstr">
      <vt:lpstr>UD デジタル 教科書体 NK-R</vt:lpstr>
      <vt:lpstr>UD デジタル 教科書体 NP-R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Gifu</dc:creator>
  <cp:lastModifiedBy>林 倫花</cp:lastModifiedBy>
  <cp:revision>377</cp:revision>
  <cp:lastPrinted>2024-12-27T05:25:23Z</cp:lastPrinted>
  <dcterms:created xsi:type="dcterms:W3CDTF">2023-02-06T01:20:08Z</dcterms:created>
  <dcterms:modified xsi:type="dcterms:W3CDTF">2025-06-23T04:38:16Z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2024-06-21T05:24:27Z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b3aceacd-ceff-4204-ad98-1574a3312f69</vt:lpwstr>
  </property>
  <property fmtid="{D5CDD505-2E9C-101B-9397-08002B2CF9AE}" pid="7" name="MSIP_Label_defa4170-0d19-0005-0004-bc88714345d2_ActionId">
    <vt:lpwstr>ca767b12-2585-436d-ba78-b81a7cf8e423</vt:lpwstr>
  </property>
  <property fmtid="{D5CDD505-2E9C-101B-9397-08002B2CF9AE}" pid="8" name="MSIP_Label_defa4170-0d19-0005-0004-bc88714345d2_ContentBits">
    <vt:lpwstr>0</vt:lpwstr>
  </property>
</Properties>
</file>