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7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D1BEC-990F-45DB-9840-9479A129AFF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726DB-4C23-4B97-896C-06A25FA6F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4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86D64-AAFC-4522-9C0E-9FD617B888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6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22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760442" y="365125"/>
            <a:ext cx="173484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53344" y="365125"/>
            <a:ext cx="508327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9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12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9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53343" y="1825625"/>
            <a:ext cx="3409057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086226" y="1825625"/>
            <a:ext cx="3409057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31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92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62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6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68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5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7BCFC-A184-4261-A7E6-7AEA9E2CBC25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16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905999" cy="360000"/>
          </a:xfrm>
          <a:solidFill>
            <a:srgbClr val="00B050"/>
          </a:solidFill>
        </p:spPr>
        <p:txBody>
          <a:bodyPr tIns="72000" anchor="ctr" anchorCtr="1">
            <a:no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ふたつのふるさと（海・山の防災</a:t>
            </a:r>
            <a:r>
              <a:rPr kumimoji="1" lang="ja-JP" altLang="en-US" sz="2000" b="1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交流）事業　</a:t>
            </a:r>
            <a:r>
              <a:rPr kumimoji="1" lang="zh-TW" altLang="en-US" sz="2000" b="1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</a:t>
            </a:r>
            <a:endParaRPr kumimoji="1" lang="ja-JP" altLang="en-US" sz="2000" b="1" dirty="0"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EA26EC7B-7A44-45F0-8ED9-9AD7BB136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00469"/>
              </p:ext>
            </p:extLst>
          </p:nvPr>
        </p:nvGraphicFramePr>
        <p:xfrm>
          <a:off x="52295" y="399615"/>
          <a:ext cx="9792000" cy="3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3471250286"/>
                    </a:ext>
                  </a:extLst>
                </a:gridCol>
                <a:gridCol w="6254905">
                  <a:extLst>
                    <a:ext uri="{9D8B030D-6E8A-4147-A177-3AD203B41FA5}">
                      <a16:colId xmlns:a16="http://schemas.microsoft.com/office/drawing/2014/main" val="525369799"/>
                    </a:ext>
                  </a:extLst>
                </a:gridCol>
                <a:gridCol w="1233095">
                  <a:extLst>
                    <a:ext uri="{9D8B030D-6E8A-4147-A177-3AD203B41FA5}">
                      <a16:colId xmlns:a16="http://schemas.microsoft.com/office/drawing/2014/main" val="221135137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420591015"/>
                    </a:ext>
                  </a:extLst>
                </a:gridCol>
              </a:tblGrid>
              <a:tr h="2491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タイトル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＊＊交流事業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かかるお金</a:t>
                      </a:r>
                      <a:endParaRPr kumimoji="1" lang="en-US" altLang="ja-JP" sz="160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＊＊万円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111656"/>
                  </a:ext>
                </a:extLst>
              </a:tr>
            </a:tbl>
          </a:graphicData>
        </a:graphic>
      </p:graphicFrame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422112CF-1FA6-4524-BA22-AD33936D2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54678"/>
              </p:ext>
            </p:extLst>
          </p:nvPr>
        </p:nvGraphicFramePr>
        <p:xfrm>
          <a:off x="52294" y="1197144"/>
          <a:ext cx="9791997" cy="563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847">
                  <a:extLst>
                    <a:ext uri="{9D8B030D-6E8A-4147-A177-3AD203B41FA5}">
                      <a16:colId xmlns:a16="http://schemas.microsoft.com/office/drawing/2014/main" val="2512473834"/>
                    </a:ext>
                  </a:extLst>
                </a:gridCol>
                <a:gridCol w="7484150">
                  <a:extLst>
                    <a:ext uri="{9D8B030D-6E8A-4147-A177-3AD203B41FA5}">
                      <a16:colId xmlns:a16="http://schemas.microsoft.com/office/drawing/2014/main" val="118683359"/>
                    </a:ext>
                  </a:extLst>
                </a:gridCol>
              </a:tblGrid>
              <a:tr h="332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何をするの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853088"/>
                  </a:ext>
                </a:extLst>
              </a:tr>
              <a:tr h="5300345"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F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97004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9C37E053-7820-06D0-ED42-A9AE3023A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548142"/>
              </p:ext>
            </p:extLst>
          </p:nvPr>
        </p:nvGraphicFramePr>
        <p:xfrm>
          <a:off x="52294" y="794840"/>
          <a:ext cx="9792000" cy="3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25414547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94481458"/>
                    </a:ext>
                  </a:extLst>
                </a:gridCol>
                <a:gridCol w="1961706">
                  <a:extLst>
                    <a:ext uri="{9D8B030D-6E8A-4147-A177-3AD203B41FA5}">
                      <a16:colId xmlns:a16="http://schemas.microsoft.com/office/drawing/2014/main" val="4017264909"/>
                    </a:ext>
                  </a:extLst>
                </a:gridCol>
                <a:gridCol w="5526294">
                  <a:extLst>
                    <a:ext uri="{9D8B030D-6E8A-4147-A177-3AD203B41FA5}">
                      <a16:colId xmlns:a16="http://schemas.microsoft.com/office/drawing/2014/main" val="19419002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どこで？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＊＊市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何人が参加する？</a:t>
                      </a:r>
                      <a:endParaRPr kumimoji="1" lang="en-US" altLang="ja-JP" sz="160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 本文"/>
                        </a:rPr>
                        <a:t>　　　　　　　　　　　　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 本文"/>
                        </a:rPr>
                        <a:t>県内　　＊＊人、県外　＊＊人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 本文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4158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BB6FF7-D80A-BC0C-222F-3EF3E5BF3485}"/>
              </a:ext>
            </a:extLst>
          </p:cNvPr>
          <p:cNvSpPr txBox="1"/>
          <p:nvPr/>
        </p:nvSpPr>
        <p:spPr>
          <a:xfrm>
            <a:off x="104380" y="1736127"/>
            <a:ext cx="9679699" cy="1045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2EE862-7638-502E-CC8A-B1561E974073}"/>
              </a:ext>
            </a:extLst>
          </p:cNvPr>
          <p:cNvSpPr txBox="1"/>
          <p:nvPr/>
        </p:nvSpPr>
        <p:spPr>
          <a:xfrm>
            <a:off x="100038" y="1603122"/>
            <a:ext cx="30876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なぜやるの、どんないいことがある？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E9C28E-A76A-59F5-4BB4-CA253AF9E81A}"/>
              </a:ext>
            </a:extLst>
          </p:cNvPr>
          <p:cNvSpPr txBox="1"/>
          <p:nvPr/>
        </p:nvSpPr>
        <p:spPr>
          <a:xfrm>
            <a:off x="100038" y="2962906"/>
            <a:ext cx="9684041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>
              <a:latin typeface="+mn-ea"/>
            </a:endParaRPr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A817CCC-38DB-0B81-EB25-7D84665302D0}"/>
              </a:ext>
            </a:extLst>
          </p:cNvPr>
          <p:cNvSpPr txBox="1"/>
          <p:nvPr/>
        </p:nvSpPr>
        <p:spPr>
          <a:xfrm>
            <a:off x="100038" y="2867626"/>
            <a:ext cx="13604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くわしい内容</a:t>
            </a:r>
            <a:endParaRPr kumimoji="1" lang="ja-JP" altLang="en-US" sz="1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E9802E-8F30-D146-545A-79AC22E8FF69}"/>
              </a:ext>
            </a:extLst>
          </p:cNvPr>
          <p:cNvSpPr txBox="1"/>
          <p:nvPr/>
        </p:nvSpPr>
        <p:spPr>
          <a:xfrm>
            <a:off x="8741515" y="28307"/>
            <a:ext cx="111210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第３号様式</a:t>
            </a:r>
            <a:endParaRPr kumimoji="1" lang="ja-JP" altLang="en-US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E1D1D4-2F8B-240F-9E52-559E3B5D53D8}"/>
              </a:ext>
            </a:extLst>
          </p:cNvPr>
          <p:cNvSpPr txBox="1"/>
          <p:nvPr/>
        </p:nvSpPr>
        <p:spPr>
          <a:xfrm>
            <a:off x="255535" y="3253820"/>
            <a:ext cx="9373045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本事業概要図は１枚とし、必要に応じて補足資料（イラスト、写真、図等）をＡ４用紙４枚以内で添付することが可能です。</a:t>
            </a:r>
            <a:endParaRPr kumimoji="1" lang="en-US" altLang="ja-JP" sz="2400" dirty="0"/>
          </a:p>
          <a:p>
            <a:endParaRPr lang="en-US" altLang="ja-JP" sz="2400" dirty="0"/>
          </a:p>
          <a:p>
            <a:pPr marL="288000" indent="-457200" algn="just"/>
            <a:r>
              <a:rPr kumimoji="1" lang="en-US" altLang="ja-JP" sz="2400" dirty="0"/>
              <a:t>※</a:t>
            </a:r>
            <a:r>
              <a:rPr kumimoji="1" lang="ja-JP" altLang="en-US" sz="2400" dirty="0"/>
              <a:t>　本事業概要図及び補足資料を活用し、事業内容（「①県外・県内双方の児童生徒にとって、いかに楽しく参加・交流できるか」など）を中心に、子ども（小中学生を想定）に</a:t>
            </a:r>
            <a:r>
              <a:rPr kumimoji="1" lang="ja-JP" altLang="en-US" sz="2400"/>
              <a:t>よる審査も実施</a:t>
            </a:r>
            <a:r>
              <a:rPr kumimoji="1" lang="ja-JP" altLang="en-US" sz="2400" dirty="0"/>
              <a:t>する予定です。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76652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3353</TotalTime>
  <Words>153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ＤＨＰ特太ゴシック体</vt:lpstr>
      <vt:lpstr>ＭＳ ゴシック 本文</vt:lpstr>
      <vt:lpstr>游ゴシック</vt:lpstr>
      <vt:lpstr>Arial</vt:lpstr>
      <vt:lpstr>Calibri</vt:lpstr>
      <vt:lpstr>Calibri Light</vt:lpstr>
      <vt:lpstr>Office テーマ</vt:lpstr>
      <vt:lpstr>ふたつのふるさと（海・山の防災交流）事業　　　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自主防災組織等のリーダー育成・連携促進支援事業（平成29年度）</dc:title>
  <dc:creator>Administrator</dc:creator>
  <cp:lastModifiedBy>Gifu</cp:lastModifiedBy>
  <cp:revision>121</cp:revision>
  <cp:lastPrinted>2025-06-16T23:57:17Z</cp:lastPrinted>
  <dcterms:created xsi:type="dcterms:W3CDTF">2018-01-15T04:19:48Z</dcterms:created>
  <dcterms:modified xsi:type="dcterms:W3CDTF">2025-06-17T00:00:15Z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2025-03-06T09:55:46Z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4e16a0b5-8aa0-481b-a64b-6de4f10a4d4d</vt:lpwstr>
  </property>
  <property fmtid="{D5CDD505-2E9C-101B-9397-08002B2CF9AE}" pid="8" name="MSIP_Label_defa4170-0d19-0005-0004-bc88714345d2_ContentBits">
    <vt:lpwstr>0</vt:lpwstr>
  </property>
</Properties>
</file>