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
  </p:notesMasterIdLst>
  <p:sldIdLst>
    <p:sldId id="258" r:id="rId2"/>
    <p:sldId id="257" r:id="rId3"/>
  </p:sldIdLst>
  <p:sldSz cx="6858000" cy="9144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7A7"/>
    <a:srgbClr val="EBF0B5"/>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28" autoAdjust="0"/>
  </p:normalViewPr>
  <p:slideViewPr>
    <p:cSldViewPr>
      <p:cViewPr varScale="1">
        <p:scale>
          <a:sx n="62" d="100"/>
          <a:sy n="62" d="100"/>
        </p:scale>
        <p:origin x="2496" y="5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529" cy="497524"/>
          </a:xfrm>
          <a:prstGeom prst="rect">
            <a:avLst/>
          </a:prstGeom>
        </p:spPr>
        <p:txBody>
          <a:bodyPr vert="horz" lIns="91545" tIns="45772" rIns="91545" bIns="4577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083" y="0"/>
            <a:ext cx="2950529" cy="497524"/>
          </a:xfrm>
          <a:prstGeom prst="rect">
            <a:avLst/>
          </a:prstGeom>
        </p:spPr>
        <p:txBody>
          <a:bodyPr vert="horz" lIns="91545" tIns="45772" rIns="91545" bIns="45772" rtlCol="0"/>
          <a:lstStyle>
            <a:lvl1pPr algn="r">
              <a:defRPr sz="1200"/>
            </a:lvl1pPr>
          </a:lstStyle>
          <a:p>
            <a:fld id="{CA1052F9-E189-4B24-A75F-F94E76A919E1}" type="datetimeFigureOut">
              <a:rPr kumimoji="1" lang="ja-JP" altLang="en-US" smtClean="0"/>
              <a:t>2025/4/15</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545" tIns="45772" rIns="91545" bIns="45772" rtlCol="0" anchor="ctr"/>
          <a:lstStyle/>
          <a:p>
            <a:endParaRPr lang="ja-JP" altLang="en-US"/>
          </a:p>
        </p:txBody>
      </p:sp>
      <p:sp>
        <p:nvSpPr>
          <p:cNvPr id="5" name="ノート プレースホルダー 4"/>
          <p:cNvSpPr>
            <a:spLocks noGrp="1"/>
          </p:cNvSpPr>
          <p:nvPr>
            <p:ph type="body" sz="quarter" idx="3"/>
          </p:nvPr>
        </p:nvSpPr>
        <p:spPr>
          <a:xfrm>
            <a:off x="680404" y="4782901"/>
            <a:ext cx="5446396" cy="3913425"/>
          </a:xfrm>
          <a:prstGeom prst="rect">
            <a:avLst/>
          </a:prstGeom>
        </p:spPr>
        <p:txBody>
          <a:bodyPr vert="horz" lIns="91545" tIns="45772" rIns="91545" bIns="4577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1814"/>
            <a:ext cx="2950529" cy="497524"/>
          </a:xfrm>
          <a:prstGeom prst="rect">
            <a:avLst/>
          </a:prstGeom>
        </p:spPr>
        <p:txBody>
          <a:bodyPr vert="horz" lIns="91545" tIns="45772" rIns="91545" bIns="4577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083" y="9441814"/>
            <a:ext cx="2950529" cy="497524"/>
          </a:xfrm>
          <a:prstGeom prst="rect">
            <a:avLst/>
          </a:prstGeom>
        </p:spPr>
        <p:txBody>
          <a:bodyPr vert="horz" lIns="91545" tIns="45772" rIns="91545" bIns="45772" rtlCol="0" anchor="b"/>
          <a:lstStyle>
            <a:lvl1pPr algn="r">
              <a:defRPr sz="1200"/>
            </a:lvl1pPr>
          </a:lstStyle>
          <a:p>
            <a:fld id="{16CE584F-CBE5-4A37-ABC3-28716C6CA8EB}" type="slidenum">
              <a:rPr kumimoji="1" lang="ja-JP" altLang="en-US" smtClean="0"/>
              <a:t>‹#›</a:t>
            </a:fld>
            <a:endParaRPr kumimoji="1" lang="ja-JP" altLang="en-US"/>
          </a:p>
        </p:txBody>
      </p:sp>
    </p:spTree>
    <p:extLst>
      <p:ext uri="{BB962C8B-B14F-4D97-AF65-F5344CB8AC3E}">
        <p14:creationId xmlns:p14="http://schemas.microsoft.com/office/powerpoint/2010/main" val="22811186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71"/>
            <a:ext cx="5829300" cy="1960033"/>
          </a:xfrm>
        </p:spPr>
        <p:txBody>
          <a:bodyPr/>
          <a:lstStyle/>
          <a:p>
            <a:r>
              <a:rPr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22039" indent="0" algn="ctr">
              <a:buNone/>
              <a:defRPr>
                <a:solidFill>
                  <a:schemeClr val="tx1">
                    <a:tint val="75000"/>
                  </a:schemeClr>
                </a:solidFill>
              </a:defRPr>
            </a:lvl2pPr>
            <a:lvl3pPr marL="844078" indent="0" algn="ctr">
              <a:buNone/>
              <a:defRPr>
                <a:solidFill>
                  <a:schemeClr val="tx1">
                    <a:tint val="75000"/>
                  </a:schemeClr>
                </a:solidFill>
              </a:defRPr>
            </a:lvl3pPr>
            <a:lvl4pPr marL="1266117" indent="0" algn="ctr">
              <a:buNone/>
              <a:defRPr>
                <a:solidFill>
                  <a:schemeClr val="tx1">
                    <a:tint val="75000"/>
                  </a:schemeClr>
                </a:solidFill>
              </a:defRPr>
            </a:lvl4pPr>
            <a:lvl5pPr marL="1688155" indent="0" algn="ctr">
              <a:buNone/>
              <a:defRPr>
                <a:solidFill>
                  <a:schemeClr val="tx1">
                    <a:tint val="75000"/>
                  </a:schemeClr>
                </a:solidFill>
              </a:defRPr>
            </a:lvl5pPr>
            <a:lvl6pPr marL="2110195" indent="0" algn="ctr">
              <a:buNone/>
              <a:defRPr>
                <a:solidFill>
                  <a:schemeClr val="tx1">
                    <a:tint val="75000"/>
                  </a:schemeClr>
                </a:solidFill>
              </a:defRPr>
            </a:lvl6pPr>
            <a:lvl7pPr marL="2532234" indent="0" algn="ctr">
              <a:buNone/>
              <a:defRPr>
                <a:solidFill>
                  <a:schemeClr val="tx1">
                    <a:tint val="75000"/>
                  </a:schemeClr>
                </a:solidFill>
              </a:defRPr>
            </a:lvl7pPr>
            <a:lvl8pPr marL="2954272" indent="0" algn="ctr">
              <a:buNone/>
              <a:defRPr>
                <a:solidFill>
                  <a:schemeClr val="tx1">
                    <a:tint val="75000"/>
                  </a:schemeClr>
                </a:solidFill>
              </a:defRPr>
            </a:lvl8pPr>
            <a:lvl9pPr marL="337631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9B43096E-7969-4010-9CCA-BC6CDFD23FBB}" type="datetimeFigureOut">
              <a:rPr lang="ja-JP" altLang="en-US"/>
              <a:pPr>
                <a:defRPr/>
              </a:pPr>
              <a:t>2025/4/15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3797FEB-9D17-4519-A69B-6C069726784F}"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1611F19-7A3C-4EA9-8AF5-39B9899A878D}" type="datetimeFigureOut">
              <a:rPr lang="ja-JP" altLang="en-US"/>
              <a:pPr>
                <a:defRPr/>
              </a:pPr>
              <a:t>2025/4/15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AB81C6E-3D8B-44AC-8E29-21955AD7ED82}"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2"/>
            <a:ext cx="1157288" cy="104013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57176" y="488952"/>
            <a:ext cx="3357563" cy="104013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AB14D70-D33C-4ABB-9B39-2FECBF26AC6B}" type="datetimeFigureOut">
              <a:rPr lang="ja-JP" altLang="en-US"/>
              <a:pPr>
                <a:defRPr/>
              </a:pPr>
              <a:t>2025/4/15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480CB9C-1DB8-4C9F-9BFD-29340800D405}"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2AB3C3B-96D1-4541-B456-58CCE754D18E}" type="datetimeFigureOut">
              <a:rPr lang="ja-JP" altLang="en-US"/>
              <a:pPr>
                <a:defRPr/>
              </a:pPr>
              <a:t>2025/4/15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E6AE2FD-E67E-4F85-A0BD-2E445DD2407A}"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541735" y="3875620"/>
            <a:ext cx="5829300" cy="2000249"/>
          </a:xfrm>
        </p:spPr>
        <p:txBody>
          <a:bodyPr anchor="b"/>
          <a:lstStyle>
            <a:lvl1pPr marL="0" indent="0">
              <a:buNone/>
              <a:defRPr sz="1846">
                <a:solidFill>
                  <a:schemeClr val="tx1">
                    <a:tint val="75000"/>
                  </a:schemeClr>
                </a:solidFill>
              </a:defRPr>
            </a:lvl1pPr>
            <a:lvl2pPr marL="422039" indent="0">
              <a:buNone/>
              <a:defRPr sz="1662">
                <a:solidFill>
                  <a:schemeClr val="tx1">
                    <a:tint val="75000"/>
                  </a:schemeClr>
                </a:solidFill>
              </a:defRPr>
            </a:lvl2pPr>
            <a:lvl3pPr marL="844078" indent="0">
              <a:buNone/>
              <a:defRPr sz="1477">
                <a:solidFill>
                  <a:schemeClr val="tx1">
                    <a:tint val="75000"/>
                  </a:schemeClr>
                </a:solidFill>
              </a:defRPr>
            </a:lvl3pPr>
            <a:lvl4pPr marL="1266117" indent="0">
              <a:buNone/>
              <a:defRPr sz="1292">
                <a:solidFill>
                  <a:schemeClr val="tx1">
                    <a:tint val="75000"/>
                  </a:schemeClr>
                </a:solidFill>
              </a:defRPr>
            </a:lvl4pPr>
            <a:lvl5pPr marL="1688155" indent="0">
              <a:buNone/>
              <a:defRPr sz="1292">
                <a:solidFill>
                  <a:schemeClr val="tx1">
                    <a:tint val="75000"/>
                  </a:schemeClr>
                </a:solidFill>
              </a:defRPr>
            </a:lvl5pPr>
            <a:lvl6pPr marL="2110195" indent="0">
              <a:buNone/>
              <a:defRPr sz="1292">
                <a:solidFill>
                  <a:schemeClr val="tx1">
                    <a:tint val="75000"/>
                  </a:schemeClr>
                </a:solidFill>
              </a:defRPr>
            </a:lvl6pPr>
            <a:lvl7pPr marL="2532234" indent="0">
              <a:buNone/>
              <a:defRPr sz="1292">
                <a:solidFill>
                  <a:schemeClr val="tx1">
                    <a:tint val="75000"/>
                  </a:schemeClr>
                </a:solidFill>
              </a:defRPr>
            </a:lvl7pPr>
            <a:lvl8pPr marL="2954272" indent="0">
              <a:buNone/>
              <a:defRPr sz="1292">
                <a:solidFill>
                  <a:schemeClr val="tx1">
                    <a:tint val="75000"/>
                  </a:schemeClr>
                </a:solidFill>
              </a:defRPr>
            </a:lvl8pPr>
            <a:lvl9pPr marL="3376311" indent="0">
              <a:buNone/>
              <a:defRPr sz="1292">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1B34D42-3ABD-4C1C-BE40-D3EB3E32ACB3}" type="datetimeFigureOut">
              <a:rPr lang="ja-JP" altLang="en-US"/>
              <a:pPr>
                <a:defRPr/>
              </a:pPr>
              <a:t>2025/4/15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F65BF04-52F4-4A16-A46E-1FE828A058AB}"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57180" y="2844803"/>
            <a:ext cx="2257425" cy="8045451"/>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2628905" y="2844803"/>
            <a:ext cx="2257425" cy="8045451"/>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8243C290-8E63-4B7C-A9E2-18D944C012F9}" type="datetimeFigureOut">
              <a:rPr lang="ja-JP" altLang="en-US"/>
              <a:pPr>
                <a:defRPr/>
              </a:pPr>
              <a:t>2025/4/15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04D594C-1734-4C84-B412-63481D0C38D9}"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42905" y="2046818"/>
            <a:ext cx="3030141" cy="853016"/>
          </a:xfrm>
        </p:spPr>
        <p:txBody>
          <a:bodyPr anchor="b"/>
          <a:lstStyle>
            <a:lvl1pPr marL="0" indent="0">
              <a:buNone/>
              <a:defRPr sz="2215" b="1"/>
            </a:lvl1pPr>
            <a:lvl2pPr marL="422039" indent="0">
              <a:buNone/>
              <a:defRPr sz="1846" b="1"/>
            </a:lvl2pPr>
            <a:lvl3pPr marL="844078" indent="0">
              <a:buNone/>
              <a:defRPr sz="1662" b="1"/>
            </a:lvl3pPr>
            <a:lvl4pPr marL="1266117" indent="0">
              <a:buNone/>
              <a:defRPr sz="1477" b="1"/>
            </a:lvl4pPr>
            <a:lvl5pPr marL="1688155" indent="0">
              <a:buNone/>
              <a:defRPr sz="1477" b="1"/>
            </a:lvl5pPr>
            <a:lvl6pPr marL="2110195" indent="0">
              <a:buNone/>
              <a:defRPr sz="1477" b="1"/>
            </a:lvl6pPr>
            <a:lvl7pPr marL="2532234" indent="0">
              <a:buNone/>
              <a:defRPr sz="1477" b="1"/>
            </a:lvl7pPr>
            <a:lvl8pPr marL="2954272" indent="0">
              <a:buNone/>
              <a:defRPr sz="1477" b="1"/>
            </a:lvl8pPr>
            <a:lvl9pPr marL="337631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42905" y="2899833"/>
            <a:ext cx="3030141" cy="5268384"/>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483774" y="2046818"/>
            <a:ext cx="3031331" cy="853016"/>
          </a:xfrm>
        </p:spPr>
        <p:txBody>
          <a:bodyPr anchor="b"/>
          <a:lstStyle>
            <a:lvl1pPr marL="0" indent="0">
              <a:buNone/>
              <a:defRPr sz="2215" b="1"/>
            </a:lvl1pPr>
            <a:lvl2pPr marL="422039" indent="0">
              <a:buNone/>
              <a:defRPr sz="1846" b="1"/>
            </a:lvl2pPr>
            <a:lvl3pPr marL="844078" indent="0">
              <a:buNone/>
              <a:defRPr sz="1662" b="1"/>
            </a:lvl3pPr>
            <a:lvl4pPr marL="1266117" indent="0">
              <a:buNone/>
              <a:defRPr sz="1477" b="1"/>
            </a:lvl4pPr>
            <a:lvl5pPr marL="1688155" indent="0">
              <a:buNone/>
              <a:defRPr sz="1477" b="1"/>
            </a:lvl5pPr>
            <a:lvl6pPr marL="2110195" indent="0">
              <a:buNone/>
              <a:defRPr sz="1477" b="1"/>
            </a:lvl6pPr>
            <a:lvl7pPr marL="2532234" indent="0">
              <a:buNone/>
              <a:defRPr sz="1477" b="1"/>
            </a:lvl7pPr>
            <a:lvl8pPr marL="2954272" indent="0">
              <a:buNone/>
              <a:defRPr sz="1477" b="1"/>
            </a:lvl8pPr>
            <a:lvl9pPr marL="337631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483774" y="2899833"/>
            <a:ext cx="3031331" cy="5268384"/>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B3807322-2418-4F2D-A68F-B1E86155C969}" type="datetimeFigureOut">
              <a:rPr lang="ja-JP" altLang="en-US"/>
              <a:pPr>
                <a:defRPr/>
              </a:pPr>
              <a:t>2025/4/15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5AD60BB-A3C8-4BFD-8C42-6326C7B36CB1}"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9739B97C-1FC8-49F2-BBAB-BE2811452C33}" type="datetimeFigureOut">
              <a:rPr lang="ja-JP" altLang="en-US"/>
              <a:pPr>
                <a:defRPr/>
              </a:pPr>
              <a:t>2025/4/15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6590145B-38BB-4912-968A-B4B497F16744}"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30CEF408-8143-4A93-AE4C-2A04C7BF83B3}" type="datetimeFigureOut">
              <a:rPr lang="ja-JP" altLang="en-US"/>
              <a:pPr>
                <a:defRPr/>
              </a:pPr>
              <a:t>2025/4/15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F56ED00B-A625-4386-80C7-7DF5E9743497}"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5" y="364069"/>
            <a:ext cx="2256235" cy="154940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2681292" y="364071"/>
            <a:ext cx="3833813" cy="7804151"/>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42905" y="1913469"/>
            <a:ext cx="2256235" cy="6254751"/>
          </a:xfrm>
        </p:spPr>
        <p:txBody>
          <a:bodyPr/>
          <a:lstStyle>
            <a:lvl1pPr marL="0" indent="0">
              <a:buNone/>
              <a:defRPr sz="1292"/>
            </a:lvl1pPr>
            <a:lvl2pPr marL="422039" indent="0">
              <a:buNone/>
              <a:defRPr sz="1108"/>
            </a:lvl2pPr>
            <a:lvl3pPr marL="844078" indent="0">
              <a:buNone/>
              <a:defRPr sz="923"/>
            </a:lvl3pPr>
            <a:lvl4pPr marL="1266117" indent="0">
              <a:buNone/>
              <a:defRPr sz="831"/>
            </a:lvl4pPr>
            <a:lvl5pPr marL="1688155" indent="0">
              <a:buNone/>
              <a:defRPr sz="831"/>
            </a:lvl5pPr>
            <a:lvl6pPr marL="2110195" indent="0">
              <a:buNone/>
              <a:defRPr sz="831"/>
            </a:lvl6pPr>
            <a:lvl7pPr marL="2532234" indent="0">
              <a:buNone/>
              <a:defRPr sz="831"/>
            </a:lvl7pPr>
            <a:lvl8pPr marL="2954272" indent="0">
              <a:buNone/>
              <a:defRPr sz="831"/>
            </a:lvl8pPr>
            <a:lvl9pPr marL="3376311" indent="0">
              <a:buNone/>
              <a:defRPr sz="831"/>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B286F1D-0CAF-4502-9F6D-181452BFAD07}" type="datetimeFigureOut">
              <a:rPr lang="ja-JP" altLang="en-US"/>
              <a:pPr>
                <a:defRPr/>
              </a:pPr>
              <a:t>2025/4/15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B5AD860-3E7A-4D45-92A3-6EB75F8D0DA0}"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3"/>
            <a:ext cx="4114800" cy="755651"/>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344216" y="817033"/>
            <a:ext cx="4114800" cy="5486400"/>
          </a:xfrm>
        </p:spPr>
        <p:txBody>
          <a:bodyPr rtlCol="0">
            <a:normAutofit/>
          </a:bodyPr>
          <a:lstStyle>
            <a:lvl1pPr marL="0" indent="0">
              <a:buNone/>
              <a:defRPr sz="2954"/>
            </a:lvl1pPr>
            <a:lvl2pPr marL="422039" indent="0">
              <a:buNone/>
              <a:defRPr sz="2585"/>
            </a:lvl2pPr>
            <a:lvl3pPr marL="844078" indent="0">
              <a:buNone/>
              <a:defRPr sz="2215"/>
            </a:lvl3pPr>
            <a:lvl4pPr marL="1266117" indent="0">
              <a:buNone/>
              <a:defRPr sz="1846"/>
            </a:lvl4pPr>
            <a:lvl5pPr marL="1688155" indent="0">
              <a:buNone/>
              <a:defRPr sz="1846"/>
            </a:lvl5pPr>
            <a:lvl6pPr marL="2110195" indent="0">
              <a:buNone/>
              <a:defRPr sz="1846"/>
            </a:lvl6pPr>
            <a:lvl7pPr marL="2532234" indent="0">
              <a:buNone/>
              <a:defRPr sz="1846"/>
            </a:lvl7pPr>
            <a:lvl8pPr marL="2954272" indent="0">
              <a:buNone/>
              <a:defRPr sz="1846"/>
            </a:lvl8pPr>
            <a:lvl9pPr marL="337631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344216" y="7156454"/>
            <a:ext cx="4114800" cy="1073149"/>
          </a:xfrm>
        </p:spPr>
        <p:txBody>
          <a:bodyPr/>
          <a:lstStyle>
            <a:lvl1pPr marL="0" indent="0">
              <a:buNone/>
              <a:defRPr sz="1292"/>
            </a:lvl1pPr>
            <a:lvl2pPr marL="422039" indent="0">
              <a:buNone/>
              <a:defRPr sz="1108"/>
            </a:lvl2pPr>
            <a:lvl3pPr marL="844078" indent="0">
              <a:buNone/>
              <a:defRPr sz="923"/>
            </a:lvl3pPr>
            <a:lvl4pPr marL="1266117" indent="0">
              <a:buNone/>
              <a:defRPr sz="831"/>
            </a:lvl4pPr>
            <a:lvl5pPr marL="1688155" indent="0">
              <a:buNone/>
              <a:defRPr sz="831"/>
            </a:lvl5pPr>
            <a:lvl6pPr marL="2110195" indent="0">
              <a:buNone/>
              <a:defRPr sz="831"/>
            </a:lvl6pPr>
            <a:lvl7pPr marL="2532234" indent="0">
              <a:buNone/>
              <a:defRPr sz="831"/>
            </a:lvl7pPr>
            <a:lvl8pPr marL="2954272" indent="0">
              <a:buNone/>
              <a:defRPr sz="831"/>
            </a:lvl8pPr>
            <a:lvl9pPr marL="3376311" indent="0">
              <a:buNone/>
              <a:defRPr sz="831"/>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529061F-3079-49E9-ACAE-6AEABC8E6EFD}" type="datetimeFigureOut">
              <a:rPr lang="ja-JP" altLang="en-US"/>
              <a:pPr>
                <a:defRPr/>
              </a:pPr>
              <a:t>2025/4/15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DA10A8D-8DB8-4279-A18C-0EC9F13AE07E}"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342900" y="2133602"/>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342900" y="8475665"/>
            <a:ext cx="1600200" cy="485775"/>
          </a:xfrm>
          <a:prstGeom prst="rect">
            <a:avLst/>
          </a:prstGeom>
        </p:spPr>
        <p:txBody>
          <a:bodyPr vert="horz" lIns="91440" tIns="45720" rIns="91440" bIns="45720" rtlCol="0" anchor="ctr"/>
          <a:lstStyle>
            <a:lvl1pPr algn="l" fontAlgn="auto">
              <a:spcBef>
                <a:spcPts val="0"/>
              </a:spcBef>
              <a:spcAft>
                <a:spcPts val="0"/>
              </a:spcAft>
              <a:defRPr sz="1108">
                <a:solidFill>
                  <a:schemeClr val="tx1">
                    <a:tint val="75000"/>
                  </a:schemeClr>
                </a:solidFill>
                <a:latin typeface="+mn-lt"/>
                <a:ea typeface="+mn-ea"/>
              </a:defRPr>
            </a:lvl1pPr>
          </a:lstStyle>
          <a:p>
            <a:pPr>
              <a:defRPr/>
            </a:pPr>
            <a:fld id="{CB507B3B-B286-43AC-8E8E-29C9CAA13EC9}" type="datetimeFigureOut">
              <a:rPr lang="ja-JP" altLang="en-US"/>
              <a:pPr>
                <a:defRPr/>
              </a:pPr>
              <a:t>2025/4/15</a:t>
            </a:fld>
            <a:endParaRPr lang="ja-JP" altLang="en-US"/>
          </a:p>
        </p:txBody>
      </p:sp>
      <p:sp>
        <p:nvSpPr>
          <p:cNvPr id="5" name="フッター プレースホルダ 4"/>
          <p:cNvSpPr>
            <a:spLocks noGrp="1"/>
          </p:cNvSpPr>
          <p:nvPr>
            <p:ph type="ftr" sz="quarter" idx="3"/>
          </p:nvPr>
        </p:nvSpPr>
        <p:spPr>
          <a:xfrm>
            <a:off x="2343150" y="8475665"/>
            <a:ext cx="2171700" cy="485775"/>
          </a:xfrm>
          <a:prstGeom prst="rect">
            <a:avLst/>
          </a:prstGeom>
        </p:spPr>
        <p:txBody>
          <a:bodyPr vert="horz" lIns="91440" tIns="45720" rIns="91440" bIns="45720" rtlCol="0" anchor="ctr"/>
          <a:lstStyle>
            <a:lvl1pPr algn="ctr" fontAlgn="auto">
              <a:spcBef>
                <a:spcPts val="0"/>
              </a:spcBef>
              <a:spcAft>
                <a:spcPts val="0"/>
              </a:spcAft>
              <a:defRPr sz="1108">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4914900" y="8475665"/>
            <a:ext cx="1600200" cy="485775"/>
          </a:xfrm>
          <a:prstGeom prst="rect">
            <a:avLst/>
          </a:prstGeom>
        </p:spPr>
        <p:txBody>
          <a:bodyPr vert="horz" lIns="91440" tIns="45720" rIns="91440" bIns="45720" rtlCol="0" anchor="ctr"/>
          <a:lstStyle>
            <a:lvl1pPr algn="r" fontAlgn="auto">
              <a:spcBef>
                <a:spcPts val="0"/>
              </a:spcBef>
              <a:spcAft>
                <a:spcPts val="0"/>
              </a:spcAft>
              <a:defRPr sz="1108">
                <a:solidFill>
                  <a:schemeClr val="tx1">
                    <a:tint val="75000"/>
                  </a:schemeClr>
                </a:solidFill>
                <a:latin typeface="+mn-lt"/>
                <a:ea typeface="+mn-ea"/>
              </a:defRPr>
            </a:lvl1pPr>
          </a:lstStyle>
          <a:p>
            <a:pPr>
              <a:defRPr/>
            </a:pPr>
            <a:fld id="{74242D1D-C513-40D2-9697-4668D491A4E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kumimoji="1" sz="4062" kern="1200">
          <a:solidFill>
            <a:schemeClr val="tx1"/>
          </a:solidFill>
          <a:latin typeface="+mj-lt"/>
          <a:ea typeface="+mj-ea"/>
          <a:cs typeface="+mj-cs"/>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5pPr>
      <a:lvl6pPr marL="422039" algn="ctr" rtl="0" fontAlgn="base">
        <a:spcBef>
          <a:spcPct val="0"/>
        </a:spcBef>
        <a:spcAft>
          <a:spcPct val="0"/>
        </a:spcAft>
        <a:defRPr kumimoji="1" sz="4062">
          <a:solidFill>
            <a:schemeClr val="tx1"/>
          </a:solidFill>
          <a:latin typeface="Calibri" pitchFamily="34" charset="0"/>
          <a:ea typeface="ＭＳ Ｐゴシック" charset="-128"/>
        </a:defRPr>
      </a:lvl6pPr>
      <a:lvl7pPr marL="844078" algn="ctr" rtl="0" fontAlgn="base">
        <a:spcBef>
          <a:spcPct val="0"/>
        </a:spcBef>
        <a:spcAft>
          <a:spcPct val="0"/>
        </a:spcAft>
        <a:defRPr kumimoji="1" sz="4062">
          <a:solidFill>
            <a:schemeClr val="tx1"/>
          </a:solidFill>
          <a:latin typeface="Calibri" pitchFamily="34" charset="0"/>
          <a:ea typeface="ＭＳ Ｐゴシック" charset="-128"/>
        </a:defRPr>
      </a:lvl7pPr>
      <a:lvl8pPr marL="1266117" algn="ctr" rtl="0" fontAlgn="base">
        <a:spcBef>
          <a:spcPct val="0"/>
        </a:spcBef>
        <a:spcAft>
          <a:spcPct val="0"/>
        </a:spcAft>
        <a:defRPr kumimoji="1" sz="4062">
          <a:solidFill>
            <a:schemeClr val="tx1"/>
          </a:solidFill>
          <a:latin typeface="Calibri" pitchFamily="34" charset="0"/>
          <a:ea typeface="ＭＳ Ｐゴシック" charset="-128"/>
        </a:defRPr>
      </a:lvl8pPr>
      <a:lvl9pPr marL="1688155" algn="ctr" rtl="0" fontAlgn="base">
        <a:spcBef>
          <a:spcPct val="0"/>
        </a:spcBef>
        <a:spcAft>
          <a:spcPct val="0"/>
        </a:spcAft>
        <a:defRPr kumimoji="1" sz="4062">
          <a:solidFill>
            <a:schemeClr val="tx1"/>
          </a:solidFill>
          <a:latin typeface="Calibri" pitchFamily="34" charset="0"/>
          <a:ea typeface="ＭＳ Ｐゴシック" charset="-128"/>
        </a:defRPr>
      </a:lvl9pPr>
    </p:titleStyle>
    <p:bodyStyle>
      <a:lvl1pPr marL="316529" indent="-316529" algn="l" rtl="0" eaLnBrk="0" fontAlgn="base" hangingPunct="0">
        <a:spcBef>
          <a:spcPct val="20000"/>
        </a:spcBef>
        <a:spcAft>
          <a:spcPct val="0"/>
        </a:spcAft>
        <a:buFont typeface="Arial" charset="0"/>
        <a:buChar char="•"/>
        <a:defRPr kumimoji="1" sz="2954" kern="1200">
          <a:solidFill>
            <a:schemeClr val="tx1"/>
          </a:solidFill>
          <a:latin typeface="+mn-lt"/>
          <a:ea typeface="+mn-ea"/>
          <a:cs typeface="+mn-cs"/>
        </a:defRPr>
      </a:lvl1pPr>
      <a:lvl2pPr marL="685813" indent="-263774" algn="l" rtl="0" eaLnBrk="0" fontAlgn="base" hangingPunct="0">
        <a:spcBef>
          <a:spcPct val="20000"/>
        </a:spcBef>
        <a:spcAft>
          <a:spcPct val="0"/>
        </a:spcAft>
        <a:buFont typeface="Arial" charset="0"/>
        <a:buChar char="–"/>
        <a:defRPr kumimoji="1" sz="2585" kern="1200">
          <a:solidFill>
            <a:schemeClr val="tx1"/>
          </a:solidFill>
          <a:latin typeface="+mn-lt"/>
          <a:ea typeface="+mn-ea"/>
          <a:cs typeface="+mn-cs"/>
        </a:defRPr>
      </a:lvl2pPr>
      <a:lvl3pPr marL="1055097" indent="-211019" algn="l" rtl="0" eaLnBrk="0" fontAlgn="base" hangingPunct="0">
        <a:spcBef>
          <a:spcPct val="20000"/>
        </a:spcBef>
        <a:spcAft>
          <a:spcPct val="0"/>
        </a:spcAft>
        <a:buFont typeface="Arial" charset="0"/>
        <a:buChar char="•"/>
        <a:defRPr kumimoji="1" sz="2215" kern="1200">
          <a:solidFill>
            <a:schemeClr val="tx1"/>
          </a:solidFill>
          <a:latin typeface="+mn-lt"/>
          <a:ea typeface="+mn-ea"/>
          <a:cs typeface="+mn-cs"/>
        </a:defRPr>
      </a:lvl3pPr>
      <a:lvl4pPr marL="1477136" indent="-211019" algn="l" rtl="0" eaLnBrk="0" fontAlgn="base" hangingPunct="0">
        <a:spcBef>
          <a:spcPct val="20000"/>
        </a:spcBef>
        <a:spcAft>
          <a:spcPct val="0"/>
        </a:spcAft>
        <a:buFont typeface="Arial" charset="0"/>
        <a:buChar char="–"/>
        <a:defRPr kumimoji="1" sz="1846" kern="1200">
          <a:solidFill>
            <a:schemeClr val="tx1"/>
          </a:solidFill>
          <a:latin typeface="+mn-lt"/>
          <a:ea typeface="+mn-ea"/>
          <a:cs typeface="+mn-cs"/>
        </a:defRPr>
      </a:lvl4pPr>
      <a:lvl5pPr marL="1899175" indent="-211019" algn="l" rtl="0" eaLnBrk="0" fontAlgn="base" hangingPunct="0">
        <a:spcBef>
          <a:spcPct val="20000"/>
        </a:spcBef>
        <a:spcAft>
          <a:spcPct val="0"/>
        </a:spcAft>
        <a:buFont typeface="Arial" charset="0"/>
        <a:buChar char="»"/>
        <a:defRPr kumimoji="1" sz="1846" kern="1200">
          <a:solidFill>
            <a:schemeClr val="tx1"/>
          </a:solidFill>
          <a:latin typeface="+mn-lt"/>
          <a:ea typeface="+mn-ea"/>
          <a:cs typeface="+mn-cs"/>
        </a:defRPr>
      </a:lvl5pPr>
      <a:lvl6pPr marL="2321213" indent="-211019"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53" indent="-211019"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291" indent="-211019"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30" indent="-211019"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78" rtl="0" eaLnBrk="1" latinLnBrk="0" hangingPunct="1">
        <a:defRPr kumimoji="1" sz="1662" kern="1200">
          <a:solidFill>
            <a:schemeClr val="tx1"/>
          </a:solidFill>
          <a:latin typeface="+mn-lt"/>
          <a:ea typeface="+mn-ea"/>
          <a:cs typeface="+mn-cs"/>
        </a:defRPr>
      </a:lvl1pPr>
      <a:lvl2pPr marL="422039" algn="l" defTabSz="844078" rtl="0" eaLnBrk="1" latinLnBrk="0" hangingPunct="1">
        <a:defRPr kumimoji="1" sz="1662" kern="1200">
          <a:solidFill>
            <a:schemeClr val="tx1"/>
          </a:solidFill>
          <a:latin typeface="+mn-lt"/>
          <a:ea typeface="+mn-ea"/>
          <a:cs typeface="+mn-cs"/>
        </a:defRPr>
      </a:lvl2pPr>
      <a:lvl3pPr marL="844078" algn="l" defTabSz="844078" rtl="0" eaLnBrk="1" latinLnBrk="0" hangingPunct="1">
        <a:defRPr kumimoji="1" sz="1662" kern="1200">
          <a:solidFill>
            <a:schemeClr val="tx1"/>
          </a:solidFill>
          <a:latin typeface="+mn-lt"/>
          <a:ea typeface="+mn-ea"/>
          <a:cs typeface="+mn-cs"/>
        </a:defRPr>
      </a:lvl3pPr>
      <a:lvl4pPr marL="1266117" algn="l" defTabSz="844078" rtl="0" eaLnBrk="1" latinLnBrk="0" hangingPunct="1">
        <a:defRPr kumimoji="1" sz="1662" kern="1200">
          <a:solidFill>
            <a:schemeClr val="tx1"/>
          </a:solidFill>
          <a:latin typeface="+mn-lt"/>
          <a:ea typeface="+mn-ea"/>
          <a:cs typeface="+mn-cs"/>
        </a:defRPr>
      </a:lvl4pPr>
      <a:lvl5pPr marL="1688155" algn="l" defTabSz="844078" rtl="0" eaLnBrk="1" latinLnBrk="0" hangingPunct="1">
        <a:defRPr kumimoji="1" sz="1662" kern="1200">
          <a:solidFill>
            <a:schemeClr val="tx1"/>
          </a:solidFill>
          <a:latin typeface="+mn-lt"/>
          <a:ea typeface="+mn-ea"/>
          <a:cs typeface="+mn-cs"/>
        </a:defRPr>
      </a:lvl5pPr>
      <a:lvl6pPr marL="2110195" algn="l" defTabSz="844078" rtl="0" eaLnBrk="1" latinLnBrk="0" hangingPunct="1">
        <a:defRPr kumimoji="1" sz="1662" kern="1200">
          <a:solidFill>
            <a:schemeClr val="tx1"/>
          </a:solidFill>
          <a:latin typeface="+mn-lt"/>
          <a:ea typeface="+mn-ea"/>
          <a:cs typeface="+mn-cs"/>
        </a:defRPr>
      </a:lvl6pPr>
      <a:lvl7pPr marL="2532234" algn="l" defTabSz="844078" rtl="0" eaLnBrk="1" latinLnBrk="0" hangingPunct="1">
        <a:defRPr kumimoji="1" sz="1662" kern="1200">
          <a:solidFill>
            <a:schemeClr val="tx1"/>
          </a:solidFill>
          <a:latin typeface="+mn-lt"/>
          <a:ea typeface="+mn-ea"/>
          <a:cs typeface="+mn-cs"/>
        </a:defRPr>
      </a:lvl7pPr>
      <a:lvl8pPr marL="2954272" algn="l" defTabSz="844078" rtl="0" eaLnBrk="1" latinLnBrk="0" hangingPunct="1">
        <a:defRPr kumimoji="1" sz="1662" kern="1200">
          <a:solidFill>
            <a:schemeClr val="tx1"/>
          </a:solidFill>
          <a:latin typeface="+mn-lt"/>
          <a:ea typeface="+mn-ea"/>
          <a:cs typeface="+mn-cs"/>
        </a:defRPr>
      </a:lvl8pPr>
      <a:lvl9pPr marL="3376311" algn="l" defTabSz="844078"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chemeClr val="bg1"/>
            </a:gs>
            <a:gs pos="100000">
              <a:schemeClr val="bg1"/>
            </a:gs>
          </a:gsLst>
          <a:lin ang="5400000" scaled="0"/>
        </a:gradFill>
        <a:effectLst/>
      </p:bgPr>
    </p:bg>
    <p:spTree>
      <p:nvGrpSpPr>
        <p:cNvPr id="1" name=""/>
        <p:cNvGrpSpPr/>
        <p:nvPr/>
      </p:nvGrpSpPr>
      <p:grpSpPr>
        <a:xfrm>
          <a:off x="0" y="0"/>
          <a:ext cx="0" cy="0"/>
          <a:chOff x="0" y="0"/>
          <a:chExt cx="0" cy="0"/>
        </a:xfrm>
      </p:grpSpPr>
      <p:pic>
        <p:nvPicPr>
          <p:cNvPr id="37" name="図 36" descr="人, 屋内, 立つ, 男 が含まれている画像&#10;&#10;自動的に生成された説明">
            <a:extLst>
              <a:ext uri="{FF2B5EF4-FFF2-40B4-BE49-F238E27FC236}">
                <a16:creationId xmlns:a16="http://schemas.microsoft.com/office/drawing/2014/main" id="{267EAC3E-4FC1-2AFB-2B8F-598EA54E95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6018" y="7775968"/>
            <a:ext cx="1808979" cy="1356734"/>
          </a:xfrm>
          <a:prstGeom prst="rect">
            <a:avLst/>
          </a:prstGeom>
        </p:spPr>
      </p:pic>
      <p:pic>
        <p:nvPicPr>
          <p:cNvPr id="32" name="図 31" descr="会議室に集まる人々&#10;&#10;自動的に生成された説明">
            <a:extLst>
              <a:ext uri="{FF2B5EF4-FFF2-40B4-BE49-F238E27FC236}">
                <a16:creationId xmlns:a16="http://schemas.microsoft.com/office/drawing/2014/main" id="{94818821-6A17-F06B-BD64-A1ACE30C55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6018" y="6690846"/>
            <a:ext cx="1820071" cy="1365053"/>
          </a:xfrm>
          <a:prstGeom prst="rect">
            <a:avLst/>
          </a:prstGeom>
        </p:spPr>
      </p:pic>
      <p:pic>
        <p:nvPicPr>
          <p:cNvPr id="30" name="図 29" descr="部屋に集まっている人々&#10;&#10;中程度の精度で自動的に生成された説明">
            <a:extLst>
              <a:ext uri="{FF2B5EF4-FFF2-40B4-BE49-F238E27FC236}">
                <a16:creationId xmlns:a16="http://schemas.microsoft.com/office/drawing/2014/main" id="{89615342-0EA7-325B-4EE1-9725EB5283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4925" y="5600320"/>
            <a:ext cx="1820072" cy="1365054"/>
          </a:xfrm>
          <a:prstGeom prst="rect">
            <a:avLst/>
          </a:prstGeom>
        </p:spPr>
      </p:pic>
      <p:sp>
        <p:nvSpPr>
          <p:cNvPr id="3" name="楕円 2"/>
          <p:cNvSpPr/>
          <p:nvPr/>
        </p:nvSpPr>
        <p:spPr>
          <a:xfrm>
            <a:off x="116632" y="7082071"/>
            <a:ext cx="3429430" cy="197088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P創英角ﾎﾟｯﾌﾟ体" panose="040B0A00000000000000" pitchFamily="50" charset="-128"/>
                <a:ea typeface="HGP創英角ﾎﾟｯﾌﾟ体" panose="040B0A00000000000000" pitchFamily="50" charset="-128"/>
              </a:rPr>
              <a:t>本年度は岐阜県の</a:t>
            </a:r>
            <a:endParaRPr kumimoji="1" lang="en-US" altLang="ja-JP" dirty="0">
              <a:latin typeface="HGP創英角ﾎﾟｯﾌﾟ体" panose="040B0A00000000000000" pitchFamily="50" charset="-128"/>
              <a:ea typeface="HGP創英角ﾎﾟｯﾌﾟ体" panose="040B0A00000000000000" pitchFamily="50" charset="-128"/>
            </a:endParaRPr>
          </a:p>
          <a:p>
            <a:pPr algn="ctr"/>
            <a:r>
              <a:rPr kumimoji="1" lang="ja-JP" altLang="en-US" dirty="0">
                <a:latin typeface="HGP創英角ﾎﾟｯﾌﾟ体" panose="040B0A00000000000000" pitchFamily="50" charset="-128"/>
                <a:ea typeface="HGP創英角ﾎﾟｯﾌﾟ体" panose="040B0A00000000000000" pitchFamily="50" charset="-128"/>
              </a:rPr>
              <a:t>青少年が鹿児島県</a:t>
            </a:r>
            <a:r>
              <a:rPr lang="ja-JP" altLang="en-US" dirty="0">
                <a:latin typeface="HGP創英角ﾎﾟｯﾌﾟ体" panose="040B0A00000000000000" pitchFamily="50" charset="-128"/>
                <a:ea typeface="HGP創英角ﾎﾟｯﾌﾟ体" panose="040B0A00000000000000" pitchFamily="50" charset="-128"/>
              </a:rPr>
              <a:t>を</a:t>
            </a:r>
            <a:endParaRPr lang="en-US" altLang="ja-JP" dirty="0">
              <a:latin typeface="HGP創英角ﾎﾟｯﾌﾟ体" panose="040B0A00000000000000" pitchFamily="50" charset="-128"/>
              <a:ea typeface="HGP創英角ﾎﾟｯﾌﾟ体" panose="040B0A00000000000000" pitchFamily="50" charset="-128"/>
            </a:endParaRPr>
          </a:p>
          <a:p>
            <a:pPr algn="ctr"/>
            <a:r>
              <a:rPr lang="ja-JP" altLang="en-US" dirty="0">
                <a:latin typeface="HGP創英角ﾎﾟｯﾌﾟ体" panose="040B0A00000000000000" pitchFamily="50" charset="-128"/>
                <a:ea typeface="HGP創英角ﾎﾟｯﾌﾟ体" panose="040B0A00000000000000" pitchFamily="50" charset="-128"/>
              </a:rPr>
              <a:t>訪問す</a:t>
            </a:r>
            <a:r>
              <a:rPr kumimoji="1" lang="ja-JP" altLang="en-US" dirty="0">
                <a:latin typeface="HGP創英角ﾎﾟｯﾌﾟ体" panose="040B0A00000000000000" pitchFamily="50" charset="-128"/>
                <a:ea typeface="HGP創英角ﾎﾟｯﾌﾟ体" panose="040B0A00000000000000" pitchFamily="50" charset="-128"/>
              </a:rPr>
              <a:t>る年です</a:t>
            </a:r>
            <a:r>
              <a:rPr kumimoji="1" lang="en-US" altLang="ja-JP" dirty="0">
                <a:latin typeface="HGP創英角ﾎﾟｯﾌﾟ体" panose="040B0A00000000000000" pitchFamily="50" charset="-128"/>
                <a:ea typeface="HGP創英角ﾎﾟｯﾌﾟ体" panose="040B0A00000000000000" pitchFamily="50" charset="-128"/>
              </a:rPr>
              <a:t>!</a:t>
            </a:r>
          </a:p>
          <a:p>
            <a:pPr algn="ctr"/>
            <a:r>
              <a:rPr lang="ja-JP" altLang="en-US" dirty="0">
                <a:latin typeface="HGP創英角ﾎﾟｯﾌﾟ体" panose="040B0A00000000000000" pitchFamily="50" charset="-128"/>
                <a:ea typeface="HGP創英角ﾎﾟｯﾌﾟ体" panose="040B0A00000000000000" pitchFamily="50" charset="-128"/>
              </a:rPr>
              <a:t>あなたも是非参加してみませんか</a:t>
            </a:r>
            <a:r>
              <a:rPr lang="en-US" altLang="ja-JP" dirty="0">
                <a:latin typeface="HGP創英角ﾎﾟｯﾌﾟ体" panose="040B0A00000000000000" pitchFamily="50" charset="-128"/>
                <a:ea typeface="HGP創英角ﾎﾟｯﾌﾟ体" panose="040B0A00000000000000" pitchFamily="50" charset="-128"/>
              </a:rPr>
              <a:t>?</a:t>
            </a:r>
          </a:p>
        </p:txBody>
      </p:sp>
      <p:sp>
        <p:nvSpPr>
          <p:cNvPr id="5" name="正方形/長方形 4"/>
          <p:cNvSpPr/>
          <p:nvPr/>
        </p:nvSpPr>
        <p:spPr>
          <a:xfrm>
            <a:off x="0" y="4962302"/>
            <a:ext cx="6858000" cy="83656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92" cap="all" dirty="0">
                <a:ln w="9000" cmpd="sng">
                  <a:solidFill>
                    <a:schemeClr val="bg1"/>
                  </a:solidFill>
                  <a:prstDash val="solid"/>
                </a:ln>
                <a:solidFill>
                  <a:schemeClr val="bg1"/>
                </a:solidFill>
                <a:effectLst>
                  <a:reflection blurRad="12700" stA="28000" endPos="45000" dist="1000" dir="5400000" sy="-100000" algn="bl" rotWithShape="0"/>
                </a:effectLst>
                <a:latin typeface="ＭＳ ゴシック" panose="020B0609070205080204" pitchFamily="49" charset="-128"/>
                <a:ea typeface="ＭＳ ゴシック" panose="020B0609070205080204" pitchFamily="49" charset="-128"/>
              </a:rPr>
              <a:t>　　　　　　　　　　開催日時：令和７年７月２５日（金）～７月２８日（月）鹿児島県</a:t>
            </a:r>
            <a:endParaRPr lang="en-US" altLang="ja-JP" sz="1292" cap="all" dirty="0">
              <a:ln w="9000" cmpd="sng">
                <a:solidFill>
                  <a:schemeClr val="bg1"/>
                </a:solidFill>
                <a:prstDash val="solid"/>
              </a:ln>
              <a:solidFill>
                <a:schemeClr val="bg1"/>
              </a:solidFill>
              <a:effectLst>
                <a:reflection blurRad="12700" stA="28000" endPos="45000" dist="1000" dir="5400000" sy="-100000" algn="bl" rotWithShape="0"/>
              </a:effectLst>
              <a:latin typeface="ＭＳ ゴシック" panose="020B0609070205080204" pitchFamily="49" charset="-128"/>
              <a:ea typeface="ＭＳ ゴシック" panose="020B0609070205080204" pitchFamily="49" charset="-128"/>
            </a:endParaRPr>
          </a:p>
          <a:p>
            <a:pPr>
              <a:defRPr/>
            </a:pPr>
            <a:r>
              <a:rPr lang="ja-JP" altLang="en-US" sz="1292" cap="all" dirty="0">
                <a:ln w="9000" cmpd="sng">
                  <a:solidFill>
                    <a:schemeClr val="bg1"/>
                  </a:solidFill>
                  <a:prstDash val="solid"/>
                </a:ln>
                <a:solidFill>
                  <a:schemeClr val="bg1"/>
                </a:solidFill>
                <a:effectLst>
                  <a:reflection blurRad="12700" stA="28000" endPos="45000" dist="1000" dir="5400000" sy="-100000" algn="bl" rotWithShape="0"/>
                </a:effectLst>
                <a:latin typeface="ＭＳ ゴシック" panose="020B0609070205080204" pitchFamily="49" charset="-128"/>
                <a:ea typeface="ＭＳ ゴシック" panose="020B0609070205080204" pitchFamily="49" charset="-128"/>
              </a:rPr>
              <a:t>　　　　　　　　　　募集期間：令和７年４月１６日（水）～５月１６日（金）必着</a:t>
            </a:r>
            <a:endParaRPr lang="en-US" altLang="ja-JP" sz="1292" cap="all" dirty="0">
              <a:ln w="9000" cmpd="sng">
                <a:solidFill>
                  <a:schemeClr val="bg1"/>
                </a:solidFill>
                <a:prstDash val="solid"/>
              </a:ln>
              <a:solidFill>
                <a:schemeClr val="bg1"/>
              </a:solidFill>
              <a:effectLst>
                <a:reflection blurRad="12700" stA="28000" endPos="45000" dist="1000" dir="5400000" sy="-100000" algn="bl" rotWithShape="0"/>
              </a:effectLst>
              <a:latin typeface="ＭＳ ゴシック" panose="020B0609070205080204" pitchFamily="49" charset="-128"/>
              <a:ea typeface="ＭＳ ゴシック" panose="020B0609070205080204" pitchFamily="49" charset="-128"/>
            </a:endParaRPr>
          </a:p>
          <a:p>
            <a:pPr>
              <a:defRPr/>
            </a:pPr>
            <a:r>
              <a:rPr lang="ja-JP" altLang="en-US" sz="1292" cap="all" dirty="0">
                <a:ln w="9000" cmpd="sng">
                  <a:solidFill>
                    <a:schemeClr val="bg1"/>
                  </a:solidFill>
                  <a:prstDash val="solid"/>
                </a:ln>
                <a:solidFill>
                  <a:schemeClr val="bg1"/>
                </a:solidFill>
                <a:effectLst>
                  <a:reflection blurRad="12700" stA="28000" endPos="45000" dist="1000" dir="5400000" sy="-100000" algn="bl" rotWithShape="0"/>
                </a:effectLst>
                <a:latin typeface="ＭＳ ゴシック" panose="020B0609070205080204" pitchFamily="49" charset="-128"/>
                <a:ea typeface="ＭＳ ゴシック" panose="020B0609070205080204" pitchFamily="49" charset="-128"/>
              </a:rPr>
              <a:t>　　　　　　　　　　対象者　：岐阜県内に在住・在勤・在学する青年</a:t>
            </a:r>
          </a:p>
        </p:txBody>
      </p:sp>
      <p:sp>
        <p:nvSpPr>
          <p:cNvPr id="18" name="正方形/長方形 17"/>
          <p:cNvSpPr/>
          <p:nvPr/>
        </p:nvSpPr>
        <p:spPr>
          <a:xfrm>
            <a:off x="217582" y="3797575"/>
            <a:ext cx="1504159" cy="483031"/>
          </a:xfrm>
          <a:prstGeom prst="rect">
            <a:avLst/>
          </a:prstGeom>
          <a:noFill/>
        </p:spPr>
        <p:txBody>
          <a:bodyPr wrap="none" lIns="84406" tIns="42203" rIns="84406" bIns="42203">
            <a:spAutoFit/>
          </a:bodyPr>
          <a:lstStyle/>
          <a:p>
            <a:pPr algn="ctr"/>
            <a:r>
              <a:rPr lang="ja-JP" altLang="en-US" sz="2585"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HG丸ｺﾞｼｯｸM-PRO" pitchFamily="50" charset="-128"/>
                <a:ea typeface="HG丸ｺﾞｼｯｸM-PRO" pitchFamily="50" charset="-128"/>
              </a:rPr>
              <a:t>第５３回</a:t>
            </a:r>
            <a:endParaRPr lang="ja-JP" altLang="en-US" sz="2585"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endParaRPr>
          </a:p>
        </p:txBody>
      </p:sp>
      <p:sp>
        <p:nvSpPr>
          <p:cNvPr id="19" name="正方形/長方形 18"/>
          <p:cNvSpPr/>
          <p:nvPr/>
        </p:nvSpPr>
        <p:spPr>
          <a:xfrm>
            <a:off x="486259" y="4248125"/>
            <a:ext cx="5883563" cy="653399"/>
          </a:xfrm>
          <a:prstGeom prst="rect">
            <a:avLst/>
          </a:prstGeom>
          <a:noFill/>
        </p:spPr>
        <p:txBody>
          <a:bodyPr wrap="none" lIns="84406" tIns="42203" rIns="84406" bIns="42203">
            <a:spAutoFit/>
          </a:bodyPr>
          <a:lstStyle/>
          <a:p>
            <a:pPr algn="ctr"/>
            <a:r>
              <a:rPr lang="ja-JP" altLang="en-US" sz="3692"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HG丸ｺﾞｼｯｸM-PRO" pitchFamily="50" charset="-128"/>
                <a:ea typeface="HG丸ｺﾞｼｯｸM-PRO" pitchFamily="50" charset="-128"/>
              </a:rPr>
              <a:t>姉妹県青少年ふれあい事業</a:t>
            </a:r>
            <a:endParaRPr lang="ja-JP" altLang="en-US" sz="3692"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endParaRPr>
          </a:p>
        </p:txBody>
      </p:sp>
      <p:sp>
        <p:nvSpPr>
          <p:cNvPr id="20" name="正方形/長方形 19"/>
          <p:cNvSpPr/>
          <p:nvPr/>
        </p:nvSpPr>
        <p:spPr>
          <a:xfrm>
            <a:off x="1459719" y="3854335"/>
            <a:ext cx="2086343" cy="393007"/>
          </a:xfrm>
          <a:prstGeom prst="rect">
            <a:avLst/>
          </a:prstGeom>
          <a:noFill/>
        </p:spPr>
        <p:txBody>
          <a:bodyPr wrap="square" lIns="84406" tIns="42203" rIns="84406" bIns="42203">
            <a:spAutoFit/>
          </a:bodyPr>
          <a:lstStyle/>
          <a:p>
            <a:pPr algn="ctr"/>
            <a:r>
              <a:rPr lang="ja-JP" altLang="en-US" sz="2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HG丸ｺﾞｼｯｸM-PRO" pitchFamily="50" charset="-128"/>
                <a:ea typeface="HG丸ｺﾞｼｯｸM-PRO" pitchFamily="50" charset="-128"/>
              </a:rPr>
              <a:t>（青少年訪鹿）</a:t>
            </a:r>
            <a:endParaRPr lang="ja-JP" altLang="en-US" sz="2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endParaRPr>
          </a:p>
        </p:txBody>
      </p:sp>
      <p:sp>
        <p:nvSpPr>
          <p:cNvPr id="11" name="テキスト ボックス 10"/>
          <p:cNvSpPr txBox="1"/>
          <p:nvPr/>
        </p:nvSpPr>
        <p:spPr>
          <a:xfrm>
            <a:off x="73956" y="5057420"/>
            <a:ext cx="1482835" cy="646331"/>
          </a:xfrm>
          <a:prstGeom prst="rect">
            <a:avLst/>
          </a:prstGeom>
          <a:noFill/>
          <a:ln w="38100">
            <a:solidFill>
              <a:srgbClr val="FFFF00"/>
            </a:solidFill>
          </a:ln>
        </p:spPr>
        <p:txBody>
          <a:bodyPr wrap="square" rtlCol="0">
            <a:spAutoFit/>
          </a:bodyPr>
          <a:lstStyle/>
          <a:p>
            <a:pPr algn="ctr"/>
            <a:r>
              <a:rPr kumimoji="1" lang="ja-JP" altLang="en-US" b="1" dirty="0">
                <a:solidFill>
                  <a:srgbClr val="FFFF00"/>
                </a:solidFill>
              </a:rPr>
              <a:t>青年参加者    </a:t>
            </a:r>
            <a:endParaRPr kumimoji="1" lang="en-US" altLang="ja-JP" b="1" dirty="0">
              <a:solidFill>
                <a:srgbClr val="FFFF00"/>
              </a:solidFill>
            </a:endParaRPr>
          </a:p>
          <a:p>
            <a:r>
              <a:rPr lang="en-US" altLang="ja-JP" b="1" dirty="0">
                <a:solidFill>
                  <a:srgbClr val="FFFF00"/>
                </a:solidFill>
              </a:rPr>
              <a:t>  </a:t>
            </a:r>
            <a:r>
              <a:rPr lang="ja-JP" altLang="en-US" b="1" dirty="0">
                <a:solidFill>
                  <a:srgbClr val="FFFF00"/>
                </a:solidFill>
              </a:rPr>
              <a:t>　　</a:t>
            </a:r>
            <a:r>
              <a:rPr kumimoji="1" lang="ja-JP" altLang="en-US" b="1" dirty="0">
                <a:solidFill>
                  <a:srgbClr val="FFFF00"/>
                </a:solidFill>
              </a:rPr>
              <a:t>募集</a:t>
            </a:r>
          </a:p>
        </p:txBody>
      </p:sp>
      <p:sp>
        <p:nvSpPr>
          <p:cNvPr id="8" name="テキスト ボックス 7"/>
          <p:cNvSpPr txBox="1"/>
          <p:nvPr/>
        </p:nvSpPr>
        <p:spPr>
          <a:xfrm>
            <a:off x="909971" y="8746492"/>
            <a:ext cx="2259943" cy="248530"/>
          </a:xfrm>
          <a:prstGeom prst="rect">
            <a:avLst/>
          </a:prstGeom>
          <a:noFill/>
        </p:spPr>
        <p:txBody>
          <a:bodyPr wrap="square" rtlCol="0">
            <a:spAutoFit/>
          </a:bodyPr>
          <a:lstStyle/>
          <a:p>
            <a:r>
              <a:rPr lang="ja-JP" altLang="en-US" sz="1015" dirty="0"/>
              <a:t>👈　詳細は裏面をご覧</a:t>
            </a:r>
            <a:r>
              <a:rPr lang="ja-JP" altLang="en-US" sz="1015" dirty="0">
                <a:latin typeface="ＭＳ ゴシック" panose="020B0609070205080204" pitchFamily="49" charset="-128"/>
                <a:ea typeface="ＭＳ ゴシック" panose="020B0609070205080204" pitchFamily="49" charset="-128"/>
              </a:rPr>
              <a:t>ください</a:t>
            </a:r>
            <a:endParaRPr lang="en-US" altLang="ja-JP" sz="1015"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4554074" y="3921859"/>
            <a:ext cx="1815748" cy="234360"/>
          </a:xfrm>
          <a:prstGeom prst="rect">
            <a:avLst/>
          </a:prstGeom>
          <a:noFill/>
        </p:spPr>
        <p:txBody>
          <a:bodyPr wrap="square" rtlCol="0">
            <a:spAutoFit/>
          </a:bodyPr>
          <a:lstStyle/>
          <a:p>
            <a:r>
              <a:rPr lang="en-US" altLang="ja-JP" sz="923" b="1" dirty="0"/>
              <a:t>※</a:t>
            </a:r>
            <a:r>
              <a:rPr lang="ja-JP" altLang="en-US" sz="923" b="1" dirty="0"/>
              <a:t>写真は令和６年度のものです。</a:t>
            </a:r>
          </a:p>
        </p:txBody>
      </p:sp>
      <p:pic>
        <p:nvPicPr>
          <p:cNvPr id="35" name="図 34" descr="\\rentai.local\fssroot2\9002写真・画像データ等\清流の国ぎふ・ミナモ関連データ集\minamo\1  基本形\1  基本形（エイエイオー）\エイエイオー.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2550" y="7151592"/>
            <a:ext cx="918300" cy="1926375"/>
          </a:xfrm>
          <a:prstGeom prst="rect">
            <a:avLst/>
          </a:prstGeom>
          <a:noFill/>
          <a:ln>
            <a:noFill/>
          </a:ln>
        </p:spPr>
      </p:pic>
      <p:pic>
        <p:nvPicPr>
          <p:cNvPr id="13" name="図 12" descr="屋外, 道路, 建物, 民衆 が含まれている画像&#10;&#10;自動的に生成された説明">
            <a:extLst>
              <a:ext uri="{FF2B5EF4-FFF2-40B4-BE49-F238E27FC236}">
                <a16:creationId xmlns:a16="http://schemas.microsoft.com/office/drawing/2014/main" id="{8B735053-6D27-8D47-62BA-9AF5D5CF950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7848"/>
          <a:stretch/>
        </p:blipFill>
        <p:spPr>
          <a:xfrm>
            <a:off x="6997" y="-3264"/>
            <a:ext cx="6858000" cy="3711168"/>
          </a:xfrm>
          <a:prstGeom prst="rect">
            <a:avLst/>
          </a:prstGeom>
        </p:spPr>
      </p:pic>
      <p:pic>
        <p:nvPicPr>
          <p:cNvPr id="17" name="図 16" descr="建物の前の広場にいる人々&#10;&#10;中程度の精度で自動的に生成された説明">
            <a:extLst>
              <a:ext uri="{FF2B5EF4-FFF2-40B4-BE49-F238E27FC236}">
                <a16:creationId xmlns:a16="http://schemas.microsoft.com/office/drawing/2014/main" id="{D0D9A652-9595-4C22-87CA-85622646875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101" t="13713" r="14209" b="27556"/>
          <a:stretch/>
        </p:blipFill>
        <p:spPr>
          <a:xfrm>
            <a:off x="3093293" y="5790062"/>
            <a:ext cx="1980814" cy="1179502"/>
          </a:xfrm>
          <a:prstGeom prst="rect">
            <a:avLst/>
          </a:prstGeom>
        </p:spPr>
      </p:pic>
      <p:pic>
        <p:nvPicPr>
          <p:cNvPr id="26" name="図 25" descr="空港のロビーにいる人たち&#10;&#10;中程度の精度で自動的に生成された説明">
            <a:extLst>
              <a:ext uri="{FF2B5EF4-FFF2-40B4-BE49-F238E27FC236}">
                <a16:creationId xmlns:a16="http://schemas.microsoft.com/office/drawing/2014/main" id="{411E8677-898B-533A-608A-7D5D9B1423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6382" y="5791028"/>
            <a:ext cx="1572667" cy="1179500"/>
          </a:xfrm>
          <a:prstGeom prst="rect">
            <a:avLst/>
          </a:prstGeom>
        </p:spPr>
      </p:pic>
      <p:pic>
        <p:nvPicPr>
          <p:cNvPr id="34" name="図 33" descr="草の上にいる人たち&#10;&#10;中程度の精度で自動的に生成された説明">
            <a:extLst>
              <a:ext uri="{FF2B5EF4-FFF2-40B4-BE49-F238E27FC236}">
                <a16:creationId xmlns:a16="http://schemas.microsoft.com/office/drawing/2014/main" id="{92B518DA-8064-D221-0010-A764E3C2A3F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406"/>
          <a:stretch/>
        </p:blipFill>
        <p:spPr>
          <a:xfrm>
            <a:off x="6997" y="5790062"/>
            <a:ext cx="1529385" cy="1175312"/>
          </a:xfrm>
          <a:prstGeom prst="rect">
            <a:avLst/>
          </a:prstGeom>
        </p:spPr>
      </p:pic>
    </p:spTree>
    <p:extLst>
      <p:ext uri="{BB962C8B-B14F-4D97-AF65-F5344CB8AC3E}">
        <p14:creationId xmlns:p14="http://schemas.microsoft.com/office/powerpoint/2010/main" val="173237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duotone>
              <a:schemeClr val="bg2">
                <a:shade val="45000"/>
                <a:satMod val="135000"/>
              </a:schemeClr>
              <a:prstClr val="white"/>
            </a:duotone>
            <a:lum bright="10000"/>
          </a:blip>
          <a:srcRect/>
          <a:stretch>
            <a:fillRect/>
          </a:stretch>
        </p:blipFill>
        <p:spPr bwMode="auto">
          <a:xfrm>
            <a:off x="72320" y="-190928"/>
            <a:ext cx="6785680" cy="9334928"/>
          </a:xfrm>
          <a:prstGeom prst="rect">
            <a:avLst/>
          </a:prstGeom>
          <a:noFill/>
          <a:ln w="9525">
            <a:noFill/>
            <a:miter lim="800000"/>
            <a:headEnd/>
            <a:tailEnd/>
          </a:ln>
        </p:spPr>
      </p:pic>
      <p:sp>
        <p:nvSpPr>
          <p:cNvPr id="3" name="角丸四角形 2"/>
          <p:cNvSpPr/>
          <p:nvPr/>
        </p:nvSpPr>
        <p:spPr>
          <a:xfrm>
            <a:off x="371430" y="185051"/>
            <a:ext cx="6115141" cy="8840367"/>
          </a:xfrm>
          <a:prstGeom prst="roundRect">
            <a:avLst>
              <a:gd name="adj" fmla="val 441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87999" y="161847"/>
            <a:ext cx="5583390" cy="1320811"/>
          </a:xfrm>
          <a:prstGeom prst="rect">
            <a:avLst/>
          </a:prstGeom>
          <a:noFill/>
        </p:spPr>
        <p:txBody>
          <a:bodyPr wrap="square" rtlCol="0">
            <a:spAutoFit/>
          </a:bodyPr>
          <a:lstStyle/>
          <a:p>
            <a:pPr algn="ctr"/>
            <a:r>
              <a:rPr kumimoji="1" lang="ja-JP" altLang="en-US" b="1" dirty="0"/>
              <a:t>姉妹県青少年ふれあい事業の概要</a:t>
            </a:r>
            <a:endParaRPr kumimoji="1" lang="en-US" altLang="ja-JP" b="1" dirty="0"/>
          </a:p>
          <a:p>
            <a:r>
              <a:rPr lang="ja-JP" altLang="en-US" sz="1108" dirty="0"/>
              <a:t>　 </a:t>
            </a:r>
            <a:r>
              <a:rPr lang="ja-JP" altLang="ja-JP" sz="1015" dirty="0"/>
              <a:t>姉妹県盟約を結んでいる鹿児島県青少年との交流や</a:t>
            </a:r>
            <a:r>
              <a:rPr lang="ja-JP" altLang="en-US" sz="1015" dirty="0"/>
              <a:t>、双方の歴史・文化や</a:t>
            </a:r>
            <a:r>
              <a:rPr lang="ja-JP" altLang="ja-JP" sz="1015" dirty="0"/>
              <a:t>自然の学習をとおして、人生に夢や目標を</a:t>
            </a:r>
            <a:r>
              <a:rPr lang="ja-JP" altLang="en-US" sz="1015" dirty="0"/>
              <a:t>抱き</a:t>
            </a:r>
            <a:r>
              <a:rPr lang="ja-JP" altLang="ja-JP" sz="1015" dirty="0"/>
              <a:t>、自分の</a:t>
            </a:r>
            <a:r>
              <a:rPr lang="ja-JP" altLang="en-US" sz="1015" dirty="0"/>
              <a:t>行動や</a:t>
            </a:r>
            <a:r>
              <a:rPr lang="ja-JP" altLang="ja-JP" sz="1015" dirty="0"/>
              <a:t>言動に責任を</a:t>
            </a:r>
            <a:r>
              <a:rPr lang="ja-JP" altLang="en-US" sz="1015" dirty="0"/>
              <a:t>持ち、</a:t>
            </a:r>
            <a:r>
              <a:rPr lang="ja-JP" altLang="ja-JP" sz="1015" dirty="0"/>
              <a:t>他者との協調性を備えた岐阜県の将来を担う健全な青少年のリーダーを育成すること</a:t>
            </a:r>
            <a:r>
              <a:rPr lang="ja-JP" altLang="en-US" sz="1015" dirty="0"/>
              <a:t>を目的として、昭和４７年より「姉妹県青少年ふれあい事業」を実施しています。これまでに参加した岐阜県の青少年は、のべ１，７４０名となりました。</a:t>
            </a:r>
            <a:endParaRPr lang="en-US" altLang="ja-JP" sz="1015" dirty="0"/>
          </a:p>
          <a:p>
            <a:r>
              <a:rPr lang="ja-JP" altLang="en-US" sz="1015" dirty="0"/>
              <a:t>　令和７年度は、鹿児島県の青少年を岐阜県にお迎えし、鹿児島県の青少年とともに薩摩義士の顕彰、史跡訪問、意見交換などを行います。</a:t>
            </a:r>
          </a:p>
        </p:txBody>
      </p:sp>
      <p:sp>
        <p:nvSpPr>
          <p:cNvPr id="6" name="正方形/長方形 5"/>
          <p:cNvSpPr/>
          <p:nvPr/>
        </p:nvSpPr>
        <p:spPr>
          <a:xfrm>
            <a:off x="610616" y="2534952"/>
            <a:ext cx="1063503" cy="199407"/>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t>応募資格</a:t>
            </a:r>
          </a:p>
        </p:txBody>
      </p:sp>
      <p:sp>
        <p:nvSpPr>
          <p:cNvPr id="7" name="正方形/長方形 6"/>
          <p:cNvSpPr/>
          <p:nvPr/>
        </p:nvSpPr>
        <p:spPr>
          <a:xfrm>
            <a:off x="610616" y="2750100"/>
            <a:ext cx="5698703" cy="19631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ja-JP" altLang="en-US" sz="1015" dirty="0">
                <a:solidFill>
                  <a:schemeClr val="tx1"/>
                </a:solidFill>
              </a:rPr>
              <a:t>　</a:t>
            </a:r>
            <a:r>
              <a:rPr lang="ja-JP" altLang="ja-JP" sz="1015" dirty="0">
                <a:solidFill>
                  <a:schemeClr val="tx1"/>
                </a:solidFill>
              </a:rPr>
              <a:t>事業当日（令和</a:t>
            </a:r>
            <a:r>
              <a:rPr lang="ja-JP" altLang="en-US" sz="1015" dirty="0">
                <a:solidFill>
                  <a:schemeClr val="tx1"/>
                </a:solidFill>
              </a:rPr>
              <a:t>７</a:t>
            </a:r>
            <a:r>
              <a:rPr lang="ja-JP" altLang="ja-JP" sz="1015" dirty="0">
                <a:solidFill>
                  <a:schemeClr val="tx1"/>
                </a:solidFill>
              </a:rPr>
              <a:t>年７月２</a:t>
            </a:r>
            <a:r>
              <a:rPr lang="ja-JP" altLang="en-US" sz="1015" dirty="0">
                <a:solidFill>
                  <a:schemeClr val="tx1"/>
                </a:solidFill>
              </a:rPr>
              <a:t>５</a:t>
            </a:r>
            <a:r>
              <a:rPr lang="ja-JP" altLang="ja-JP" sz="1015" dirty="0">
                <a:solidFill>
                  <a:schemeClr val="tx1"/>
                </a:solidFill>
              </a:rPr>
              <a:t>日（</a:t>
            </a:r>
            <a:r>
              <a:rPr lang="ja-JP" altLang="en-US" sz="1015" dirty="0">
                <a:solidFill>
                  <a:schemeClr val="tx1"/>
                </a:solidFill>
              </a:rPr>
              <a:t>金</a:t>
            </a:r>
            <a:r>
              <a:rPr lang="ja-JP" altLang="ja-JP" sz="1015" dirty="0">
                <a:solidFill>
                  <a:schemeClr val="tx1"/>
                </a:solidFill>
              </a:rPr>
              <a:t>）～７月２</a:t>
            </a:r>
            <a:r>
              <a:rPr lang="ja-JP" altLang="en-US" sz="1015" dirty="0">
                <a:solidFill>
                  <a:schemeClr val="tx1"/>
                </a:solidFill>
              </a:rPr>
              <a:t>８</a:t>
            </a:r>
            <a:r>
              <a:rPr lang="ja-JP" altLang="ja-JP" sz="1015" dirty="0">
                <a:solidFill>
                  <a:schemeClr val="tx1"/>
                </a:solidFill>
              </a:rPr>
              <a:t>日（</a:t>
            </a:r>
            <a:r>
              <a:rPr lang="ja-JP" altLang="en-US" sz="1015" dirty="0">
                <a:solidFill>
                  <a:schemeClr val="tx1"/>
                </a:solidFill>
              </a:rPr>
              <a:t>月</a:t>
            </a:r>
            <a:r>
              <a:rPr lang="ja-JP" altLang="ja-JP" sz="1015" dirty="0">
                <a:solidFill>
                  <a:schemeClr val="tx1"/>
                </a:solidFill>
              </a:rPr>
              <a:t>））の全行程及び岐阜県が事前に行う研修会に参加できる者</a:t>
            </a:r>
            <a:r>
              <a:rPr lang="ja-JP" altLang="en-US" sz="1015" dirty="0">
                <a:solidFill>
                  <a:schemeClr val="tx1"/>
                </a:solidFill>
              </a:rPr>
              <a:t>で、次の要件を満たす者</a:t>
            </a:r>
            <a:endParaRPr lang="ja-JP" altLang="ja-JP" sz="1015" dirty="0">
              <a:solidFill>
                <a:schemeClr val="tx1"/>
              </a:solidFill>
            </a:endParaRPr>
          </a:p>
          <a:p>
            <a:pPr hangingPunct="0"/>
            <a:r>
              <a:rPr lang="ja-JP" altLang="en-US" sz="1015" dirty="0">
                <a:solidFill>
                  <a:schemeClr val="tx1"/>
                </a:solidFill>
              </a:rPr>
              <a:t>〇</a:t>
            </a:r>
            <a:r>
              <a:rPr lang="ja-JP" altLang="ja-JP" sz="1015" dirty="0">
                <a:solidFill>
                  <a:schemeClr val="tx1"/>
                </a:solidFill>
              </a:rPr>
              <a:t>青年 </a:t>
            </a:r>
          </a:p>
          <a:p>
            <a:pPr hangingPunct="0"/>
            <a:r>
              <a:rPr lang="ja-JP" altLang="en-US" sz="1015" dirty="0">
                <a:solidFill>
                  <a:schemeClr val="tx1"/>
                </a:solidFill>
              </a:rPr>
              <a:t>　</a:t>
            </a:r>
            <a:r>
              <a:rPr lang="ja-JP" altLang="ja-JP" sz="1015" dirty="0">
                <a:solidFill>
                  <a:schemeClr val="tx1"/>
                </a:solidFill>
              </a:rPr>
              <a:t>令和</a:t>
            </a:r>
            <a:r>
              <a:rPr lang="ja-JP" altLang="en-US" sz="1015" dirty="0">
                <a:solidFill>
                  <a:schemeClr val="tx1"/>
                </a:solidFill>
              </a:rPr>
              <a:t>７</a:t>
            </a:r>
            <a:r>
              <a:rPr lang="ja-JP" altLang="ja-JP" sz="1015" dirty="0">
                <a:solidFill>
                  <a:schemeClr val="tx1"/>
                </a:solidFill>
              </a:rPr>
              <a:t>年４月１日現在１８歳から概ね３０歳までの者（高校生を除く）で、次のいずれかの要件を満たす者。</a:t>
            </a:r>
          </a:p>
          <a:p>
            <a:pPr marL="79133" indent="-79133" hangingPunct="0"/>
            <a:r>
              <a:rPr lang="ja-JP" altLang="en-US" sz="1015" dirty="0">
                <a:solidFill>
                  <a:schemeClr val="tx1"/>
                </a:solidFill>
              </a:rPr>
              <a:t>①</a:t>
            </a:r>
            <a:r>
              <a:rPr lang="ja-JP" altLang="ja-JP" sz="1015" dirty="0">
                <a:solidFill>
                  <a:schemeClr val="tx1"/>
                </a:solidFill>
              </a:rPr>
              <a:t>県内に在住または県内の企業等に勤務し、地域や職場のリーダーとして将来有望であり、事業参加後もその経験をいかしてボランティア活動や地域づくり等を活発に行える者。</a:t>
            </a:r>
          </a:p>
          <a:p>
            <a:pPr marL="79133" indent="-79133" hangingPunct="0"/>
            <a:r>
              <a:rPr lang="ja-JP" altLang="en-US" sz="1015" dirty="0">
                <a:solidFill>
                  <a:schemeClr val="tx1"/>
                </a:solidFill>
              </a:rPr>
              <a:t>②</a:t>
            </a:r>
            <a:r>
              <a:rPr lang="ja-JP" altLang="ja-JP" sz="1015" dirty="0">
                <a:solidFill>
                  <a:schemeClr val="tx1"/>
                </a:solidFill>
              </a:rPr>
              <a:t>岐阜県内の青年団体に所属し、事業参加後もその経験をいかして青少年団体活動、ボランティア活動や地域づくり等を活発に行える者。</a:t>
            </a:r>
          </a:p>
          <a:p>
            <a:pPr marL="79133" indent="-79133" hangingPunct="0"/>
            <a:r>
              <a:rPr lang="ja-JP" altLang="en-US" sz="1015" dirty="0">
                <a:solidFill>
                  <a:schemeClr val="tx1"/>
                </a:solidFill>
              </a:rPr>
              <a:t>③</a:t>
            </a:r>
            <a:r>
              <a:rPr lang="ja-JP" altLang="ja-JP" sz="1015" dirty="0">
                <a:solidFill>
                  <a:schemeClr val="tx1"/>
                </a:solidFill>
              </a:rPr>
              <a:t>県内に在住の学生または県内の大学等に在学し、事業参加後もその経験をいかしてボランティア活動や地域づくり等を活発に行える者。</a:t>
            </a:r>
          </a:p>
        </p:txBody>
      </p:sp>
      <p:sp>
        <p:nvSpPr>
          <p:cNvPr id="8" name="正方形/長方形 7"/>
          <p:cNvSpPr/>
          <p:nvPr/>
        </p:nvSpPr>
        <p:spPr>
          <a:xfrm>
            <a:off x="600465" y="5017304"/>
            <a:ext cx="2592288" cy="101933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ja-JP" altLang="en-US" sz="1108" dirty="0">
                <a:solidFill>
                  <a:schemeClr val="tx1"/>
                </a:solidFill>
              </a:rPr>
              <a:t>青年　１０名程度</a:t>
            </a:r>
            <a:endParaRPr lang="en-US" altLang="ja-JP" sz="1108" dirty="0">
              <a:solidFill>
                <a:schemeClr val="tx1"/>
              </a:solidFill>
            </a:endParaRPr>
          </a:p>
          <a:p>
            <a:pPr marL="79133" indent="-79133" hangingPunct="0"/>
            <a:r>
              <a:rPr lang="en-US" altLang="ja-JP" sz="1108" dirty="0">
                <a:solidFill>
                  <a:schemeClr val="tx1"/>
                </a:solidFill>
              </a:rPr>
              <a:t>※</a:t>
            </a:r>
            <a:r>
              <a:rPr lang="ja-JP" altLang="en-US" sz="1108" dirty="0">
                <a:solidFill>
                  <a:schemeClr val="tx1"/>
                </a:solidFill>
              </a:rPr>
              <a:t>ただし、岐阜県への受入と鹿児島県訪</a:t>
            </a:r>
            <a:endParaRPr lang="en-US" altLang="ja-JP" sz="1108" dirty="0">
              <a:solidFill>
                <a:schemeClr val="tx1"/>
              </a:solidFill>
            </a:endParaRPr>
          </a:p>
          <a:p>
            <a:pPr marL="79133" indent="-79133" hangingPunct="0"/>
            <a:r>
              <a:rPr lang="ja-JP" altLang="en-US" sz="1108" dirty="0">
                <a:solidFill>
                  <a:schemeClr val="tx1"/>
                </a:solidFill>
              </a:rPr>
              <a:t>　問を１セットとしているため、令和６年度に参加された方を優先します。</a:t>
            </a:r>
            <a:endParaRPr lang="en-US" altLang="ja-JP" sz="1108" dirty="0">
              <a:solidFill>
                <a:schemeClr val="tx1"/>
              </a:solidFill>
            </a:endParaRPr>
          </a:p>
        </p:txBody>
      </p:sp>
      <p:sp>
        <p:nvSpPr>
          <p:cNvPr id="9" name="正方形/長方形 8"/>
          <p:cNvSpPr/>
          <p:nvPr/>
        </p:nvSpPr>
        <p:spPr>
          <a:xfrm>
            <a:off x="600465" y="4802156"/>
            <a:ext cx="1063503" cy="199407"/>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t>募集人数</a:t>
            </a:r>
          </a:p>
        </p:txBody>
      </p:sp>
      <p:sp>
        <p:nvSpPr>
          <p:cNvPr id="10" name="正方形/長方形 9"/>
          <p:cNvSpPr/>
          <p:nvPr/>
        </p:nvSpPr>
        <p:spPr>
          <a:xfrm>
            <a:off x="3393315" y="4993616"/>
            <a:ext cx="2892693" cy="18617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endParaRPr lang="ja-JP" altLang="en-US" sz="738" dirty="0">
              <a:solidFill>
                <a:schemeClr val="tx1"/>
              </a:solidFill>
            </a:endParaRPr>
          </a:p>
          <a:p>
            <a:pPr hangingPunct="0"/>
            <a:r>
              <a:rPr lang="ja-JP" altLang="ja-JP" sz="1108" dirty="0">
                <a:solidFill>
                  <a:schemeClr val="tx1"/>
                </a:solidFill>
              </a:rPr>
              <a:t>参加者一人あたり１万円</a:t>
            </a:r>
            <a:endParaRPr lang="en-US" altLang="ja-JP" sz="1108" dirty="0">
              <a:solidFill>
                <a:schemeClr val="tx1"/>
              </a:solidFill>
            </a:endParaRPr>
          </a:p>
          <a:p>
            <a:pPr hangingPunct="0"/>
            <a:r>
              <a:rPr lang="ja-JP" altLang="en-US" sz="1108" dirty="0">
                <a:solidFill>
                  <a:schemeClr val="tx1"/>
                </a:solidFill>
              </a:rPr>
              <a:t>（宿泊費、行程中の移動に係る経費、食費等）</a:t>
            </a:r>
            <a:endParaRPr lang="ja-JP" altLang="ja-JP" sz="1108" dirty="0">
              <a:solidFill>
                <a:schemeClr val="tx1"/>
              </a:solidFill>
            </a:endParaRPr>
          </a:p>
          <a:p>
            <a:pPr marL="79133" indent="-79133" hangingPunct="0"/>
            <a:r>
              <a:rPr lang="en-US" altLang="ja-JP" sz="1108" dirty="0">
                <a:solidFill>
                  <a:schemeClr val="tx1"/>
                </a:solidFill>
              </a:rPr>
              <a:t>※</a:t>
            </a:r>
            <a:r>
              <a:rPr lang="ja-JP" altLang="ja-JP" sz="1108" dirty="0">
                <a:solidFill>
                  <a:schemeClr val="tx1"/>
                </a:solidFill>
              </a:rPr>
              <a:t>参加者の居住地から集合・解散場所までの往復旅費</a:t>
            </a:r>
            <a:r>
              <a:rPr lang="ja-JP" altLang="en-US" sz="1108" dirty="0">
                <a:solidFill>
                  <a:schemeClr val="tx1"/>
                </a:solidFill>
              </a:rPr>
              <a:t>（事前研修含む）</a:t>
            </a:r>
            <a:r>
              <a:rPr lang="ja-JP" altLang="ja-JP" sz="1108" dirty="0">
                <a:solidFill>
                  <a:schemeClr val="tx1"/>
                </a:solidFill>
              </a:rPr>
              <a:t>は</a:t>
            </a:r>
            <a:r>
              <a:rPr lang="ja-JP" altLang="en-US" sz="1108" dirty="0">
                <a:solidFill>
                  <a:schemeClr val="tx1"/>
                </a:solidFill>
              </a:rPr>
              <a:t>参加される方でご負担ください。</a:t>
            </a:r>
            <a:endParaRPr lang="en-US" altLang="ja-JP" sz="1108" dirty="0">
              <a:solidFill>
                <a:schemeClr val="tx1"/>
              </a:solidFill>
            </a:endParaRPr>
          </a:p>
          <a:p>
            <a:pPr marL="79133" indent="-79133" hangingPunct="0"/>
            <a:r>
              <a:rPr lang="en-US" altLang="ja-JP" sz="1108" dirty="0">
                <a:solidFill>
                  <a:schemeClr val="tx1"/>
                </a:solidFill>
              </a:rPr>
              <a:t>※</a:t>
            </a:r>
            <a:r>
              <a:rPr lang="ja-JP" altLang="en-US" sz="1108" dirty="0">
                <a:solidFill>
                  <a:schemeClr val="tx1"/>
                </a:solidFill>
              </a:rPr>
              <a:t>事業中に参加者が体調不良等となった場合、それに係る一切の費用については参加者負担とします。</a:t>
            </a:r>
          </a:p>
          <a:p>
            <a:pPr hangingPunct="0"/>
            <a:r>
              <a:rPr lang="en-US" altLang="ja-JP" sz="1108" dirty="0">
                <a:solidFill>
                  <a:schemeClr val="tx1"/>
                </a:solidFill>
              </a:rPr>
              <a:t>※</a:t>
            </a:r>
            <a:r>
              <a:rPr lang="ja-JP" altLang="en-US" sz="1108" dirty="0">
                <a:solidFill>
                  <a:schemeClr val="tx1"/>
                </a:solidFill>
              </a:rPr>
              <a:t>事業が途中で中止となった場合、原則とし　　　</a:t>
            </a:r>
            <a:endParaRPr lang="en-US" altLang="ja-JP" sz="1108" dirty="0">
              <a:solidFill>
                <a:schemeClr val="tx1"/>
              </a:solidFill>
            </a:endParaRPr>
          </a:p>
          <a:p>
            <a:pPr hangingPunct="0"/>
            <a:r>
              <a:rPr lang="ja-JP" altLang="en-US" sz="1108" dirty="0">
                <a:solidFill>
                  <a:schemeClr val="tx1"/>
                </a:solidFill>
              </a:rPr>
              <a:t>　て参加者負担金の返金は行いません。</a:t>
            </a:r>
            <a:endParaRPr lang="en-US" altLang="ja-JP" sz="1108" dirty="0">
              <a:solidFill>
                <a:schemeClr val="tx1"/>
              </a:solidFill>
            </a:endParaRPr>
          </a:p>
        </p:txBody>
      </p:sp>
      <p:sp>
        <p:nvSpPr>
          <p:cNvPr id="11" name="正方形/長方形 10"/>
          <p:cNvSpPr/>
          <p:nvPr/>
        </p:nvSpPr>
        <p:spPr>
          <a:xfrm>
            <a:off x="3393315" y="4789868"/>
            <a:ext cx="1063503" cy="199407"/>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t>参加費</a:t>
            </a:r>
          </a:p>
        </p:txBody>
      </p:sp>
      <p:sp>
        <p:nvSpPr>
          <p:cNvPr id="12" name="正方形/長方形 11"/>
          <p:cNvSpPr/>
          <p:nvPr/>
        </p:nvSpPr>
        <p:spPr>
          <a:xfrm>
            <a:off x="610616" y="6945569"/>
            <a:ext cx="5675392" cy="1008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ja-JP" altLang="en-US" sz="1108" dirty="0">
                <a:solidFill>
                  <a:schemeClr val="tx1"/>
                </a:solidFill>
              </a:rPr>
              <a:t>　申込みにあたっては、「第５３回　姉妹県青少年ふれあい事業（青少年受入）実施要項」をご覧のうえ、必要な書類を整え、下記あて先に郵送してください。</a:t>
            </a:r>
            <a:endParaRPr lang="en-US" altLang="ja-JP" sz="1108" dirty="0">
              <a:solidFill>
                <a:schemeClr val="tx1"/>
              </a:solidFill>
            </a:endParaRPr>
          </a:p>
          <a:p>
            <a:pPr hangingPunct="0"/>
            <a:r>
              <a:rPr lang="ja-JP" altLang="en-US" sz="1108" dirty="0">
                <a:solidFill>
                  <a:schemeClr val="tx1"/>
                </a:solidFill>
              </a:rPr>
              <a:t>　実施要項、参加申込書は、子ども・女性政策課のホームページ上にありますが、郵送をご希望の場合は、当課まで電話または、メールでご請求ください。</a:t>
            </a:r>
            <a:endParaRPr lang="en-US" altLang="ja-JP" sz="1108" dirty="0">
              <a:solidFill>
                <a:schemeClr val="tx1"/>
              </a:solidFill>
            </a:endParaRPr>
          </a:p>
          <a:p>
            <a:pPr hangingPunct="0"/>
            <a:r>
              <a:rPr lang="ja-JP" altLang="en-US" sz="1108" dirty="0">
                <a:solidFill>
                  <a:schemeClr val="tx1"/>
                </a:solidFill>
              </a:rPr>
              <a:t>○子ども・女性政策課ホームページ</a:t>
            </a:r>
            <a:endParaRPr lang="en-US" altLang="ja-JP" sz="1108" dirty="0">
              <a:solidFill>
                <a:schemeClr val="tx1"/>
              </a:solidFill>
            </a:endParaRPr>
          </a:p>
          <a:p>
            <a:pPr hangingPunct="0"/>
            <a:r>
              <a:rPr lang="ja-JP" altLang="en-US" sz="1108" dirty="0">
                <a:solidFill>
                  <a:schemeClr val="tx1"/>
                </a:solidFill>
              </a:rPr>
              <a:t>　</a:t>
            </a:r>
            <a:r>
              <a:rPr lang="en-US" altLang="ja-JP" sz="1108" dirty="0">
                <a:solidFill>
                  <a:schemeClr val="tx1"/>
                </a:solidFill>
              </a:rPr>
              <a:t>https://www.pref.gifu.lg.jp/page/9345.html</a:t>
            </a:r>
          </a:p>
        </p:txBody>
      </p:sp>
      <p:sp>
        <p:nvSpPr>
          <p:cNvPr id="13" name="正方形/長方形 12"/>
          <p:cNvSpPr/>
          <p:nvPr/>
        </p:nvSpPr>
        <p:spPr>
          <a:xfrm>
            <a:off x="612761" y="6746162"/>
            <a:ext cx="1063503" cy="199407"/>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t>応募方法</a:t>
            </a:r>
          </a:p>
        </p:txBody>
      </p:sp>
      <p:sp>
        <p:nvSpPr>
          <p:cNvPr id="15" name="正方形/長方形 14"/>
          <p:cNvSpPr/>
          <p:nvPr/>
        </p:nvSpPr>
        <p:spPr>
          <a:xfrm>
            <a:off x="610616" y="1482658"/>
            <a:ext cx="5675392" cy="98705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ja-JP" altLang="en-US" sz="1015" dirty="0">
                <a:solidFill>
                  <a:schemeClr val="tx1"/>
                </a:solidFill>
              </a:rPr>
              <a:t>○主催：岐阜県・鹿児島県</a:t>
            </a:r>
            <a:endParaRPr lang="en-US" altLang="ja-JP" sz="1015" dirty="0">
              <a:solidFill>
                <a:schemeClr val="tx1"/>
              </a:solidFill>
            </a:endParaRPr>
          </a:p>
          <a:p>
            <a:pPr hangingPunct="0"/>
            <a:r>
              <a:rPr lang="ja-JP" altLang="en-US" sz="1015" dirty="0">
                <a:solidFill>
                  <a:schemeClr val="tx1"/>
                </a:solidFill>
              </a:rPr>
              <a:t>○参加者：岐阜県の青年と少年各１０名程度、鹿児島県の青年と少年各１０名程度</a:t>
            </a:r>
            <a:endParaRPr lang="en-US" altLang="ja-JP" sz="1015" dirty="0">
              <a:solidFill>
                <a:schemeClr val="tx1"/>
              </a:solidFill>
            </a:endParaRPr>
          </a:p>
          <a:p>
            <a:pPr hangingPunct="0"/>
            <a:r>
              <a:rPr lang="en-US" altLang="ja-JP" sz="969" dirty="0">
                <a:solidFill>
                  <a:schemeClr val="tx1"/>
                </a:solidFill>
              </a:rPr>
              <a:t>※</a:t>
            </a:r>
            <a:r>
              <a:rPr lang="ja-JP" altLang="en-US" sz="969" dirty="0">
                <a:solidFill>
                  <a:schemeClr val="tx1"/>
                </a:solidFill>
              </a:rPr>
              <a:t>少年は中学生、高校生です。</a:t>
            </a:r>
            <a:endParaRPr lang="en-US" altLang="ja-JP" sz="969" dirty="0">
              <a:solidFill>
                <a:schemeClr val="tx1"/>
              </a:solidFill>
            </a:endParaRPr>
          </a:p>
          <a:p>
            <a:pPr hangingPunct="0"/>
            <a:r>
              <a:rPr lang="ja-JP" altLang="en-US" sz="1015" dirty="0">
                <a:solidFill>
                  <a:schemeClr val="tx1"/>
                </a:solidFill>
              </a:rPr>
              <a:t>○内容（予定）：鹿児島県庁訪問、史跡訪問、体験学習、グループ討議、野外活動 等</a:t>
            </a:r>
            <a:endParaRPr lang="en-US" altLang="ja-JP" sz="1015" dirty="0">
              <a:solidFill>
                <a:schemeClr val="tx1"/>
              </a:solidFill>
            </a:endParaRPr>
          </a:p>
        </p:txBody>
      </p:sp>
      <p:sp>
        <p:nvSpPr>
          <p:cNvPr id="16" name="正方形/長方形 15"/>
          <p:cNvSpPr/>
          <p:nvPr/>
        </p:nvSpPr>
        <p:spPr>
          <a:xfrm>
            <a:off x="610616" y="8032167"/>
            <a:ext cx="1063503" cy="199407"/>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t>選考</a:t>
            </a:r>
          </a:p>
        </p:txBody>
      </p:sp>
      <p:sp>
        <p:nvSpPr>
          <p:cNvPr id="18" name="正方形/長方形 17"/>
          <p:cNvSpPr/>
          <p:nvPr/>
        </p:nvSpPr>
        <p:spPr>
          <a:xfrm>
            <a:off x="610616" y="8243176"/>
            <a:ext cx="5675392" cy="62012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ja-JP" altLang="en-US" sz="1108" dirty="0">
                <a:solidFill>
                  <a:schemeClr val="tx1"/>
                </a:solidFill>
              </a:rPr>
              <a:t>参加者の決定：　応募者多数の場合は抽選により参加者を決定します。</a:t>
            </a:r>
            <a:endParaRPr lang="en-US" altLang="ja-JP" sz="1108" dirty="0">
              <a:solidFill>
                <a:schemeClr val="tx1"/>
              </a:solidFill>
            </a:endParaRPr>
          </a:p>
          <a:p>
            <a:pPr hangingPunct="0"/>
            <a:r>
              <a:rPr lang="ja-JP" altLang="en-US" sz="1108" dirty="0">
                <a:solidFill>
                  <a:schemeClr val="tx1"/>
                </a:solidFill>
              </a:rPr>
              <a:t>選考結果：　６月中旬頃に応募された方に結果を通知します。</a:t>
            </a:r>
            <a:endParaRPr lang="ja-JP" altLang="ja-JP" sz="1108" dirty="0">
              <a:solidFill>
                <a:schemeClr val="tx1"/>
              </a:solidFill>
            </a:endParaRP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9240" y="7453219"/>
            <a:ext cx="462144" cy="462144"/>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1654</TotalTime>
  <Words>739</Words>
  <Application>Microsoft Office PowerPoint</Application>
  <PresentationFormat>画面に合わせる (4:3)</PresentationFormat>
  <Paragraphs>48</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HGP創英角ﾎﾟｯﾌﾟ体</vt:lpstr>
      <vt:lpstr>HG丸ｺﾞｼｯｸM-PRO</vt:lpstr>
      <vt:lpstr>ＭＳ ゴシック</vt:lpstr>
      <vt:lpstr>游ゴシック</vt:lpstr>
      <vt:lpstr>Arial</vt:lpstr>
      <vt:lpstr>Calibri</vt:lpstr>
      <vt:lpstr>Office テーマ</vt:lpstr>
      <vt:lpstr>PowerPoint プレゼンテーション</vt:lpstr>
      <vt:lpstr>PowerPoint プレゼンテーション</vt:lpstr>
    </vt:vector>
  </TitlesOfParts>
  <Company>岐阜県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岐阜県</dc:creator>
  <cp:lastModifiedBy>河合 宏昭</cp:lastModifiedBy>
  <cp:revision>203</cp:revision>
  <cp:lastPrinted>2025-04-14T05:28:31Z</cp:lastPrinted>
  <dcterms:created xsi:type="dcterms:W3CDTF">2011-03-30T06:04:16Z</dcterms:created>
  <dcterms:modified xsi:type="dcterms:W3CDTF">2025-04-15T04:53:49Z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2024-02-02T01:22:22Z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b3aceacd-ceff-4204-ad98-1574a3312f69</vt:lpwstr>
  </property>
  <property fmtid="{D5CDD505-2E9C-101B-9397-08002B2CF9AE}" pid="7" name="MSIP_Label_defa4170-0d19-0005-0004-bc88714345d2_ActionId">
    <vt:lpwstr>296b50ce-64a5-47e4-829b-141b0af0b723</vt:lpwstr>
  </property>
  <property fmtid="{D5CDD505-2E9C-101B-9397-08002B2CF9AE}" pid="8" name="MSIP_Label_defa4170-0d19-0005-0004-bc88714345d2_ContentBits">
    <vt:lpwstr>0</vt:lpwstr>
  </property>
</Properties>
</file>