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1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D1BEC-990F-45DB-9840-9479A129AFF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726DB-4C23-4B97-896C-06A25FA6F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4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86D64-AAFC-4522-9C0E-9FD617B888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95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22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760442" y="365125"/>
            <a:ext cx="173484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53344" y="365125"/>
            <a:ext cx="508327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9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12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9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53343" y="1825625"/>
            <a:ext cx="3409057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86226" y="1825625"/>
            <a:ext cx="3409057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31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92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62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6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68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5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7BCFC-A184-4261-A7E6-7AEA9E2CBC2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14DD-9F2D-4253-A8EE-97238F052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16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5999" cy="360000"/>
          </a:xfrm>
          <a:solidFill>
            <a:srgbClr val="00B050"/>
          </a:solidFill>
        </p:spPr>
        <p:txBody>
          <a:bodyPr tIns="72000" anchor="ctr" anchorCtr="1">
            <a:no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季節に応じた住民</a:t>
            </a:r>
            <a:r>
              <a:rPr kumimoji="1" lang="ja-JP" altLang="en-US" sz="2000" b="1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参加型訓練促進事業費</a:t>
            </a:r>
            <a:r>
              <a:rPr kumimoji="1" lang="ja-JP" altLang="en-US" sz="2000" b="1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補助金概要図</a:t>
            </a:r>
            <a:r>
              <a:rPr kumimoji="1" lang="zh-TW" altLang="en-US" sz="2000" b="1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</a:t>
            </a:r>
            <a:endParaRPr kumimoji="1" lang="ja-JP" altLang="en-US" sz="2000" b="1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EA26EC7B-7A44-45F0-8ED9-9AD7BB136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27969"/>
              </p:ext>
            </p:extLst>
          </p:nvPr>
        </p:nvGraphicFramePr>
        <p:xfrm>
          <a:off x="52295" y="399615"/>
          <a:ext cx="9792000" cy="3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3471250286"/>
                    </a:ext>
                  </a:extLst>
                </a:gridCol>
                <a:gridCol w="6480000">
                  <a:extLst>
                    <a:ext uri="{9D8B030D-6E8A-4147-A177-3AD203B41FA5}">
                      <a16:colId xmlns:a16="http://schemas.microsoft.com/office/drawing/2014/main" val="525369799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21135137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420591015"/>
                    </a:ext>
                  </a:extLst>
                </a:gridCol>
              </a:tblGrid>
              <a:tr h="2491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事業名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事業費</a:t>
                      </a:r>
                      <a:endParaRPr kumimoji="1" lang="en-US" altLang="ja-JP" sz="160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111656"/>
                  </a:ext>
                </a:extLst>
              </a:tr>
            </a:tbl>
          </a:graphicData>
        </a:graphic>
      </p:graphicFrame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422112CF-1FA6-4524-BA22-AD33936D2F66}"/>
              </a:ext>
            </a:extLst>
          </p:cNvPr>
          <p:cNvGraphicFramePr>
            <a:graphicFrameLocks noGrp="1"/>
          </p:cNvGraphicFramePr>
          <p:nvPr/>
        </p:nvGraphicFramePr>
        <p:xfrm>
          <a:off x="52294" y="1425744"/>
          <a:ext cx="9791997" cy="5432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847">
                  <a:extLst>
                    <a:ext uri="{9D8B030D-6E8A-4147-A177-3AD203B41FA5}">
                      <a16:colId xmlns:a16="http://schemas.microsoft.com/office/drawing/2014/main" val="2512473834"/>
                    </a:ext>
                  </a:extLst>
                </a:gridCol>
                <a:gridCol w="7484150">
                  <a:extLst>
                    <a:ext uri="{9D8B030D-6E8A-4147-A177-3AD203B41FA5}">
                      <a16:colId xmlns:a16="http://schemas.microsoft.com/office/drawing/2014/main" val="118683359"/>
                    </a:ext>
                  </a:extLst>
                </a:gridCol>
              </a:tblGrid>
              <a:tr h="3203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事業内容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853088"/>
                  </a:ext>
                </a:extLst>
              </a:tr>
              <a:tr h="5111864"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FF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97004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9C37E053-7820-06D0-ED42-A9AE3023A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602026"/>
              </p:ext>
            </p:extLst>
          </p:nvPr>
        </p:nvGraphicFramePr>
        <p:xfrm>
          <a:off x="52294" y="794840"/>
          <a:ext cx="9792000" cy="5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25414547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94481458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4017264909"/>
                    </a:ext>
                  </a:extLst>
                </a:gridCol>
                <a:gridCol w="6480000">
                  <a:extLst>
                    <a:ext uri="{9D8B030D-6E8A-4147-A177-3AD203B41FA5}">
                      <a16:colId xmlns:a16="http://schemas.microsoft.com/office/drawing/2014/main" val="19419002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実施団体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参加者</a:t>
                      </a:r>
                      <a:endParaRPr kumimoji="1" lang="en-US" altLang="ja-JP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（　　人）</a:t>
                      </a:r>
                      <a:endParaRPr kumimoji="1" lang="en-US" altLang="ja-JP" sz="160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 本文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4158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BB6FF7-D80A-BC0C-222F-3EF3E5BF3485}"/>
              </a:ext>
            </a:extLst>
          </p:cNvPr>
          <p:cNvSpPr txBox="1"/>
          <p:nvPr/>
        </p:nvSpPr>
        <p:spPr>
          <a:xfrm>
            <a:off x="104380" y="1964727"/>
            <a:ext cx="967969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2EE862-7638-502E-CC8A-B1561E974073}"/>
              </a:ext>
            </a:extLst>
          </p:cNvPr>
          <p:cNvSpPr txBox="1"/>
          <p:nvPr/>
        </p:nvSpPr>
        <p:spPr>
          <a:xfrm>
            <a:off x="100038" y="1831722"/>
            <a:ext cx="215506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目的及び期待される効果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E9C28E-A76A-59F5-4BB4-CA253AF9E81A}"/>
              </a:ext>
            </a:extLst>
          </p:cNvPr>
          <p:cNvSpPr txBox="1"/>
          <p:nvPr/>
        </p:nvSpPr>
        <p:spPr>
          <a:xfrm>
            <a:off x="77792" y="2962906"/>
            <a:ext cx="9706287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A817CCC-38DB-0B81-EB25-7D84665302D0}"/>
              </a:ext>
            </a:extLst>
          </p:cNvPr>
          <p:cNvSpPr txBox="1"/>
          <p:nvPr/>
        </p:nvSpPr>
        <p:spPr>
          <a:xfrm>
            <a:off x="79663" y="2867626"/>
            <a:ext cx="111210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内　容</a:t>
            </a:r>
            <a:endParaRPr kumimoji="1" lang="ja-JP" altLang="en-US" sz="1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E9802E-8F30-D146-545A-79AC22E8FF69}"/>
              </a:ext>
            </a:extLst>
          </p:cNvPr>
          <p:cNvSpPr txBox="1"/>
          <p:nvPr/>
        </p:nvSpPr>
        <p:spPr>
          <a:xfrm>
            <a:off x="8741515" y="28307"/>
            <a:ext cx="111210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別紙様式３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97092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33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ＤＨＰ特太ゴシック体</vt:lpstr>
      <vt:lpstr>ＭＳ ゴシック 本文</vt:lpstr>
      <vt:lpstr>游ゴシック</vt:lpstr>
      <vt:lpstr>Arial</vt:lpstr>
      <vt:lpstr>Calibri</vt:lpstr>
      <vt:lpstr>Calibri Light</vt:lpstr>
      <vt:lpstr>Office テーマ</vt:lpstr>
      <vt:lpstr>季節に応じた住民参加型訓練促進事業費補助金概要図　　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自主防災組織等のリーダー育成・連携促進支援事業（平成29年度）</dc:title>
  <dc:creator>Administrator</dc:creator>
  <cp:lastModifiedBy>秋山 啄士</cp:lastModifiedBy>
  <cp:revision>109</cp:revision>
  <cp:lastPrinted>2025-03-28T08:28:11Z</cp:lastPrinted>
  <dcterms:created xsi:type="dcterms:W3CDTF">2018-01-15T04:19:48Z</dcterms:created>
  <dcterms:modified xsi:type="dcterms:W3CDTF">2025-03-31T02:10:32Z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2025-03-06T09:55:46Z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4e16a0b5-8aa0-481b-a64b-6de4f10a4d4d</vt:lpwstr>
  </property>
  <property fmtid="{D5CDD505-2E9C-101B-9397-08002B2CF9AE}" pid="8" name="MSIP_Label_defa4170-0d19-0005-0004-bc88714345d2_ContentBits">
    <vt:lpwstr>0</vt:lpwstr>
  </property>
</Properties>
</file>