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handoutMasterIdLst>
    <p:handoutMasterId r:id="rId29"/>
  </p:handoutMasterIdLst>
  <p:sldIdLst>
    <p:sldId id="256" r:id="rId2"/>
    <p:sldId id="327" r:id="rId3"/>
    <p:sldId id="288" r:id="rId4"/>
    <p:sldId id="313" r:id="rId5"/>
    <p:sldId id="293" r:id="rId6"/>
    <p:sldId id="271" r:id="rId7"/>
    <p:sldId id="273" r:id="rId8"/>
    <p:sldId id="274" r:id="rId9"/>
    <p:sldId id="316" r:id="rId10"/>
    <p:sldId id="284" r:id="rId11"/>
    <p:sldId id="317" r:id="rId12"/>
    <p:sldId id="286" r:id="rId13"/>
    <p:sldId id="330" r:id="rId14"/>
    <p:sldId id="278" r:id="rId15"/>
    <p:sldId id="319" r:id="rId16"/>
    <p:sldId id="321" r:id="rId17"/>
    <p:sldId id="295" r:id="rId18"/>
    <p:sldId id="331" r:id="rId19"/>
    <p:sldId id="267" r:id="rId20"/>
    <p:sldId id="261" r:id="rId21"/>
    <p:sldId id="326" r:id="rId22"/>
    <p:sldId id="266" r:id="rId23"/>
    <p:sldId id="287" r:id="rId24"/>
    <p:sldId id="310" r:id="rId25"/>
    <p:sldId id="329" r:id="rId26"/>
    <p:sldId id="297" r:id="rId27"/>
  </p:sldIdLst>
  <p:sldSz cx="9144000" cy="6858000" type="screen4x3"/>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2880">
          <p15:clr>
            <a:srgbClr val="A4A3A4"/>
          </p15:clr>
        </p15:guide>
        <p15:guide id="3" orient="horz" pos="462">
          <p15:clr>
            <a:srgbClr val="A4A3A4"/>
          </p15:clr>
        </p15:guide>
        <p15:guide id="4" orient="horz" pos="4280">
          <p15:clr>
            <a:srgbClr val="A4A3A4"/>
          </p15:clr>
        </p15:guide>
        <p15:guide id="5" orient="horz" pos="770">
          <p15:clr>
            <a:srgbClr val="A4A3A4"/>
          </p15:clr>
        </p15:guide>
        <p15:guide id="6" orient="horz" pos="3929">
          <p15:clr>
            <a:srgbClr val="A4A3A4"/>
          </p15:clr>
        </p15:guide>
        <p15:guide id="7" orient="horz" pos="1234">
          <p15:clr>
            <a:srgbClr val="A4A3A4"/>
          </p15:clr>
        </p15:guide>
        <p15:guide id="8" pos="1447">
          <p15:clr>
            <a:srgbClr val="A4A3A4"/>
          </p15:clr>
        </p15:guide>
        <p15:guide id="9" pos="5330">
          <p15:clr>
            <a:srgbClr val="A4A3A4"/>
          </p15:clr>
        </p15:guide>
        <p15:guide id="10" pos="4669">
          <p15:clr>
            <a:srgbClr val="A4A3A4"/>
          </p15:clr>
        </p15:guide>
        <p15:guide id="11" pos="359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00"/>
    <a:srgbClr val="FF6600"/>
    <a:srgbClr val="9E25AB"/>
    <a:srgbClr val="075D11"/>
    <a:srgbClr val="FFE181"/>
    <a:srgbClr val="FF6699"/>
    <a:srgbClr val="0088EE"/>
    <a:srgbClr val="D636CB"/>
    <a:srgbClr val="B441CB"/>
    <a:srgbClr val="AF29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73063" autoAdjust="0"/>
  </p:normalViewPr>
  <p:slideViewPr>
    <p:cSldViewPr>
      <p:cViewPr varScale="1">
        <p:scale>
          <a:sx n="63" d="100"/>
          <a:sy n="63" d="100"/>
        </p:scale>
        <p:origin x="1882" y="62"/>
      </p:cViewPr>
      <p:guideLst>
        <p:guide orient="horz" pos="2175"/>
        <p:guide pos="2880"/>
        <p:guide orient="horz" pos="462"/>
        <p:guide orient="horz" pos="4280"/>
        <p:guide orient="horz" pos="770"/>
        <p:guide orient="horz" pos="3929"/>
        <p:guide orient="horz" pos="1234"/>
        <p:guide pos="1447"/>
        <p:guide pos="5330"/>
        <p:guide pos="4669"/>
        <p:guide pos="3595"/>
      </p:guideLst>
    </p:cSldViewPr>
  </p:slideViewPr>
  <p:notesTextViewPr>
    <p:cViewPr>
      <p:scale>
        <a:sx n="1" d="1"/>
        <a:sy n="1" d="1"/>
      </p:scale>
      <p:origin x="0" y="0"/>
    </p:cViewPr>
  </p:notesTextViewPr>
  <p:sorterViewPr>
    <p:cViewPr>
      <p:scale>
        <a:sx n="104" d="100"/>
        <a:sy n="104" d="100"/>
      </p:scale>
      <p:origin x="0" y="0"/>
    </p:cViewPr>
  </p:sorterViewPr>
  <p:notesViewPr>
    <p:cSldViewPr>
      <p:cViewPr varScale="1">
        <p:scale>
          <a:sx n="43" d="100"/>
          <a:sy n="43" d="100"/>
        </p:scale>
        <p:origin x="229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1" name="ヘッダー プレースホルダー 1"/>
          <p:cNvSpPr>
            <a:spLocks noGrp="1"/>
          </p:cNvSpPr>
          <p:nvPr>
            <p:ph type="hdr" sz="quarter"/>
          </p:nvPr>
        </p:nvSpPr>
        <p:spPr>
          <a:xfrm>
            <a:off x="3" y="1"/>
            <a:ext cx="2985466" cy="502951"/>
          </a:xfrm>
          <a:prstGeom prst="rect">
            <a:avLst/>
          </a:prstGeom>
        </p:spPr>
        <p:txBody>
          <a:bodyPr vert="horz" lIns="93095" tIns="46548" rIns="93095" bIns="46548" rtlCol="0"/>
          <a:lstStyle>
            <a:lvl1pPr algn="l">
              <a:defRPr sz="1200"/>
            </a:lvl1pPr>
          </a:lstStyle>
          <a:p>
            <a:endParaRPr kumimoji="1" lang="ja-JP" altLang="en-US"/>
          </a:p>
        </p:txBody>
      </p:sp>
      <p:sp>
        <p:nvSpPr>
          <p:cNvPr id="1112" name="日付プレースホルダー 2"/>
          <p:cNvSpPr>
            <a:spLocks noGrp="1"/>
          </p:cNvSpPr>
          <p:nvPr>
            <p:ph type="dt" sz="quarter" idx="1"/>
          </p:nvPr>
        </p:nvSpPr>
        <p:spPr>
          <a:xfrm>
            <a:off x="3901074" y="1"/>
            <a:ext cx="2985465" cy="502951"/>
          </a:xfrm>
          <a:prstGeom prst="rect">
            <a:avLst/>
          </a:prstGeom>
        </p:spPr>
        <p:txBody>
          <a:bodyPr vert="horz" lIns="93095" tIns="46548" rIns="93095" bIns="46548" rtlCol="0"/>
          <a:lstStyle>
            <a:lvl1pPr algn="r">
              <a:defRPr sz="1200"/>
            </a:lvl1pPr>
          </a:lstStyle>
          <a:p>
            <a:fld id="{CEB2C3D2-0A54-4F60-86C5-F1517560E5CA}" type="datetimeFigureOut">
              <a:rPr kumimoji="1" lang="ja-JP" altLang="en-US" smtClean="0"/>
              <a:t>2025/2/20</a:t>
            </a:fld>
            <a:endParaRPr kumimoji="1" lang="ja-JP" altLang="en-US"/>
          </a:p>
        </p:txBody>
      </p:sp>
      <p:sp>
        <p:nvSpPr>
          <p:cNvPr id="1113" name="フッター プレースホルダー 3"/>
          <p:cNvSpPr>
            <a:spLocks noGrp="1"/>
          </p:cNvSpPr>
          <p:nvPr>
            <p:ph type="ftr" sz="quarter" idx="2"/>
          </p:nvPr>
        </p:nvSpPr>
        <p:spPr>
          <a:xfrm>
            <a:off x="3" y="9515762"/>
            <a:ext cx="2985466" cy="502951"/>
          </a:xfrm>
          <a:prstGeom prst="rect">
            <a:avLst/>
          </a:prstGeom>
        </p:spPr>
        <p:txBody>
          <a:bodyPr vert="horz" lIns="93095" tIns="46548" rIns="93095" bIns="46548" rtlCol="0" anchor="b"/>
          <a:lstStyle>
            <a:lvl1pPr algn="l">
              <a:defRPr sz="1200"/>
            </a:lvl1pPr>
          </a:lstStyle>
          <a:p>
            <a:endParaRPr kumimoji="1" lang="ja-JP" altLang="en-US"/>
          </a:p>
        </p:txBody>
      </p:sp>
      <p:sp>
        <p:nvSpPr>
          <p:cNvPr id="1114" name="スライド番号プレースホルダー 4"/>
          <p:cNvSpPr>
            <a:spLocks noGrp="1"/>
          </p:cNvSpPr>
          <p:nvPr>
            <p:ph type="sldNum" sz="quarter" idx="3"/>
          </p:nvPr>
        </p:nvSpPr>
        <p:spPr>
          <a:xfrm>
            <a:off x="3901074" y="9515762"/>
            <a:ext cx="2985465" cy="502951"/>
          </a:xfrm>
          <a:prstGeom prst="rect">
            <a:avLst/>
          </a:prstGeom>
        </p:spPr>
        <p:txBody>
          <a:bodyPr vert="horz" lIns="93095" tIns="46548" rIns="93095" bIns="46548" rtlCol="0" anchor="b"/>
          <a:lstStyle>
            <a:lvl1pPr algn="r">
              <a:defRPr sz="1200"/>
            </a:lvl1pPr>
          </a:lstStyle>
          <a:p>
            <a:fld id="{1CB58979-3852-4527-A64C-B42E9F8BC23A}"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4" name="ヘッダー プレースホルダー 1"/>
          <p:cNvSpPr>
            <a:spLocks noGrp="1"/>
          </p:cNvSpPr>
          <p:nvPr>
            <p:ph type="hdr" sz="quarter"/>
          </p:nvPr>
        </p:nvSpPr>
        <p:spPr>
          <a:xfrm>
            <a:off x="3" y="0"/>
            <a:ext cx="2984871" cy="500936"/>
          </a:xfrm>
          <a:prstGeom prst="rect">
            <a:avLst/>
          </a:prstGeom>
        </p:spPr>
        <p:txBody>
          <a:bodyPr vert="horz" lIns="93095" tIns="46548" rIns="93095" bIns="46548" rtlCol="0"/>
          <a:lstStyle>
            <a:lvl1pPr algn="l">
              <a:defRPr sz="1200"/>
            </a:lvl1pPr>
          </a:lstStyle>
          <a:p>
            <a:endParaRPr kumimoji="1" lang="ja-JP" altLang="en-US"/>
          </a:p>
        </p:txBody>
      </p:sp>
      <p:sp>
        <p:nvSpPr>
          <p:cNvPr id="1105" name="日付プレースホルダー 2"/>
          <p:cNvSpPr>
            <a:spLocks noGrp="1"/>
          </p:cNvSpPr>
          <p:nvPr>
            <p:ph type="dt" idx="1"/>
          </p:nvPr>
        </p:nvSpPr>
        <p:spPr>
          <a:xfrm>
            <a:off x="3901700" y="0"/>
            <a:ext cx="2984871" cy="500936"/>
          </a:xfrm>
          <a:prstGeom prst="rect">
            <a:avLst/>
          </a:prstGeom>
        </p:spPr>
        <p:txBody>
          <a:bodyPr vert="horz" lIns="93095" tIns="46548" rIns="93095" bIns="46548" rtlCol="0"/>
          <a:lstStyle>
            <a:lvl1pPr algn="r">
              <a:defRPr sz="1200"/>
            </a:lvl1pPr>
          </a:lstStyle>
          <a:p>
            <a:fld id="{571B7898-C192-4165-927E-DA37FA6FD7A2}" type="datetimeFigureOut">
              <a:rPr kumimoji="1" lang="ja-JP" altLang="en-US" smtClean="0"/>
              <a:t>2025/2/20</a:t>
            </a:fld>
            <a:endParaRPr kumimoji="1" lang="ja-JP" altLang="en-US"/>
          </a:p>
        </p:txBody>
      </p:sp>
      <p:sp>
        <p:nvSpPr>
          <p:cNvPr id="1106" name="スライド イメージ プレースホルダー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3095" tIns="46548" rIns="93095" bIns="46548" rtlCol="0" anchor="ctr"/>
          <a:lstStyle/>
          <a:p>
            <a:endParaRPr lang="ja-JP" altLang="en-US"/>
          </a:p>
        </p:txBody>
      </p:sp>
      <p:sp>
        <p:nvSpPr>
          <p:cNvPr id="1107" name="ノート プレースホルダー 4"/>
          <p:cNvSpPr>
            <a:spLocks noGrp="1"/>
          </p:cNvSpPr>
          <p:nvPr>
            <p:ph type="body" sz="quarter" idx="3"/>
          </p:nvPr>
        </p:nvSpPr>
        <p:spPr>
          <a:xfrm>
            <a:off x="688817" y="4758892"/>
            <a:ext cx="5510530" cy="4508421"/>
          </a:xfrm>
          <a:prstGeom prst="rect">
            <a:avLst/>
          </a:prstGeom>
        </p:spPr>
        <p:txBody>
          <a:bodyPr vert="horz" lIns="93095" tIns="46548" rIns="93095" bIns="4654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8" name="フッター プレースホルダー 5"/>
          <p:cNvSpPr>
            <a:spLocks noGrp="1"/>
          </p:cNvSpPr>
          <p:nvPr>
            <p:ph type="ftr" sz="quarter" idx="4"/>
          </p:nvPr>
        </p:nvSpPr>
        <p:spPr>
          <a:xfrm>
            <a:off x="3" y="9516039"/>
            <a:ext cx="2984871" cy="500936"/>
          </a:xfrm>
          <a:prstGeom prst="rect">
            <a:avLst/>
          </a:prstGeom>
        </p:spPr>
        <p:txBody>
          <a:bodyPr vert="horz" lIns="93095" tIns="46548" rIns="93095" bIns="46548" rtlCol="0" anchor="b"/>
          <a:lstStyle>
            <a:lvl1pPr algn="l">
              <a:defRPr sz="1200"/>
            </a:lvl1pPr>
          </a:lstStyle>
          <a:p>
            <a:endParaRPr kumimoji="1" lang="ja-JP" altLang="en-US"/>
          </a:p>
        </p:txBody>
      </p:sp>
      <p:sp>
        <p:nvSpPr>
          <p:cNvPr id="1109" name="スライド番号プレースホルダー 6"/>
          <p:cNvSpPr>
            <a:spLocks noGrp="1"/>
          </p:cNvSpPr>
          <p:nvPr>
            <p:ph type="sldNum" sz="quarter" idx="5"/>
          </p:nvPr>
        </p:nvSpPr>
        <p:spPr>
          <a:xfrm>
            <a:off x="3901700" y="9516039"/>
            <a:ext cx="2984871" cy="500936"/>
          </a:xfrm>
          <a:prstGeom prst="rect">
            <a:avLst/>
          </a:prstGeom>
        </p:spPr>
        <p:txBody>
          <a:bodyPr vert="horz" lIns="93095" tIns="46548" rIns="93095" bIns="46548" rtlCol="0" anchor="b"/>
          <a:lstStyle>
            <a:lvl1pPr algn="r">
              <a:defRPr sz="1200"/>
            </a:lvl1pPr>
          </a:lstStyle>
          <a:p>
            <a:fld id="{96BBB197-2DF4-4E91-A988-03D69B58B699}"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授業に入る前にみんなに伝えたいことがあります。</a:t>
            </a:r>
            <a:endParaRPr kumimoji="1" lang="en-US" altLang="ja-JP" dirty="0"/>
          </a:p>
          <a:p>
            <a:endParaRPr kumimoji="1" lang="en-US" altLang="ja-JP" dirty="0"/>
          </a:p>
          <a:p>
            <a:r>
              <a:rPr kumimoji="1" lang="ja-JP" altLang="en-US" dirty="0"/>
              <a:t>今から「がん」について学んでいきますが、「がん」は特別な病気ではありません。とても身近な病気です。つらくなったり、悲しい気持ちになったりすることもあると思います。</a:t>
            </a:r>
            <a:endParaRPr kumimoji="1" lang="en-US" altLang="ja-JP" dirty="0"/>
          </a:p>
          <a:p>
            <a:r>
              <a:rPr kumimoji="1" lang="ja-JP" altLang="en-US" dirty="0"/>
              <a:t>その時は我慢せずに、近くの先生に声をかけるか、途中で退室しても大丈夫です。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ところで、がんの要因はなんやろうね？発表してください。</a:t>
            </a:r>
          </a:p>
          <a:p>
            <a:endParaRPr lang="en-US" altLang="ja-JP" sz="1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実は教科書にもこんな資料がある</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がんの要因には、喫煙や過度の飲酒、不適切な食事、</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運動不足といった生活習慣や、</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細菌・ウイルスの感染などさまざまなものがあります。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endParaRPr lang="ja-JP" altLang="en-US" sz="1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スライド イメージ プレースホルダー 1"/>
          <p:cNvSpPr>
            <a:spLocks noGrp="1" noRot="1" noChangeAspect="1"/>
          </p:cNvSpPr>
          <p:nvPr>
            <p:ph type="sldImg"/>
          </p:nvPr>
        </p:nvSpPr>
        <p:spPr/>
      </p:sp>
      <p:sp>
        <p:nvSpPr>
          <p:cNvPr id="1284"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分かっている主ながんの要因は、</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１つ目は細菌・ウイルスに関するもの</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２つ目は生活習慣に関するもの</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３つ目は遺伝的原因に関するもの</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大きく３つに分けられます。</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（足りないものを話しながら付け足していく）</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みんなは生活習慣について（のイメージがあるよね）考えたね。　　</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要因の一つである「細菌・ウイルス」について、専門的なことを</a:t>
            </a:r>
            <a:r>
              <a:rPr lang="ja-JP" altLang="en-US" sz="1800" dirty="0">
                <a:highlight>
                  <a:srgbClr val="FFFF00"/>
                </a:highlight>
                <a:latin typeface="BIZ UDPゴシック" panose="020B0400000000000000" pitchFamily="50" charset="-128"/>
                <a:ea typeface="BIZ UDPゴシック" panose="020B0400000000000000" pitchFamily="50" charset="-128"/>
              </a:rPr>
              <a:t>桂川さん</a:t>
            </a:r>
            <a:r>
              <a:rPr lang="ja-JP" altLang="en-US" sz="1800" dirty="0">
                <a:latin typeface="BIZ UDPゴシック" panose="020B0400000000000000" pitchFamily="50" charset="-128"/>
                <a:ea typeface="BIZ UDPゴシック" panose="020B0400000000000000" pitchFamily="50" charset="-128"/>
              </a:rPr>
              <a:t>から教えていただきます。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p:txBody>
      </p:sp>
      <p:sp>
        <p:nvSpPr>
          <p:cNvPr id="1285" name="スライド番号プレースホルダー 3"/>
          <p:cNvSpPr>
            <a:spLocks noGrp="1"/>
          </p:cNvSpPr>
          <p:nvPr>
            <p:ph type="sldNum" sz="quarter" idx="10"/>
          </p:nvPr>
        </p:nvSpPr>
        <p:spPr/>
        <p:txBody>
          <a:bodyPr/>
          <a:lstStyle/>
          <a:p>
            <a:fld id="{96BBB197-2DF4-4E91-A988-03D69B58B699}" type="slidenum">
              <a:rPr kumimoji="1" lang="ja-JP" altLang="en-US" smtClean="0"/>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スライド イメージ プレースホルダー 1"/>
          <p:cNvSpPr>
            <a:spLocks noGrp="1" noRot="1" noChangeAspect="1"/>
          </p:cNvSpPr>
          <p:nvPr>
            <p:ph type="sldImg"/>
          </p:nvPr>
        </p:nvSpPr>
        <p:spPr/>
      </p:sp>
      <p:sp>
        <p:nvSpPr>
          <p:cNvPr id="1284"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（桂川）がんという病気は、世界でも主要死亡原因で、治療や原因の解明に力を注がれている病気です。</a:t>
            </a: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日本では、男性のがんの４割、女性のがんの３割は生活習慣や、ウイルスが原因であると分かってきました。</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細菌、ウイルス感染について私から説明を加えます。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細菌やウイルスというと、インフルエンザやコロナウイルスを連想する。これらは感染するとすぐに体の中で増えて、発熱や咳などの症状がでる。一方、がんになる細菌やウイルスは、それらとは全く違って、すぐに症状が出るわけではなく、長い時間をかけてがんになる可能性を高める。</a:t>
            </a:r>
          </a:p>
          <a:p>
            <a:r>
              <a:rPr lang="ja-JP" altLang="en-US" sz="1800" dirty="0">
                <a:latin typeface="BIZ UDPゴシック" panose="020B0400000000000000" pitchFamily="50" charset="-128"/>
                <a:ea typeface="BIZ UDPゴシック" panose="020B0400000000000000" pitchFamily="50" charset="-128"/>
              </a:rPr>
              <a:t>例えば、</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ピロリ菌は胃の中に住む細菌で、主に子どものころに起こり、大人になってから新たに感染することは少ない。長い時間をかけてがん化する可能性があるウイルスです。ピロリ菌に感染していても飲み薬でやっつけることができる。胃の不調があったり、ピロリ感染をしている家族が居れば、検査することが大切です。</a:t>
            </a:r>
          </a:p>
          <a:p>
            <a:endParaRPr lang="ja-JP" altLang="en-US" sz="1800" dirty="0">
              <a:latin typeface="BIZ UDPゴシック" panose="020B0400000000000000" pitchFamily="50" charset="-128"/>
              <a:ea typeface="BIZ UDPゴシック" panose="020B0400000000000000" pitchFamily="50" charset="-128"/>
            </a:endParaRPr>
          </a:p>
          <a:p>
            <a:r>
              <a:rPr lang="ja-JP" altLang="en-US" sz="1800">
                <a:sym typeface="+mn-ea"/>
              </a:rPr>
              <a:t>パピローマウイルスは、子宮がんやのどの奥のがんの原因となるウイルスで、主に性行為で感染する可能性がある。若い年齢の方が、ワクチンに対する免疫反応が強く、しっかりとした免疫がつきやすいことが知られていて、ワクチンを10代前半（おおむね9〜14歳）で接種することが推奨されている。この時期に接種することで、長期的な予防効果が期待できる。</a:t>
            </a:r>
            <a:endParaRPr lang="ja-JP" altLang="en-US" sz="1800"/>
          </a:p>
          <a:p>
            <a:endParaRPr lang="ja-JP" altLang="en-US" sz="1800"/>
          </a:p>
          <a:p>
            <a:r>
              <a:rPr lang="ja-JP" altLang="en-US" sz="1800">
                <a:sym typeface="+mn-ea"/>
              </a:rPr>
              <a:t>細菌やウイルスに感染していても必ずしもがん化するとも限らない。ただ長時間にかけがん化するため、早期発見で治すことができる。</a:t>
            </a:r>
            <a:endParaRPr lang="ja-JP" altLang="en-US" sz="1800"/>
          </a:p>
          <a:p>
            <a:endParaRPr lang="en-US" altLang="ja-JP" sz="1800" dirty="0">
              <a:highlight>
                <a:srgbClr val="FFFF00"/>
              </a:highlight>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（谷口）</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細菌・ウイルスにはどんなのがあった？</a:t>
            </a:r>
          </a:p>
          <a:p>
            <a:r>
              <a:rPr lang="ja-JP" altLang="en-US" sz="1800" dirty="0">
                <a:latin typeface="BIZ UDPゴシック" panose="020B0400000000000000" pitchFamily="50" charset="-128"/>
                <a:ea typeface="BIZ UDPゴシック" panose="020B0400000000000000" pitchFamily="50" charset="-128"/>
              </a:rPr>
              <a:t>（子供に聞きながらホワイトボードに貼る）・ピロリ菌　　・パピローマウイルス</a:t>
            </a:r>
          </a:p>
          <a:p>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p:txBody>
      </p:sp>
      <p:sp>
        <p:nvSpPr>
          <p:cNvPr id="1285" name="スライド番号プレースホルダー 3"/>
          <p:cNvSpPr>
            <a:spLocks noGrp="1"/>
          </p:cNvSpPr>
          <p:nvPr>
            <p:ph type="sldNum" sz="quarter" idx="10"/>
          </p:nvPr>
        </p:nvSpPr>
        <p:spPr/>
        <p:txBody>
          <a:bodyPr/>
          <a:lstStyle/>
          <a:p>
            <a:fld id="{96BBB197-2DF4-4E91-A988-03D69B58B699}" type="slidenum">
              <a:rPr kumimoji="1" lang="ja-JP" altLang="en-US" smtClean="0"/>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スライド イメージ プレースホルダー 1"/>
          <p:cNvSpPr>
            <a:spLocks noGrp="1" noRot="1" noChangeAspect="1"/>
          </p:cNvSpPr>
          <p:nvPr>
            <p:ph type="sldImg"/>
          </p:nvPr>
        </p:nvSpPr>
        <p:spPr/>
      </p:sp>
      <p:sp>
        <p:nvSpPr>
          <p:cNvPr id="1264"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がんには要因のわからないものもあります。</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小児がんも含め</a:t>
            </a:r>
            <a:r>
              <a:rPr lang="ja-JP" altLang="en-US" sz="1800" dirty="0">
                <a:highlight>
                  <a:srgbClr val="FFFF00"/>
                </a:highlight>
                <a:latin typeface="BIZ UDPゴシック" panose="020B0400000000000000" pitchFamily="50" charset="-128"/>
                <a:ea typeface="BIZ UDPゴシック" panose="020B0400000000000000" pitchFamily="50" charset="-128"/>
                <a:sym typeface="+mn-ea"/>
              </a:rPr>
              <a:t>男性の約</a:t>
            </a:r>
            <a:r>
              <a:rPr lang="en-US" altLang="ja-JP" sz="1800" dirty="0">
                <a:highlight>
                  <a:srgbClr val="FFFF00"/>
                </a:highlight>
                <a:latin typeface="BIZ UDPゴシック" panose="020B0400000000000000" pitchFamily="50" charset="-128"/>
                <a:ea typeface="BIZ UDPゴシック" panose="020B0400000000000000" pitchFamily="50" charset="-128"/>
                <a:sym typeface="+mn-ea"/>
              </a:rPr>
              <a:t>6</a:t>
            </a:r>
            <a:r>
              <a:rPr lang="ja-JP" altLang="en-US" sz="1800" dirty="0">
                <a:highlight>
                  <a:srgbClr val="FFFF00"/>
                </a:highlight>
                <a:latin typeface="BIZ UDPゴシック" panose="020B0400000000000000" pitchFamily="50" charset="-128"/>
                <a:ea typeface="BIZ UDPゴシック" panose="020B0400000000000000" pitchFamily="50" charset="-128"/>
                <a:sym typeface="+mn-ea"/>
              </a:rPr>
              <a:t>割、女性の約７割は</a:t>
            </a:r>
            <a:r>
              <a:rPr lang="ja-JP" altLang="en-US" sz="1800" dirty="0">
                <a:latin typeface="BIZ UDPゴシック" panose="020B0400000000000000" pitchFamily="50" charset="-128"/>
                <a:ea typeface="BIZ UDPゴシック" panose="020B0400000000000000" pitchFamily="50" charset="-128"/>
              </a:rPr>
              <a:t>生活習慣や細菌・ウイルスとは関係なく発症するものが多いです。</a:t>
            </a:r>
          </a:p>
          <a:p>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solidFill>
                <a:srgbClr val="FF0000"/>
              </a:solidFill>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それでは</a:t>
            </a:r>
            <a:r>
              <a:rPr lang="ja-JP" altLang="en-US" sz="1800" dirty="0">
                <a:highlight>
                  <a:srgbClr val="FFFF00"/>
                </a:highlight>
                <a:latin typeface="BIZ UDPゴシック" panose="020B0400000000000000" pitchFamily="50" charset="-128"/>
                <a:ea typeface="BIZ UDPゴシック" panose="020B0400000000000000" pitchFamily="50" charset="-128"/>
              </a:rPr>
              <a:t>桂川さん</a:t>
            </a:r>
            <a:r>
              <a:rPr lang="ja-JP" altLang="en-US" sz="1800" dirty="0">
                <a:latin typeface="BIZ UDPゴシック" panose="020B0400000000000000" pitchFamily="50" charset="-128"/>
                <a:ea typeface="BIZ UDPゴシック" panose="020B0400000000000000" pitchFamily="50" charset="-128"/>
              </a:rPr>
              <a:t>からがんについてさらに詳しく教えていただきましょう。</a:t>
            </a:r>
          </a:p>
          <a:p>
            <a:endParaRPr lang="ja-JP" altLang="en-US" sz="1800" dirty="0">
              <a:latin typeface="BIZ UDPゴシック" panose="020B0400000000000000" pitchFamily="50" charset="-128"/>
              <a:ea typeface="BIZ UDPゴシック" panose="020B0400000000000000" pitchFamily="50" charset="-128"/>
            </a:endParaRPr>
          </a:p>
        </p:txBody>
      </p:sp>
      <p:sp>
        <p:nvSpPr>
          <p:cNvPr id="1265" name="スライド番号プレースホルダー 3"/>
          <p:cNvSpPr>
            <a:spLocks noGrp="1"/>
          </p:cNvSpPr>
          <p:nvPr>
            <p:ph type="sldNum" sz="quarter" idx="10"/>
          </p:nvPr>
        </p:nvSpPr>
        <p:spPr/>
        <p:txBody>
          <a:bodyPr/>
          <a:lstStyle/>
          <a:p>
            <a:fld id="{96BBB197-2DF4-4E91-A988-03D69B58B699}" type="slidenum">
              <a:rPr kumimoji="1" lang="ja-JP" altLang="en-US" smtClean="0"/>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桂川</a:t>
            </a:r>
            <a:endParaRPr lang="en-US" altLang="ja-JP" sz="1800" dirty="0">
              <a:latin typeface="BIZ UDPゴシック" panose="020B0400000000000000" pitchFamily="50" charset="-128"/>
              <a:ea typeface="BIZ UDPゴシック" panose="020B0400000000000000" pitchFamily="50" charset="-128"/>
            </a:endParaRPr>
          </a:p>
          <a:p>
            <a:endParaRPr lang="ja-JP" altLang="en-US"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今、日本では、日本人の２人に１人ががんになるという結果がでています。</a:t>
            </a:r>
            <a:endParaRPr lang="en-US" altLang="ja-JP" sz="1800"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先ほど、谷口先生の説明にあったように、がん細胞は異常な細胞がふえることで生まれます。</a:t>
            </a:r>
          </a:p>
          <a:p>
            <a:endParaRPr lang="ja-JP" altLang="en-US"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年をとると、細胞の修復のしくみが働かなくなりやすく、異常な細胞ができやすい。</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５０歳くらいになると、その修復力が少しずつ弱くなり、がん細胞が増えてしまうことがある。</a:t>
            </a: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（下記は話さないかも）</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highlight>
                  <a:srgbClr val="C0C0C0"/>
                </a:highlight>
                <a:latin typeface="BIZ UDPゴシック" panose="020B0400000000000000" pitchFamily="50" charset="-128"/>
                <a:ea typeface="BIZ UDPゴシック" panose="020B0400000000000000" pitchFamily="50" charset="-128"/>
              </a:rPr>
              <a:t>また、年を重ねると、タバコやお酒、紫外線などの影響を長く受け続けるため、それが原因で細胞がダメージを受け、がんになる可能性も高まる。</a:t>
            </a:r>
            <a:endParaRPr lang="en-US" altLang="ja-JP" sz="1800" dirty="0">
              <a:highlight>
                <a:srgbClr val="C0C0C0"/>
              </a:highlight>
              <a:latin typeface="BIZ UDPゴシック" panose="020B0400000000000000" pitchFamily="50" charset="-128"/>
              <a:ea typeface="BIZ UDPゴシック" panose="020B0400000000000000" pitchFamily="50" charset="-128"/>
            </a:endParaRPr>
          </a:p>
          <a:p>
            <a:endParaRPr lang="en-US" altLang="ja-JP" sz="1800" dirty="0">
              <a:highlight>
                <a:srgbClr val="C0C0C0"/>
              </a:highlight>
              <a:latin typeface="BIZ UDPゴシック" panose="020B0400000000000000" pitchFamily="50" charset="-128"/>
              <a:ea typeface="BIZ UDPゴシック" panose="020B0400000000000000" pitchFamily="50" charset="-128"/>
            </a:endParaRPr>
          </a:p>
          <a:p>
            <a:r>
              <a:rPr lang="ja-JP" altLang="en-US" sz="1800" dirty="0">
                <a:highlight>
                  <a:srgbClr val="C0C0C0"/>
                </a:highlight>
                <a:latin typeface="BIZ UDPゴシック" panose="020B0400000000000000" pitchFamily="50" charset="-128"/>
                <a:ea typeface="BIZ UDPゴシック" panose="020B0400000000000000" pitchFamily="50" charset="-128"/>
              </a:rPr>
              <a:t>つまり、５０歳前後になると、長い間の細胞のミスやダメージがたまって、がんになるリスクが高まる。</a:t>
            </a:r>
            <a:endParaRPr lang="en-US" altLang="ja-JP" sz="1800" dirty="0">
              <a:highlight>
                <a:srgbClr val="C0C0C0"/>
              </a:highlight>
              <a:latin typeface="BIZ UDPゴシック" panose="020B0400000000000000" pitchFamily="50" charset="-128"/>
              <a:ea typeface="BIZ UDPゴシック" panose="020B0400000000000000" pitchFamily="50" charset="-128"/>
            </a:endParaRPr>
          </a:p>
          <a:p>
            <a:endParaRPr lang="en-US" altLang="ja-JP" sz="1800" dirty="0">
              <a:highlight>
                <a:srgbClr val="C0C0C0"/>
              </a:highlight>
              <a:latin typeface="BIZ UDPゴシック" panose="020B0400000000000000" pitchFamily="50" charset="-128"/>
              <a:ea typeface="BIZ UDPゴシック" panose="020B0400000000000000" pitchFamily="50" charset="-128"/>
            </a:endParaRPr>
          </a:p>
          <a:p>
            <a:r>
              <a:rPr lang="en-US" altLang="ja-JP" sz="1800" dirty="0">
                <a:highlight>
                  <a:srgbClr val="C0C0C0"/>
                </a:highlight>
                <a:latin typeface="BIZ UDPゴシック" panose="020B0400000000000000" pitchFamily="50" charset="-128"/>
                <a:ea typeface="BIZ UDPゴシック" panose="020B0400000000000000" pitchFamily="50" charset="-128"/>
              </a:rPr>
              <a:t>AYA</a:t>
            </a:r>
            <a:r>
              <a:rPr lang="ja-JP" altLang="en-US" sz="1800" dirty="0">
                <a:highlight>
                  <a:srgbClr val="C0C0C0"/>
                </a:highlight>
                <a:latin typeface="BIZ UDPゴシック" panose="020B0400000000000000" pitchFamily="50" charset="-128"/>
                <a:ea typeface="BIZ UDPゴシック" panose="020B0400000000000000" pitchFamily="50" charset="-128"/>
              </a:rPr>
              <a:t>世代といって１５歳から４０歳未満の若い人がなるがんの８割近くは女性で、乳がんや子宮がんなど女性ホルモンに関わるがんが多く報告されている。</a:t>
            </a:r>
            <a:endParaRPr lang="en-US" altLang="ja-JP" sz="1800" dirty="0">
              <a:highlight>
                <a:srgbClr val="C0C0C0"/>
              </a:highlight>
              <a:latin typeface="BIZ UDPゴシック" panose="020B0400000000000000" pitchFamily="50" charset="-128"/>
              <a:ea typeface="BIZ UDPゴシック" panose="020B0400000000000000" pitchFamily="50" charset="-128"/>
            </a:endParaRPr>
          </a:p>
          <a:p>
            <a:endParaRPr lang="en-US" altLang="ja-JP" sz="1800" dirty="0">
              <a:highlight>
                <a:srgbClr val="C0C0C0"/>
              </a:highlight>
              <a:latin typeface="BIZ UDPゴシック" panose="020B0400000000000000" pitchFamily="50" charset="-128"/>
              <a:ea typeface="BIZ UDPゴシック" panose="020B0400000000000000" pitchFamily="50" charset="-128"/>
            </a:endParaRPr>
          </a:p>
          <a:p>
            <a:r>
              <a:rPr lang="ja-JP" altLang="en-US" sz="1800" dirty="0">
                <a:highlight>
                  <a:srgbClr val="C0C0C0"/>
                </a:highlight>
                <a:latin typeface="BIZ UDPゴシック" panose="020B0400000000000000" pitchFamily="50" charset="-128"/>
                <a:ea typeface="BIZ UDPゴシック" panose="020B0400000000000000" pitchFamily="50" charset="-128"/>
              </a:rPr>
              <a:t>こういった特徴も踏まえて検診をうけることを念頭に置いていくとよい。</a:t>
            </a: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16</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スライド イメージ プレースホルダー 1"/>
          <p:cNvSpPr>
            <a:spLocks noGrp="1" noRot="1" noChangeAspect="1"/>
          </p:cNvSpPr>
          <p:nvPr>
            <p:ph type="sldImg"/>
          </p:nvPr>
        </p:nvSpPr>
        <p:spPr/>
      </p:sp>
      <p:sp>
        <p:nvSpPr>
          <p:cNvPr id="1168"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がんは検診でみつかる大きさになるまでに１０年以上かかることがある。</a:t>
            </a:r>
          </a:p>
          <a:p>
            <a:r>
              <a:rPr lang="ja-JP" altLang="en-US" sz="1800" dirty="0">
                <a:latin typeface="BIZ UDPゴシック" panose="020B0400000000000000" pitchFamily="50" charset="-128"/>
                <a:ea typeface="BIZ UDPゴシック" panose="020B0400000000000000" pitchFamily="50" charset="-128"/>
              </a:rPr>
              <a:t>検診で小さいうちに見つければ早く治療できる。</a:t>
            </a:r>
          </a:p>
          <a:p>
            <a:endParaRPr lang="ja-JP" altLang="en-US"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それも踏まえて、５０歳前後からがんになる人が増えるけど、がんの成長には時間がかかるから、</a:t>
            </a:r>
            <a:r>
              <a:rPr lang="ja-JP" altLang="en-US" sz="1800" dirty="0">
                <a:latin typeface="BIZ UDPゴシック" panose="020B0400000000000000" pitchFamily="50" charset="-128"/>
                <a:ea typeface="BIZ UDPゴシック" panose="020B0400000000000000" pitchFamily="50" charset="-128"/>
                <a:sym typeface="+mn-ea"/>
              </a:rPr>
              <a:t>主要ながんの検診は４０歳から開始されている。</a:t>
            </a:r>
            <a:endParaRPr lang="ja-JP" altLang="en-US" sz="1800" dirty="0">
              <a:latin typeface="BIZ UDPゴシック" panose="020B0400000000000000" pitchFamily="50" charset="-128"/>
              <a:ea typeface="BIZ UDPゴシック" panose="020B0400000000000000" pitchFamily="50" charset="-128"/>
            </a:endParaRPr>
          </a:p>
        </p:txBody>
      </p:sp>
      <p:sp>
        <p:nvSpPr>
          <p:cNvPr id="1169" name="スライド番号プレースホルダー 3"/>
          <p:cNvSpPr>
            <a:spLocks noGrp="1"/>
          </p:cNvSpPr>
          <p:nvPr>
            <p:ph type="sldNum" sz="quarter" idx="10"/>
          </p:nvPr>
        </p:nvSpPr>
        <p:spPr/>
        <p:txBody>
          <a:bodyPr/>
          <a:lstStyle/>
          <a:p>
            <a:fld id="{96BBB197-2DF4-4E91-A988-03D69B58B699}" type="slidenum">
              <a:rPr kumimoji="1" lang="ja-JP" altLang="en-US" smtClean="0"/>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a:t>男性のがんの43.4％、女性のがんの25.3％は、ここにあげた生活習慣や感染が原因でがんになったと考えられ、生活習慣に気を付けるよう呼びかけている。</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a:t>５つの健康習慣のうち０または</a:t>
            </a:r>
            <a:r>
              <a:rPr lang="en-US" altLang="ja-JP" dirty="0"/>
              <a:t>I</a:t>
            </a:r>
            <a:r>
              <a:rPr lang="ja-JP" altLang="en-US" dirty="0"/>
              <a:t>つのみを実践した場合のリスクを</a:t>
            </a:r>
            <a:r>
              <a:rPr lang="en-US" altLang="ja-JP" dirty="0"/>
              <a:t>100</a:t>
            </a:r>
            <a:r>
              <a:rPr lang="ja-JP" altLang="en-US" dirty="0"/>
              <a:t>とした場合、五つ実践すると</a:t>
            </a:r>
            <a:r>
              <a:rPr lang="ja-JP" altLang="en-US" dirty="0" err="1"/>
              <a:t>だんせい</a:t>
            </a:r>
            <a:r>
              <a:rPr lang="ja-JP" altLang="en-US" dirty="0"/>
              <a:t>で</a:t>
            </a:r>
            <a:r>
              <a:rPr lang="en-US" altLang="ja-JP" dirty="0"/>
              <a:t>43</a:t>
            </a:r>
            <a:r>
              <a:rPr lang="ja-JP" altLang="en-US" dirty="0"/>
              <a:t>％、女性で</a:t>
            </a:r>
            <a:r>
              <a:rPr lang="en-US" altLang="ja-JP" dirty="0"/>
              <a:t>37</a:t>
            </a:r>
            <a:r>
              <a:rPr lang="ja-JP" altLang="en-US" dirty="0"/>
              <a:t>％リスクが低下する。</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800" dirty="0">
                <a:latin typeface="BIZ UDPゴシック" panose="020B0400000000000000" pitchFamily="50" charset="-128"/>
                <a:ea typeface="BIZ UDPゴシック" panose="020B0400000000000000" pitchFamily="50" charset="-128"/>
              </a:rPr>
              <a:t>T1</a:t>
            </a:r>
            <a:r>
              <a:rPr lang="ja-JP" altLang="en-US" sz="1800" dirty="0">
                <a:latin typeface="BIZ UDPゴシック" panose="020B0400000000000000" pitchFamily="50" charset="-128"/>
                <a:ea typeface="BIZ UDPゴシック" panose="020B0400000000000000" pitchFamily="50" charset="-128"/>
              </a:rPr>
              <a:t>「本日は、下呂温泉病院の桂川麻由さんにお越しいただき、ご指導をいただきます。」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en-US" altLang="ja-JP" sz="1800" dirty="0">
                <a:latin typeface="BIZ UDPゴシック" panose="020B0400000000000000" pitchFamily="50" charset="-128"/>
                <a:ea typeface="BIZ UDPゴシック" panose="020B0400000000000000" pitchFamily="50" charset="-128"/>
              </a:rPr>
              <a:t>T2</a:t>
            </a:r>
            <a:r>
              <a:rPr lang="ja-JP" altLang="en-US" sz="1800" dirty="0">
                <a:latin typeface="BIZ UDPゴシック" panose="020B0400000000000000" pitchFamily="50" charset="-128"/>
                <a:ea typeface="BIZ UDPゴシック" panose="020B0400000000000000" pitchFamily="50" charset="-128"/>
              </a:rPr>
              <a:t>「</a:t>
            </a:r>
            <a:r>
              <a:rPr lang="ja-JP" altLang="en-US" sz="1800" dirty="0">
                <a:highlight>
                  <a:srgbClr val="FFFF00"/>
                </a:highlight>
                <a:latin typeface="BIZ UDPゴシック" panose="020B0400000000000000" pitchFamily="50" charset="-128"/>
                <a:ea typeface="BIZ UDPゴシック" panose="020B0400000000000000" pitchFamily="50" charset="-128"/>
              </a:rPr>
              <a:t>下呂温泉病院、看護師の桂川</a:t>
            </a:r>
            <a:r>
              <a:rPr lang="ja-JP" altLang="en-US" sz="1800" dirty="0">
                <a:solidFill>
                  <a:srgbClr val="FF0000"/>
                </a:solidFill>
                <a:highlight>
                  <a:srgbClr val="FFFF00"/>
                </a:highlight>
                <a:latin typeface="BIZ UDPゴシック" panose="020B0400000000000000" pitchFamily="50" charset="-128"/>
                <a:ea typeface="BIZ UDPゴシック" panose="020B0400000000000000" pitchFamily="50" charset="-128"/>
              </a:rPr>
              <a:t>です。普段は、緩和ケアという分野を中心にがんの病気になられた患者さんと関わる仕事をしています。今日は皆さんが、がんという病気を勉強すると聞いて、お手伝いにやって参りました。どうぞ宜しくお願いします。</a:t>
            </a:r>
            <a:r>
              <a:rPr lang="ja-JP" altLang="en-US" sz="1800" dirty="0">
                <a:highlight>
                  <a:srgbClr val="FFFF00"/>
                </a:highlight>
                <a:latin typeface="BIZ UDPゴシック" panose="020B0400000000000000" pitchFamily="50" charset="-128"/>
                <a:ea typeface="BIZ UDPゴシック" panose="020B0400000000000000" pitchFamily="50" charset="-128"/>
              </a:rPr>
              <a:t>」</a:t>
            </a:r>
            <a:endParaRPr lang="en-US" altLang="ja-JP" sz="1800" dirty="0">
              <a:highlight>
                <a:srgbClr val="FFFF00"/>
              </a:highlight>
              <a:latin typeface="BIZ UDPゴシック" panose="020B0400000000000000" pitchFamily="50" charset="-128"/>
              <a:ea typeface="BIZ UDPゴシック" panose="020B0400000000000000" pitchFamily="50" charset="-128"/>
            </a:endParaRPr>
          </a:p>
          <a:p>
            <a:endParaRPr lang="en-US" altLang="ja-JP" sz="1800" dirty="0">
              <a:highlight>
                <a:srgbClr val="FFFF00"/>
              </a:highlight>
              <a:latin typeface="BIZ UDPゴシック" panose="020B0400000000000000" pitchFamily="50" charset="-128"/>
              <a:ea typeface="BIZ UDPゴシック" panose="020B0400000000000000" pitchFamily="50" charset="-128"/>
            </a:endParaRPr>
          </a:p>
          <a:p>
            <a:r>
              <a:rPr lang="en-US" altLang="ja-JP" sz="1800" dirty="0">
                <a:latin typeface="BIZ UDPゴシック" panose="020B0400000000000000" pitchFamily="50" charset="-128"/>
                <a:ea typeface="BIZ UDPゴシック" panose="020B0400000000000000" pitchFamily="50" charset="-128"/>
              </a:rPr>
              <a:t>T1[</a:t>
            </a:r>
            <a:r>
              <a:rPr lang="ja-JP" altLang="en-US" sz="1800" dirty="0">
                <a:latin typeface="BIZ UDPゴシック" panose="020B0400000000000000" pitchFamily="50" charset="-128"/>
                <a:ea typeface="BIZ UDPゴシック" panose="020B0400000000000000" pitchFamily="50" charset="-128"/>
              </a:rPr>
              <a:t>よろしくお願いします。」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a:t>二人に一人はなる病気ですから、治療も日々進化をしています。</a:t>
            </a:r>
          </a:p>
          <a:p>
            <a:endParaRPr lang="ja-JP" altLang="en-US"/>
          </a:p>
          <a:p>
            <a:r>
              <a:rPr lang="ja-JP" altLang="en-US"/>
              <a:t>がんの治療法は、主に三つあり、がんの部分を取り除くおぺ　ろぼっと手術</a:t>
            </a:r>
          </a:p>
          <a:p>
            <a:endParaRPr lang="ja-JP" altLang="en-US"/>
          </a:p>
          <a:p>
            <a:r>
              <a:rPr lang="ja-JP" altLang="en-US"/>
              <a:t>放射線でがんを死滅させる。通院でもできる</a:t>
            </a:r>
          </a:p>
          <a:p>
            <a:endParaRPr lang="ja-JP" altLang="en-US"/>
          </a:p>
          <a:p>
            <a:r>
              <a:rPr lang="ja-JP" altLang="en-US"/>
              <a:t>飲み薬、注射などでがん細胞が増えるのを防ぐ化学療法。</a:t>
            </a:r>
          </a:p>
          <a:p>
            <a:endParaRPr lang="ja-JP" altLang="en-US"/>
          </a:p>
          <a:p>
            <a:r>
              <a:rPr lang="ja-JP" altLang="en-US"/>
              <a:t>がんの種類や状態によって選ぶ。治療方法も、薬も治療の発展は目覚ましい。</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治療が増えると、何が一番自分に合った治療なのか選択していくことが難しくなります。</a:t>
            </a:r>
          </a:p>
          <a:p>
            <a:endParaRPr lang="ja-JP" altLang="en-US"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乳がんになった方がいて、先生からあなたの病気（乳がんといっても色々種類があるので）だと、放射線治療でも手術でもどちらでもいいですよ。と説明されました。</a:t>
            </a:r>
          </a:p>
          <a:p>
            <a:r>
              <a:rPr lang="ja-JP" altLang="en-US" sz="1800" dirty="0">
                <a:latin typeface="BIZ UDPゴシック" panose="020B0400000000000000" pitchFamily="50" charset="-128"/>
                <a:ea typeface="BIZ UDPゴシック" panose="020B0400000000000000" pitchFamily="50" charset="-128"/>
              </a:rPr>
              <a:t>放射線治療だと体に傷をつけない利点があるけど、毎日通院で通わなければなりません。手術なら一回で病気をとってしまえるけれど、体に傷をつけるし、乳房をとってしまわなくてはなりません。と言われた。</a:t>
            </a:r>
          </a:p>
          <a:p>
            <a:r>
              <a:rPr lang="ja-JP" altLang="en-US" sz="1800" dirty="0">
                <a:latin typeface="BIZ UDPゴシック" panose="020B0400000000000000" pitchFamily="50" charset="-128"/>
                <a:ea typeface="BIZ UDPゴシック" panose="020B0400000000000000" pitchFamily="50" charset="-128"/>
              </a:rPr>
              <a:t>（皆さんだったらどちらを選択されますか）</a:t>
            </a:r>
          </a:p>
          <a:p>
            <a:r>
              <a:rPr lang="ja-JP" altLang="en-US" sz="1800" dirty="0">
                <a:latin typeface="BIZ UDPゴシック" panose="020B0400000000000000" pitchFamily="50" charset="-128"/>
                <a:ea typeface="BIZ UDPゴシック" panose="020B0400000000000000" pitchFamily="50" charset="-128"/>
              </a:rPr>
              <a:t>患者さんはご家族や周囲のいろんな方と相談して、手術を選択されました。そのわけをこう話されました。「私、一人暮らしなんです。娘は離れて生活しているし、仕事もあるでしょう。通院だと娘に迷惑をかけるから、手術の方がいいと思います。娘は、送迎するよ、何とか都合をつけるよって言ってくれたんですけど、手術なら切ってとってしまうから、気持ち的にも安心かなと思って。」</a:t>
            </a:r>
          </a:p>
          <a:p>
            <a:endParaRPr lang="ja-JP" altLang="en-US"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治療法を決める時に大切なことは、十分に説明を受けて、理解したうえで、自分が希望する生き方に合う治療法を選択することです。これをインフォームドコンセント（説明と同意）と言います。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endParaRPr lang="ja-JP" altLang="en-US" sz="1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スライド イメージ プレースホルダー 1"/>
          <p:cNvSpPr>
            <a:spLocks noGrp="1" noRot="1" noChangeAspect="1"/>
          </p:cNvSpPr>
          <p:nvPr>
            <p:ph type="sldImg"/>
          </p:nvPr>
        </p:nvSpPr>
        <p:spPr/>
      </p:sp>
      <p:sp>
        <p:nvSpPr>
          <p:cNvPr id="1305"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桂川</a:t>
            </a:r>
          </a:p>
          <a:p>
            <a:endParaRPr lang="en-US" altLang="ja-JP" sz="1800" dirty="0">
              <a:latin typeface="BIZ UDPゴシック" panose="020B0400000000000000" pitchFamily="50" charset="-128"/>
              <a:ea typeface="BIZ UDPゴシック" panose="020B0400000000000000" pitchFamily="50" charset="-128"/>
            </a:endParaRPr>
          </a:p>
          <a:p>
            <a:pPr defTabSz="914400">
              <a:defRPr/>
            </a:pPr>
            <a:r>
              <a:rPr lang="ja-JP" altLang="en-US" sz="1800" b="0" dirty="0">
                <a:solidFill>
                  <a:schemeClr val="tx1">
                    <a:lumMod val="75000"/>
                    <a:lumOff val="25000"/>
                  </a:schemeClr>
                </a:solidFill>
                <a:latin typeface="BIZ UDPゴシック" panose="020B0400000000000000" pitchFamily="50" charset="-128"/>
                <a:ea typeface="BIZ UDPゴシック" panose="020B0400000000000000" pitchFamily="50" charset="-128"/>
              </a:rPr>
              <a:t>・日本人の２人に１人ががんになる。</a:t>
            </a:r>
            <a:endParaRPr lang="en-US" altLang="ja-JP" sz="1800" b="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914400">
              <a:defRPr/>
            </a:pPr>
            <a:endParaRPr lang="en-US" altLang="ja-JP" sz="1800" b="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r>
              <a:rPr lang="ja-JP" altLang="en-US"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rPr>
              <a:t>・年齢が高くなるにつれてがんになるリスクも増える。検診を正しく受けたり、予防行為を実践することでがんの重症化を防ぐことにつながります。</a:t>
            </a:r>
          </a:p>
          <a:p>
            <a:endParaRPr lang="en-US" altLang="ja-JP"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defTabSz="914400">
              <a:defRPr/>
            </a:pPr>
            <a:r>
              <a:rPr lang="ja-JP" altLang="en-US"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rPr>
              <a:t>・がんの治療法には、手術療法・放射線療法・化学療法の３つがある。医療の進歩が目覚ましく進んでいます。</a:t>
            </a:r>
          </a:p>
          <a:p>
            <a:pPr defTabSz="914400">
              <a:defRPr/>
            </a:pPr>
            <a:endParaRPr lang="ja-JP" altLang="en-US" sz="1800" b="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b="0" dirty="0">
                <a:latin typeface="BIZ UDPゴシック" panose="020B0400000000000000" pitchFamily="50" charset="-128"/>
                <a:ea typeface="BIZ UDPゴシック" panose="020B0400000000000000" pitchFamily="50" charset="-128"/>
              </a:rPr>
              <a:t>□</a:t>
            </a:r>
            <a:r>
              <a:rPr lang="ja-JP" altLang="en-US"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rPr>
              <a:t>がんになったら、十分な説明を受け、理解した上で自分が希望する生き方に合った治療を選択することが大切です。</a:t>
            </a:r>
            <a:endParaRPr lang="en-US" altLang="ja-JP"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ja-JP"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rPr>
              <a:t>（谷口）桂川さん　ありがとうございました。</a:t>
            </a:r>
          </a:p>
          <a:p>
            <a:pPr marL="0" marR="0" lvl="0" indent="0" algn="l" defTabSz="914400" rtl="0" eaLnBrk="1" fontAlgn="auto" latinLnBrk="0" hangingPunct="1">
              <a:lnSpc>
                <a:spcPct val="100000"/>
              </a:lnSpc>
              <a:spcBef>
                <a:spcPts val="0"/>
              </a:spcBef>
              <a:spcAft>
                <a:spcPts val="0"/>
              </a:spcAft>
              <a:buClrTx/>
              <a:buSzTx/>
              <a:buFontTx/>
              <a:buNone/>
              <a:defRPr/>
            </a:pPr>
            <a:endParaRPr lang="ja-JP" altLang="en-US" sz="1800" b="0" spc="-1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endParaRPr lang="ja-JP" altLang="en-US" sz="1800" b="0" dirty="0">
              <a:latin typeface="BIZ UDPゴシック" panose="020B0400000000000000" pitchFamily="50" charset="-128"/>
              <a:ea typeface="BIZ UDPゴシック" panose="020B0400000000000000" pitchFamily="50" charset="-128"/>
            </a:endParaRPr>
          </a:p>
        </p:txBody>
      </p:sp>
      <p:sp>
        <p:nvSpPr>
          <p:cNvPr id="1306" name="スライド番号プレースホルダー 3"/>
          <p:cNvSpPr>
            <a:spLocks noGrp="1"/>
          </p:cNvSpPr>
          <p:nvPr>
            <p:ph type="sldNum" sz="quarter" idx="10"/>
          </p:nvPr>
        </p:nvSpPr>
        <p:spPr/>
        <p:txBody>
          <a:bodyPr/>
          <a:lstStyle/>
          <a:p>
            <a:fld id="{96BBB197-2DF4-4E91-A988-03D69B58B699}" type="slidenum">
              <a:rPr kumimoji="1" lang="ja-JP" altLang="en-US" smtClean="0"/>
              <a:t>22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生活を振り返ってがんにならないために自分にできることは何だろう。</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ワークシートに記入し、グループで交流しましょう。</a:t>
            </a:r>
            <a:endParaRPr lang="en-US" altLang="ja-JP" sz="1800" dirty="0">
              <a:latin typeface="BIZ UDPゴシック" panose="020B0400000000000000" pitchFamily="50" charset="-128"/>
              <a:ea typeface="BIZ UDPゴシック" panose="020B0400000000000000" pitchFamily="50" charset="-128"/>
            </a:endParaRPr>
          </a:p>
          <a:p>
            <a:endParaRPr lang="ja-JP" altLang="en-US" sz="1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23</a:t>
            </a:fld>
            <a:endParaRPr kumimoji="1" lang="ja-JP" altLang="en-US"/>
          </a:p>
        </p:txBody>
      </p:sp>
    </p:spTree>
    <p:extLst>
      <p:ext uri="{BB962C8B-B14F-4D97-AF65-F5344CB8AC3E}">
        <p14:creationId xmlns:p14="http://schemas.microsoft.com/office/powerpoint/2010/main" val="2859375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この人は誰だか分かりますか？水泳の池江璃花子さんですね。</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私と同じ２４歳。高校生の頃から水泳選手として活躍していましたが、</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en-US" altLang="ja-JP" sz="1800" dirty="0">
                <a:latin typeface="BIZ UDPゴシック" panose="020B0400000000000000" pitchFamily="50" charset="-128"/>
                <a:ea typeface="BIZ UDPゴシック" panose="020B0400000000000000" pitchFamily="50" charset="-128"/>
              </a:rPr>
              <a:t>2019</a:t>
            </a:r>
            <a:r>
              <a:rPr lang="ja-JP" altLang="en-US" sz="1800" dirty="0">
                <a:latin typeface="BIZ UDPゴシック" panose="020B0400000000000000" pitchFamily="50" charset="-128"/>
                <a:ea typeface="BIZ UDPゴシック" panose="020B0400000000000000" pitchFamily="50" charset="-128"/>
              </a:rPr>
              <a:t>年１８歳の時に白血病であることを公表。</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白血病って知ってる？血液の病気で白血病もがんの一つなんだよ。</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約</a:t>
            </a:r>
            <a:r>
              <a:rPr lang="en-US" altLang="ja-JP" sz="1800" dirty="0">
                <a:latin typeface="BIZ UDPゴシック" panose="020B0400000000000000" pitchFamily="50" charset="-128"/>
                <a:ea typeface="BIZ UDPゴシック" panose="020B0400000000000000" pitchFamily="50" charset="-128"/>
              </a:rPr>
              <a:t>10</a:t>
            </a:r>
            <a:r>
              <a:rPr lang="ja-JP" altLang="en-US" sz="1800" dirty="0">
                <a:latin typeface="BIZ UDPゴシック" panose="020B0400000000000000" pitchFamily="50" charset="-128"/>
                <a:ea typeface="BIZ UDPゴシック" panose="020B0400000000000000" pitchFamily="50" charset="-128"/>
              </a:rPr>
              <a:t>ヶ月入院し治療に専念しました。</a:t>
            </a:r>
            <a:endParaRPr lang="en-US" altLang="ja-JP" sz="1800"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24</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驚異的な回復力で、２０２０年８月にレースに復帰。</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現在も選手生活を続けていて、つい先日のパリオリンピックでは、バタフライで全体の１２位、混合メドレーでは８位、女子メドレーでは５位という結果を納めています。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こうやって、がんを克服している人もいるんだね</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みんなは知っていましたか？</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がんについて、知っていることもあれば、知らないこともあるよね</a:t>
            </a:r>
            <a:endParaRPr lang="en-US" altLang="ja-JP" sz="1800" dirty="0">
              <a:latin typeface="BIZ UDPゴシック" panose="020B0400000000000000" pitchFamily="50" charset="-128"/>
              <a:ea typeface="BIZ UDPゴシック" panose="020B0400000000000000" pitchFamily="50" charset="-128"/>
            </a:endParaRPr>
          </a:p>
          <a:p>
            <a:endParaRPr lang="ja-JP" altLang="en-US" sz="1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25</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スライド イメージ プレースホルダー 1"/>
          <p:cNvSpPr>
            <a:spLocks noGrp="1" noRot="1" noChangeAspect="1"/>
          </p:cNvSpPr>
          <p:nvPr>
            <p:ph type="sldImg"/>
          </p:nvPr>
        </p:nvSpPr>
        <p:spPr/>
      </p:sp>
      <p:sp>
        <p:nvSpPr>
          <p:cNvPr id="1220" name="ノート プレースホルダー 2"/>
          <p:cNvSpPr>
            <a:spLocks noGrp="1"/>
          </p:cNvSpPr>
          <p:nvPr>
            <p:ph type="body" idx="1"/>
          </p:nvPr>
        </p:nvSpPr>
        <p:spPr/>
        <p:txBody>
          <a:bodyPr/>
          <a:lstStyle/>
          <a:p>
            <a:r>
              <a:rPr lang="ja-JP" altLang="en-US" sz="2000" dirty="0">
                <a:latin typeface="BIZ UDPゴシック" panose="020B0400000000000000" pitchFamily="50" charset="-128"/>
                <a:ea typeface="BIZ UDPゴシック" panose="020B0400000000000000" pitchFamily="50" charset="-128"/>
              </a:rPr>
              <a:t>・未成年の飲酒、喫煙は絶対にダメ！</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・早期発見のための定期的な健康診断</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・バランスのよい食事や適度な運動などの規則正しい生活</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しかし、規則正しい生活をしたからといって、絶対にかからないという</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保証はないががんになる危険性を減らすことができる。</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がんには様々な種類があり、誰でもかかる可能性があります。</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中学生でも望ましい生活習慣を身につけていくことで、がんになる可能性を減らせます。</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では、「がんの予防」について思ったことを書きましょう。</a:t>
            </a:r>
            <a:endParaRPr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p:txBody>
      </p:sp>
      <p:sp>
        <p:nvSpPr>
          <p:cNvPr id="1221" name="スライド番号プレースホルダー 3"/>
          <p:cNvSpPr>
            <a:spLocks noGrp="1"/>
          </p:cNvSpPr>
          <p:nvPr>
            <p:ph type="sldNum" sz="quarter" idx="10"/>
          </p:nvPr>
        </p:nvSpPr>
        <p:spPr/>
        <p:txBody>
          <a:bodyPr/>
          <a:lstStyle/>
          <a:p>
            <a:fld id="{96BBB197-2DF4-4E91-A988-03D69B58B699}" type="slidenum">
              <a:rPr kumimoji="1" lang="ja-JP" altLang="en-US" smtClean="0"/>
              <a:t>26</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スライド イメージ プレースホルダー 1"/>
          <p:cNvSpPr>
            <a:spLocks noGrp="1" noRot="1" noChangeAspect="1"/>
          </p:cNvSpPr>
          <p:nvPr>
            <p:ph type="sldImg"/>
          </p:nvPr>
        </p:nvSpPr>
        <p:spPr/>
      </p:sp>
      <p:sp>
        <p:nvSpPr>
          <p:cNvPr id="1132" name="ノート プレースホルダー 2"/>
          <p:cNvSpPr>
            <a:spLocks noGrp="1"/>
          </p:cNvSpPr>
          <p:nvPr>
            <p:ph type="body" idx="1"/>
          </p:nvPr>
        </p:nvSpPr>
        <p:spPr/>
        <p:txBody>
          <a:bodyPr/>
          <a:lstStyle/>
          <a:p>
            <a:r>
              <a:rPr kumimoji="1" lang="ja-JP" altLang="en-US" dirty="0"/>
              <a:t>「がん」と聞いてみなさんはどんなことを考えるでしょうか？</a:t>
            </a:r>
            <a:endParaRPr kumimoji="1" lang="en-US" altLang="ja-JP" dirty="0"/>
          </a:p>
          <a:p>
            <a:endParaRPr kumimoji="1" lang="en-US" altLang="ja-JP" dirty="0"/>
          </a:p>
          <a:p>
            <a:r>
              <a:rPr kumimoji="1" lang="ja-JP" altLang="en-US" dirty="0"/>
              <a:t>がんとはどんなイメージあるかな？（当てる）</a:t>
            </a:r>
            <a:endParaRPr kumimoji="1" lang="en-US" altLang="ja-JP" dirty="0"/>
          </a:p>
          <a:p>
            <a:endParaRPr kumimoji="1" lang="en-US" altLang="ja-JP" dirty="0"/>
          </a:p>
          <a:p>
            <a:r>
              <a:rPr kumimoji="1" lang="ja-JP" altLang="en-US" dirty="0"/>
              <a:t>（スライドを読む。）</a:t>
            </a:r>
            <a:endParaRPr kumimoji="1" lang="en-US" altLang="ja-JP" dirty="0"/>
          </a:p>
          <a:p>
            <a:endParaRPr kumimoji="1" lang="en-US" altLang="ja-JP" dirty="0"/>
          </a:p>
          <a:p>
            <a:r>
              <a:rPr kumimoji="1" lang="ja-JP" altLang="en-US" dirty="0"/>
              <a:t>がんについて不安とわからないことがあるけど、わからないこともいっぱいある。</a:t>
            </a:r>
          </a:p>
        </p:txBody>
      </p:sp>
      <p:sp>
        <p:nvSpPr>
          <p:cNvPr id="1133" name="スライド番号プレースホルダー 3"/>
          <p:cNvSpPr>
            <a:spLocks noGrp="1"/>
          </p:cNvSpPr>
          <p:nvPr>
            <p:ph type="sldNum" sz="quarter" idx="10"/>
          </p:nvPr>
        </p:nvSpPr>
        <p:spPr/>
        <p:txBody>
          <a:bodyPr/>
          <a:lstStyle/>
          <a:p>
            <a:fld id="{96BBB197-2DF4-4E91-A988-03D69B58B699}" type="slidenum">
              <a:rPr kumimoji="1" lang="ja-JP" altLang="en-US" smtClean="0"/>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latin typeface="BIZ UDPゴシック" panose="020B0400000000000000" pitchFamily="50" charset="-128"/>
                <a:ea typeface="BIZ UDPゴシック" panose="020B0400000000000000" pitchFamily="50" charset="-128"/>
              </a:rPr>
              <a:t>先日アンケートとったよね？その結果です。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一番多いのは７番。</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⑦怖い　怖いって思うのが学級のほとんどやね。</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二番目に多いのは⑥正しい予防や対処をしたい</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同じく　⑪予防できるのではないか。</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　</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ちなみに６の正しい予防ってわかる？</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正しい予防をしたいけどわからんよね。</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（なんで怖いの？）</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がんになったら死んでしまう怖さがあるよな。</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r>
              <a:rPr lang="ja-JP" altLang="en-US" sz="1800" dirty="0">
                <a:latin typeface="BIZ UDPゴシック" panose="020B0400000000000000" pitchFamily="50" charset="-128"/>
                <a:ea typeface="BIZ UDPゴシック" panose="020B0400000000000000" pitchFamily="50" charset="-128"/>
              </a:rPr>
              <a:t>普段の生活ができなくなる。</a:t>
            </a: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ja-JP" sz="1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⑩健康な体や生活が大切</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というイメージをもっている人が多かったです。</a:t>
            </a:r>
            <a:endParaRPr lang="en-US" altLang="ja-JP" sz="1800" dirty="0">
              <a:latin typeface="BIZ UDPゴシック" panose="020B0400000000000000" pitchFamily="50" charset="-128"/>
              <a:ea typeface="BIZ UDPゴシック" panose="020B0400000000000000" pitchFamily="50" charset="-128"/>
            </a:endParaRP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817" y="4758890"/>
            <a:ext cx="5510530" cy="1774710"/>
          </a:xfrm>
        </p:spPr>
        <p:txBody>
          <a:bodyPr/>
          <a:lstStyle/>
          <a:p>
            <a:r>
              <a:rPr lang="ja-JP" altLang="en-US" sz="1800" dirty="0">
                <a:latin typeface="BIZ UDPゴシック" panose="020B0400000000000000" pitchFamily="50" charset="-128"/>
                <a:ea typeface="BIZ UDPゴシック" panose="020B0400000000000000" pitchFamily="50" charset="-128"/>
              </a:rPr>
              <a:t>今日は、がんについて</a:t>
            </a:r>
            <a:r>
              <a:rPr lang="ja-JP" altLang="en-US" sz="1800" b="1" dirty="0">
                <a:latin typeface="BIZ UDPゴシック" panose="020B0400000000000000" pitchFamily="50" charset="-128"/>
                <a:ea typeface="BIZ UDPゴシック" panose="020B0400000000000000" pitchFamily="50" charset="-128"/>
              </a:rPr>
              <a:t>正しく</a:t>
            </a:r>
            <a:r>
              <a:rPr lang="ja-JP" altLang="en-US" sz="1800" dirty="0">
                <a:latin typeface="BIZ UDPゴシック" panose="020B0400000000000000" pitchFamily="50" charset="-128"/>
                <a:ea typeface="BIZ UDPゴシック" panose="020B0400000000000000" pitchFamily="50" charset="-128"/>
              </a:rPr>
              <a:t>理解し、がんを予防するためにできることを考えましょう</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（課題を話してからホワイトボードに貼る）</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がんってどんな病気か知ってる？（問う）</a:t>
            </a: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スライド イメージ プレースホルダー 1"/>
          <p:cNvSpPr>
            <a:spLocks noGrp="1" noRot="1" noChangeAspect="1"/>
          </p:cNvSpPr>
          <p:nvPr>
            <p:ph type="sldImg"/>
          </p:nvPr>
        </p:nvSpPr>
        <p:spPr/>
      </p:sp>
      <p:sp>
        <p:nvSpPr>
          <p:cNvPr id="1152" name="ノート プレースホルダー 2"/>
          <p:cNvSpPr>
            <a:spLocks noGrp="1"/>
          </p:cNvSpPr>
          <p:nvPr>
            <p:ph type="body" idx="1"/>
          </p:nvPr>
        </p:nvSpPr>
        <p:spPr>
          <a:xfrm>
            <a:off x="688817" y="4758892"/>
            <a:ext cx="5510530" cy="2573124"/>
          </a:xfrm>
        </p:spPr>
        <p:txBody>
          <a:bodyPr/>
          <a:lstStyle/>
          <a:p>
            <a:r>
              <a:rPr lang="ja-JP" altLang="en-US" sz="1800" dirty="0">
                <a:latin typeface="BIZ UDPゴシック" panose="020B0400000000000000" pitchFamily="50" charset="-128"/>
                <a:ea typeface="BIZ UDPゴシック" panose="020B0400000000000000" pitchFamily="50" charset="-128"/>
              </a:rPr>
              <a:t>ではまず、がんはどのような病気なのか説明をします。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わたしたちの体の細胞は、毎日分裂し新しくなっています。その数、</a:t>
            </a:r>
            <a:r>
              <a:rPr lang="en-US" altLang="ja-JP" sz="1800" dirty="0">
                <a:latin typeface="BIZ UDPゴシック" panose="020B0400000000000000" pitchFamily="50" charset="-128"/>
                <a:ea typeface="BIZ UDPゴシック" panose="020B0400000000000000" pitchFamily="50" charset="-128"/>
              </a:rPr>
              <a:t>37</a:t>
            </a:r>
            <a:r>
              <a:rPr lang="ja-JP" altLang="en-US" sz="1800" dirty="0">
                <a:latin typeface="BIZ UDPゴシック" panose="020B0400000000000000" pitchFamily="50" charset="-128"/>
                <a:ea typeface="BIZ UDPゴシック" panose="020B0400000000000000" pitchFamily="50" charset="-128"/>
              </a:rPr>
              <a:t>兆個。</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細胞分裂をする時、「変異」が起こることがあります。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p:txBody>
      </p:sp>
      <p:sp>
        <p:nvSpPr>
          <p:cNvPr id="1153" name="スライド番号プレースホルダー 3"/>
          <p:cNvSpPr>
            <a:spLocks noGrp="1"/>
          </p:cNvSpPr>
          <p:nvPr>
            <p:ph type="sldNum" sz="quarter" idx="10"/>
          </p:nvPr>
        </p:nvSpPr>
        <p:spPr/>
        <p:txBody>
          <a:bodyPr/>
          <a:lstStyle/>
          <a:p>
            <a:fld id="{96BBB197-2DF4-4E91-A988-03D69B58B699}"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スライド イメージ プレースホルダー 1"/>
          <p:cNvSpPr>
            <a:spLocks noGrp="1" noRot="1" noChangeAspect="1"/>
          </p:cNvSpPr>
          <p:nvPr>
            <p:ph type="sldImg"/>
          </p:nvPr>
        </p:nvSpPr>
        <p:spPr/>
      </p:sp>
      <p:sp>
        <p:nvSpPr>
          <p:cNvPr id="1173" name="ノート プレースホルダー 2"/>
          <p:cNvSpPr>
            <a:spLocks noGrp="1"/>
          </p:cNvSpPr>
          <p:nvPr>
            <p:ph type="body" idx="1"/>
          </p:nvPr>
        </p:nvSpPr>
        <p:spPr>
          <a:xfrm>
            <a:off x="688817" y="4758890"/>
            <a:ext cx="5510530" cy="2137626"/>
          </a:xfrm>
        </p:spPr>
        <p:txBody>
          <a:bodyPr/>
          <a:lstStyle/>
          <a:p>
            <a:r>
              <a:rPr lang="ja-JP" altLang="en-US" sz="1800" dirty="0">
                <a:latin typeface="BIZ UDPゴシック" panose="020B0400000000000000" pitchFamily="50" charset="-128"/>
                <a:ea typeface="BIZ UDPゴシック" panose="020B0400000000000000" pitchFamily="50" charset="-128"/>
              </a:rPr>
              <a:t>変異した細胞はどうなると思う？</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身体の仕組みとして正常に修復されることがあるよ。</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もしくは、排除されるよ。（取り除かれるよ。）</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こんなふうに正常に保たれるしくみが身体にはもともと備わっているよ。</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p:txBody>
      </p:sp>
      <p:sp>
        <p:nvSpPr>
          <p:cNvPr id="1174" name="スライド番号プレースホルダー 3"/>
          <p:cNvSpPr>
            <a:spLocks noGrp="1"/>
          </p:cNvSpPr>
          <p:nvPr>
            <p:ph type="sldNum" sz="quarter" idx="10"/>
          </p:nvPr>
        </p:nvSpPr>
        <p:spPr/>
        <p:txBody>
          <a:bodyPr/>
          <a:lstStyle/>
          <a:p>
            <a:fld id="{96BBB197-2DF4-4E91-A988-03D69B58B699}" type="slidenum">
              <a:rPr kumimoji="1" lang="ja-JP" altLang="en-US" smtClean="0"/>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スライド イメージ プレースホルダー 1"/>
          <p:cNvSpPr>
            <a:spLocks noGrp="1" noRot="1" noChangeAspect="1"/>
          </p:cNvSpPr>
          <p:nvPr>
            <p:ph type="sldImg"/>
          </p:nvPr>
        </p:nvSpPr>
        <p:spPr/>
      </p:sp>
      <p:sp>
        <p:nvSpPr>
          <p:cNvPr id="1196" name="ノート プレースホルダー 2"/>
          <p:cNvSpPr>
            <a:spLocks noGrp="1"/>
          </p:cNvSpPr>
          <p:nvPr>
            <p:ph type="body" idx="1"/>
          </p:nvPr>
        </p:nvSpPr>
        <p:spPr>
          <a:xfrm>
            <a:off x="688817" y="4758890"/>
            <a:ext cx="5510530" cy="2790873"/>
          </a:xfrm>
        </p:spPr>
        <p:txBody>
          <a:bodyPr/>
          <a:lstStyle/>
          <a:p>
            <a:r>
              <a:rPr lang="ja-JP" altLang="en-US" sz="1800" dirty="0">
                <a:latin typeface="BIZ UDPゴシック" panose="020B0400000000000000" pitchFamily="50" charset="-128"/>
                <a:ea typeface="BIZ UDPゴシック" panose="020B0400000000000000" pitchFamily="50" charset="-128"/>
              </a:rPr>
              <a:t>修復のしくみが働かないときは、異常な細胞が出来ると、</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異常な細胞が増えてかたまりになります。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このなかで悪性のものを　</a:t>
            </a:r>
            <a:r>
              <a:rPr lang="ja-JP" altLang="en-US" sz="1800" b="1" dirty="0">
                <a:latin typeface="BIZ UDPゴシック" panose="020B0400000000000000" pitchFamily="50" charset="-128"/>
                <a:ea typeface="BIZ UDPゴシック" panose="020B0400000000000000" pitchFamily="50" charset="-128"/>
              </a:rPr>
              <a:t>がん　</a:t>
            </a:r>
            <a:r>
              <a:rPr lang="ja-JP" altLang="en-US" sz="1800" dirty="0">
                <a:latin typeface="BIZ UDPゴシック" panose="020B0400000000000000" pitchFamily="50" charset="-128"/>
                <a:ea typeface="BIZ UDPゴシック" panose="020B0400000000000000" pitchFamily="50" charset="-128"/>
              </a:rPr>
              <a:t>と言い、</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周りに広がりやすくなり、血管などに入り込んで全身に広がります。</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（この異常な細胞、１個がなくなったりしたらいい</a:t>
            </a:r>
            <a:r>
              <a:rPr lang="ja-JP" altLang="en-US" sz="1800" dirty="0" err="1">
                <a:latin typeface="BIZ UDPゴシック" panose="020B0400000000000000" pitchFamily="50" charset="-128"/>
                <a:ea typeface="BIZ UDPゴシック" panose="020B0400000000000000" pitchFamily="50" charset="-128"/>
              </a:rPr>
              <a:t>ん</a:t>
            </a:r>
            <a:r>
              <a:rPr lang="ja-JP" altLang="en-US" sz="1800" dirty="0">
                <a:latin typeface="BIZ UDPゴシック" panose="020B0400000000000000" pitchFamily="50" charset="-128"/>
                <a:ea typeface="BIZ UDPゴシック" panose="020B0400000000000000" pitchFamily="50" charset="-128"/>
              </a:rPr>
              <a:t>やけど、増えてしまうことがあるよ。</a:t>
            </a:r>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そうすると、２個に増えたり、４個に増えたりと、こうやって塊になって、この中で悪性のものを</a:t>
            </a:r>
            <a:r>
              <a:rPr lang="ja-JP" altLang="en-US" sz="1800" dirty="0" err="1">
                <a:latin typeface="BIZ UDPゴシック" panose="020B0400000000000000" pitchFamily="50" charset="-128"/>
                <a:ea typeface="BIZ UDPゴシック" panose="020B0400000000000000" pitchFamily="50" charset="-128"/>
              </a:rPr>
              <a:t>、、、</a:t>
            </a:r>
            <a:r>
              <a:rPr lang="ja-JP" altLang="en-US" sz="1800" dirty="0">
                <a:latin typeface="BIZ UDPゴシック" panose="020B0400000000000000" pitchFamily="50" charset="-128"/>
                <a:ea typeface="BIZ UDPゴシック" panose="020B0400000000000000" pitchFamily="50" charset="-128"/>
              </a:rPr>
              <a:t>）</a:t>
            </a:r>
          </a:p>
        </p:txBody>
      </p:sp>
      <p:sp>
        <p:nvSpPr>
          <p:cNvPr id="1197" name="スライド番号プレースホルダー 3"/>
          <p:cNvSpPr>
            <a:spLocks noGrp="1"/>
          </p:cNvSpPr>
          <p:nvPr>
            <p:ph type="sldNum" sz="quarter" idx="10"/>
          </p:nvPr>
        </p:nvSpPr>
        <p:spPr/>
        <p:txBody>
          <a:bodyPr/>
          <a:lstStyle/>
          <a:p>
            <a:fld id="{96BBB197-2DF4-4E91-A988-03D69B58B699}" type="slidenum">
              <a:rPr kumimoji="1" lang="ja-JP" altLang="en-US" smtClean="0"/>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817" y="4758891"/>
            <a:ext cx="5510530" cy="2680360"/>
          </a:xfrm>
        </p:spPr>
        <p:txBody>
          <a:bodyPr/>
          <a:lstStyle/>
          <a:p>
            <a:r>
              <a:rPr lang="ja-JP" altLang="en-US" sz="1800" dirty="0">
                <a:latin typeface="BIZ UDPゴシック" panose="020B0400000000000000" pitchFamily="50" charset="-128"/>
                <a:ea typeface="BIZ UDPゴシック" panose="020B0400000000000000" pitchFamily="50" charset="-128"/>
              </a:rPr>
              <a:t>つまり、細胞が分裂するときの変異によりがん細胞ができるから、</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すべての臓器にがんができる可能性があるということになります。</a:t>
            </a:r>
          </a:p>
          <a:p>
            <a:endParaRPr lang="en-US" altLang="ja-JP" sz="1800" dirty="0">
              <a:latin typeface="BIZ UDPゴシック" panose="020B0400000000000000" pitchFamily="50" charset="-128"/>
              <a:ea typeface="BIZ UDPゴシック" panose="020B0400000000000000" pitchFamily="50" charset="-128"/>
            </a:endParaRPr>
          </a:p>
          <a:p>
            <a:r>
              <a:rPr lang="ja-JP" altLang="en-US" sz="1800" dirty="0">
                <a:latin typeface="BIZ UDPゴシック" panose="020B0400000000000000" pitchFamily="50" charset="-128"/>
                <a:ea typeface="BIZ UDPゴシック" panose="020B0400000000000000" pitchFamily="50" charset="-128"/>
              </a:rPr>
              <a:t>がんと言うけどもいろいろな種類があるよね。</a:t>
            </a:r>
            <a:endParaRPr lang="en-US" altLang="ja-JP" sz="1800" dirty="0">
              <a:latin typeface="BIZ UDPゴシック" panose="020B0400000000000000" pitchFamily="50" charset="-128"/>
              <a:ea typeface="BIZ UDPゴシック" panose="020B0400000000000000" pitchFamily="50" charset="-128"/>
            </a:endParaRPr>
          </a:p>
          <a:p>
            <a:endParaRPr lang="en-US" altLang="ja-JP" sz="18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1059"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60"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sp>
        <p:nvSpPr>
          <p:cNvPr id="1084"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5"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タイトル スライド">
    <p:spTree>
      <p:nvGrpSpPr>
        <p:cNvPr id="1" name=""/>
        <p:cNvGrpSpPr/>
        <p:nvPr/>
      </p:nvGrpSpPr>
      <p:grpSpPr>
        <a:xfrm>
          <a:off x="0" y="0"/>
          <a:ext cx="0" cy="0"/>
          <a:chOff x="0" y="0"/>
          <a:chExt cx="0" cy="0"/>
        </a:xfrm>
      </p:grpSpPr>
      <p:sp>
        <p:nvSpPr>
          <p:cNvPr id="1087"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8"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タイトル スライド">
    <p:spTree>
      <p:nvGrpSpPr>
        <p:cNvPr id="1" name=""/>
        <p:cNvGrpSpPr/>
        <p:nvPr/>
      </p:nvGrpSpPr>
      <p:grpSpPr>
        <a:xfrm>
          <a:off x="0" y="0"/>
          <a:ext cx="0" cy="0"/>
          <a:chOff x="0" y="0"/>
          <a:chExt cx="0" cy="0"/>
        </a:xfrm>
      </p:grpSpPr>
      <p:sp>
        <p:nvSpPr>
          <p:cNvPr id="1090"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1"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タイトル スライド">
    <p:spTree>
      <p:nvGrpSpPr>
        <p:cNvPr id="1" name=""/>
        <p:cNvGrpSpPr/>
        <p:nvPr/>
      </p:nvGrpSpPr>
      <p:grpSpPr>
        <a:xfrm>
          <a:off x="0" y="0"/>
          <a:ext cx="0" cy="0"/>
          <a:chOff x="0" y="0"/>
          <a:chExt cx="0" cy="0"/>
        </a:xfrm>
      </p:grpSpPr>
      <p:sp>
        <p:nvSpPr>
          <p:cNvPr id="1093"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4"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タイトル スライド">
    <p:spTree>
      <p:nvGrpSpPr>
        <p:cNvPr id="1" name=""/>
        <p:cNvGrpSpPr/>
        <p:nvPr/>
      </p:nvGrpSpPr>
      <p:grpSpPr>
        <a:xfrm>
          <a:off x="0" y="0"/>
          <a:ext cx="0" cy="0"/>
          <a:chOff x="0" y="0"/>
          <a:chExt cx="0" cy="0"/>
        </a:xfrm>
      </p:grpSpPr>
      <p:sp>
        <p:nvSpPr>
          <p:cNvPr id="1096"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つのコンテンツ">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1101"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2"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
        <p:nvSpPr>
          <p:cNvPr id="1331" name="正方形/長方形 2"/>
          <p:cNvSpPr/>
          <p:nvPr userDrawn="1"/>
        </p:nvSpPr>
        <p:spPr>
          <a:xfrm rot="16200000">
            <a:off x="1185527" y="-821568"/>
            <a:ext cx="677294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135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5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1062" name="図 1"/>
          <p:cNvPicPr>
            <a:picLocks noChangeAspect="1"/>
          </p:cNvPicPr>
          <p:nvPr userDrawn="1"/>
        </p:nvPicPr>
        <p:blipFill>
          <a:blip r:embed="rId2"/>
          <a:stretch>
            <a:fillRect/>
          </a:stretch>
        </p:blipFill>
        <p:spPr>
          <a:xfrm>
            <a:off x="341278" y="476672"/>
            <a:ext cx="8461444" cy="6209608"/>
          </a:xfrm>
          <a:prstGeom prst="rect">
            <a:avLst/>
          </a:prstGeom>
        </p:spPr>
      </p:pic>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タイトル付きの&#10;コンテンツ">
    <p:spTree>
      <p:nvGrpSpPr>
        <p:cNvPr id="1" name=""/>
        <p:cNvGrpSpPr/>
        <p:nvPr/>
      </p:nvGrpSpPr>
      <p:grpSpPr>
        <a:xfrm>
          <a:off x="0" y="0"/>
          <a:ext cx="0" cy="0"/>
          <a:chOff x="0" y="0"/>
          <a:chExt cx="0" cy="0"/>
        </a:xfrm>
      </p:grpSpPr>
      <p:sp>
        <p:nvSpPr>
          <p:cNvPr id="1378" name="正方形/長方形 2"/>
          <p:cNvSpPr/>
          <p:nvPr userDrawn="1"/>
        </p:nvSpPr>
        <p:spPr>
          <a:xfrm rot="16200000">
            <a:off x="1077515" y="-713556"/>
            <a:ext cx="6988968"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4C5B98E-B881-44C6-965E-C4CBF4BD5DE0}" type="datetimeFigureOut">
              <a:rPr kumimoji="1" lang="ja-JP" altLang="en-US" smtClean="0"/>
              <a:t>2025/2/20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106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1066" name="正方形/長方形 5"/>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7" name="図 1"/>
          <p:cNvPicPr>
            <a:picLocks noChangeAspect="1"/>
          </p:cNvPicPr>
          <p:nvPr userDrawn="1"/>
        </p:nvPicPr>
        <p:blipFill>
          <a:blip r:embed="rId2"/>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106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0"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タイトル スライド">
    <p:spTree>
      <p:nvGrpSpPr>
        <p:cNvPr id="1" name=""/>
        <p:cNvGrpSpPr/>
        <p:nvPr/>
      </p:nvGrpSpPr>
      <p:grpSpPr>
        <a:xfrm>
          <a:off x="0" y="0"/>
          <a:ext cx="0" cy="0"/>
          <a:chOff x="0" y="0"/>
          <a:chExt cx="0" cy="0"/>
        </a:xfrm>
      </p:grpSpPr>
      <p:sp>
        <p:nvSpPr>
          <p:cNvPr id="1072"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1075"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6"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1078"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9"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タイトル スライド">
    <p:spTree>
      <p:nvGrpSpPr>
        <p:cNvPr id="1" name=""/>
        <p:cNvGrpSpPr/>
        <p:nvPr/>
      </p:nvGrpSpPr>
      <p:grpSpPr>
        <a:xfrm>
          <a:off x="0" y="0"/>
          <a:ext cx="0" cy="0"/>
          <a:chOff x="0" y="0"/>
          <a:chExt cx="0" cy="0"/>
        </a:xfrm>
      </p:grpSpPr>
      <p:sp>
        <p:nvSpPr>
          <p:cNvPr id="1081"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2"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025" name="Group 35"/>
          <p:cNvGrpSpPr/>
          <p:nvPr/>
        </p:nvGrpSpPr>
        <p:grpSpPr>
          <a:xfrm>
            <a:off x="1" y="228600"/>
            <a:ext cx="1981200" cy="6638628"/>
            <a:chOff x="2487613" y="285750"/>
            <a:chExt cx="2428875" cy="5654676"/>
          </a:xfrm>
        </p:grpSpPr>
        <p:sp>
          <p:nvSpPr>
            <p:cNvPr id="1026" name="Freeform 11"/>
            <p:cNvSpPr/>
            <p:nvPr/>
          </p:nvSpPr>
          <p:spPr>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27" name="Freeform 12"/>
            <p:cNvSpPr/>
            <p:nvPr/>
          </p:nvSpPr>
          <p:spPr>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28" name="Freeform 13"/>
            <p:cNvSpPr/>
            <p:nvPr/>
          </p:nvSpPr>
          <p:spPr>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29" name="Freeform 14"/>
            <p:cNvSpPr/>
            <p:nvPr/>
          </p:nvSpPr>
          <p:spPr>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30" name="Freeform 15"/>
            <p:cNvSpPr/>
            <p:nvPr/>
          </p:nvSpPr>
          <p:spPr>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31" name="Freeform 16"/>
            <p:cNvSpPr/>
            <p:nvPr/>
          </p:nvSpPr>
          <p:spPr>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32" name="Freeform 17"/>
            <p:cNvSpPr/>
            <p:nvPr/>
          </p:nvSpPr>
          <p:spPr>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3" name="Freeform 18"/>
            <p:cNvSpPr/>
            <p:nvPr/>
          </p:nvSpPr>
          <p:spPr>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34" name="Freeform 19"/>
            <p:cNvSpPr/>
            <p:nvPr/>
          </p:nvSpPr>
          <p:spPr>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35" name="Freeform 20"/>
            <p:cNvSpPr/>
            <p:nvPr/>
          </p:nvSpPr>
          <p:spPr>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36" name="Freeform 21"/>
            <p:cNvSpPr/>
            <p:nvPr/>
          </p:nvSpPr>
          <p:spPr>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37" name="Freeform 22"/>
            <p:cNvSpPr/>
            <p:nvPr/>
          </p:nvSpPr>
          <p:spPr>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38" name="Group 48"/>
          <p:cNvGrpSpPr/>
          <p:nvPr/>
        </p:nvGrpSpPr>
        <p:grpSpPr>
          <a:xfrm>
            <a:off x="20421" y="285"/>
            <a:ext cx="1952272" cy="6852968"/>
            <a:chOff x="6627813" y="195717"/>
            <a:chExt cx="1952625" cy="5678034"/>
          </a:xfrm>
        </p:grpSpPr>
        <p:sp>
          <p:nvSpPr>
            <p:cNvPr id="1039" name="Freeform 27"/>
            <p:cNvSpPr/>
            <p:nvPr/>
          </p:nvSpPr>
          <p:spPr>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40" name="Freeform 28"/>
            <p:cNvSpPr/>
            <p:nvPr/>
          </p:nvSpPr>
          <p:spPr>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41" name="Freeform 29"/>
            <p:cNvSpPr/>
            <p:nvPr/>
          </p:nvSpPr>
          <p:spPr>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42" name="Freeform 30"/>
            <p:cNvSpPr/>
            <p:nvPr/>
          </p:nvSpPr>
          <p:spPr>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43" name="Freeform 31"/>
            <p:cNvSpPr/>
            <p:nvPr/>
          </p:nvSpPr>
          <p:spPr>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44" name="Freeform 32"/>
            <p:cNvSpPr/>
            <p:nvPr/>
          </p:nvSpPr>
          <p:spPr>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45" name="Freeform 33"/>
            <p:cNvSpPr/>
            <p:nvPr/>
          </p:nvSpPr>
          <p:spPr>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46" name="Freeform 34"/>
            <p:cNvSpPr/>
            <p:nvPr/>
          </p:nvSpPr>
          <p:spPr>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47" name="Freeform 35"/>
            <p:cNvSpPr/>
            <p:nvPr/>
          </p:nvSpPr>
          <p:spPr>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48" name="Freeform 36"/>
            <p:cNvSpPr/>
            <p:nvPr/>
          </p:nvSpPr>
          <p:spPr>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49" name="Freeform 37"/>
            <p:cNvSpPr/>
            <p:nvPr/>
          </p:nvSpPr>
          <p:spPr>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50" name="Freeform 38"/>
            <p:cNvSpPr/>
            <p:nvPr/>
          </p:nvSpPr>
          <p:spPr>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51"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5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105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5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D9FFFB4-400D-1240-AB24-6F86C96D4DFB}" type="datetimeFigureOut">
              <a:rPr lang="en-US" dirty="0"/>
              <a:t>2/20/2025</a:t>
            </a:fld>
            <a:endParaRPr lang="en-US" dirty="0"/>
          </a:p>
        </p:txBody>
      </p:sp>
      <p:sp>
        <p:nvSpPr>
          <p:cNvPr id="105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105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t>‹#›</a:t>
            </a:fld>
            <a:endParaRPr lang="en-US" dirty="0"/>
          </a:p>
        </p:txBody>
      </p:sp>
      <p:sp>
        <p:nvSpPr>
          <p:cNvPr id="1057"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mc:AlternateContent xmlns:mc="http://schemas.openxmlformats.org/markup-compatibility/2006" xmlns:p14="http://schemas.microsoft.com/office/powerpoint/2010/main">
    <mc:Choice Requires="p14">
      <p:transition advClick="0"/>
    </mc:Choice>
    <mc:Fallback xmlns="">
      <p:transition advClick="0"/>
    </mc:Fallback>
  </mc:AlternateConten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 name="図 1"/>
          <p:cNvPicPr>
            <a:picLocks noChangeAspect="1"/>
          </p:cNvPicPr>
          <p:nvPr/>
        </p:nvPicPr>
        <p:blipFill>
          <a:blip r:embed="rId3"/>
          <a:stretch>
            <a:fillRect/>
          </a:stretch>
        </p:blipFill>
        <p:spPr>
          <a:xfrm>
            <a:off x="467544" y="764704"/>
            <a:ext cx="8147837" cy="5282616"/>
          </a:xfrm>
          <a:prstGeom prst="rect">
            <a:avLst/>
          </a:prstGeom>
          <a:effectLst>
            <a:outerShdw blurRad="50800" dist="38100" dir="2700000" algn="tl" rotWithShape="0">
              <a:prstClr val="black">
                <a:alpha val="40000"/>
              </a:prstClr>
            </a:outerShdw>
          </a:effectLst>
        </p:spPr>
      </p:pic>
      <p:sp>
        <p:nvSpPr>
          <p:cNvPr id="1117" name="テキスト ボックス 2"/>
          <p:cNvSpPr txBox="1"/>
          <p:nvPr/>
        </p:nvSpPr>
        <p:spPr>
          <a:xfrm>
            <a:off x="1691680" y="5229200"/>
            <a:ext cx="5904656" cy="583883"/>
          </a:xfrm>
          <a:prstGeom prst="rect">
            <a:avLst/>
          </a:prstGeom>
          <a:noFill/>
        </p:spPr>
        <p:txBody>
          <a:bodyPr wrap="square" rtlCol="0">
            <a:spAutoFit/>
          </a:bodyPr>
          <a:lstStyle/>
          <a:p>
            <a:pPr algn="ctr"/>
            <a:r>
              <a:rPr kumimoji="1" lang="ja-JP" altLang="en-US" sz="1600" dirty="0">
                <a:solidFill>
                  <a:schemeClr val="tx1">
                    <a:lumMod val="85000"/>
                    <a:lumOff val="15000"/>
                  </a:schemeClr>
                </a:solidFill>
                <a:latin typeface="+mn-ea"/>
              </a:rPr>
              <a:t>文部科学省　がん教育推進のための教材　　引用</a:t>
            </a:r>
            <a:endParaRPr kumimoji="1" lang="en-US" altLang="ja-JP" sz="1600" dirty="0">
              <a:solidFill>
                <a:schemeClr val="tx1">
                  <a:lumMod val="85000"/>
                  <a:lumOff val="15000"/>
                </a:schemeClr>
              </a:solidFill>
              <a:latin typeface="+mn-ea"/>
            </a:endParaRPr>
          </a:p>
          <a:p>
            <a:pPr algn="ctr"/>
            <a:r>
              <a:rPr lang="ja-JP" altLang="en-US" sz="1600" dirty="0">
                <a:solidFill>
                  <a:schemeClr val="tx1">
                    <a:lumMod val="85000"/>
                    <a:lumOff val="15000"/>
                  </a:schemeClr>
                </a:solidFill>
                <a:latin typeface="+mn-ea"/>
              </a:rPr>
              <a:t>令和６</a:t>
            </a:r>
            <a:r>
              <a:rPr kumimoji="1" lang="ja-JP" altLang="en-US" sz="1600" dirty="0">
                <a:solidFill>
                  <a:schemeClr val="tx1">
                    <a:lumMod val="85000"/>
                    <a:lumOff val="15000"/>
                  </a:schemeClr>
                </a:solidFill>
                <a:latin typeface="+mn-ea"/>
              </a:rPr>
              <a:t>年度　下呂市立</a:t>
            </a:r>
            <a:r>
              <a:rPr lang="ja-JP" altLang="en-US" sz="1600" dirty="0">
                <a:solidFill>
                  <a:schemeClr val="tx1">
                    <a:lumMod val="85000"/>
                    <a:lumOff val="15000"/>
                  </a:schemeClr>
                </a:solidFill>
                <a:latin typeface="+mn-ea"/>
              </a:rPr>
              <a:t>萩原北</a:t>
            </a:r>
            <a:r>
              <a:rPr kumimoji="1" lang="ja-JP" altLang="en-US" sz="1600" dirty="0">
                <a:solidFill>
                  <a:schemeClr val="tx1">
                    <a:lumMod val="85000"/>
                    <a:lumOff val="15000"/>
                  </a:schemeClr>
                </a:solidFill>
                <a:latin typeface="+mn-ea"/>
              </a:rPr>
              <a:t>中学校　３年生保健授業</a:t>
            </a:r>
          </a:p>
        </p:txBody>
      </p:sp>
      <p:sp>
        <p:nvSpPr>
          <p:cNvPr id="2" name="円形吹き出し 1"/>
          <p:cNvSpPr/>
          <p:nvPr/>
        </p:nvSpPr>
        <p:spPr>
          <a:xfrm>
            <a:off x="6228184" y="1196752"/>
            <a:ext cx="2232248" cy="1872208"/>
          </a:xfrm>
          <a:prstGeom prst="wedgeEllipseCallout">
            <a:avLst>
              <a:gd name="adj1" fmla="val -38030"/>
              <a:gd name="adj2" fmla="val 50338"/>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bg1"/>
                </a:solidFill>
              </a:rPr>
              <a:t>萩原北</a:t>
            </a:r>
            <a:r>
              <a:rPr kumimoji="1" lang="ja-JP" altLang="en-US" dirty="0">
                <a:solidFill>
                  <a:schemeClr val="bg1"/>
                </a:solidFill>
              </a:rPr>
              <a:t>中学校</a:t>
            </a:r>
            <a:endParaRPr kumimoji="1" lang="en-US" altLang="ja-JP" dirty="0">
              <a:solidFill>
                <a:schemeClr val="bg1"/>
              </a:solidFill>
            </a:endParaRPr>
          </a:p>
          <a:p>
            <a:pPr algn="ctr"/>
            <a:r>
              <a:rPr kumimoji="1" lang="ja-JP" altLang="en-US" dirty="0">
                <a:solidFill>
                  <a:schemeClr val="bg1"/>
                </a:solidFill>
              </a:rPr>
              <a:t>３年生</a:t>
            </a:r>
            <a:endParaRPr kumimoji="1" lang="en-US" altLang="ja-JP" dirty="0">
              <a:solidFill>
                <a:schemeClr val="bg1"/>
              </a:solidFill>
            </a:endParaRPr>
          </a:p>
          <a:p>
            <a:pPr algn="ctr"/>
            <a:r>
              <a:rPr lang="ja-JP" altLang="en-US" dirty="0">
                <a:solidFill>
                  <a:schemeClr val="bg1"/>
                </a:solidFill>
              </a:rPr>
              <a:t>保健授業</a:t>
            </a:r>
            <a:endParaRPr kumimoji="1" lang="ja-JP" alt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テキスト ボックス 5"/>
          <p:cNvSpPr txBox="1"/>
          <p:nvPr/>
        </p:nvSpPr>
        <p:spPr>
          <a:xfrm>
            <a:off x="899592" y="2276872"/>
            <a:ext cx="7488832" cy="2272417"/>
          </a:xfrm>
          <a:prstGeom prst="rect">
            <a:avLst/>
          </a:prstGeom>
          <a:noFill/>
        </p:spPr>
        <p:txBody>
          <a:bodyPr wrap="square" rtlCol="0">
            <a:spAutoFit/>
          </a:bodyPr>
          <a:lstStyle>
            <a:defPPr>
              <a:defRPr lang="ja-JP"/>
            </a:defPPr>
            <a:lvl1pPr algn="ctr">
              <a:lnSpc>
                <a:spcPts val="8500"/>
              </a:lnSpc>
              <a:defRPr sz="6500" b="1">
                <a:solidFill>
                  <a:srgbClr val="017275"/>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solidFill>
                  <a:schemeClr val="tx1">
                    <a:lumMod val="75000"/>
                    <a:lumOff val="25000"/>
                  </a:schemeClr>
                </a:solidFill>
              </a:rPr>
              <a:t>がんの要因は</a:t>
            </a:r>
            <a:br>
              <a:rPr lang="en-US" altLang="ja-JP" dirty="0">
                <a:solidFill>
                  <a:schemeClr val="tx1">
                    <a:lumMod val="75000"/>
                    <a:lumOff val="25000"/>
                  </a:schemeClr>
                </a:solidFill>
              </a:rPr>
            </a:br>
            <a:r>
              <a:rPr lang="ja-JP" altLang="en-US" dirty="0">
                <a:solidFill>
                  <a:schemeClr val="tx1">
                    <a:lumMod val="75000"/>
                    <a:lumOff val="25000"/>
                  </a:schemeClr>
                </a:solidFill>
              </a:rPr>
              <a:t>何だろう</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3"/>
          <p:cNvSpPr txBox="1"/>
          <p:nvPr/>
        </p:nvSpPr>
        <p:spPr>
          <a:xfrm>
            <a:off x="395536" y="188640"/>
            <a:ext cx="8493024" cy="692497"/>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がんの要因</a:t>
            </a:r>
            <a:endParaRPr lang="en-US" altLang="ja-JP" dirty="0"/>
          </a:p>
        </p:txBody>
      </p:sp>
      <p:pic>
        <p:nvPicPr>
          <p:cNvPr id="3" name="図 2"/>
          <p:cNvPicPr>
            <a:picLocks noChangeAspect="1"/>
          </p:cNvPicPr>
          <p:nvPr/>
        </p:nvPicPr>
        <p:blipFill rotWithShape="1">
          <a:blip r:embed="rId3"/>
          <a:srcRect t="7965"/>
          <a:stretch>
            <a:fillRect/>
          </a:stretch>
        </p:blipFill>
        <p:spPr>
          <a:xfrm>
            <a:off x="395536" y="1052736"/>
            <a:ext cx="8208912" cy="5641631"/>
          </a:xfrm>
          <a:prstGeom prst="rect">
            <a:avLst/>
          </a:prstGeom>
        </p:spPr>
      </p:pic>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9" name="グループ化 11"/>
          <p:cNvGrpSpPr/>
          <p:nvPr/>
        </p:nvGrpSpPr>
        <p:grpSpPr>
          <a:xfrm>
            <a:off x="3089233" y="2386548"/>
            <a:ext cx="2915872" cy="2915870"/>
            <a:chOff x="3677860" y="1707463"/>
            <a:chExt cx="2915872" cy="2915870"/>
          </a:xfrm>
        </p:grpSpPr>
        <p:sp>
          <p:nvSpPr>
            <p:cNvPr id="1270" name="円/楕円 14"/>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1" name="テキスト ボックス 19"/>
            <p:cNvSpPr txBox="1"/>
            <p:nvPr/>
          </p:nvSpPr>
          <p:spPr>
            <a:xfrm>
              <a:off x="4017120" y="2863273"/>
              <a:ext cx="2316074" cy="707886"/>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生活習慣</a:t>
              </a:r>
            </a:p>
          </p:txBody>
        </p:sp>
      </p:grpSp>
      <p:grpSp>
        <p:nvGrpSpPr>
          <p:cNvPr id="1272" name="グループ化 23"/>
          <p:cNvGrpSpPr/>
          <p:nvPr/>
        </p:nvGrpSpPr>
        <p:grpSpPr>
          <a:xfrm>
            <a:off x="338855" y="2236514"/>
            <a:ext cx="2915872" cy="2915870"/>
            <a:chOff x="774398" y="1722573"/>
            <a:chExt cx="2915872" cy="2915870"/>
          </a:xfrm>
        </p:grpSpPr>
        <p:sp>
          <p:nvSpPr>
            <p:cNvPr id="1273" name="円/楕円 24"/>
            <p:cNvSpPr/>
            <p:nvPr/>
          </p:nvSpPr>
          <p:spPr>
            <a:xfrm>
              <a:off x="774398" y="172257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4" name="テキスト ボックス 25"/>
            <p:cNvSpPr txBox="1"/>
            <p:nvPr/>
          </p:nvSpPr>
          <p:spPr>
            <a:xfrm>
              <a:off x="870667" y="2598524"/>
              <a:ext cx="2723331"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細菌・</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ウイルス</a:t>
              </a:r>
            </a:p>
          </p:txBody>
        </p:sp>
      </p:grpSp>
      <p:grpSp>
        <p:nvGrpSpPr>
          <p:cNvPr id="1275" name="グループ化 26"/>
          <p:cNvGrpSpPr/>
          <p:nvPr/>
        </p:nvGrpSpPr>
        <p:grpSpPr>
          <a:xfrm>
            <a:off x="5918333" y="2227135"/>
            <a:ext cx="2915872" cy="2915870"/>
            <a:chOff x="3677860" y="1707463"/>
            <a:chExt cx="2915872" cy="2915870"/>
          </a:xfrm>
        </p:grpSpPr>
        <p:sp>
          <p:nvSpPr>
            <p:cNvPr id="1276" name="円/楕円 27"/>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7" name="テキスト ボックス 28"/>
            <p:cNvSpPr txBox="1"/>
            <p:nvPr/>
          </p:nvSpPr>
          <p:spPr>
            <a:xfrm>
              <a:off x="4017120" y="2629499"/>
              <a:ext cx="2316074"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遺伝的</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原因</a:t>
              </a:r>
            </a:p>
          </p:txBody>
        </p:sp>
      </p:grpSp>
      <p:sp>
        <p:nvSpPr>
          <p:cNvPr id="1278" name="テキスト ボックス 13"/>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主ながんの要因</a:t>
            </a:r>
          </a:p>
        </p:txBody>
      </p:sp>
      <p:sp>
        <p:nvSpPr>
          <p:cNvPr id="1279" name="円/楕円 1"/>
          <p:cNvSpPr/>
          <p:nvPr/>
        </p:nvSpPr>
        <p:spPr>
          <a:xfrm>
            <a:off x="3081679" y="2348068"/>
            <a:ext cx="2930980" cy="2930980"/>
          </a:xfrm>
          <a:prstGeom prst="ellipse">
            <a:avLst/>
          </a:prstGeom>
          <a:noFill/>
          <a:ln w="76200" cap="sq">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0" name="テキスト ボックス 12"/>
          <p:cNvSpPr/>
          <p:nvPr/>
        </p:nvSpPr>
        <p:spPr>
          <a:xfrm>
            <a:off x="755576" y="1137677"/>
            <a:ext cx="7137585" cy="1622507"/>
          </a:xfrm>
          <a:custGeom>
            <a:avLst/>
            <a:gdLst>
              <a:gd name="connsiteX0" fmla="*/ 0 w 6772842"/>
              <a:gd name="connsiteY0" fmla="*/ 0 h 1083720"/>
              <a:gd name="connsiteX1" fmla="*/ 3950825 w 6772842"/>
              <a:gd name="connsiteY1" fmla="*/ 0 h 1083720"/>
              <a:gd name="connsiteX2" fmla="*/ 3950825 w 6772842"/>
              <a:gd name="connsiteY2" fmla="*/ 0 h 1083720"/>
              <a:gd name="connsiteX3" fmla="*/ 5644035 w 6772842"/>
              <a:gd name="connsiteY3" fmla="*/ 0 h 1083720"/>
              <a:gd name="connsiteX4" fmla="*/ 6772842 w 6772842"/>
              <a:gd name="connsiteY4" fmla="*/ 0 h 1083720"/>
              <a:gd name="connsiteX5" fmla="*/ 6772842 w 6772842"/>
              <a:gd name="connsiteY5" fmla="*/ 632170 h 1083720"/>
              <a:gd name="connsiteX6" fmla="*/ 6772842 w 6772842"/>
              <a:gd name="connsiteY6" fmla="*/ 632170 h 1083720"/>
              <a:gd name="connsiteX7" fmla="*/ 6772842 w 6772842"/>
              <a:gd name="connsiteY7" fmla="*/ 903100 h 1083720"/>
              <a:gd name="connsiteX8" fmla="*/ 6772842 w 6772842"/>
              <a:gd name="connsiteY8" fmla="*/ 1083720 h 1083720"/>
              <a:gd name="connsiteX9" fmla="*/ 5644035 w 6772842"/>
              <a:gd name="connsiteY9" fmla="*/ 1083720 h 1083720"/>
              <a:gd name="connsiteX10" fmla="*/ 3887002 w 6772842"/>
              <a:gd name="connsiteY10" fmla="*/ 1441532 h 1083720"/>
              <a:gd name="connsiteX11" fmla="*/ 3950825 w 6772842"/>
              <a:gd name="connsiteY11" fmla="*/ 1083720 h 1083720"/>
              <a:gd name="connsiteX12" fmla="*/ 0 w 6772842"/>
              <a:gd name="connsiteY12" fmla="*/ 1083720 h 1083720"/>
              <a:gd name="connsiteX13" fmla="*/ 0 w 6772842"/>
              <a:gd name="connsiteY13" fmla="*/ 903100 h 1083720"/>
              <a:gd name="connsiteX14" fmla="*/ 0 w 6772842"/>
              <a:gd name="connsiteY14" fmla="*/ 632170 h 1083720"/>
              <a:gd name="connsiteX15" fmla="*/ 0 w 6772842"/>
              <a:gd name="connsiteY15" fmla="*/ 632170 h 1083720"/>
              <a:gd name="connsiteX16" fmla="*/ 0 w 6772842"/>
              <a:gd name="connsiteY16" fmla="*/ 0 h 1083720"/>
              <a:gd name="connsiteX0-1" fmla="*/ 0 w 6772842"/>
              <a:gd name="connsiteY0-2" fmla="*/ 0 h 1441532"/>
              <a:gd name="connsiteX1-3" fmla="*/ 3950825 w 6772842"/>
              <a:gd name="connsiteY1-4" fmla="*/ 0 h 1441532"/>
              <a:gd name="connsiteX2-5" fmla="*/ 3950825 w 6772842"/>
              <a:gd name="connsiteY2-6" fmla="*/ 0 h 1441532"/>
              <a:gd name="connsiteX3-7" fmla="*/ 5644035 w 6772842"/>
              <a:gd name="connsiteY3-8" fmla="*/ 0 h 1441532"/>
              <a:gd name="connsiteX4-9" fmla="*/ 6772842 w 6772842"/>
              <a:gd name="connsiteY4-10" fmla="*/ 0 h 1441532"/>
              <a:gd name="connsiteX5-11" fmla="*/ 6772842 w 6772842"/>
              <a:gd name="connsiteY5-12" fmla="*/ 632170 h 1441532"/>
              <a:gd name="connsiteX6-13" fmla="*/ 6772842 w 6772842"/>
              <a:gd name="connsiteY6-14" fmla="*/ 632170 h 1441532"/>
              <a:gd name="connsiteX7-15" fmla="*/ 6772842 w 6772842"/>
              <a:gd name="connsiteY7-16" fmla="*/ 903100 h 1441532"/>
              <a:gd name="connsiteX8-17" fmla="*/ 6772842 w 6772842"/>
              <a:gd name="connsiteY8-18" fmla="*/ 1083720 h 1441532"/>
              <a:gd name="connsiteX9-19" fmla="*/ 4786785 w 6772842"/>
              <a:gd name="connsiteY9-20" fmla="*/ 1074195 h 1441532"/>
              <a:gd name="connsiteX10-21" fmla="*/ 3887002 w 6772842"/>
              <a:gd name="connsiteY10-22" fmla="*/ 1441532 h 1441532"/>
              <a:gd name="connsiteX11-23" fmla="*/ 3950825 w 6772842"/>
              <a:gd name="connsiteY11-24" fmla="*/ 1083720 h 1441532"/>
              <a:gd name="connsiteX12-25" fmla="*/ 0 w 6772842"/>
              <a:gd name="connsiteY12-26" fmla="*/ 1083720 h 1441532"/>
              <a:gd name="connsiteX13-27" fmla="*/ 0 w 6772842"/>
              <a:gd name="connsiteY13-28" fmla="*/ 903100 h 1441532"/>
              <a:gd name="connsiteX14-29" fmla="*/ 0 w 6772842"/>
              <a:gd name="connsiteY14-30" fmla="*/ 632170 h 1441532"/>
              <a:gd name="connsiteX15-31" fmla="*/ 0 w 6772842"/>
              <a:gd name="connsiteY15-32" fmla="*/ 632170 h 1441532"/>
              <a:gd name="connsiteX16-33" fmla="*/ 0 w 6772842"/>
              <a:gd name="connsiteY16-34" fmla="*/ 0 h 1441532"/>
              <a:gd name="connsiteX0-35" fmla="*/ 0 w 6772842"/>
              <a:gd name="connsiteY0-36" fmla="*/ 0 h 1441532"/>
              <a:gd name="connsiteX1-37" fmla="*/ 3950825 w 6772842"/>
              <a:gd name="connsiteY1-38" fmla="*/ 0 h 1441532"/>
              <a:gd name="connsiteX2-39" fmla="*/ 3950825 w 6772842"/>
              <a:gd name="connsiteY2-40" fmla="*/ 0 h 1441532"/>
              <a:gd name="connsiteX3-41" fmla="*/ 5644035 w 6772842"/>
              <a:gd name="connsiteY3-42" fmla="*/ 0 h 1441532"/>
              <a:gd name="connsiteX4-43" fmla="*/ 6772842 w 6772842"/>
              <a:gd name="connsiteY4-44" fmla="*/ 0 h 1441532"/>
              <a:gd name="connsiteX5-45" fmla="*/ 6772842 w 6772842"/>
              <a:gd name="connsiteY5-46" fmla="*/ 632170 h 1441532"/>
              <a:gd name="connsiteX6-47" fmla="*/ 6772842 w 6772842"/>
              <a:gd name="connsiteY6-48" fmla="*/ 632170 h 1441532"/>
              <a:gd name="connsiteX7-49" fmla="*/ 6772842 w 6772842"/>
              <a:gd name="connsiteY7-50" fmla="*/ 903100 h 1441532"/>
              <a:gd name="connsiteX8-51" fmla="*/ 6772842 w 6772842"/>
              <a:gd name="connsiteY8-52" fmla="*/ 1083720 h 1441532"/>
              <a:gd name="connsiteX9-53" fmla="*/ 4805835 w 6772842"/>
              <a:gd name="connsiteY9-54" fmla="*/ 1083720 h 1441532"/>
              <a:gd name="connsiteX10-55" fmla="*/ 3887002 w 6772842"/>
              <a:gd name="connsiteY10-56" fmla="*/ 1441532 h 1441532"/>
              <a:gd name="connsiteX11-57" fmla="*/ 3950825 w 6772842"/>
              <a:gd name="connsiteY11-58" fmla="*/ 1083720 h 1441532"/>
              <a:gd name="connsiteX12-59" fmla="*/ 0 w 6772842"/>
              <a:gd name="connsiteY12-60" fmla="*/ 1083720 h 1441532"/>
              <a:gd name="connsiteX13-61" fmla="*/ 0 w 6772842"/>
              <a:gd name="connsiteY13-62" fmla="*/ 903100 h 1441532"/>
              <a:gd name="connsiteX14-63" fmla="*/ 0 w 6772842"/>
              <a:gd name="connsiteY14-64" fmla="*/ 632170 h 1441532"/>
              <a:gd name="connsiteX15-65" fmla="*/ 0 w 6772842"/>
              <a:gd name="connsiteY15-66" fmla="*/ 632170 h 1441532"/>
              <a:gd name="connsiteX16-67" fmla="*/ 0 w 6772842"/>
              <a:gd name="connsiteY16-68" fmla="*/ 0 h 1441532"/>
              <a:gd name="connsiteX0-69" fmla="*/ 0 w 6772842"/>
              <a:gd name="connsiteY0-70" fmla="*/ 0 h 1622507"/>
              <a:gd name="connsiteX1-71" fmla="*/ 3950825 w 6772842"/>
              <a:gd name="connsiteY1-72" fmla="*/ 0 h 1622507"/>
              <a:gd name="connsiteX2-73" fmla="*/ 3950825 w 6772842"/>
              <a:gd name="connsiteY2-74" fmla="*/ 0 h 1622507"/>
              <a:gd name="connsiteX3-75" fmla="*/ 5644035 w 6772842"/>
              <a:gd name="connsiteY3-76" fmla="*/ 0 h 1622507"/>
              <a:gd name="connsiteX4-77" fmla="*/ 6772842 w 6772842"/>
              <a:gd name="connsiteY4-78" fmla="*/ 0 h 1622507"/>
              <a:gd name="connsiteX5-79" fmla="*/ 6772842 w 6772842"/>
              <a:gd name="connsiteY5-80" fmla="*/ 632170 h 1622507"/>
              <a:gd name="connsiteX6-81" fmla="*/ 6772842 w 6772842"/>
              <a:gd name="connsiteY6-82" fmla="*/ 632170 h 1622507"/>
              <a:gd name="connsiteX7-83" fmla="*/ 6772842 w 6772842"/>
              <a:gd name="connsiteY7-84" fmla="*/ 903100 h 1622507"/>
              <a:gd name="connsiteX8-85" fmla="*/ 6772842 w 6772842"/>
              <a:gd name="connsiteY8-86" fmla="*/ 1083720 h 1622507"/>
              <a:gd name="connsiteX9-87" fmla="*/ 4805835 w 6772842"/>
              <a:gd name="connsiteY9-88" fmla="*/ 1083720 h 1622507"/>
              <a:gd name="connsiteX10-89" fmla="*/ 4001302 w 6772842"/>
              <a:gd name="connsiteY10-90" fmla="*/ 1622507 h 1622507"/>
              <a:gd name="connsiteX11-91" fmla="*/ 3950825 w 6772842"/>
              <a:gd name="connsiteY11-92" fmla="*/ 1083720 h 1622507"/>
              <a:gd name="connsiteX12-93" fmla="*/ 0 w 6772842"/>
              <a:gd name="connsiteY12-94" fmla="*/ 1083720 h 1622507"/>
              <a:gd name="connsiteX13-95" fmla="*/ 0 w 6772842"/>
              <a:gd name="connsiteY13-96" fmla="*/ 903100 h 1622507"/>
              <a:gd name="connsiteX14-97" fmla="*/ 0 w 6772842"/>
              <a:gd name="connsiteY14-98" fmla="*/ 632170 h 1622507"/>
              <a:gd name="connsiteX15-99" fmla="*/ 0 w 6772842"/>
              <a:gd name="connsiteY15-100" fmla="*/ 632170 h 1622507"/>
              <a:gd name="connsiteX16-101" fmla="*/ 0 w 6772842"/>
              <a:gd name="connsiteY16-102" fmla="*/ 0 h 16225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6772842" h="1622507">
                <a:moveTo>
                  <a:pt x="0" y="0"/>
                </a:moveTo>
                <a:lnTo>
                  <a:pt x="3950825" y="0"/>
                </a:lnTo>
                <a:lnTo>
                  <a:pt x="3950825" y="0"/>
                </a:lnTo>
                <a:lnTo>
                  <a:pt x="5644035" y="0"/>
                </a:lnTo>
                <a:lnTo>
                  <a:pt x="6772842" y="0"/>
                </a:lnTo>
                <a:lnTo>
                  <a:pt x="6772842" y="632170"/>
                </a:lnTo>
                <a:lnTo>
                  <a:pt x="6772842" y="632170"/>
                </a:lnTo>
                <a:lnTo>
                  <a:pt x="6772842" y="903100"/>
                </a:lnTo>
                <a:lnTo>
                  <a:pt x="6772842" y="1083720"/>
                </a:lnTo>
                <a:lnTo>
                  <a:pt x="4805835" y="1083720"/>
                </a:lnTo>
                <a:lnTo>
                  <a:pt x="4001302" y="1622507"/>
                </a:lnTo>
                <a:lnTo>
                  <a:pt x="3950825" y="1083720"/>
                </a:lnTo>
                <a:lnTo>
                  <a:pt x="0" y="1083720"/>
                </a:lnTo>
                <a:lnTo>
                  <a:pt x="0" y="903100"/>
                </a:lnTo>
                <a:lnTo>
                  <a:pt x="0" y="632170"/>
                </a:lnTo>
                <a:lnTo>
                  <a:pt x="0" y="632170"/>
                </a:lnTo>
                <a:lnTo>
                  <a:pt x="0" y="0"/>
                </a:lnTo>
                <a:close/>
              </a:path>
            </a:pathLst>
          </a:custGeom>
          <a:solidFill>
            <a:schemeClr val="bg1"/>
          </a:solidFill>
          <a:ln w="38100">
            <a:solidFill>
              <a:srgbClr val="FF9900"/>
            </a:solidFill>
          </a:ln>
          <a:effectLst>
            <a:outerShdw blurRad="50800" dist="38100" dir="2700000" algn="tl" rotWithShape="0">
              <a:prstClr val="black">
                <a:alpha val="40000"/>
              </a:prstClr>
            </a:outerShdw>
          </a:effectLst>
        </p:spPr>
        <p:txBody>
          <a:bodyPr wrap="square" lIns="180000" tIns="144000" rtlCol="0" anchor="t" anchorCtr="0">
            <a:noAutofit/>
          </a:bodyPr>
          <a:lstStyle>
            <a:defPPr>
              <a:defRPr lang="ja-JP"/>
            </a:defPPr>
            <a:lvl1pPr algn="ctr">
              <a:defRPr sz="4400" b="1"/>
            </a:lvl1pPr>
          </a:lstStyle>
          <a:p>
            <a:r>
              <a:rPr lang="ja-JP" altLang="en-US" sz="2800" dirty="0">
                <a:solidFill>
                  <a:schemeClr val="tx1">
                    <a:lumMod val="75000"/>
                    <a:lumOff val="25000"/>
                  </a:schemeClr>
                </a:solidFill>
              </a:rPr>
              <a:t> 喫煙・受動喫煙・飲酒・食</a:t>
            </a:r>
            <a:r>
              <a:rPr lang="ja-JP" altLang="en-US" sz="2800" spc="-300" dirty="0">
                <a:solidFill>
                  <a:schemeClr val="tx1">
                    <a:lumMod val="75000"/>
                    <a:lumOff val="25000"/>
                  </a:schemeClr>
                </a:solidFill>
              </a:rPr>
              <a:t>事</a:t>
            </a:r>
            <a:r>
              <a:rPr lang="ja-JP" altLang="en-US" sz="2800" dirty="0">
                <a:solidFill>
                  <a:schemeClr val="tx1">
                    <a:lumMod val="75000"/>
                    <a:lumOff val="25000"/>
                  </a:schemeClr>
                </a:solidFill>
              </a:rPr>
              <a:t>（野菜不足、脂肪のとりすぎなど</a:t>
            </a:r>
            <a:r>
              <a:rPr lang="ja-JP" altLang="en-US" sz="2800" spc="-1500" dirty="0">
                <a:solidFill>
                  <a:schemeClr val="tx1">
                    <a:lumMod val="75000"/>
                    <a:lumOff val="25000"/>
                  </a:schemeClr>
                </a:solidFill>
              </a:rPr>
              <a:t>）</a:t>
            </a:r>
            <a:r>
              <a:rPr lang="ja-JP" altLang="en-US" sz="2800" dirty="0">
                <a:solidFill>
                  <a:schemeClr val="tx1">
                    <a:lumMod val="75000"/>
                    <a:lumOff val="25000"/>
                  </a:schemeClr>
                </a:solidFill>
              </a:rPr>
              <a:t>・運動不足など</a:t>
            </a:r>
          </a:p>
        </p:txBody>
      </p:sp>
      <p:sp>
        <p:nvSpPr>
          <p:cNvPr id="15" name="テキスト ボックス 29"/>
          <p:cNvSpPr/>
          <p:nvPr/>
        </p:nvSpPr>
        <p:spPr>
          <a:xfrm>
            <a:off x="1592461" y="5461831"/>
            <a:ext cx="6300700" cy="1355448"/>
          </a:xfrm>
          <a:prstGeom prst="roundRect">
            <a:avLst>
              <a:gd name="adj" fmla="val 14464"/>
            </a:avLst>
          </a:prstGeom>
          <a:solidFill>
            <a:srgbClr val="FF9900"/>
          </a:solidFill>
        </p:spPr>
        <p:txBody>
          <a:bodyPr wrap="square" tIns="180000" rtlCol="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mn-ea"/>
                <a:cs typeface="メイリオ" panose="020B0604030504040204" pitchFamily="50" charset="-128"/>
              </a:defRPr>
            </a:lvl1pPr>
          </a:lstStyle>
          <a:p>
            <a:r>
              <a:rPr lang="ja-JP" altLang="en-US" sz="3500" dirty="0">
                <a:latin typeface="メイリオ" panose="020B0604030504040204" pitchFamily="50" charset="-128"/>
                <a:ea typeface="メイリオ" panose="020B0604030504040204" pitchFamily="50" charset="-128"/>
              </a:rPr>
              <a:t>わかっている要因は</a:t>
            </a:r>
            <a:endParaRPr lang="en-US" altLang="ja-JP" sz="3500" dirty="0">
              <a:latin typeface="メイリオ" panose="020B0604030504040204" pitchFamily="50" charset="-128"/>
              <a:ea typeface="メイリオ" panose="020B0604030504040204" pitchFamily="50" charset="-128"/>
            </a:endParaRPr>
          </a:p>
          <a:p>
            <a:r>
              <a:rPr lang="ja-JP" altLang="en-US" sz="3500" dirty="0">
                <a:latin typeface="メイリオ" panose="020B0604030504040204" pitchFamily="50" charset="-128"/>
                <a:ea typeface="メイリオ" panose="020B0604030504040204" pitchFamily="50" charset="-128"/>
              </a:rPr>
              <a:t>大きく３つにわけられる</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79"/>
                                        </p:tgtEl>
                                        <p:attrNameLst>
                                          <p:attrName>style.visibility</p:attrName>
                                        </p:attrNameLst>
                                      </p:cBhvr>
                                      <p:to>
                                        <p:strVal val="visible"/>
                                      </p:to>
                                    </p:set>
                                    <p:animEffect transition="in" filter="wheel(1)">
                                      <p:cBhvr>
                                        <p:cTn id="7" dur="1000"/>
                                        <p:tgtEl>
                                          <p:spTgt spid="127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280"/>
                                        </p:tgtEl>
                                        <p:attrNameLst>
                                          <p:attrName>style.visibility</p:attrName>
                                        </p:attrNameLst>
                                      </p:cBhvr>
                                      <p:to>
                                        <p:strVal val="visible"/>
                                      </p:to>
                                    </p:set>
                                    <p:animEffect transition="in" filter="wipe(down)">
                                      <p:cBhvr>
                                        <p:cTn id="11" dur="500"/>
                                        <p:tgtEl>
                                          <p:spTgt spid="1280"/>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9" grpId="0" animBg="1"/>
      <p:bldP spid="1280" grpId="0" animBg="1"/>
      <p:bldP spid="15"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2" name="グループ化 23"/>
          <p:cNvGrpSpPr/>
          <p:nvPr/>
        </p:nvGrpSpPr>
        <p:grpSpPr>
          <a:xfrm>
            <a:off x="301286" y="2390825"/>
            <a:ext cx="2915872" cy="2915870"/>
            <a:chOff x="-2170173" y="1097512"/>
            <a:chExt cx="2915872" cy="2915870"/>
          </a:xfrm>
        </p:grpSpPr>
        <p:sp>
          <p:nvSpPr>
            <p:cNvPr id="1273" name="円/楕円 24"/>
            <p:cNvSpPr/>
            <p:nvPr/>
          </p:nvSpPr>
          <p:spPr>
            <a:xfrm>
              <a:off x="-2170173" y="1097512"/>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74" name="テキスト ボックス 25"/>
            <p:cNvSpPr txBox="1"/>
            <p:nvPr/>
          </p:nvSpPr>
          <p:spPr>
            <a:xfrm>
              <a:off x="-1977632" y="1889100"/>
              <a:ext cx="2723331" cy="1323439"/>
            </a:xfrm>
            <a:prstGeom prst="rect">
              <a:avLst/>
            </a:prstGeom>
            <a:noFill/>
          </p:spPr>
          <p:txBody>
            <a:bodyPr wrap="square" rtlCol="0">
              <a:spAutoFit/>
            </a:bodyPr>
            <a:lstStyle>
              <a:defPPr>
                <a:defRPr lang="ja-JP"/>
              </a:defPPr>
              <a:lvl1pPr algn="ctr">
                <a:defRPr sz="4400" b="1"/>
              </a:lvl1pPr>
            </a:lstStyle>
            <a:p>
              <a:r>
                <a:rPr lang="ja-JP" altLang="en-US" sz="4000" dirty="0">
                  <a:solidFill>
                    <a:schemeClr val="tx1">
                      <a:lumMod val="75000"/>
                      <a:lumOff val="25000"/>
                    </a:schemeClr>
                  </a:solidFill>
                </a:rPr>
                <a:t>細菌・</a:t>
              </a:r>
              <a:endParaRPr lang="en-US" altLang="ja-JP" sz="4000" dirty="0">
                <a:solidFill>
                  <a:schemeClr val="tx1">
                    <a:lumMod val="75000"/>
                    <a:lumOff val="25000"/>
                  </a:schemeClr>
                </a:solidFill>
              </a:endParaRPr>
            </a:p>
            <a:p>
              <a:r>
                <a:rPr lang="ja-JP" altLang="en-US" sz="4000" dirty="0">
                  <a:solidFill>
                    <a:schemeClr val="tx1">
                      <a:lumMod val="75000"/>
                      <a:lumOff val="25000"/>
                    </a:schemeClr>
                  </a:solidFill>
                </a:rPr>
                <a:t>ウイルス</a:t>
              </a:r>
            </a:p>
          </p:txBody>
        </p:sp>
      </p:grpSp>
      <p:sp>
        <p:nvSpPr>
          <p:cNvPr id="1278" name="テキスト ボックス 13"/>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主ながんの要因</a:t>
            </a:r>
          </a:p>
        </p:txBody>
      </p:sp>
      <p:sp>
        <p:nvSpPr>
          <p:cNvPr id="3" name="テキスト ボックス 2"/>
          <p:cNvSpPr txBox="1"/>
          <p:nvPr/>
        </p:nvSpPr>
        <p:spPr>
          <a:xfrm>
            <a:off x="3217158" y="3494628"/>
            <a:ext cx="4817941" cy="646331"/>
          </a:xfrm>
          <a:prstGeom prst="rect">
            <a:avLst/>
          </a:prstGeom>
          <a:noFill/>
        </p:spPr>
        <p:txBody>
          <a:bodyPr wrap="square" rtlCol="0">
            <a:spAutoFit/>
          </a:bodyPr>
          <a:lstStyle/>
          <a:p>
            <a:r>
              <a:rPr kumimoji="1" lang="ja-JP" altLang="en-US" sz="3600" b="1" dirty="0">
                <a:latin typeface="+mn-ea"/>
              </a:rPr>
              <a:t>〇ピロリ菌（胃がん）</a:t>
            </a:r>
          </a:p>
        </p:txBody>
      </p:sp>
      <p:sp>
        <p:nvSpPr>
          <p:cNvPr id="4" name="テキスト ボックス 3"/>
          <p:cNvSpPr txBox="1"/>
          <p:nvPr/>
        </p:nvSpPr>
        <p:spPr>
          <a:xfrm>
            <a:off x="3217158" y="4730148"/>
            <a:ext cx="5673106" cy="1198880"/>
          </a:xfrm>
          <a:prstGeom prst="rect">
            <a:avLst/>
          </a:prstGeom>
          <a:noFill/>
        </p:spPr>
        <p:txBody>
          <a:bodyPr wrap="square" rtlCol="0">
            <a:spAutoFit/>
          </a:bodyPr>
          <a:lstStyle/>
          <a:p>
            <a:r>
              <a:rPr kumimoji="1" lang="ja-JP" altLang="en-US" sz="3600" b="1">
                <a:latin typeface="+mn-ea"/>
              </a:rPr>
              <a:t>〇ヒトパピローマウイルス</a:t>
            </a:r>
            <a:r>
              <a:rPr kumimoji="1" lang="ja-JP" altLang="en-US" sz="3600" b="1" dirty="0">
                <a:latin typeface="+mn-ea"/>
              </a:rPr>
              <a:t>　　　　（子宮頸がん・咽頭がん）</a:t>
            </a:r>
          </a:p>
        </p:txBody>
      </p:sp>
      <p:sp>
        <p:nvSpPr>
          <p:cNvPr id="8" name="テキスト ボックス 7"/>
          <p:cNvSpPr txBox="1"/>
          <p:nvPr/>
        </p:nvSpPr>
        <p:spPr>
          <a:xfrm>
            <a:off x="3217158" y="1392253"/>
            <a:ext cx="5673106" cy="1754326"/>
          </a:xfrm>
          <a:prstGeom prst="rect">
            <a:avLst/>
          </a:prstGeom>
          <a:noFill/>
        </p:spPr>
        <p:txBody>
          <a:bodyPr wrap="square" rtlCol="0">
            <a:spAutoFit/>
          </a:bodyPr>
          <a:lstStyle/>
          <a:p>
            <a:r>
              <a:rPr kumimoji="1" lang="ja-JP" altLang="en-US" sz="3600" b="1" dirty="0">
                <a:latin typeface="+mn-ea"/>
              </a:rPr>
              <a:t>〇インフルエンザや新型</a:t>
            </a:r>
            <a:endParaRPr kumimoji="1" lang="en-US" altLang="ja-JP" sz="3600" b="1" dirty="0">
              <a:latin typeface="+mn-ea"/>
            </a:endParaRPr>
          </a:p>
          <a:p>
            <a:r>
              <a:rPr kumimoji="1" lang="ja-JP" altLang="en-US" sz="3600" b="1" dirty="0">
                <a:latin typeface="+mn-ea"/>
              </a:rPr>
              <a:t>コロナ等のウイルス感染</a:t>
            </a:r>
            <a:endParaRPr kumimoji="1" lang="en-US" altLang="ja-JP" sz="3600" b="1" dirty="0">
              <a:latin typeface="+mn-ea"/>
            </a:endParaRPr>
          </a:p>
          <a:p>
            <a:r>
              <a:rPr kumimoji="1" lang="ja-JP" altLang="en-US" sz="3600" b="1" dirty="0">
                <a:latin typeface="+mn-ea"/>
              </a:rPr>
              <a:t>とは異なる。　</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テキスト ボックス 6"/>
          <p:cNvSpPr txBox="1"/>
          <p:nvPr/>
        </p:nvSpPr>
        <p:spPr>
          <a:xfrm>
            <a:off x="1082885" y="4410644"/>
            <a:ext cx="6873491" cy="1853071"/>
          </a:xfrm>
          <a:prstGeom prst="rect">
            <a:avLst/>
          </a:prstGeom>
          <a:noFill/>
        </p:spPr>
        <p:txBody>
          <a:bodyPr wrap="square" rtlCol="0">
            <a:spAutoFit/>
          </a:bodyPr>
          <a:lstStyle/>
          <a:p>
            <a:pPr algn="ctr">
              <a:lnSpc>
                <a:spcPts val="4600"/>
              </a:lnSpc>
            </a:pPr>
            <a:r>
              <a:rPr lang="ja-JP" altLang="en-US" sz="3600" b="1" dirty="0">
                <a:solidFill>
                  <a:schemeClr val="tx1">
                    <a:lumMod val="75000"/>
                    <a:lumOff val="25000"/>
                  </a:schemeClr>
                </a:solidFill>
              </a:rPr>
              <a:t>小児がんも</a:t>
            </a:r>
            <a:endParaRPr lang="en-US" altLang="ja-JP" sz="3600" b="1" dirty="0">
              <a:solidFill>
                <a:schemeClr val="tx1">
                  <a:lumMod val="75000"/>
                  <a:lumOff val="25000"/>
                </a:schemeClr>
              </a:solidFill>
            </a:endParaRPr>
          </a:p>
          <a:p>
            <a:pPr algn="ctr">
              <a:lnSpc>
                <a:spcPts val="4600"/>
              </a:lnSpc>
            </a:pPr>
            <a:r>
              <a:rPr lang="ja-JP" altLang="en-US" sz="3600" b="1" dirty="0">
                <a:solidFill>
                  <a:schemeClr val="tx1">
                    <a:lumMod val="75000"/>
                    <a:lumOff val="25000"/>
                  </a:schemeClr>
                </a:solidFill>
              </a:rPr>
              <a:t>生活習慣や細</a:t>
            </a:r>
            <a:r>
              <a:rPr lang="ja-JP" altLang="en-US" sz="3600" b="1" spc="-700" dirty="0">
                <a:solidFill>
                  <a:schemeClr val="tx1">
                    <a:lumMod val="75000"/>
                    <a:lumOff val="25000"/>
                  </a:schemeClr>
                </a:solidFill>
              </a:rPr>
              <a:t>菌</a:t>
            </a:r>
            <a:r>
              <a:rPr lang="ja-JP" altLang="en-US" sz="3600" b="1" spc="-1000" dirty="0">
                <a:solidFill>
                  <a:schemeClr val="tx1">
                    <a:lumMod val="75000"/>
                    <a:lumOff val="25000"/>
                  </a:schemeClr>
                </a:solidFill>
              </a:rPr>
              <a:t>・</a:t>
            </a:r>
            <a:r>
              <a:rPr lang="ja-JP" altLang="en-US" sz="3600" b="1" dirty="0">
                <a:solidFill>
                  <a:schemeClr val="tx1">
                    <a:lumMod val="75000"/>
                    <a:lumOff val="25000"/>
                  </a:schemeClr>
                </a:solidFill>
              </a:rPr>
              <a:t>ウイルスとは</a:t>
            </a:r>
            <a:endParaRPr lang="en-US" altLang="ja-JP" sz="3600" b="1" dirty="0">
              <a:solidFill>
                <a:schemeClr val="tx1">
                  <a:lumMod val="75000"/>
                  <a:lumOff val="25000"/>
                </a:schemeClr>
              </a:solidFill>
            </a:endParaRPr>
          </a:p>
          <a:p>
            <a:pPr algn="ctr">
              <a:lnSpc>
                <a:spcPts val="4600"/>
              </a:lnSpc>
            </a:pPr>
            <a:r>
              <a:rPr lang="ja-JP" altLang="en-US" sz="3600" b="1" dirty="0">
                <a:solidFill>
                  <a:schemeClr val="tx1">
                    <a:lumMod val="75000"/>
                    <a:lumOff val="25000"/>
                  </a:schemeClr>
                </a:solidFill>
              </a:rPr>
              <a:t>関係なく発症するものが多い</a:t>
            </a:r>
          </a:p>
        </p:txBody>
      </p:sp>
      <p:sp>
        <p:nvSpPr>
          <p:cNvPr id="1257" name="テキスト ボックス 10"/>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要因のわからないがんもある</a:t>
            </a:r>
          </a:p>
        </p:txBody>
      </p:sp>
      <p:grpSp>
        <p:nvGrpSpPr>
          <p:cNvPr id="1258" name="グループ化 1"/>
          <p:cNvGrpSpPr/>
          <p:nvPr/>
        </p:nvGrpSpPr>
        <p:grpSpPr>
          <a:xfrm>
            <a:off x="622594" y="1250587"/>
            <a:ext cx="7786268" cy="3083091"/>
            <a:chOff x="622594" y="1250587"/>
            <a:chExt cx="7786268" cy="3083091"/>
          </a:xfrm>
        </p:grpSpPr>
        <p:sp>
          <p:nvSpPr>
            <p:cNvPr id="1259" name="円/楕円 11"/>
            <p:cNvSpPr/>
            <p:nvPr/>
          </p:nvSpPr>
          <p:spPr>
            <a:xfrm>
              <a:off x="622594" y="1250587"/>
              <a:ext cx="7786268" cy="3083091"/>
            </a:xfrm>
            <a:prstGeom prst="roundRect">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0" name="テキスト ボックス 13"/>
            <p:cNvSpPr txBox="1"/>
            <p:nvPr/>
          </p:nvSpPr>
          <p:spPr>
            <a:xfrm>
              <a:off x="843320" y="1744371"/>
              <a:ext cx="7488832" cy="2169825"/>
            </a:xfrm>
            <a:prstGeom prst="rect">
              <a:avLst/>
            </a:prstGeom>
            <a:noFill/>
          </p:spPr>
          <p:txBody>
            <a:bodyPr wrap="square" rtlCol="0">
              <a:spAutoFit/>
            </a:bodyPr>
            <a:lstStyle>
              <a:defPPr>
                <a:defRPr lang="ja-JP"/>
              </a:defPPr>
              <a:lvl1pPr algn="ctr">
                <a:defRPr sz="3600" b="1">
                  <a:solidFill>
                    <a:schemeClr val="tx1">
                      <a:lumMod val="75000"/>
                      <a:lumOff val="25000"/>
                    </a:schemeClr>
                  </a:solidFill>
                </a:defRPr>
              </a:lvl1pPr>
            </a:lstStyle>
            <a:p>
              <a:pPr>
                <a:lnSpc>
                  <a:spcPts val="5400"/>
                </a:lnSpc>
              </a:pPr>
              <a:r>
                <a:rPr lang="ja-JP" altLang="en-US" sz="4400" dirty="0"/>
                <a:t>がんには</a:t>
              </a:r>
              <a:br>
                <a:rPr lang="en-US" altLang="ja-JP" sz="4400" dirty="0"/>
              </a:br>
              <a:r>
                <a:rPr lang="ja-JP" altLang="en-US" sz="4400" dirty="0"/>
                <a:t>要因のわかっているものと</a:t>
              </a:r>
              <a:endParaRPr lang="en-US" altLang="ja-JP" sz="4400" dirty="0"/>
            </a:p>
            <a:p>
              <a:pPr>
                <a:lnSpc>
                  <a:spcPts val="5400"/>
                </a:lnSpc>
              </a:pPr>
              <a:r>
                <a:rPr lang="ja-JP" altLang="en-US" sz="4400" dirty="0"/>
                <a:t>わからないものがある</a:t>
              </a:r>
            </a:p>
          </p:txBody>
        </p:sp>
      </p:grpSp>
      <p:sp>
        <p:nvSpPr>
          <p:cNvPr id="1261" name="テキスト ボックス 14"/>
          <p:cNvSpPr/>
          <p:nvPr/>
        </p:nvSpPr>
        <p:spPr>
          <a:xfrm>
            <a:off x="5038984" y="6349496"/>
            <a:ext cx="3833844" cy="408623"/>
          </a:xfrm>
          <a:prstGeom prst="roundRect">
            <a:avLst/>
          </a:prstGeom>
          <a:noFill/>
        </p:spPr>
        <p:txBody>
          <a:bodyPr wrap="square" rtlCol="0">
            <a:spAutoFit/>
          </a:bodyPr>
          <a:lstStyle/>
          <a:p>
            <a:r>
              <a:rPr kumimoji="1" lang="ja-JP" altLang="en-US" b="1" dirty="0">
                <a:solidFill>
                  <a:schemeClr val="tx1">
                    <a:lumMod val="75000"/>
                    <a:lumOff val="25000"/>
                  </a:schemeClr>
                </a:solidFill>
                <a:latin typeface="+mn-ea"/>
                <a:cs typeface="メイリオ" panose="020B0604030504040204" pitchFamily="50" charset="-128"/>
              </a:rPr>
              <a:t>小児がん</a:t>
            </a:r>
            <a:r>
              <a:rPr kumimoji="1" lang="en-US" altLang="ja-JP" b="1" dirty="0">
                <a:solidFill>
                  <a:schemeClr val="tx1">
                    <a:lumMod val="75000"/>
                    <a:lumOff val="25000"/>
                  </a:schemeClr>
                </a:solidFill>
                <a:latin typeface="+mn-ea"/>
                <a:cs typeface="メイリオ" panose="020B0604030504040204" pitchFamily="50" charset="-128"/>
              </a:rPr>
              <a:t>…</a:t>
            </a:r>
            <a:r>
              <a:rPr lang="ja-JP" altLang="en-US" b="1" dirty="0">
                <a:solidFill>
                  <a:schemeClr val="tx1">
                    <a:lumMod val="75000"/>
                    <a:lumOff val="25000"/>
                  </a:schemeClr>
                </a:solidFill>
                <a:latin typeface="+mn-ea"/>
                <a:cs typeface="メイリオ" panose="020B0604030504040204" pitchFamily="50" charset="-128"/>
              </a:rPr>
              <a:t>白血病、脳腫瘍など</a:t>
            </a:r>
            <a:endParaRPr kumimoji="1" lang="ja-JP" altLang="en-US" b="1" dirty="0">
              <a:solidFill>
                <a:schemeClr val="tx1">
                  <a:lumMod val="75000"/>
                  <a:lumOff val="25000"/>
                </a:schemeClr>
              </a:solidFill>
              <a:latin typeface="+mn-ea"/>
              <a:cs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8"/>
                                        </p:tgtEl>
                                        <p:attrNameLst>
                                          <p:attrName>style.visibility</p:attrName>
                                        </p:attrNameLst>
                                      </p:cBhvr>
                                      <p:to>
                                        <p:strVal val="visible"/>
                                      </p:to>
                                    </p:set>
                                    <p:animEffect transition="in" filter="fade">
                                      <p:cBhvr>
                                        <p:cTn id="7" dur="500"/>
                                        <p:tgtEl>
                                          <p:spTgt spid="12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6"/>
                                        </p:tgtEl>
                                        <p:attrNameLst>
                                          <p:attrName>style.visibility</p:attrName>
                                        </p:attrNameLst>
                                      </p:cBhvr>
                                      <p:to>
                                        <p:strVal val="visible"/>
                                      </p:to>
                                    </p:set>
                                    <p:animEffect transition="in" filter="fade">
                                      <p:cBhvr>
                                        <p:cTn id="12" dur="500"/>
                                        <p:tgtEl>
                                          <p:spTgt spid="125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61"/>
                                        </p:tgtEl>
                                        <p:attrNameLst>
                                          <p:attrName>style.visibility</p:attrName>
                                        </p:attrNameLst>
                                      </p:cBhvr>
                                      <p:to>
                                        <p:strVal val="visible"/>
                                      </p:to>
                                    </p:set>
                                    <p:animEffect transition="in" filter="fade">
                                      <p:cBhvr>
                                        <p:cTn id="16" dur="500"/>
                                        <p:tgtEl>
                                          <p:spTgt spid="1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6" grpId="0"/>
      <p:bldP spid="12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407" y="1772816"/>
            <a:ext cx="4279625" cy="2445501"/>
          </a:xfrm>
          <a:prstGeom prst="rect">
            <a:avLst/>
          </a:prstGeom>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407" y="1772816"/>
            <a:ext cx="4279625" cy="2445501"/>
          </a:xfrm>
          <a:prstGeom prst="rect">
            <a:avLst/>
          </a:prstGeom>
        </p:spPr>
      </p:pic>
      <p:sp>
        <p:nvSpPr>
          <p:cNvPr id="16" name="角丸四角形吹き出し 15"/>
          <p:cNvSpPr/>
          <p:nvPr/>
        </p:nvSpPr>
        <p:spPr>
          <a:xfrm>
            <a:off x="1658861" y="4082348"/>
            <a:ext cx="5806539" cy="1923155"/>
          </a:xfrm>
          <a:custGeom>
            <a:avLst/>
            <a:gdLst>
              <a:gd name="connsiteX0" fmla="*/ 0 w 5806539"/>
              <a:gd name="connsiteY0" fmla="*/ 878234 h 1923155"/>
              <a:gd name="connsiteX1" fmla="*/ 208989 w 5806539"/>
              <a:gd name="connsiteY1" fmla="*/ 669245 h 1923155"/>
              <a:gd name="connsiteX2" fmla="*/ 2580387 w 5806539"/>
              <a:gd name="connsiteY2" fmla="*/ 668824 h 1923155"/>
              <a:gd name="connsiteX3" fmla="*/ 2905528 w 5806539"/>
              <a:gd name="connsiteY3" fmla="*/ 0 h 1923155"/>
              <a:gd name="connsiteX4" fmla="*/ 3242351 w 5806539"/>
              <a:gd name="connsiteY4" fmla="*/ 673880 h 1923155"/>
              <a:gd name="connsiteX5" fmla="*/ 5597550 w 5806539"/>
              <a:gd name="connsiteY5" fmla="*/ 669245 h 1923155"/>
              <a:gd name="connsiteX6" fmla="*/ 5806539 w 5806539"/>
              <a:gd name="connsiteY6" fmla="*/ 878234 h 1923155"/>
              <a:gd name="connsiteX7" fmla="*/ 5806539 w 5806539"/>
              <a:gd name="connsiteY7" fmla="*/ 878230 h 1923155"/>
              <a:gd name="connsiteX8" fmla="*/ 5806539 w 5806539"/>
              <a:gd name="connsiteY8" fmla="*/ 878230 h 1923155"/>
              <a:gd name="connsiteX9" fmla="*/ 5806539 w 5806539"/>
              <a:gd name="connsiteY9" fmla="*/ 1191708 h 1923155"/>
              <a:gd name="connsiteX10" fmla="*/ 5806539 w 5806539"/>
              <a:gd name="connsiteY10" fmla="*/ 1714166 h 1923155"/>
              <a:gd name="connsiteX11" fmla="*/ 5597550 w 5806539"/>
              <a:gd name="connsiteY11" fmla="*/ 1923155 h 1923155"/>
              <a:gd name="connsiteX12" fmla="*/ 2419391 w 5806539"/>
              <a:gd name="connsiteY12" fmla="*/ 1923155 h 1923155"/>
              <a:gd name="connsiteX13" fmla="*/ 967757 w 5806539"/>
              <a:gd name="connsiteY13" fmla="*/ 1923155 h 1923155"/>
              <a:gd name="connsiteX14" fmla="*/ 967757 w 5806539"/>
              <a:gd name="connsiteY14" fmla="*/ 1923155 h 1923155"/>
              <a:gd name="connsiteX15" fmla="*/ 208989 w 5806539"/>
              <a:gd name="connsiteY15" fmla="*/ 1923155 h 1923155"/>
              <a:gd name="connsiteX16" fmla="*/ 0 w 5806539"/>
              <a:gd name="connsiteY16" fmla="*/ 1714166 h 1923155"/>
              <a:gd name="connsiteX17" fmla="*/ 0 w 5806539"/>
              <a:gd name="connsiteY17" fmla="*/ 1191708 h 1923155"/>
              <a:gd name="connsiteX18" fmla="*/ 0 w 5806539"/>
              <a:gd name="connsiteY18" fmla="*/ 878230 h 1923155"/>
              <a:gd name="connsiteX19" fmla="*/ 0 w 5806539"/>
              <a:gd name="connsiteY19" fmla="*/ 878230 h 1923155"/>
              <a:gd name="connsiteX20" fmla="*/ 0 w 5806539"/>
              <a:gd name="connsiteY20" fmla="*/ 878234 h 192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06539" h="1923155">
                <a:moveTo>
                  <a:pt x="0" y="878234"/>
                </a:moveTo>
                <a:cubicBezTo>
                  <a:pt x="0" y="762813"/>
                  <a:pt x="93568" y="669245"/>
                  <a:pt x="208989" y="669245"/>
                </a:cubicBezTo>
                <a:lnTo>
                  <a:pt x="2580387" y="668824"/>
                </a:lnTo>
                <a:lnTo>
                  <a:pt x="2905528" y="0"/>
                </a:lnTo>
                <a:lnTo>
                  <a:pt x="3242351" y="673880"/>
                </a:lnTo>
                <a:lnTo>
                  <a:pt x="5597550" y="669245"/>
                </a:lnTo>
                <a:cubicBezTo>
                  <a:pt x="5712971" y="669245"/>
                  <a:pt x="5806539" y="762813"/>
                  <a:pt x="5806539" y="878234"/>
                </a:cubicBezTo>
                <a:lnTo>
                  <a:pt x="5806539" y="878230"/>
                </a:lnTo>
                <a:lnTo>
                  <a:pt x="5806539" y="878230"/>
                </a:lnTo>
                <a:lnTo>
                  <a:pt x="5806539" y="1191708"/>
                </a:lnTo>
                <a:lnTo>
                  <a:pt x="5806539" y="1714166"/>
                </a:lnTo>
                <a:cubicBezTo>
                  <a:pt x="5806539" y="1829587"/>
                  <a:pt x="5712971" y="1923155"/>
                  <a:pt x="5597550" y="1923155"/>
                </a:cubicBezTo>
                <a:lnTo>
                  <a:pt x="2419391" y="1923155"/>
                </a:lnTo>
                <a:lnTo>
                  <a:pt x="967757" y="1923155"/>
                </a:lnTo>
                <a:lnTo>
                  <a:pt x="967757" y="1923155"/>
                </a:lnTo>
                <a:lnTo>
                  <a:pt x="208989" y="1923155"/>
                </a:lnTo>
                <a:cubicBezTo>
                  <a:pt x="93568" y="1923155"/>
                  <a:pt x="0" y="1829587"/>
                  <a:pt x="0" y="1714166"/>
                </a:cubicBezTo>
                <a:lnTo>
                  <a:pt x="0" y="1191708"/>
                </a:lnTo>
                <a:lnTo>
                  <a:pt x="0" y="878230"/>
                </a:lnTo>
                <a:lnTo>
                  <a:pt x="0" y="878230"/>
                </a:lnTo>
                <a:lnTo>
                  <a:pt x="0" y="878234"/>
                </a:lnTo>
                <a:close/>
              </a:path>
            </a:pathLst>
          </a:cu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216000" rIns="0" bIns="108000" rtlCol="0" anchor="b"/>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5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２人に１人</a:t>
            </a:r>
          </a:p>
        </p:txBody>
      </p:sp>
      <p:sp>
        <p:nvSpPr>
          <p:cNvPr id="6" name="テキスト ボックス 5"/>
          <p:cNvSpPr txBox="1"/>
          <p:nvPr/>
        </p:nvSpPr>
        <p:spPr>
          <a:xfrm>
            <a:off x="431540" y="208696"/>
            <a:ext cx="8280919" cy="769441"/>
          </a:xfrm>
          <a:prstGeom prst="rect">
            <a:avLst/>
          </a:prstGeom>
          <a:noFill/>
          <a:effectLst/>
        </p:spPr>
        <p:txBody>
          <a:bodyPr wrap="square" rtlCol="0">
            <a:sp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algn="ctr" defTabSz="914400">
              <a:buNone/>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normalizeH="0" noProof="0">
                <a:solidFill>
                  <a:srgbClr val="FFFFFF"/>
                </a:solidFill>
                <a:uLnTx/>
                <a:uFillTx/>
                <a:latin typeface="メイリオ" panose="020B0604030504040204" pitchFamily="50" charset="-128"/>
                <a:ea typeface="メイリオ" panose="020B0604030504040204" pitchFamily="50" charset="-128"/>
                <a:cs typeface="+mn-cs"/>
              </a:rPr>
              <a:t>がんになる人の割合</a:t>
            </a:r>
          </a:p>
        </p:txBody>
      </p:sp>
      <p:sp>
        <p:nvSpPr>
          <p:cNvPr id="7" name="テキスト ボックス 6"/>
          <p:cNvSpPr txBox="1"/>
          <p:nvPr/>
        </p:nvSpPr>
        <p:spPr>
          <a:xfrm>
            <a:off x="2319899" y="6483044"/>
            <a:ext cx="6092105" cy="253916"/>
          </a:xfrm>
          <a:prstGeom prst="rect">
            <a:avLst/>
          </a:prstGeom>
          <a:noFill/>
        </p:spPr>
        <p:txBody>
          <a:bodyPr wrap="square" rtlCol="0">
            <a:spAutoFit/>
          </a:bodyPr>
          <a:lstStyle>
            <a:defPPr>
              <a:defRPr lang="ja-JP"/>
            </a:defPPr>
          </a:lstStyle>
          <a:p>
            <a:pPr marL="0" algn="r" defTabSz="914400">
              <a:buNone/>
              <a:defRPr kumimoji="1" sz="1800" b="0" i="0" normalizeH="0" noProof="0">
                <a:uLnTx/>
                <a:uFillTx/>
                <a:latin typeface="+mn-lt"/>
                <a:ea typeface="+mn-ea"/>
                <a:cs typeface="+mn-cs"/>
              </a:defRPr>
            </a:pPr>
            <a:r>
              <a:rPr kumimoji="1" lang="ja-JP" altLang="en-US" sz="1050" b="0" i="0" normalizeH="0" noProof="0">
                <a:solidFill>
                  <a:schemeClr val="tx1">
                    <a:lumMod val="65000"/>
                    <a:lumOff val="3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出典：国立がん研究センターがん情報サービス「がん登録・統計」最新がん統計</a:t>
            </a:r>
            <a:endParaRPr kumimoji="1" lang="ja-JP" altLang="en-US" sz="105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8497331" y="6422272"/>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４</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p:nvPr/>
        </p:nvPicPr>
        <p:blipFill rotWithShape="1">
          <a:blip r:embed="rId3" cstate="print">
            <a:extLst>
              <a:ext uri="{28A0092B-C50C-407E-A947-70E740481C1C}">
                <a14:useLocalDpi xmlns:a14="http://schemas.microsoft.com/office/drawing/2010/main" val="0"/>
              </a:ext>
            </a:extLst>
          </a:blip>
          <a:srcRect l="1242" t="1293" r="1466" b="9449"/>
          <a:stretch>
            <a:fillRect/>
          </a:stretch>
        </p:blipFill>
        <p:spPr bwMode="auto">
          <a:xfrm>
            <a:off x="418026" y="1147306"/>
            <a:ext cx="8186422" cy="4272691"/>
          </a:xfrm>
          <a:prstGeom prst="rect">
            <a:avLst/>
          </a:prstGeom>
          <a:noFill/>
          <a:ln>
            <a:noFill/>
          </a:ln>
        </p:spPr>
      </p:pic>
      <p:sp>
        <p:nvSpPr>
          <p:cNvPr id="16" name="テキスト ボックス 15"/>
          <p:cNvSpPr txBox="1"/>
          <p:nvPr/>
        </p:nvSpPr>
        <p:spPr>
          <a:xfrm>
            <a:off x="535833" y="5849962"/>
            <a:ext cx="7913440" cy="792109"/>
          </a:xfrm>
          <a:prstGeom prst="roundRect">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80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54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5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en-US" altLang="ja-JP" sz="3600" b="1" i="0" normalizeH="0" noProof="0">
                <a:solidFill>
                  <a:srgbClr val="FFFFFF"/>
                </a:solidFill>
                <a:uLnTx/>
                <a:uFillTx/>
                <a:latin typeface="メイリオ" panose="020B0604030504040204" pitchFamily="50" charset="-128"/>
                <a:ea typeface="メイリオ" panose="020B0604030504040204" pitchFamily="50" charset="-128"/>
                <a:cs typeface="+mn-cs"/>
              </a:rPr>
              <a:t>50</a:t>
            </a:r>
            <a:r>
              <a:rPr kumimoji="1" lang="ja-JP" altLang="en-US" sz="3600" b="1" i="0" normalizeH="0" noProof="0">
                <a:solidFill>
                  <a:srgbClr val="FFFFFF"/>
                </a:solidFill>
                <a:uLnTx/>
                <a:uFillTx/>
                <a:latin typeface="メイリオ" panose="020B0604030504040204" pitchFamily="50" charset="-128"/>
                <a:ea typeface="メイリオ" panose="020B0604030504040204" pitchFamily="50" charset="-128"/>
                <a:cs typeface="+mn-cs"/>
              </a:rPr>
              <a:t>才前後からがんになる人が増える</a:t>
            </a:r>
          </a:p>
        </p:txBody>
      </p:sp>
      <p:sp>
        <p:nvSpPr>
          <p:cNvPr id="14" name="角丸四角形吹き出し 13"/>
          <p:cNvSpPr/>
          <p:nvPr/>
        </p:nvSpPr>
        <p:spPr>
          <a:xfrm>
            <a:off x="3995936" y="2558358"/>
            <a:ext cx="1656184" cy="870642"/>
          </a:xfrm>
          <a:prstGeom prst="wedgeRoundRectCallout">
            <a:avLst>
              <a:gd name="adj1" fmla="val -16419"/>
              <a:gd name="adj2" fmla="val 155623"/>
              <a:gd name="adj3" fmla="val 1666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44000" rIns="91440" bIns="45720" numCol="1" spcCol="0" rtlCol="0" fromWordArt="0" anchor="ctr" anchorCtr="0" forceAA="0" compatLnSpc="1">
            <a:noAutofit/>
          </a:bodyP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en-US" altLang="ja-JP" sz="4400" b="1" i="0" normalizeH="0" noProof="0" dirty="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50</a:t>
            </a:r>
            <a:r>
              <a:rPr kumimoji="1" lang="ja-JP" altLang="en-US" sz="4400" b="1" i="0" normalizeH="0" noProof="0" dirty="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才</a:t>
            </a:r>
          </a:p>
        </p:txBody>
      </p:sp>
      <p:grpSp>
        <p:nvGrpSpPr>
          <p:cNvPr id="20" name="グループ化 19"/>
          <p:cNvGrpSpPr/>
          <p:nvPr/>
        </p:nvGrpSpPr>
        <p:grpSpPr>
          <a:xfrm>
            <a:off x="283794" y="44624"/>
            <a:ext cx="1574050" cy="691870"/>
            <a:chOff x="294833" y="960233"/>
            <a:chExt cx="1574050" cy="691870"/>
          </a:xfrm>
        </p:grpSpPr>
        <p:pic>
          <p:nvPicPr>
            <p:cNvPr id="21" name="Picture 2" descr="C:\Users\nakamura\Desktop\スライド文字-04.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4833" y="960233"/>
              <a:ext cx="1574050" cy="6918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429066" y="1117027"/>
              <a:ext cx="1313181" cy="430887"/>
            </a:xfrm>
            <a:prstGeom prst="rect">
              <a:avLst/>
            </a:prstGeom>
          </p:spPr>
          <p:txBody>
            <a:bodyPr wrap="none">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2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ちなみに</a:t>
              </a:r>
            </a:p>
          </p:txBody>
        </p:sp>
      </p:grpSp>
      <p:sp>
        <p:nvSpPr>
          <p:cNvPr id="11" name="テキスト ボックス 10"/>
          <p:cNvSpPr txBox="1"/>
          <p:nvPr/>
        </p:nvSpPr>
        <p:spPr>
          <a:xfrm>
            <a:off x="598115" y="5524186"/>
            <a:ext cx="7913440" cy="253916"/>
          </a:xfrm>
          <a:prstGeom prst="rect">
            <a:avLst/>
          </a:prstGeom>
          <a:noFill/>
        </p:spPr>
        <p:txBody>
          <a:bodyPr wrap="square" rtlCol="0">
            <a:spAutoFit/>
          </a:bodyPr>
          <a:lstStyle>
            <a:defPPr>
              <a:defRPr lang="ja-JP"/>
            </a:defPPr>
          </a:lstStyle>
          <a:p>
            <a:pPr algn="r"/>
            <a:r>
              <a:rPr kumimoji="1" lang="ja-JP" altLang="ja-JP" sz="1050" kern="1200" dirty="0">
                <a:solidFill>
                  <a:srgbClr val="595959"/>
                </a:solidFill>
                <a:effectLst/>
                <a:latin typeface="ＭＳ Ｐゴシック" panose="020B0600070205080204" charset="-128"/>
                <a:ea typeface="メイリオ" panose="020B0604030504040204" pitchFamily="50" charset="-128"/>
                <a:cs typeface="メイリオ" panose="020B0604030504040204" pitchFamily="50" charset="-128"/>
              </a:rPr>
              <a:t>（厚生労働省「人口動態統計」より国立がん研究センターがん情報サービスが作成（「がん登録・統計」））</a:t>
            </a:r>
            <a:endParaRPr lang="ja-JP" altLang="ja-JP" sz="1200" dirty="0">
              <a:effectLst/>
              <a:latin typeface="ＭＳ Ｐゴシック" panose="020B0600070205080204" charset="-128"/>
              <a:ea typeface="ＭＳ Ｐゴシック" panose="020B0600070205080204" charset="-128"/>
              <a:cs typeface="ＭＳ Ｐゴシック" panose="020B0600070205080204" charset="-128"/>
            </a:endParaRPr>
          </a:p>
        </p:txBody>
      </p:sp>
      <p:sp>
        <p:nvSpPr>
          <p:cNvPr id="12" name="正方形/長方形 11"/>
          <p:cNvSpPr/>
          <p:nvPr/>
        </p:nvSpPr>
        <p:spPr>
          <a:xfrm>
            <a:off x="8416134" y="6409917"/>
            <a:ext cx="513344"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en-US" altLang="ja-JP" sz="1800" b="1" i="0" kern="1200" normalizeH="0" noProof="0">
                <a:solidFill>
                  <a:schemeClr val="tx1"/>
                </a:solidFill>
                <a:uLnTx/>
                <a:uFillTx/>
                <a:latin typeface="メイリオ" panose="020B0604030504040204" pitchFamily="50" charset="-128"/>
                <a:ea typeface="メイリオ" panose="020B0604030504040204" pitchFamily="50" charset="-128"/>
              </a:rPr>
              <a:t>10</a:t>
            </a:r>
            <a:endParaRPr kumimoji="1" lang="ja-JP" altLang="en-US" b="1">
              <a:solidFill>
                <a:schemeClr val="tx1"/>
              </a:solidFill>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1176385" y="188640"/>
            <a:ext cx="8076135" cy="769441"/>
          </a:xfrm>
          <a:prstGeom prst="rect">
            <a:avLst/>
          </a:prstGeom>
          <a:noFill/>
          <a:effectLst/>
        </p:spPr>
        <p:txBody>
          <a:bodyPr wrap="square" rtlCol="0">
            <a:spAutoFit/>
          </a:bodyPr>
          <a:lstStyle>
            <a:defPPr>
              <a:defRPr lang="ja-JP"/>
            </a:defPPr>
            <a:lvl1pPr marL="0" algn="ctr" defTabSz="914400" rtl="0" eaLnBrk="1" latinLnBrk="0" hangingPunct="1">
              <a:defRPr kumimoji="1" sz="48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algn="ctr" defTabSz="914400">
              <a:buNone/>
              <a:defRPr kumimoji="1" sz="48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normalizeH="0" noProof="0" dirty="0">
                <a:solidFill>
                  <a:srgbClr val="FFFFFF"/>
                </a:solidFill>
                <a:uLnTx/>
                <a:uFillTx/>
                <a:latin typeface="メイリオ" panose="020B0604030504040204" pitchFamily="50" charset="-128"/>
                <a:ea typeface="メイリオ" panose="020B0604030504040204" pitchFamily="50" charset="-128"/>
                <a:cs typeface="+mn-cs"/>
              </a:rPr>
              <a:t>年齢別がんになる人の割合</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3" name="Picture 2"/>
          <p:cNvPicPr>
            <a:picLocks noChangeAspect="1" noChangeArrowheads="1"/>
          </p:cNvPicPr>
          <p:nvPr/>
        </p:nvPicPr>
        <p:blipFill>
          <a:blip r:embed="rId3"/>
          <a:stretch>
            <a:fillRect/>
          </a:stretch>
        </p:blipFill>
        <p:spPr>
          <a:xfrm>
            <a:off x="-14741" y="1154430"/>
            <a:ext cx="8177608" cy="4598114"/>
          </a:xfrm>
          <a:prstGeom prst="rect">
            <a:avLst/>
          </a:prstGeom>
          <a:noFill/>
        </p:spPr>
      </p:pic>
      <p:sp>
        <p:nvSpPr>
          <p:cNvPr id="1344" name="テキスト ボックス 20"/>
          <p:cNvSpPr txBox="1"/>
          <p:nvPr/>
        </p:nvSpPr>
        <p:spPr>
          <a:xfrm>
            <a:off x="0" y="178480"/>
            <a:ext cx="9144000" cy="738664"/>
          </a:xfrm>
          <a:prstGeom prst="rect">
            <a:avLst/>
          </a:prstGeom>
          <a:noFill/>
          <a:effectLst/>
        </p:spPr>
        <p:txBody>
          <a:bodyPr wrap="square" rtlCol="0">
            <a:spAutoFit/>
          </a:bodyPr>
          <a:lstStyle>
            <a:defPPr>
              <a:defRPr lang="ja-JP"/>
            </a:defPPr>
            <a:lvl1pPr algn="ctr">
              <a:defRPr sz="4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sz="4200" spc="-100" dirty="0"/>
              <a:t>がんの進行と自覚症状が出るまで</a:t>
            </a:r>
          </a:p>
        </p:txBody>
      </p:sp>
      <p:sp>
        <p:nvSpPr>
          <p:cNvPr id="1345" name="角丸四角形 21"/>
          <p:cNvSpPr/>
          <p:nvPr/>
        </p:nvSpPr>
        <p:spPr>
          <a:xfrm>
            <a:off x="8176517" y="1221734"/>
            <a:ext cx="656201" cy="4029267"/>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72000" rtlCol="0" anchor="ctr"/>
          <a:lstStyle/>
          <a:p>
            <a:pPr algn="ctr"/>
            <a:r>
              <a:rPr kumimoji="1" lang="ja-JP" altLang="en-US" sz="3200" b="1" dirty="0"/>
              <a:t>自覚症状の出現</a:t>
            </a:r>
          </a:p>
        </p:txBody>
      </p:sp>
      <p:grpSp>
        <p:nvGrpSpPr>
          <p:cNvPr id="1346" name="グループ化 22"/>
          <p:cNvGrpSpPr/>
          <p:nvPr/>
        </p:nvGrpSpPr>
        <p:grpSpPr>
          <a:xfrm>
            <a:off x="421063" y="1736668"/>
            <a:ext cx="4938502" cy="1116972"/>
            <a:chOff x="421063" y="1736668"/>
            <a:chExt cx="4938502" cy="1116972"/>
          </a:xfrm>
        </p:grpSpPr>
        <p:sp>
          <p:nvSpPr>
            <p:cNvPr id="1347" name="テキスト ボックス 23"/>
            <p:cNvSpPr txBox="1"/>
            <p:nvPr/>
          </p:nvSpPr>
          <p:spPr>
            <a:xfrm>
              <a:off x="421063" y="2207309"/>
              <a:ext cx="4938502" cy="646331"/>
            </a:xfrm>
            <a:prstGeom prst="rect">
              <a:avLst/>
            </a:prstGeom>
            <a:noFill/>
          </p:spPr>
          <p:txBody>
            <a:bodyPr wrap="square" rtlCol="0">
              <a:spAutoFit/>
            </a:bodyPr>
            <a:lstStyle/>
            <a:p>
              <a:pPr algn="ctr">
                <a:lnSpc>
                  <a:spcPct val="120000"/>
                </a:lnSpc>
              </a:pPr>
              <a:r>
                <a:rPr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１つのがん細胞</a:t>
              </a:r>
              <a:r>
                <a:rPr lang="ja-JP" altLang="en-US" sz="2000" b="1" spc="-300"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3000" b="1" spc="-300"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１</a:t>
              </a:r>
              <a:r>
                <a:rPr lang="en-US" altLang="ja-JP" sz="3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cm</a:t>
              </a:r>
              <a:r>
                <a:rPr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の大きさになる</a:t>
              </a:r>
              <a:endParaRPr kumimoji="1"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8" name="テキスト ボックス 24"/>
            <p:cNvSpPr txBox="1"/>
            <p:nvPr/>
          </p:nvSpPr>
          <p:spPr>
            <a:xfrm>
              <a:off x="1780250" y="1736668"/>
              <a:ext cx="2350737" cy="646331"/>
            </a:xfrm>
            <a:prstGeom prst="rect">
              <a:avLst/>
            </a:prstGeom>
            <a:noFill/>
          </p:spPr>
          <p:txBody>
            <a:bodyPr wrap="square" rtlCol="0">
              <a:spAutoFit/>
            </a:bodyPr>
            <a:lstStyle/>
            <a:p>
              <a:pPr algn="ctr">
                <a:lnSpc>
                  <a:spcPct val="120000"/>
                </a:lnSpc>
              </a:pPr>
              <a:r>
                <a:rPr kumimoji="1" lang="en-US" altLang="ja-JP"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10~20</a:t>
              </a:r>
              <a:r>
                <a:rPr kumimoji="1" lang="ja-JP" altLang="en-US"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p>
          </p:txBody>
        </p:sp>
      </p:grpSp>
      <p:grpSp>
        <p:nvGrpSpPr>
          <p:cNvPr id="1349" name="グループ化 25"/>
          <p:cNvGrpSpPr/>
          <p:nvPr/>
        </p:nvGrpSpPr>
        <p:grpSpPr>
          <a:xfrm>
            <a:off x="970159" y="2852936"/>
            <a:ext cx="4420824" cy="1655509"/>
            <a:chOff x="916369" y="2682025"/>
            <a:chExt cx="4420824" cy="1655509"/>
          </a:xfrm>
        </p:grpSpPr>
        <p:sp>
          <p:nvSpPr>
            <p:cNvPr id="1350" name="角丸四角形吹き出し 22"/>
            <p:cNvSpPr/>
            <p:nvPr/>
          </p:nvSpPr>
          <p:spPr>
            <a:xfrm flipV="1">
              <a:off x="977748" y="2780928"/>
              <a:ext cx="4242323" cy="1556606"/>
            </a:xfrm>
            <a:custGeom>
              <a:avLst/>
              <a:gdLst>
                <a:gd name="connsiteX0" fmla="*/ 0 w 3891040"/>
                <a:gd name="connsiteY0" fmla="*/ 199422 h 1196506"/>
                <a:gd name="connsiteX1" fmla="*/ 199422 w 3891040"/>
                <a:gd name="connsiteY1" fmla="*/ 0 h 1196506"/>
                <a:gd name="connsiteX2" fmla="*/ 2269773 w 3891040"/>
                <a:gd name="connsiteY2" fmla="*/ 0 h 1196506"/>
                <a:gd name="connsiteX3" fmla="*/ 3096334 w 3891040"/>
                <a:gd name="connsiteY3" fmla="*/ -360100 h 1196506"/>
                <a:gd name="connsiteX4" fmla="*/ 3242533 w 3891040"/>
                <a:gd name="connsiteY4" fmla="*/ 0 h 1196506"/>
                <a:gd name="connsiteX5" fmla="*/ 3691618 w 3891040"/>
                <a:gd name="connsiteY5" fmla="*/ 0 h 1196506"/>
                <a:gd name="connsiteX6" fmla="*/ 3891040 w 3891040"/>
                <a:gd name="connsiteY6" fmla="*/ 199422 h 1196506"/>
                <a:gd name="connsiteX7" fmla="*/ 3891040 w 3891040"/>
                <a:gd name="connsiteY7" fmla="*/ 199418 h 1196506"/>
                <a:gd name="connsiteX8" fmla="*/ 3891040 w 3891040"/>
                <a:gd name="connsiteY8" fmla="*/ 199418 h 1196506"/>
                <a:gd name="connsiteX9" fmla="*/ 3891040 w 3891040"/>
                <a:gd name="connsiteY9" fmla="*/ 498544 h 1196506"/>
                <a:gd name="connsiteX10" fmla="*/ 3891040 w 3891040"/>
                <a:gd name="connsiteY10" fmla="*/ 997084 h 1196506"/>
                <a:gd name="connsiteX11" fmla="*/ 3691618 w 3891040"/>
                <a:gd name="connsiteY11" fmla="*/ 1196506 h 1196506"/>
                <a:gd name="connsiteX12" fmla="*/ 3242533 w 3891040"/>
                <a:gd name="connsiteY12" fmla="*/ 1196506 h 1196506"/>
                <a:gd name="connsiteX13" fmla="*/ 2269773 w 3891040"/>
                <a:gd name="connsiteY13" fmla="*/ 1196506 h 1196506"/>
                <a:gd name="connsiteX14" fmla="*/ 2269773 w 3891040"/>
                <a:gd name="connsiteY14" fmla="*/ 1196506 h 1196506"/>
                <a:gd name="connsiteX15" fmla="*/ 199422 w 3891040"/>
                <a:gd name="connsiteY15" fmla="*/ 1196506 h 1196506"/>
                <a:gd name="connsiteX16" fmla="*/ 0 w 3891040"/>
                <a:gd name="connsiteY16" fmla="*/ 997084 h 1196506"/>
                <a:gd name="connsiteX17" fmla="*/ 0 w 3891040"/>
                <a:gd name="connsiteY17" fmla="*/ 498544 h 1196506"/>
                <a:gd name="connsiteX18" fmla="*/ 0 w 3891040"/>
                <a:gd name="connsiteY18" fmla="*/ 199418 h 1196506"/>
                <a:gd name="connsiteX19" fmla="*/ 0 w 3891040"/>
                <a:gd name="connsiteY19" fmla="*/ 199418 h 1196506"/>
                <a:gd name="connsiteX20" fmla="*/ 0 w 3891040"/>
                <a:gd name="connsiteY20" fmla="*/ 199422 h 1196506"/>
                <a:gd name="connsiteX0-1" fmla="*/ 0 w 3891040"/>
                <a:gd name="connsiteY0-2" fmla="*/ 559522 h 1556606"/>
                <a:gd name="connsiteX1-3" fmla="*/ 199422 w 3891040"/>
                <a:gd name="connsiteY1-4" fmla="*/ 360100 h 1556606"/>
                <a:gd name="connsiteX2-5" fmla="*/ 2784123 w 3891040"/>
                <a:gd name="connsiteY2-6" fmla="*/ 369625 h 1556606"/>
                <a:gd name="connsiteX3-7" fmla="*/ 3096334 w 3891040"/>
                <a:gd name="connsiteY3-8" fmla="*/ 0 h 1556606"/>
                <a:gd name="connsiteX4-9" fmla="*/ 3242533 w 3891040"/>
                <a:gd name="connsiteY4-10" fmla="*/ 360100 h 1556606"/>
                <a:gd name="connsiteX5-11" fmla="*/ 3691618 w 3891040"/>
                <a:gd name="connsiteY5-12" fmla="*/ 360100 h 1556606"/>
                <a:gd name="connsiteX6-13" fmla="*/ 3891040 w 3891040"/>
                <a:gd name="connsiteY6-14" fmla="*/ 559522 h 1556606"/>
                <a:gd name="connsiteX7-15" fmla="*/ 3891040 w 3891040"/>
                <a:gd name="connsiteY7-16" fmla="*/ 559518 h 1556606"/>
                <a:gd name="connsiteX8-17" fmla="*/ 3891040 w 3891040"/>
                <a:gd name="connsiteY8-18" fmla="*/ 559518 h 1556606"/>
                <a:gd name="connsiteX9-19" fmla="*/ 3891040 w 3891040"/>
                <a:gd name="connsiteY9-20" fmla="*/ 858644 h 1556606"/>
                <a:gd name="connsiteX10-21" fmla="*/ 3891040 w 3891040"/>
                <a:gd name="connsiteY10-22" fmla="*/ 1357184 h 1556606"/>
                <a:gd name="connsiteX11-23" fmla="*/ 3691618 w 3891040"/>
                <a:gd name="connsiteY11-24" fmla="*/ 1556606 h 1556606"/>
                <a:gd name="connsiteX12-25" fmla="*/ 3242533 w 3891040"/>
                <a:gd name="connsiteY12-26" fmla="*/ 1556606 h 1556606"/>
                <a:gd name="connsiteX13-27" fmla="*/ 2269773 w 3891040"/>
                <a:gd name="connsiteY13-28" fmla="*/ 1556606 h 1556606"/>
                <a:gd name="connsiteX14-29" fmla="*/ 2269773 w 3891040"/>
                <a:gd name="connsiteY14-30" fmla="*/ 1556606 h 1556606"/>
                <a:gd name="connsiteX15-31" fmla="*/ 199422 w 3891040"/>
                <a:gd name="connsiteY15-32" fmla="*/ 1556606 h 1556606"/>
                <a:gd name="connsiteX16-33" fmla="*/ 0 w 3891040"/>
                <a:gd name="connsiteY16-34" fmla="*/ 1357184 h 1556606"/>
                <a:gd name="connsiteX17-35" fmla="*/ 0 w 3891040"/>
                <a:gd name="connsiteY17-36" fmla="*/ 858644 h 1556606"/>
                <a:gd name="connsiteX18-37" fmla="*/ 0 w 3891040"/>
                <a:gd name="connsiteY18-38" fmla="*/ 559518 h 1556606"/>
                <a:gd name="connsiteX19-39" fmla="*/ 0 w 3891040"/>
                <a:gd name="connsiteY19-40" fmla="*/ 559518 h 1556606"/>
                <a:gd name="connsiteX20-41" fmla="*/ 0 w 3891040"/>
                <a:gd name="connsiteY20-42" fmla="*/ 559522 h 1556606"/>
                <a:gd name="connsiteX0-43" fmla="*/ 0 w 3891040"/>
                <a:gd name="connsiteY0-44" fmla="*/ 559522 h 1556606"/>
                <a:gd name="connsiteX1-45" fmla="*/ 199422 w 3891040"/>
                <a:gd name="connsiteY1-46" fmla="*/ 360100 h 1556606"/>
                <a:gd name="connsiteX2-47" fmla="*/ 2784123 w 3891040"/>
                <a:gd name="connsiteY2-48" fmla="*/ 369625 h 1556606"/>
                <a:gd name="connsiteX3-49" fmla="*/ 3417008 w 3891040"/>
                <a:gd name="connsiteY3-50" fmla="*/ 0 h 1556606"/>
                <a:gd name="connsiteX4-51" fmla="*/ 3242533 w 3891040"/>
                <a:gd name="connsiteY4-52" fmla="*/ 360100 h 1556606"/>
                <a:gd name="connsiteX5-53" fmla="*/ 3691618 w 3891040"/>
                <a:gd name="connsiteY5-54" fmla="*/ 360100 h 1556606"/>
                <a:gd name="connsiteX6-55" fmla="*/ 3891040 w 3891040"/>
                <a:gd name="connsiteY6-56" fmla="*/ 559522 h 1556606"/>
                <a:gd name="connsiteX7-57" fmla="*/ 3891040 w 3891040"/>
                <a:gd name="connsiteY7-58" fmla="*/ 559518 h 1556606"/>
                <a:gd name="connsiteX8-59" fmla="*/ 3891040 w 3891040"/>
                <a:gd name="connsiteY8-60" fmla="*/ 559518 h 1556606"/>
                <a:gd name="connsiteX9-61" fmla="*/ 3891040 w 3891040"/>
                <a:gd name="connsiteY9-62" fmla="*/ 858644 h 1556606"/>
                <a:gd name="connsiteX10-63" fmla="*/ 3891040 w 3891040"/>
                <a:gd name="connsiteY10-64" fmla="*/ 1357184 h 1556606"/>
                <a:gd name="connsiteX11-65" fmla="*/ 3691618 w 3891040"/>
                <a:gd name="connsiteY11-66" fmla="*/ 1556606 h 1556606"/>
                <a:gd name="connsiteX12-67" fmla="*/ 3242533 w 3891040"/>
                <a:gd name="connsiteY12-68" fmla="*/ 1556606 h 1556606"/>
                <a:gd name="connsiteX13-69" fmla="*/ 2269773 w 3891040"/>
                <a:gd name="connsiteY13-70" fmla="*/ 1556606 h 1556606"/>
                <a:gd name="connsiteX14-71" fmla="*/ 2269773 w 3891040"/>
                <a:gd name="connsiteY14-72" fmla="*/ 1556606 h 1556606"/>
                <a:gd name="connsiteX15-73" fmla="*/ 199422 w 3891040"/>
                <a:gd name="connsiteY15-74" fmla="*/ 1556606 h 1556606"/>
                <a:gd name="connsiteX16-75" fmla="*/ 0 w 3891040"/>
                <a:gd name="connsiteY16-76" fmla="*/ 1357184 h 1556606"/>
                <a:gd name="connsiteX17-77" fmla="*/ 0 w 3891040"/>
                <a:gd name="connsiteY17-78" fmla="*/ 858644 h 1556606"/>
                <a:gd name="connsiteX18-79" fmla="*/ 0 w 3891040"/>
                <a:gd name="connsiteY18-80" fmla="*/ 559518 h 1556606"/>
                <a:gd name="connsiteX19-81" fmla="*/ 0 w 3891040"/>
                <a:gd name="connsiteY19-82" fmla="*/ 559518 h 1556606"/>
                <a:gd name="connsiteX20-83" fmla="*/ 0 w 3891040"/>
                <a:gd name="connsiteY20-84" fmla="*/ 559522 h 15566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3891040" h="1556606">
                  <a:moveTo>
                    <a:pt x="0" y="559522"/>
                  </a:moveTo>
                  <a:cubicBezTo>
                    <a:pt x="0" y="449384"/>
                    <a:pt x="89284" y="360100"/>
                    <a:pt x="199422" y="360100"/>
                  </a:cubicBezTo>
                  <a:lnTo>
                    <a:pt x="2784123" y="369625"/>
                  </a:lnTo>
                  <a:lnTo>
                    <a:pt x="3417008" y="0"/>
                  </a:lnTo>
                  <a:lnTo>
                    <a:pt x="3242533" y="360100"/>
                  </a:lnTo>
                  <a:lnTo>
                    <a:pt x="3691618" y="360100"/>
                  </a:lnTo>
                  <a:cubicBezTo>
                    <a:pt x="3801756" y="360100"/>
                    <a:pt x="3891040" y="449384"/>
                    <a:pt x="3891040" y="559522"/>
                  </a:cubicBezTo>
                  <a:lnTo>
                    <a:pt x="3891040" y="559518"/>
                  </a:lnTo>
                  <a:lnTo>
                    <a:pt x="3891040" y="559518"/>
                  </a:lnTo>
                  <a:lnTo>
                    <a:pt x="3891040" y="858644"/>
                  </a:lnTo>
                  <a:lnTo>
                    <a:pt x="3891040" y="1357184"/>
                  </a:lnTo>
                  <a:cubicBezTo>
                    <a:pt x="3891040" y="1467322"/>
                    <a:pt x="3801756" y="1556606"/>
                    <a:pt x="3691618" y="1556606"/>
                  </a:cubicBezTo>
                  <a:lnTo>
                    <a:pt x="3242533" y="1556606"/>
                  </a:lnTo>
                  <a:lnTo>
                    <a:pt x="2269773" y="1556606"/>
                  </a:lnTo>
                  <a:lnTo>
                    <a:pt x="2269773" y="1556606"/>
                  </a:lnTo>
                  <a:lnTo>
                    <a:pt x="199422" y="1556606"/>
                  </a:lnTo>
                  <a:cubicBezTo>
                    <a:pt x="89284" y="1556606"/>
                    <a:pt x="0" y="1467322"/>
                    <a:pt x="0" y="1357184"/>
                  </a:cubicBezTo>
                  <a:lnTo>
                    <a:pt x="0" y="858644"/>
                  </a:lnTo>
                  <a:lnTo>
                    <a:pt x="0" y="559518"/>
                  </a:lnTo>
                  <a:lnTo>
                    <a:pt x="0" y="559518"/>
                  </a:lnTo>
                  <a:lnTo>
                    <a:pt x="0" y="559522"/>
                  </a:lnTo>
                  <a:close/>
                </a:path>
              </a:pathLst>
            </a:custGeom>
            <a:solidFill>
              <a:srgbClr val="FFEDE1"/>
            </a:solidFill>
            <a:ln w="57150">
              <a:solidFill>
                <a:srgbClr val="FF9900"/>
              </a:solidFill>
            </a:ln>
          </p:spPr>
          <p:style>
            <a:lnRef idx="2">
              <a:schemeClr val="accent4"/>
            </a:lnRef>
            <a:fillRef idx="1">
              <a:schemeClr val="lt1"/>
            </a:fillRef>
            <a:effectRef idx="0">
              <a:schemeClr val="accent4"/>
            </a:effectRef>
            <a:fontRef idx="minor">
              <a:schemeClr val="dk1"/>
            </a:fontRef>
          </p:style>
          <p:txBody>
            <a:bodyPr tIns="144000" rtlCol="0" anchor="b" anchorCtr="0"/>
            <a:lstStyle/>
            <a:p>
              <a:pPr algn="ctr"/>
              <a:endPar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1" name="正方形/長方形 27"/>
            <p:cNvSpPr/>
            <p:nvPr/>
          </p:nvSpPr>
          <p:spPr>
            <a:xfrm>
              <a:off x="916369" y="2682025"/>
              <a:ext cx="4420824" cy="1276855"/>
            </a:xfrm>
            <a:prstGeom prst="rect">
              <a:avLst/>
            </a:prstGeom>
            <a:noFill/>
            <a:ln w="57150">
              <a:noFill/>
            </a:ln>
          </p:spPr>
          <p:style>
            <a:lnRef idx="2">
              <a:schemeClr val="accent4"/>
            </a:lnRef>
            <a:fillRef idx="1">
              <a:schemeClr val="lt1"/>
            </a:fillRef>
            <a:effectRef idx="0">
              <a:schemeClr val="accent4"/>
            </a:effectRef>
            <a:fontRef idx="minor">
              <a:schemeClr val="dk1"/>
            </a:fontRef>
          </p:style>
          <p:txBody>
            <a:bodyPr tIns="144000" rtlCol="0" anchor="b" anchorCtr="0"/>
            <a:lstStyle/>
            <a:p>
              <a:pPr algn="ctr"/>
              <a:r>
                <a:rPr lang="ja-JP" altLang="en-US" sz="3200" b="1" spc="-1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がんが検診で見つかる大きさになる</a:t>
              </a:r>
              <a:endParaRPr lang="en-US" altLang="ja-JP" sz="3200" b="1" spc="-1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352" name="グループ化 28"/>
          <p:cNvGrpSpPr/>
          <p:nvPr/>
        </p:nvGrpSpPr>
        <p:grpSpPr>
          <a:xfrm>
            <a:off x="5304075" y="1767513"/>
            <a:ext cx="2022159" cy="1090377"/>
            <a:chOff x="5304075" y="1767513"/>
            <a:chExt cx="2022159" cy="1090377"/>
          </a:xfrm>
        </p:grpSpPr>
        <p:sp>
          <p:nvSpPr>
            <p:cNvPr id="1353" name="テキスト ボックス 29"/>
            <p:cNvSpPr txBox="1"/>
            <p:nvPr/>
          </p:nvSpPr>
          <p:spPr>
            <a:xfrm>
              <a:off x="5304075" y="2211559"/>
              <a:ext cx="2022159" cy="646331"/>
            </a:xfrm>
            <a:prstGeom prst="rect">
              <a:avLst/>
            </a:prstGeom>
            <a:noFill/>
          </p:spPr>
          <p:txBody>
            <a:bodyPr wrap="square" rtlCol="0">
              <a:spAutoFit/>
            </a:bodyPr>
            <a:lstStyle/>
            <a:p>
              <a:pPr algn="ctr">
                <a:lnSpc>
                  <a:spcPct val="120000"/>
                </a:lnSpc>
              </a:pPr>
              <a:r>
                <a:rPr lang="ja-JP" altLang="en-US" sz="3000" b="1" spc="-300"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２</a:t>
              </a:r>
              <a:r>
                <a:rPr lang="en-US" altLang="ja-JP" sz="3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cm</a:t>
              </a:r>
              <a:r>
                <a:rPr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rPr>
                <a:t>になる</a:t>
              </a:r>
              <a:endParaRPr kumimoji="1" lang="ja-JP" altLang="en-US" sz="20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4" name="テキスト ボックス 30"/>
            <p:cNvSpPr txBox="1"/>
            <p:nvPr/>
          </p:nvSpPr>
          <p:spPr>
            <a:xfrm>
              <a:off x="5443031" y="1767513"/>
              <a:ext cx="1847056" cy="646331"/>
            </a:xfrm>
            <a:prstGeom prst="rect">
              <a:avLst/>
            </a:prstGeom>
            <a:noFill/>
          </p:spPr>
          <p:txBody>
            <a:bodyPr wrap="square" rtlCol="0">
              <a:spAutoFit/>
            </a:bodyPr>
            <a:lstStyle/>
            <a:p>
              <a:pPr algn="ctr">
                <a:lnSpc>
                  <a:spcPct val="120000"/>
                </a:lnSpc>
              </a:pPr>
              <a:r>
                <a:rPr kumimoji="1" lang="en-US" altLang="ja-JP"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3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p>
          </p:txBody>
        </p:sp>
      </p:grpSp>
      <p:sp>
        <p:nvSpPr>
          <p:cNvPr id="1355" name="角丸四角形吹き出し 14"/>
          <p:cNvSpPr/>
          <p:nvPr/>
        </p:nvSpPr>
        <p:spPr>
          <a:xfrm>
            <a:off x="277047" y="5599568"/>
            <a:ext cx="2134713" cy="1194758"/>
          </a:xfrm>
          <a:prstGeom prst="wedgeRoundRectCallout">
            <a:avLst>
              <a:gd name="adj1" fmla="val -42949"/>
              <a:gd name="adj2" fmla="val -75237"/>
              <a:gd name="adj3" fmla="val 16667"/>
            </a:avLst>
          </a:prstGeom>
          <a:solidFill>
            <a:srgbClr val="FFEDE1"/>
          </a:solidFill>
          <a:ln w="57150">
            <a:solidFill>
              <a:srgbClr val="FF9900"/>
            </a:solidFill>
          </a:ln>
        </p:spPr>
        <p:style>
          <a:lnRef idx="2">
            <a:schemeClr val="accent4"/>
          </a:lnRef>
          <a:fillRef idx="1">
            <a:schemeClr val="lt1"/>
          </a:fillRef>
          <a:effectRef idx="0">
            <a:schemeClr val="accent4"/>
          </a:effectRef>
          <a:fontRef idx="minor">
            <a:schemeClr val="dk1"/>
          </a:fontRef>
        </p:style>
        <p:txBody>
          <a:bodyPr tIns="144000" rtlCol="0" anchor="ctr" anchorCtr="0"/>
          <a:lstStyle/>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細胞が</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変異する</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5"/>
                                        </p:tgtEl>
                                        <p:attrNameLst>
                                          <p:attrName>style.visibility</p:attrName>
                                        </p:attrNameLst>
                                      </p:cBhvr>
                                      <p:to>
                                        <p:strVal val="visible"/>
                                      </p:to>
                                    </p:set>
                                    <p:animEffect transition="in" filter="wipe(up)">
                                      <p:cBhvr>
                                        <p:cTn id="7" dur="500"/>
                                        <p:tgtEl>
                                          <p:spTgt spid="13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1346"/>
                                        </p:tgtEl>
                                        <p:attrNameLst>
                                          <p:attrName>style.visibility</p:attrName>
                                        </p:attrNameLst>
                                      </p:cBhvr>
                                      <p:to>
                                        <p:strVal val="visible"/>
                                      </p:to>
                                    </p:set>
                                    <p:animEffect transition="in" filter="fade">
                                      <p:cBhvr>
                                        <p:cTn id="12" dur="500"/>
                                        <p:tgtEl>
                                          <p:spTgt spid="1346"/>
                                        </p:tgtEl>
                                      </p:cBhvr>
                                    </p:animEffect>
                                  </p:childTnLst>
                                </p:cTn>
                              </p:par>
                              <p:par>
                                <p:cTn id="13" presetID="22" presetClass="entr" presetSubtype="4" fill="hold" nodeType="withEffect">
                                  <p:stCondLst>
                                    <p:cond delay="0"/>
                                  </p:stCondLst>
                                  <p:childTnLst>
                                    <p:set>
                                      <p:cBhvr>
                                        <p:cTn id="14" dur="1" fill="hold">
                                          <p:stCondLst>
                                            <p:cond delay="0"/>
                                          </p:stCondLst>
                                        </p:cTn>
                                        <p:tgtEl>
                                          <p:spTgt spid="1349"/>
                                        </p:tgtEl>
                                        <p:attrNameLst>
                                          <p:attrName>style.visibility</p:attrName>
                                        </p:attrNameLst>
                                      </p:cBhvr>
                                      <p:to>
                                        <p:strVal val="visible"/>
                                      </p:to>
                                    </p:set>
                                    <p:animEffect transition="in" filter="wipe(down)">
                                      <p:cBhvr>
                                        <p:cTn id="15" dur="500"/>
                                        <p:tgtEl>
                                          <p:spTgt spid="134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52"/>
                                        </p:tgtEl>
                                        <p:attrNameLst>
                                          <p:attrName>style.visibility</p:attrName>
                                        </p:attrNameLst>
                                      </p:cBhvr>
                                      <p:to>
                                        <p:strVal val="visible"/>
                                      </p:to>
                                    </p:set>
                                    <p:animEffect transition="in" filter="fade">
                                      <p:cBhvr>
                                        <p:cTn id="20" dur="500"/>
                                        <p:tgtEl>
                                          <p:spTgt spid="1352"/>
                                        </p:tgtEl>
                                      </p:cBhvr>
                                    </p:animEffect>
                                  </p:childTnLst>
                                </p:cTn>
                              </p:par>
                            </p:childTnLst>
                          </p:cTn>
                        </p:par>
                        <p:par>
                          <p:cTn id="21" fill="hold">
                            <p:stCondLst>
                              <p:cond delay="500"/>
                            </p:stCondLst>
                            <p:childTnLst>
                              <p:par>
                                <p:cTn id="22" presetID="14" presetClass="entr" presetSubtype="10" fill="hold" grpId="0" nodeType="afterEffect">
                                  <p:stCondLst>
                                    <p:cond delay="250"/>
                                  </p:stCondLst>
                                  <p:childTnLst>
                                    <p:set>
                                      <p:cBhvr>
                                        <p:cTn id="23" dur="1" fill="hold">
                                          <p:stCondLst>
                                            <p:cond delay="0"/>
                                          </p:stCondLst>
                                        </p:cTn>
                                        <p:tgtEl>
                                          <p:spTgt spid="1345"/>
                                        </p:tgtEl>
                                        <p:attrNameLst>
                                          <p:attrName>style.visibility</p:attrName>
                                        </p:attrNameLst>
                                      </p:cBhvr>
                                      <p:to>
                                        <p:strVal val="visible"/>
                                      </p:to>
                                    </p:set>
                                    <p:animEffect transition="in" filter="randombar(horizontal)">
                                      <p:cBhvr>
                                        <p:cTn id="24" dur="500"/>
                                        <p:tgtEl>
                                          <p:spTgt spid="1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 grpId="0" animBg="1" autoUpdateAnimBg="0"/>
      <p:bldP spid="1355"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フレーム 1"/>
          <p:cNvSpPr/>
          <p:nvPr/>
        </p:nvSpPr>
        <p:spPr>
          <a:xfrm>
            <a:off x="0" y="0"/>
            <a:ext cx="9143999" cy="6858000"/>
          </a:xfrm>
          <a:prstGeom prst="frame">
            <a:avLst>
              <a:gd name="adj1" fmla="val 499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pic>
        <p:nvPicPr>
          <p:cNvPr id="5" name="図形 4"/>
          <p:cNvPicPr>
            <a:picLocks noChangeAspect="1"/>
          </p:cNvPicPr>
          <p:nvPr/>
        </p:nvPicPr>
        <p:blipFill>
          <a:blip r:embed="rId3"/>
          <a:stretch>
            <a:fillRect/>
          </a:stretch>
        </p:blipFill>
        <p:spPr>
          <a:xfrm>
            <a:off x="162834" y="845114"/>
            <a:ext cx="8801654" cy="5836016"/>
          </a:xfrm>
          <a:prstGeom prst="rect">
            <a:avLst/>
          </a:prstGeom>
        </p:spPr>
      </p:pic>
      <p:sp>
        <p:nvSpPr>
          <p:cNvPr id="3" name="メモ 2"/>
          <p:cNvSpPr/>
          <p:nvPr/>
        </p:nvSpPr>
        <p:spPr>
          <a:xfrm>
            <a:off x="467544" y="176870"/>
            <a:ext cx="8208912" cy="802958"/>
          </a:xfrm>
          <a:prstGeom prst="foldedCorner">
            <a:avLst/>
          </a:prstGeom>
          <a:solidFill>
            <a:srgbClr val="61B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ja-JP" altLang="en-US" sz="3000" b="1">
                <a:latin typeface="メイリオ" panose="020B0604030504040204" pitchFamily="50" charset="-128"/>
                <a:ea typeface="メイリオ" panose="020B0604030504040204" pitchFamily="50" charset="-128"/>
              </a:rPr>
              <a:t>日本人のためのがん予防法</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フレーム 1"/>
          <p:cNvSpPr/>
          <p:nvPr/>
        </p:nvSpPr>
        <p:spPr>
          <a:xfrm>
            <a:off x="0" y="0"/>
            <a:ext cx="9143999" cy="6858000"/>
          </a:xfrm>
          <a:prstGeom prst="frame">
            <a:avLst>
              <a:gd name="adj1" fmla="val 4996"/>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pic>
        <p:nvPicPr>
          <p:cNvPr id="4" name="図形 3"/>
          <p:cNvPicPr>
            <a:picLocks noChangeAspect="1"/>
          </p:cNvPicPr>
          <p:nvPr/>
        </p:nvPicPr>
        <p:blipFill>
          <a:blip r:embed="rId3"/>
          <a:stretch>
            <a:fillRect/>
          </a:stretch>
        </p:blipFill>
        <p:spPr>
          <a:xfrm>
            <a:off x="179512" y="1124744"/>
            <a:ext cx="8784976" cy="5606474"/>
          </a:xfrm>
          <a:prstGeom prst="rect">
            <a:avLst/>
          </a:prstGeom>
        </p:spPr>
      </p:pic>
      <p:sp>
        <p:nvSpPr>
          <p:cNvPr id="3" name="メモ 2"/>
          <p:cNvSpPr/>
          <p:nvPr/>
        </p:nvSpPr>
        <p:spPr>
          <a:xfrm>
            <a:off x="647563" y="135103"/>
            <a:ext cx="7848872" cy="989641"/>
          </a:xfrm>
          <a:prstGeom prst="foldedCorner">
            <a:avLst/>
          </a:prstGeom>
          <a:solidFill>
            <a:srgbClr val="61B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3000" b="1" dirty="0">
                <a:latin typeface="メイリオ" panose="020B0604030504040204" pitchFamily="50" charset="-128"/>
                <a:ea typeface="メイリオ" panose="020B0604030504040204" pitchFamily="50" charset="-128"/>
              </a:rPr>
              <a:t>５つの健康習慣の実践数と</a:t>
            </a:r>
          </a:p>
          <a:p>
            <a:pPr algn="ctr"/>
            <a:r>
              <a:rPr lang="ja-JP" altLang="en-US" sz="3000" b="1" dirty="0">
                <a:latin typeface="メイリオ" panose="020B0604030504040204" pitchFamily="50" charset="-128"/>
                <a:ea typeface="メイリオ" panose="020B0604030504040204" pitchFamily="50" charset="-128"/>
              </a:rPr>
              <a:t>　　　　がんのリスクの関係</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467544" y="213000"/>
            <a:ext cx="8208912" cy="769441"/>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400" b="1" i="0" normalizeH="0" noProof="0" dirty="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講師</a:t>
            </a:r>
          </a:p>
        </p:txBody>
      </p:sp>
      <p:sp>
        <p:nvSpPr>
          <p:cNvPr id="17" name="テキスト ボックス 16"/>
          <p:cNvSpPr txBox="1"/>
          <p:nvPr/>
        </p:nvSpPr>
        <p:spPr>
          <a:xfrm>
            <a:off x="590550" y="4909820"/>
            <a:ext cx="2026920" cy="625475"/>
          </a:xfrm>
          <a:prstGeom prst="roundRect">
            <a:avLst>
              <a:gd name="adj" fmla="val 50000"/>
            </a:avLst>
          </a:prstGeom>
          <a:solidFill>
            <a:srgbClr val="FF9933"/>
          </a:solidFill>
          <a:ln w="57150">
            <a:noFill/>
          </a:ln>
        </p:spPr>
        <p:txBody>
          <a:bodyPr wrap="square" rtlCol="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3200" b="1" i="0" normalizeH="0" noProof="0" dirty="0">
                <a:solidFill>
                  <a:schemeClr val="bg1"/>
                </a:solidFill>
                <a:uLnTx/>
                <a:uFillTx/>
                <a:latin typeface="メイリオ" panose="020B0604030504040204" pitchFamily="50" charset="-128"/>
                <a:ea typeface="メイリオ" panose="020B0604030504040204" pitchFamily="50" charset="-128"/>
                <a:cs typeface="メイリオ" panose="020B0604030504040204" pitchFamily="50" charset="-128"/>
              </a:rPr>
              <a:t>看護師</a:t>
            </a:r>
          </a:p>
        </p:txBody>
      </p:sp>
      <p:sp>
        <p:nvSpPr>
          <p:cNvPr id="18" name="正方形/長方形 17"/>
          <p:cNvSpPr/>
          <p:nvPr/>
        </p:nvSpPr>
        <p:spPr>
          <a:xfrm>
            <a:off x="8461328" y="6464252"/>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５</a:t>
            </a:r>
            <a:endParaRPr kumimoji="1" lang="ja-JP" altLang="en-US" b="1">
              <a:solidFill>
                <a:schemeClr val="tx1"/>
              </a:solidFill>
              <a:latin typeface="メイリオ" panose="020B0604030504040204" pitchFamily="50" charset="-128"/>
              <a:ea typeface="メイリオ" panose="020B0604030504040204" pitchFamily="50" charset="-128"/>
            </a:endParaRPr>
          </a:p>
        </p:txBody>
      </p:sp>
      <p:sp>
        <p:nvSpPr>
          <p:cNvPr id="3" name="四角形: 角を丸くする 2"/>
          <p:cNvSpPr/>
          <p:nvPr/>
        </p:nvSpPr>
        <p:spPr>
          <a:xfrm>
            <a:off x="3059832" y="1700808"/>
            <a:ext cx="5161696" cy="453650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3400" b="1" dirty="0">
                <a:latin typeface="BIZ UDPゴシック" panose="020B0400000000000000" pitchFamily="50" charset="-128"/>
                <a:ea typeface="BIZ UDPゴシック" panose="020B0400000000000000" pitchFamily="50" charset="-128"/>
              </a:rPr>
              <a:t>下呂温泉</a:t>
            </a:r>
            <a:r>
              <a:rPr kumimoji="1" lang="ja-JP" altLang="en-US" sz="3400" b="1" dirty="0">
                <a:latin typeface="BIZ UDPゴシック" panose="020B0400000000000000" pitchFamily="50" charset="-128"/>
                <a:ea typeface="BIZ UDPゴシック" panose="020B0400000000000000" pitchFamily="50" charset="-128"/>
              </a:rPr>
              <a:t>病院</a:t>
            </a:r>
            <a:endParaRPr kumimoji="1" lang="en-US" altLang="ja-JP" sz="3400" b="1" dirty="0">
              <a:latin typeface="BIZ UDPゴシック" panose="020B0400000000000000" pitchFamily="50" charset="-128"/>
              <a:ea typeface="BIZ UDPゴシック" panose="020B0400000000000000" pitchFamily="50" charset="-128"/>
            </a:endParaRPr>
          </a:p>
          <a:p>
            <a:pPr algn="ctr"/>
            <a:r>
              <a:rPr lang="ja-JP" altLang="en-US" sz="3400" b="1" dirty="0">
                <a:latin typeface="BIZ UDPゴシック" panose="020B0400000000000000" pitchFamily="50" charset="-128"/>
                <a:ea typeface="BIZ UDPゴシック" panose="020B0400000000000000" pitchFamily="50" charset="-128"/>
              </a:rPr>
              <a:t>緩和ケア認定看護師</a:t>
            </a:r>
            <a:br>
              <a:rPr kumimoji="1" lang="ja-JP" altLang="en-US" sz="3400" b="1" dirty="0">
                <a:latin typeface="BIZ UDPゴシック" panose="020B0400000000000000" pitchFamily="50" charset="-128"/>
                <a:ea typeface="BIZ UDPゴシック" panose="020B0400000000000000" pitchFamily="50" charset="-128"/>
              </a:rPr>
            </a:br>
            <a:endParaRPr kumimoji="1" lang="en-US" altLang="ja-JP" sz="3400" b="1" dirty="0">
              <a:latin typeface="BIZ UDPゴシック" panose="020B0400000000000000" pitchFamily="50" charset="-128"/>
              <a:ea typeface="BIZ UDPゴシック" panose="020B0400000000000000" pitchFamily="50" charset="-128"/>
            </a:endParaRPr>
          </a:p>
          <a:p>
            <a:pPr algn="ctr"/>
            <a:br>
              <a:rPr kumimoji="1" lang="ja-JP" altLang="en-US" sz="3400" b="1" dirty="0">
                <a:latin typeface="BIZ UDPゴシック" panose="020B0400000000000000" pitchFamily="50" charset="-128"/>
                <a:ea typeface="BIZ UDPゴシック" panose="020B0400000000000000" pitchFamily="50" charset="-128"/>
              </a:rPr>
            </a:br>
            <a:r>
              <a:rPr lang="ja-JP" altLang="en-US" sz="3400" b="1" dirty="0">
                <a:latin typeface="BIZ UDPゴシック" panose="020B0400000000000000" pitchFamily="50" charset="-128"/>
                <a:ea typeface="BIZ UDPゴシック" panose="020B0400000000000000" pitchFamily="50" charset="-128"/>
              </a:rPr>
              <a:t>桂川麻由さん</a:t>
            </a:r>
          </a:p>
        </p:txBody>
      </p:sp>
      <p:pic>
        <p:nvPicPr>
          <p:cNvPr id="2060" name="Picture 12" descr="C:\Users\nakamura\Desktop\イラスト-27.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115" y="2134870"/>
            <a:ext cx="2259965" cy="25882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形 1"/>
          <p:cNvPicPr>
            <a:picLocks noChangeAspect="1"/>
          </p:cNvPicPr>
          <p:nvPr/>
        </p:nvPicPr>
        <p:blipFill>
          <a:blip r:embed="rId3"/>
          <a:stretch>
            <a:fillRect/>
          </a:stretch>
        </p:blipFill>
        <p:spPr>
          <a:xfrm>
            <a:off x="179512" y="256703"/>
            <a:ext cx="8964488" cy="6624169"/>
          </a:xfrm>
          <a:prstGeom prst="rect">
            <a:avLst/>
          </a:prstGeom>
        </p:spPr>
      </p:pic>
      <p:sp>
        <p:nvSpPr>
          <p:cNvPr id="3" name="四角形 2"/>
          <p:cNvSpPr/>
          <p:nvPr/>
        </p:nvSpPr>
        <p:spPr>
          <a:xfrm>
            <a:off x="7637622" y="5630704"/>
            <a:ext cx="311944" cy="327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a:off x="694584" y="4010862"/>
            <a:ext cx="2599387" cy="2088340"/>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36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十分な</a:t>
            </a:r>
            <a:endParaRPr lang="en-US" altLang="ja-JP" sz="3600" b="1">
              <a:solidFill>
                <a:schemeClr val="tx1">
                  <a:lumMod val="75000"/>
                  <a:lumOff val="25000"/>
                </a:schemeClr>
              </a:solidFill>
              <a:latin typeface="メイリオ" panose="020B0604030504040204" pitchFamily="50" charset="-128"/>
              <a:ea typeface="メイリオ" panose="020B0604030504040204" pitchFamily="50" charset="-128"/>
            </a:endParaRPr>
          </a:p>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36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説明</a:t>
            </a:r>
          </a:p>
        </p:txBody>
      </p:sp>
      <p:sp>
        <p:nvSpPr>
          <p:cNvPr id="44" name="テキスト ボックス 43"/>
          <p:cNvSpPr txBox="1"/>
          <p:nvPr/>
        </p:nvSpPr>
        <p:spPr>
          <a:xfrm>
            <a:off x="0" y="182250"/>
            <a:ext cx="9144000" cy="754053"/>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300" b="1" i="0" spc="-15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治療法を決めるとき大切なこと</a:t>
            </a:r>
            <a:endParaRPr kumimoji="1" lang="ja-JP" altLang="en-US" sz="4300" b="1" spc="-15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8" name="円/楕円 17"/>
          <p:cNvSpPr/>
          <p:nvPr/>
        </p:nvSpPr>
        <p:spPr>
          <a:xfrm>
            <a:off x="3338939" y="2308112"/>
            <a:ext cx="2481346" cy="1840968"/>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37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相 談</a:t>
            </a:r>
          </a:p>
        </p:txBody>
      </p:sp>
      <p:sp>
        <p:nvSpPr>
          <p:cNvPr id="21" name="円/楕円 20"/>
          <p:cNvSpPr/>
          <p:nvPr/>
        </p:nvSpPr>
        <p:spPr>
          <a:xfrm>
            <a:off x="1213123" y="2445419"/>
            <a:ext cx="2794620" cy="2179158"/>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36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患者の価値観</a:t>
            </a:r>
          </a:p>
        </p:txBody>
      </p:sp>
      <p:sp>
        <p:nvSpPr>
          <p:cNvPr id="24" name="円/楕円 23"/>
          <p:cNvSpPr/>
          <p:nvPr/>
        </p:nvSpPr>
        <p:spPr>
          <a:xfrm>
            <a:off x="5179585" y="2445419"/>
            <a:ext cx="2873362" cy="2240559"/>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252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36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希望する生き方</a:t>
            </a:r>
          </a:p>
        </p:txBody>
      </p:sp>
      <p:sp>
        <p:nvSpPr>
          <p:cNvPr id="40" name="円/楕円 39"/>
          <p:cNvSpPr/>
          <p:nvPr/>
        </p:nvSpPr>
        <p:spPr>
          <a:xfrm>
            <a:off x="5935352" y="4115004"/>
            <a:ext cx="2615429" cy="2039431"/>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360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panose="020F050202020403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36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説明の</a:t>
            </a:r>
            <a:endParaRPr lang="en-US" altLang="ja-JP" sz="3600" b="1">
              <a:solidFill>
                <a:schemeClr val="tx1">
                  <a:lumMod val="75000"/>
                  <a:lumOff val="25000"/>
                </a:schemeClr>
              </a:solidFill>
              <a:latin typeface="メイリオ" panose="020B0604030504040204" pitchFamily="50" charset="-128"/>
              <a:ea typeface="メイリオ" panose="020B0604030504040204" pitchFamily="50" charset="-128"/>
            </a:endParaRPr>
          </a:p>
          <a:p>
            <a:pPr marL="0" algn="ctr" defTabSz="914400">
              <a:buNone/>
              <a:defRPr kumimoji="1" sz="1800" b="0" i="0" normalizeH="0" noProof="0">
                <a:uLnTx/>
                <a:uFillTx/>
                <a:latin typeface="Calibri" panose="020F0502020204030204"/>
                <a:ea typeface="Arial" panose="020B0604020202020204" pitchFamily="34" charset="0"/>
                <a:cs typeface="Arial" panose="020B0604020202020204" pitchFamily="34" charset="0"/>
              </a:defRPr>
            </a:pPr>
            <a:r>
              <a:rPr kumimoji="1" lang="ja-JP" altLang="en-US" sz="36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理解</a:t>
            </a:r>
          </a:p>
        </p:txBody>
      </p:sp>
      <p:sp>
        <p:nvSpPr>
          <p:cNvPr id="2" name="正方形/長方形 1"/>
          <p:cNvSpPr/>
          <p:nvPr/>
        </p:nvSpPr>
        <p:spPr>
          <a:xfrm>
            <a:off x="1013411" y="1207217"/>
            <a:ext cx="7272807" cy="1384995"/>
          </a:xfrm>
          <a:prstGeom prst="rect">
            <a:avLst/>
          </a:prstGeom>
        </p:spPr>
        <p:txBody>
          <a:bodyPr wrap="square">
            <a:spAutoFit/>
          </a:bodyPr>
          <a:lstStyle>
            <a:defPPr>
              <a:defRPr lang="ja-JP"/>
            </a:defPPr>
          </a:lstStyle>
          <a:p>
            <a:pPr marL="0" algn="just" defTabSz="914400">
              <a:buNone/>
              <a:defRPr kumimoji="1" sz="1800" b="0" i="0" normalizeH="0" noProof="0">
                <a:uLnTx/>
                <a:uFillTx/>
                <a:latin typeface="+mn-lt"/>
                <a:ea typeface="+mn-ea"/>
                <a:cs typeface="+mn-cs"/>
              </a:defRPr>
            </a:pP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自分の病</a:t>
            </a:r>
            <a:r>
              <a:rPr kumimoji="1" lang="ja-JP" altLang="en-US" sz="2800" b="1" i="0" spc="-60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気・</a:t>
            </a: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検</a:t>
            </a:r>
            <a:r>
              <a:rPr kumimoji="1" lang="ja-JP" altLang="en-US" sz="2800" b="1" i="0" spc="-60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査・</a:t>
            </a: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治療などについて十分な</a:t>
            </a:r>
            <a:br>
              <a:rPr kumimoji="1" lang="en-US" altLang="ja-JP"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b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説明を受</a:t>
            </a:r>
            <a:r>
              <a:rPr kumimoji="1" lang="ja-JP" altLang="en-US" sz="2800" b="1" i="0" spc="-30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け</a:t>
            </a:r>
            <a:r>
              <a:rPr kumimoji="1" lang="ja-JP" altLang="en-US" sz="2800" b="1" i="0" spc="-80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a:t>
            </a: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理解した上でどのような医療を</a:t>
            </a:r>
          </a:p>
          <a:p>
            <a:pPr marL="0" defTabSz="914400">
              <a:buNone/>
              <a:defRPr kumimoji="1" sz="1800" b="0" i="0" normalizeH="0" noProof="0">
                <a:uLnTx/>
                <a:uFillTx/>
                <a:latin typeface="+mn-lt"/>
                <a:ea typeface="+mn-ea"/>
                <a:cs typeface="+mn-cs"/>
              </a:defRPr>
            </a:pP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受けるか選択する。</a:t>
            </a:r>
            <a:endParaRPr kumimoji="1" lang="ja-JP" altLang="en-US" sz="2800" b="1" i="0" normalizeH="0" noProof="0" dirty="0">
              <a:highlight>
                <a:srgbClr val="FFFF00"/>
              </a:highlight>
              <a:uLnTx/>
              <a:uFillTx/>
              <a:latin typeface="メイリオ" panose="020B0604030504040204" pitchFamily="50" charset="-128"/>
              <a:ea typeface="メイリオ" panose="020B0604030504040204" pitchFamily="50" charset="-128"/>
            </a:endParaRPr>
          </a:p>
        </p:txBody>
      </p:sp>
      <p:pic>
        <p:nvPicPr>
          <p:cNvPr id="7170" name="Picture 2" descr="C:\Users\nakamura\Desktop\ill-20.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42377" y="3562477"/>
            <a:ext cx="3433147" cy="2652591"/>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494123" y="5765794"/>
            <a:ext cx="8077827" cy="840950"/>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216000" rtlCol="0" anchor="ctr" anchorCtr="0">
            <a:noAutofit/>
          </a:bodyPr>
          <a:lstStyle>
            <a:defPPr>
              <a:defRPr lang="ja-JP"/>
            </a:defPPr>
            <a:lvl1pPr marL="0" algn="ctr" defTabSz="914400" rtl="0" eaLnBrk="1" latinLnBrk="0" hangingPunct="1">
              <a:defRPr kumimoji="1" sz="4800" b="1" kern="1200">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marL="0" algn="ctr" defTabSz="914400">
              <a:buNone/>
              <a:defRPr kumimoji="1" sz="4800" b="1" i="0" normalizeH="0" noProof="0">
                <a:solidFill>
                  <a:srgbClr val="0070C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400" b="1" i="0" normalizeH="0" noProof="0">
                <a:solidFill>
                  <a:srgbClr val="0070C0"/>
                </a:solidFill>
                <a:uLnTx/>
                <a:uFillTx/>
                <a:latin typeface="メイリオ" panose="020B0604030504040204" pitchFamily="50" charset="-128"/>
                <a:ea typeface="メイリオ" panose="020B0604030504040204" pitchFamily="50" charset="-128"/>
                <a:cs typeface="メイリオ" panose="020B0604030504040204" pitchFamily="50" charset="-128"/>
              </a:rPr>
              <a:t>インフォームド・コンセント</a:t>
            </a:r>
            <a:endParaRPr lang="en-US" altLang="ja-JP" sz="4400"/>
          </a:p>
        </p:txBody>
      </p:sp>
      <p:sp>
        <p:nvSpPr>
          <p:cNvPr id="12" name="正方形/長方形 11"/>
          <p:cNvSpPr/>
          <p:nvPr/>
        </p:nvSpPr>
        <p:spPr>
          <a:xfrm>
            <a:off x="8571950" y="6448455"/>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panose="05000000000000000000"/>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５</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animBg="1"/>
      <p:bldP spid="21" grpId="0" animBg="1"/>
      <p:bldP spid="24" grpId="0" animBg="1"/>
      <p:bldP spid="40"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テキスト ボックス 15"/>
          <p:cNvSpPr txBox="1"/>
          <p:nvPr/>
        </p:nvSpPr>
        <p:spPr>
          <a:xfrm>
            <a:off x="1382801" y="1385732"/>
            <a:ext cx="7344816" cy="646331"/>
          </a:xfrm>
          <a:prstGeom prst="rect">
            <a:avLst/>
          </a:prstGeom>
          <a:noFill/>
        </p:spPr>
        <p:txBody>
          <a:bodyPr wrap="square" rtlCol="0">
            <a:spAutoFit/>
          </a:bodyPr>
          <a:lstStyle/>
          <a:p>
            <a:r>
              <a:rPr kumimoji="1" lang="ja-JP" altLang="en-US" sz="3600" b="1" dirty="0">
                <a:solidFill>
                  <a:schemeClr val="tx1">
                    <a:lumMod val="75000"/>
                    <a:lumOff val="25000"/>
                  </a:schemeClr>
                </a:solidFill>
              </a:rPr>
              <a:t>日本人の２人に１人ががんになる</a:t>
            </a:r>
          </a:p>
        </p:txBody>
      </p:sp>
      <p:sp>
        <p:nvSpPr>
          <p:cNvPr id="1289" name="テキスト ボックス 10"/>
          <p:cNvSpPr txBox="1"/>
          <p:nvPr/>
        </p:nvSpPr>
        <p:spPr>
          <a:xfrm>
            <a:off x="1411566" y="2266935"/>
            <a:ext cx="7290051" cy="1200329"/>
          </a:xfrm>
          <a:prstGeom prst="rect">
            <a:avLst/>
          </a:prstGeom>
          <a:noFill/>
        </p:spPr>
        <p:txBody>
          <a:bodyPr wrap="square" rtlCol="0">
            <a:spAutoFit/>
          </a:bodyPr>
          <a:lstStyle/>
          <a:p>
            <a:r>
              <a:rPr kumimoji="1" lang="ja-JP" altLang="en-US" sz="3600" b="1" spc="-150" dirty="0">
                <a:solidFill>
                  <a:schemeClr val="tx1">
                    <a:lumMod val="75000"/>
                    <a:lumOff val="25000"/>
                  </a:schemeClr>
                </a:solidFill>
              </a:rPr>
              <a:t>平均寿命が長くなるにつれて</a:t>
            </a:r>
            <a:endParaRPr kumimoji="1" lang="en-US" altLang="ja-JP" sz="3600" b="1" spc="-150" dirty="0">
              <a:solidFill>
                <a:schemeClr val="tx1">
                  <a:lumMod val="75000"/>
                  <a:lumOff val="25000"/>
                </a:schemeClr>
              </a:solidFill>
            </a:endParaRPr>
          </a:p>
          <a:p>
            <a:r>
              <a:rPr kumimoji="1" lang="ja-JP" altLang="en-US" sz="3600" b="1" spc="-150" dirty="0">
                <a:solidFill>
                  <a:schemeClr val="tx1">
                    <a:lumMod val="75000"/>
                    <a:lumOff val="25000"/>
                  </a:schemeClr>
                </a:solidFill>
              </a:rPr>
              <a:t>がんになるリスクも増える。</a:t>
            </a:r>
          </a:p>
        </p:txBody>
      </p:sp>
      <p:cxnSp>
        <p:nvCxnSpPr>
          <p:cNvPr id="1290" name="直線コネクタ 4"/>
          <p:cNvCxnSpPr/>
          <p:nvPr/>
        </p:nvCxnSpPr>
        <p:spPr>
          <a:xfrm>
            <a:off x="1009916" y="2164937"/>
            <a:ext cx="7632848" cy="0"/>
          </a:xfrm>
          <a:prstGeom prst="line">
            <a:avLst/>
          </a:prstGeom>
          <a:ln w="57150" cap="sq">
            <a:solidFill>
              <a:schemeClr val="bg1">
                <a:lumMod val="85000"/>
              </a:schemeClr>
            </a:solidFill>
            <a:prstDash val="sysDash"/>
            <a:bevel/>
          </a:ln>
        </p:spPr>
        <p:style>
          <a:lnRef idx="1">
            <a:schemeClr val="accent1"/>
          </a:lnRef>
          <a:fillRef idx="0">
            <a:schemeClr val="accent1"/>
          </a:fillRef>
          <a:effectRef idx="0">
            <a:schemeClr val="accent1"/>
          </a:effectRef>
          <a:fontRef idx="minor">
            <a:schemeClr val="tx1"/>
          </a:fontRef>
        </p:style>
      </p:cxnSp>
      <p:cxnSp>
        <p:nvCxnSpPr>
          <p:cNvPr id="1291" name="直線コネクタ 13"/>
          <p:cNvCxnSpPr/>
          <p:nvPr/>
        </p:nvCxnSpPr>
        <p:spPr>
          <a:xfrm>
            <a:off x="1009916" y="3532890"/>
            <a:ext cx="7632848" cy="0"/>
          </a:xfrm>
          <a:prstGeom prst="line">
            <a:avLst/>
          </a:prstGeom>
          <a:ln w="57150" cap="sq">
            <a:solidFill>
              <a:schemeClr val="bg1">
                <a:lumMod val="85000"/>
              </a:schemeClr>
            </a:solidFill>
            <a:prstDash val="sysDash"/>
            <a:bevel/>
          </a:ln>
        </p:spPr>
        <p:style>
          <a:lnRef idx="1">
            <a:schemeClr val="accent1"/>
          </a:lnRef>
          <a:fillRef idx="0">
            <a:schemeClr val="accent1"/>
          </a:fillRef>
          <a:effectRef idx="0">
            <a:schemeClr val="accent1"/>
          </a:effectRef>
          <a:fontRef idx="minor">
            <a:schemeClr val="tx1"/>
          </a:fontRef>
        </p:style>
      </p:cxnSp>
      <p:grpSp>
        <p:nvGrpSpPr>
          <p:cNvPr id="1292" name="グループ化 14"/>
          <p:cNvGrpSpPr/>
          <p:nvPr/>
        </p:nvGrpSpPr>
        <p:grpSpPr>
          <a:xfrm>
            <a:off x="667511" y="1333940"/>
            <a:ext cx="803425" cy="830997"/>
            <a:chOff x="1014358" y="1805732"/>
            <a:chExt cx="803425" cy="830997"/>
          </a:xfrm>
        </p:grpSpPr>
        <p:pic>
          <p:nvPicPr>
            <p:cNvPr id="1293" name="図 16"/>
            <p:cNvPicPr>
              <a:picLocks noChangeAspect="1"/>
            </p:cNvPicPr>
            <p:nvPr/>
          </p:nvPicPr>
          <p:blipFill>
            <a:blip r:embed="rId3"/>
            <a:stretch>
              <a:fillRect/>
            </a:stretch>
          </p:blipFill>
          <p:spPr>
            <a:xfrm>
              <a:off x="1225578" y="1857524"/>
              <a:ext cx="466102" cy="451080"/>
            </a:xfrm>
            <a:prstGeom prst="rect">
              <a:avLst/>
            </a:prstGeom>
          </p:spPr>
        </p:pic>
        <p:sp>
          <p:nvSpPr>
            <p:cNvPr id="1294" name="正方形/長方形 17"/>
            <p:cNvSpPr/>
            <p:nvPr/>
          </p:nvSpPr>
          <p:spPr>
            <a:xfrm>
              <a:off x="1014358" y="1805732"/>
              <a:ext cx="803425" cy="830997"/>
            </a:xfrm>
            <a:prstGeom prst="rect">
              <a:avLst/>
            </a:prstGeom>
          </p:spPr>
          <p:txBody>
            <a:bodyPr wrap="none">
              <a:spAutoFit/>
            </a:bodyPr>
            <a:lstStyle/>
            <a:p>
              <a:r>
                <a:rPr lang="ja-JP" altLang="en-US" sz="48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ja-JP" altLang="en-US" sz="4800" dirty="0">
                <a:latin typeface="メイリオ" panose="020B0604030504040204" pitchFamily="50" charset="-128"/>
                <a:ea typeface="メイリオ" panose="020B0604030504040204" pitchFamily="50" charset="-128"/>
              </a:endParaRPr>
            </a:p>
          </p:txBody>
        </p:sp>
      </p:grpSp>
      <p:grpSp>
        <p:nvGrpSpPr>
          <p:cNvPr id="1295" name="グループ化 18"/>
          <p:cNvGrpSpPr/>
          <p:nvPr/>
        </p:nvGrpSpPr>
        <p:grpSpPr>
          <a:xfrm>
            <a:off x="710069" y="2307816"/>
            <a:ext cx="803425" cy="830997"/>
            <a:chOff x="1100037" y="928655"/>
            <a:chExt cx="803425" cy="830997"/>
          </a:xfrm>
        </p:grpSpPr>
        <p:pic>
          <p:nvPicPr>
            <p:cNvPr id="1296" name="図 19"/>
            <p:cNvPicPr>
              <a:picLocks noChangeAspect="1"/>
            </p:cNvPicPr>
            <p:nvPr/>
          </p:nvPicPr>
          <p:blipFill>
            <a:blip r:embed="rId3"/>
            <a:stretch>
              <a:fillRect/>
            </a:stretch>
          </p:blipFill>
          <p:spPr>
            <a:xfrm>
              <a:off x="1271540" y="1021367"/>
              <a:ext cx="478595" cy="451080"/>
            </a:xfrm>
            <a:prstGeom prst="rect">
              <a:avLst/>
            </a:prstGeom>
          </p:spPr>
        </p:pic>
        <p:sp>
          <p:nvSpPr>
            <p:cNvPr id="1297" name="正方形/長方形 20"/>
            <p:cNvSpPr/>
            <p:nvPr/>
          </p:nvSpPr>
          <p:spPr>
            <a:xfrm>
              <a:off x="1100037" y="928655"/>
              <a:ext cx="803425" cy="830997"/>
            </a:xfrm>
            <a:prstGeom prst="rect">
              <a:avLst/>
            </a:prstGeom>
          </p:spPr>
          <p:txBody>
            <a:bodyPr wrap="none">
              <a:spAutoFit/>
            </a:bodyPr>
            <a:lstStyle/>
            <a:p>
              <a:r>
                <a:rPr lang="ja-JP" altLang="en-US" sz="48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ja-JP" altLang="en-US" sz="4800" dirty="0">
                <a:latin typeface="メイリオ" panose="020B0604030504040204" pitchFamily="50" charset="-128"/>
                <a:ea typeface="メイリオ" panose="020B0604030504040204" pitchFamily="50" charset="-128"/>
              </a:endParaRPr>
            </a:p>
          </p:txBody>
        </p:sp>
      </p:grpSp>
      <p:grpSp>
        <p:nvGrpSpPr>
          <p:cNvPr id="1298" name="グループ化 24"/>
          <p:cNvGrpSpPr/>
          <p:nvPr/>
        </p:nvGrpSpPr>
        <p:grpSpPr>
          <a:xfrm>
            <a:off x="667511" y="5159492"/>
            <a:ext cx="803425" cy="830997"/>
            <a:chOff x="1014358" y="1252067"/>
            <a:chExt cx="803425" cy="830997"/>
          </a:xfrm>
        </p:grpSpPr>
        <p:pic>
          <p:nvPicPr>
            <p:cNvPr id="1299" name="図 25"/>
            <p:cNvPicPr>
              <a:picLocks noChangeAspect="1"/>
            </p:cNvPicPr>
            <p:nvPr/>
          </p:nvPicPr>
          <p:blipFill>
            <a:blip r:embed="rId3"/>
            <a:stretch>
              <a:fillRect/>
            </a:stretch>
          </p:blipFill>
          <p:spPr>
            <a:xfrm>
              <a:off x="1225578" y="1271193"/>
              <a:ext cx="466102" cy="451080"/>
            </a:xfrm>
            <a:prstGeom prst="rect">
              <a:avLst/>
            </a:prstGeom>
          </p:spPr>
        </p:pic>
        <p:sp>
          <p:nvSpPr>
            <p:cNvPr id="1300" name="正方形/長方形 26"/>
            <p:cNvSpPr/>
            <p:nvPr/>
          </p:nvSpPr>
          <p:spPr>
            <a:xfrm>
              <a:off x="1014358" y="1252067"/>
              <a:ext cx="803425" cy="830997"/>
            </a:xfrm>
            <a:prstGeom prst="rect">
              <a:avLst/>
            </a:prstGeom>
          </p:spPr>
          <p:txBody>
            <a:bodyPr wrap="none">
              <a:spAutoFit/>
            </a:bodyPr>
            <a:lstStyle/>
            <a:p>
              <a:r>
                <a:rPr lang="ja-JP" altLang="en-US" sz="48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ja-JP" altLang="en-US" sz="4800" dirty="0">
                <a:latin typeface="メイリオ" panose="020B0604030504040204" pitchFamily="50" charset="-128"/>
                <a:ea typeface="メイリオ" panose="020B0604030504040204" pitchFamily="50" charset="-128"/>
              </a:endParaRPr>
            </a:p>
          </p:txBody>
        </p:sp>
      </p:grpSp>
      <p:sp>
        <p:nvSpPr>
          <p:cNvPr id="1301" name="テキスト ボックス 21"/>
          <p:cNvSpPr txBox="1"/>
          <p:nvPr/>
        </p:nvSpPr>
        <p:spPr>
          <a:xfrm>
            <a:off x="1336134" y="318826"/>
            <a:ext cx="6800338" cy="922437"/>
          </a:xfrm>
          <a:prstGeom prst="rect">
            <a:avLst/>
          </a:prstGeom>
          <a:noFill/>
          <a:effectLst/>
        </p:spPr>
        <p:txBody>
          <a:bodyPr wrap="square" rtlCol="0">
            <a:spAutoFit/>
          </a:bodyPr>
          <a:lstStyle>
            <a:defPPr>
              <a:defRPr lang="ja-JP"/>
            </a:defPPr>
            <a:lvl1pPr algn="ctr">
              <a:defRPr sz="4800" b="1">
                <a:solidFill>
                  <a:srgbClr val="669900"/>
                </a:solidFill>
                <a:latin typeface="メイリオ" panose="020B0604030504040204" pitchFamily="50" charset="-128"/>
                <a:ea typeface="メイリオ" panose="020B0604030504040204" pitchFamily="50" charset="-128"/>
              </a:defRPr>
            </a:lvl1pPr>
          </a:lstStyle>
          <a:p>
            <a:r>
              <a:rPr lang="ja-JP" altLang="en-US" sz="5400" dirty="0">
                <a:solidFill>
                  <a:srgbClr val="C30D23"/>
                </a:solidFill>
              </a:rPr>
              <a:t>まとめ</a:t>
            </a:r>
          </a:p>
        </p:txBody>
      </p:sp>
      <p:pic>
        <p:nvPicPr>
          <p:cNvPr id="1302" name="図 22"/>
          <p:cNvPicPr>
            <a:picLocks noChangeAspect="1"/>
          </p:cNvPicPr>
          <p:nvPr/>
        </p:nvPicPr>
        <p:blipFill>
          <a:blip r:embed="rId4"/>
          <a:stretch>
            <a:fillRect/>
          </a:stretch>
        </p:blipFill>
        <p:spPr>
          <a:xfrm>
            <a:off x="1998681" y="978439"/>
            <a:ext cx="5475244" cy="262824"/>
          </a:xfrm>
          <a:prstGeom prst="rect">
            <a:avLst/>
          </a:prstGeom>
        </p:spPr>
      </p:pic>
      <p:pic>
        <p:nvPicPr>
          <p:cNvPr id="3" name="図 2"/>
          <p:cNvPicPr>
            <a:picLocks noChangeAspect="1"/>
          </p:cNvPicPr>
          <p:nvPr/>
        </p:nvPicPr>
        <p:blipFill>
          <a:blip r:embed="rId5"/>
          <a:stretch>
            <a:fillRect/>
          </a:stretch>
        </p:blipFill>
        <p:spPr>
          <a:xfrm>
            <a:off x="395556" y="3532890"/>
            <a:ext cx="1347333" cy="1286367"/>
          </a:xfrm>
          <a:prstGeom prst="rect">
            <a:avLst/>
          </a:prstGeom>
        </p:spPr>
      </p:pic>
      <p:pic>
        <p:nvPicPr>
          <p:cNvPr id="4" name="図 3"/>
          <p:cNvPicPr>
            <a:picLocks noChangeAspect="1"/>
          </p:cNvPicPr>
          <p:nvPr/>
        </p:nvPicPr>
        <p:blipFill>
          <a:blip r:embed="rId6"/>
          <a:stretch>
            <a:fillRect/>
          </a:stretch>
        </p:blipFill>
        <p:spPr>
          <a:xfrm>
            <a:off x="894874" y="4828820"/>
            <a:ext cx="7712108" cy="79255"/>
          </a:xfrm>
          <a:prstGeom prst="rect">
            <a:avLst/>
          </a:prstGeom>
        </p:spPr>
      </p:pic>
      <p:sp>
        <p:nvSpPr>
          <p:cNvPr id="25" name="テキスト ボックス 10"/>
          <p:cNvSpPr txBox="1"/>
          <p:nvPr/>
        </p:nvSpPr>
        <p:spPr>
          <a:xfrm>
            <a:off x="1292025" y="3702136"/>
            <a:ext cx="7410687" cy="1138773"/>
          </a:xfrm>
          <a:prstGeom prst="rect">
            <a:avLst/>
          </a:prstGeom>
          <a:noFill/>
        </p:spPr>
        <p:txBody>
          <a:bodyPr wrap="square" rtlCol="0">
            <a:spAutoFit/>
          </a:bodyPr>
          <a:lstStyle/>
          <a:p>
            <a:r>
              <a:rPr kumimoji="1" lang="ja-JP" altLang="en-US" sz="3400" b="1" spc="-150" dirty="0">
                <a:solidFill>
                  <a:schemeClr val="tx1">
                    <a:lumMod val="75000"/>
                    <a:lumOff val="25000"/>
                  </a:schemeClr>
                </a:solidFill>
              </a:rPr>
              <a:t>がんの治療法には、手術療法・放射線療法・化学療法の３つがある。</a:t>
            </a:r>
          </a:p>
        </p:txBody>
      </p:sp>
      <p:sp>
        <p:nvSpPr>
          <p:cNvPr id="6" name="テキスト ボックス 5"/>
          <p:cNvSpPr txBox="1"/>
          <p:nvPr/>
        </p:nvSpPr>
        <p:spPr>
          <a:xfrm>
            <a:off x="1411566" y="5159492"/>
            <a:ext cx="7195416" cy="1569660"/>
          </a:xfrm>
          <a:prstGeom prst="rect">
            <a:avLst/>
          </a:prstGeom>
          <a:noFill/>
        </p:spPr>
        <p:txBody>
          <a:bodyPr wrap="square" rtlCol="0">
            <a:spAutoFit/>
          </a:bodyPr>
          <a:lstStyle/>
          <a:p>
            <a:r>
              <a:rPr lang="ja-JP" altLang="en-US" sz="3200" b="1" spc="-150" dirty="0">
                <a:solidFill>
                  <a:schemeClr val="tx1">
                    <a:lumMod val="75000"/>
                    <a:lumOff val="25000"/>
                  </a:schemeClr>
                </a:solidFill>
                <a:latin typeface="+mn-ea"/>
              </a:rPr>
              <a:t>がんになったら、十分な説明を受け、理解した上でどのような治療を受けるか決めることが大切。</a:t>
            </a:r>
            <a:endParaRPr kumimoji="1" lang="ja-JP" altLang="en-US" sz="3200" dirty="0">
              <a:latin typeface="+mn-ea"/>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テキスト ボックス 5"/>
          <p:cNvSpPr txBox="1"/>
          <p:nvPr/>
        </p:nvSpPr>
        <p:spPr>
          <a:xfrm>
            <a:off x="899592" y="1196752"/>
            <a:ext cx="7560840" cy="4452501"/>
          </a:xfrm>
          <a:prstGeom prst="rect">
            <a:avLst/>
          </a:prstGeom>
          <a:noFill/>
        </p:spPr>
        <p:txBody>
          <a:bodyPr wrap="square" rtlCol="0">
            <a:spAutoFit/>
          </a:bodyPr>
          <a:lstStyle>
            <a:defPPr>
              <a:defRPr lang="ja-JP"/>
            </a:defPPr>
            <a:lvl1pPr algn="ctr">
              <a:lnSpc>
                <a:spcPts val="8500"/>
              </a:lnSpc>
              <a:defRPr sz="6500" b="1">
                <a:solidFill>
                  <a:srgbClr val="017275"/>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5400" dirty="0">
                <a:solidFill>
                  <a:schemeClr val="tx1">
                    <a:lumMod val="75000"/>
                    <a:lumOff val="25000"/>
                  </a:schemeClr>
                </a:solidFill>
              </a:rPr>
              <a:t>生活を振り返って</a:t>
            </a:r>
            <a:endParaRPr lang="en-US" altLang="ja-JP" sz="5400" dirty="0">
              <a:solidFill>
                <a:schemeClr val="tx1">
                  <a:lumMod val="75000"/>
                  <a:lumOff val="25000"/>
                </a:schemeClr>
              </a:solidFill>
            </a:endParaRPr>
          </a:p>
          <a:p>
            <a:r>
              <a:rPr lang="ja-JP" altLang="en-US" sz="5400" dirty="0">
                <a:solidFill>
                  <a:schemeClr val="tx1">
                    <a:lumMod val="75000"/>
                    <a:lumOff val="25000"/>
                  </a:schemeClr>
                </a:solidFill>
              </a:rPr>
              <a:t>がんにならないために</a:t>
            </a:r>
            <a:endParaRPr lang="en-US" altLang="ja-JP" sz="5400" dirty="0">
              <a:solidFill>
                <a:schemeClr val="tx1">
                  <a:lumMod val="75000"/>
                  <a:lumOff val="25000"/>
                </a:schemeClr>
              </a:solidFill>
            </a:endParaRPr>
          </a:p>
          <a:p>
            <a:r>
              <a:rPr lang="ja-JP" altLang="en-US" sz="5400" dirty="0">
                <a:solidFill>
                  <a:schemeClr val="tx1">
                    <a:lumMod val="75000"/>
                    <a:lumOff val="25000"/>
                  </a:schemeClr>
                </a:solidFill>
              </a:rPr>
              <a:t>自分にできる</a:t>
            </a:r>
          </a:p>
          <a:p>
            <a:r>
              <a:rPr lang="ja-JP" altLang="en-US" sz="5400" dirty="0">
                <a:solidFill>
                  <a:schemeClr val="tx1">
                    <a:lumMod val="75000"/>
                    <a:lumOff val="25000"/>
                  </a:schemeClr>
                </a:solidFill>
              </a:rPr>
              <a:t>ことは何だろう</a:t>
            </a:r>
          </a:p>
        </p:txBody>
      </p:sp>
    </p:spTree>
    <p:extLst>
      <p:ext uri="{BB962C8B-B14F-4D97-AF65-F5344CB8AC3E}">
        <p14:creationId xmlns:p14="http://schemas.microsoft.com/office/powerpoint/2010/main" val="3518267759"/>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034103" y="116632"/>
            <a:ext cx="4752528" cy="707886"/>
          </a:xfrm>
          <a:prstGeom prst="rect">
            <a:avLst/>
          </a:prstGeom>
          <a:noFill/>
        </p:spPr>
        <p:txBody>
          <a:bodyPr wrap="square" rtlCol="0">
            <a:spAutoFit/>
          </a:bodyPr>
          <a:lstStyle/>
          <a:p>
            <a:r>
              <a:rPr kumimoji="1" lang="ja-JP" altLang="en-US" sz="4000" dirty="0">
                <a:solidFill>
                  <a:schemeClr val="bg1"/>
                </a:solidFill>
              </a:rPr>
              <a:t>池江　璃花子さん</a:t>
            </a:r>
          </a:p>
        </p:txBody>
      </p:sp>
      <p:pic>
        <p:nvPicPr>
          <p:cNvPr id="3" name="図 2"/>
          <p:cNvPicPr>
            <a:picLocks noChangeAspect="1"/>
          </p:cNvPicPr>
          <p:nvPr/>
        </p:nvPicPr>
        <p:blipFill rotWithShape="1">
          <a:blip r:embed="rId3"/>
          <a:srcRect l="866" t="13634" r="17591" b="7070"/>
          <a:stretch>
            <a:fillRect/>
          </a:stretch>
        </p:blipFill>
        <p:spPr>
          <a:xfrm>
            <a:off x="467544" y="1484784"/>
            <a:ext cx="3140892" cy="4585529"/>
          </a:xfrm>
          <a:prstGeom prst="rect">
            <a:avLst/>
          </a:prstGeom>
        </p:spPr>
      </p:pic>
      <p:pic>
        <p:nvPicPr>
          <p:cNvPr id="7" name="図 6"/>
          <p:cNvPicPr>
            <a:picLocks noChangeAspect="1"/>
          </p:cNvPicPr>
          <p:nvPr/>
        </p:nvPicPr>
        <p:blipFill rotWithShape="1">
          <a:blip r:embed="rId4"/>
          <a:srcRect l="10983"/>
          <a:stretch>
            <a:fillRect/>
          </a:stretch>
        </p:blipFill>
        <p:spPr>
          <a:xfrm>
            <a:off x="3491880" y="2086310"/>
            <a:ext cx="5234400" cy="4771690"/>
          </a:xfrm>
          <a:prstGeom prst="rect">
            <a:avLst/>
          </a:prstGeom>
        </p:spPr>
      </p:pic>
      <p:sp>
        <p:nvSpPr>
          <p:cNvPr id="10" name="テキスト ボックス 9"/>
          <p:cNvSpPr txBox="1"/>
          <p:nvPr/>
        </p:nvSpPr>
        <p:spPr>
          <a:xfrm>
            <a:off x="4427984" y="1124744"/>
            <a:ext cx="4320480" cy="830997"/>
          </a:xfrm>
          <a:prstGeom prst="rect">
            <a:avLst/>
          </a:prstGeom>
          <a:solidFill>
            <a:srgbClr val="FFFF00"/>
          </a:solidFill>
        </p:spPr>
        <p:txBody>
          <a:bodyPr wrap="square" rtlCol="0">
            <a:spAutoFit/>
          </a:bodyPr>
          <a:lstStyle/>
          <a:p>
            <a:r>
              <a:rPr kumimoji="1" lang="ja-JP" altLang="en-US" sz="4800" b="1" dirty="0">
                <a:latin typeface="BIZ UDPゴシック" panose="020B0400000000000000" pitchFamily="50" charset="-128"/>
                <a:ea typeface="BIZ UDPゴシック" panose="020B0400000000000000" pitchFamily="50" charset="-128"/>
              </a:rPr>
              <a:t>白血病を公表</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l="13497" t="18370" r="4075" b="13898"/>
          <a:stretch>
            <a:fillRect/>
          </a:stretch>
        </p:blipFill>
        <p:spPr>
          <a:xfrm>
            <a:off x="5580112" y="2990455"/>
            <a:ext cx="3164655" cy="3888432"/>
          </a:xfrm>
          <a:prstGeom prst="rect">
            <a:avLst/>
          </a:prstGeom>
        </p:spPr>
      </p:pic>
      <p:sp>
        <p:nvSpPr>
          <p:cNvPr id="9" name="テキスト ボックス 8"/>
          <p:cNvSpPr txBox="1"/>
          <p:nvPr/>
        </p:nvSpPr>
        <p:spPr>
          <a:xfrm>
            <a:off x="2409911" y="69852"/>
            <a:ext cx="4752528" cy="707886"/>
          </a:xfrm>
          <a:prstGeom prst="rect">
            <a:avLst/>
          </a:prstGeom>
          <a:noFill/>
        </p:spPr>
        <p:txBody>
          <a:bodyPr wrap="square" rtlCol="0">
            <a:spAutoFit/>
          </a:bodyPr>
          <a:lstStyle/>
          <a:p>
            <a:r>
              <a:rPr kumimoji="1" lang="ja-JP" altLang="en-US" sz="4000" dirty="0">
                <a:solidFill>
                  <a:schemeClr val="bg1"/>
                </a:solidFill>
              </a:rPr>
              <a:t>池江　璃花子さん</a:t>
            </a:r>
          </a:p>
        </p:txBody>
      </p:sp>
      <p:sp>
        <p:nvSpPr>
          <p:cNvPr id="7" name="テキスト ボックス 6"/>
          <p:cNvSpPr txBox="1"/>
          <p:nvPr/>
        </p:nvSpPr>
        <p:spPr>
          <a:xfrm>
            <a:off x="323528" y="1349454"/>
            <a:ext cx="4248472" cy="830997"/>
          </a:xfrm>
          <a:prstGeom prst="rect">
            <a:avLst/>
          </a:prstGeom>
          <a:solidFill>
            <a:srgbClr val="FFFF00"/>
          </a:solidFill>
        </p:spPr>
        <p:txBody>
          <a:bodyPr wrap="square" rtlCol="0">
            <a:spAutoFit/>
          </a:bodyPr>
          <a:lstStyle/>
          <a:p>
            <a:r>
              <a:rPr kumimoji="1" lang="ja-JP" altLang="en-US" sz="4800" b="1" dirty="0"/>
              <a:t> </a:t>
            </a:r>
            <a:r>
              <a:rPr kumimoji="1" lang="ja-JP" altLang="en-US" sz="4800" b="1" dirty="0">
                <a:latin typeface="BIZ UDPゴシック" panose="020B0400000000000000" pitchFamily="50" charset="-128"/>
                <a:ea typeface="BIZ UDPゴシック" panose="020B0400000000000000" pitchFamily="50" charset="-128"/>
              </a:rPr>
              <a:t>現在も活躍中 </a:t>
            </a:r>
          </a:p>
        </p:txBody>
      </p:sp>
      <p:pic>
        <p:nvPicPr>
          <p:cNvPr id="4" name="図 3"/>
          <p:cNvPicPr>
            <a:picLocks noChangeAspect="1"/>
          </p:cNvPicPr>
          <p:nvPr/>
        </p:nvPicPr>
        <p:blipFill rotWithShape="1">
          <a:blip r:embed="rId4"/>
          <a:srcRect l="15120" t="775" r="18732" b="9733"/>
          <a:stretch>
            <a:fillRect/>
          </a:stretch>
        </p:blipFill>
        <p:spPr>
          <a:xfrm>
            <a:off x="323528" y="2598869"/>
            <a:ext cx="4532642" cy="4108531"/>
          </a:xfrm>
          <a:prstGeom prst="rect">
            <a:avLst/>
          </a:prstGeom>
        </p:spPr>
      </p:pic>
      <p:pic>
        <p:nvPicPr>
          <p:cNvPr id="8" name="図 7"/>
          <p:cNvPicPr>
            <a:picLocks noChangeAspect="1"/>
          </p:cNvPicPr>
          <p:nvPr/>
        </p:nvPicPr>
        <p:blipFill rotWithShape="1">
          <a:blip r:embed="rId5"/>
          <a:srcRect t="8000" r="4339"/>
          <a:stretch>
            <a:fillRect/>
          </a:stretch>
        </p:blipFill>
        <p:spPr>
          <a:xfrm>
            <a:off x="4393069" y="998836"/>
            <a:ext cx="4680520" cy="2363230"/>
          </a:xfrm>
          <a:prstGeom prst="rect">
            <a:avLst/>
          </a:prstGeom>
        </p:spPr>
      </p:pic>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 name="円/楕円 24"/>
          <p:cNvSpPr/>
          <p:nvPr/>
        </p:nvSpPr>
        <p:spPr>
          <a:xfrm>
            <a:off x="3433678" y="1908610"/>
            <a:ext cx="2306975" cy="2195610"/>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120000"/>
              </a:lnSpc>
            </a:pPr>
            <a:r>
              <a:rPr lang="ja-JP" altLang="en-US" sz="4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禁 煙</a:t>
            </a:r>
          </a:p>
        </p:txBody>
      </p:sp>
      <p:sp>
        <p:nvSpPr>
          <p:cNvPr id="1381" name="円/楕円 21"/>
          <p:cNvSpPr/>
          <p:nvPr/>
        </p:nvSpPr>
        <p:spPr>
          <a:xfrm>
            <a:off x="916291" y="4104220"/>
            <a:ext cx="2303232" cy="2222455"/>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pPr algn="ctr"/>
            <a:r>
              <a:rPr lang="ja-JP" altLang="en-US" sz="2700" b="1" spc="-15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バランスの</a:t>
            </a: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よい食事</a:t>
            </a:r>
          </a:p>
        </p:txBody>
      </p:sp>
      <p:sp>
        <p:nvSpPr>
          <p:cNvPr id="1388" name="円/楕円 27"/>
          <p:cNvSpPr/>
          <p:nvPr/>
        </p:nvSpPr>
        <p:spPr>
          <a:xfrm>
            <a:off x="791872" y="1996982"/>
            <a:ext cx="2442648" cy="2107321"/>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120000"/>
              </a:lnSpc>
            </a:pPr>
            <a:r>
              <a:rPr lang="ja-JP" altLang="en-US" sz="45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禁 酒</a:t>
            </a:r>
          </a:p>
        </p:txBody>
      </p:sp>
      <p:sp>
        <p:nvSpPr>
          <p:cNvPr id="1389" name="円/楕円 18"/>
          <p:cNvSpPr/>
          <p:nvPr/>
        </p:nvSpPr>
        <p:spPr>
          <a:xfrm>
            <a:off x="6090430" y="1978643"/>
            <a:ext cx="2273987" cy="2125577"/>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algn="ct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定期的な健康診断</a:t>
            </a:r>
          </a:p>
        </p:txBody>
      </p:sp>
      <p:sp>
        <p:nvSpPr>
          <p:cNvPr id="1390" name="円/楕円 20"/>
          <p:cNvSpPr/>
          <p:nvPr/>
        </p:nvSpPr>
        <p:spPr>
          <a:xfrm>
            <a:off x="6009735" y="4052555"/>
            <a:ext cx="2303232" cy="2222455"/>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p>
            <a:pPr algn="ct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適度な</a:t>
            </a:r>
            <a:br>
              <a:rPr lang="en-US" altLang="ja-JP"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運動</a:t>
            </a:r>
          </a:p>
        </p:txBody>
      </p:sp>
      <p:sp>
        <p:nvSpPr>
          <p:cNvPr id="1391" name="テキスト ボックス 29"/>
          <p:cNvSpPr/>
          <p:nvPr/>
        </p:nvSpPr>
        <p:spPr>
          <a:xfrm>
            <a:off x="446667" y="456665"/>
            <a:ext cx="8424936" cy="1479054"/>
          </a:xfrm>
          <a:prstGeom prst="roundRect">
            <a:avLst>
              <a:gd name="adj" fmla="val 14464"/>
            </a:avLst>
          </a:prstGeom>
          <a:solidFill>
            <a:srgbClr val="FF9900"/>
          </a:solidFill>
        </p:spPr>
        <p:txBody>
          <a:bodyPr wrap="square" tIns="180000" rtlCol="0">
            <a:noAutofit/>
          </a:bodyPr>
          <a:lstStyle>
            <a:defPPr>
              <a:defRPr lang="ja-JP"/>
            </a:defPPr>
            <a:lvl1pPr algn="ctr">
              <a:defRPr sz="4400" b="1">
                <a:solidFill>
                  <a:schemeClr val="bg1"/>
                </a:solidFill>
                <a:effectLst>
                  <a:outerShdw blurRad="38100" dist="38100" dir="2700000" algn="tl">
                    <a:srgbClr val="000000">
                      <a:alpha val="43137"/>
                    </a:srgbClr>
                  </a:outerShdw>
                </a:effectLst>
                <a:latin typeface="+mn-ea"/>
                <a:cs typeface="メイリオ" panose="020B0604030504040204" pitchFamily="50" charset="-128"/>
              </a:defRPr>
            </a:lvl1pPr>
          </a:lstStyle>
          <a:p>
            <a:r>
              <a:rPr lang="ja-JP" altLang="en-US" sz="3500" dirty="0">
                <a:latin typeface="メイリオ" panose="020B0604030504040204" pitchFamily="50" charset="-128"/>
                <a:ea typeface="メイリオ" panose="020B0604030504040204" pitchFamily="50" charset="-128"/>
              </a:rPr>
              <a:t>望ましい生活習慣により</a:t>
            </a:r>
            <a:endParaRPr lang="en-US" altLang="ja-JP" sz="3500" dirty="0">
              <a:latin typeface="メイリオ" panose="020B0604030504040204" pitchFamily="50" charset="-128"/>
              <a:ea typeface="メイリオ" panose="020B0604030504040204" pitchFamily="50" charset="-128"/>
            </a:endParaRPr>
          </a:p>
          <a:p>
            <a:r>
              <a:rPr lang="ja-JP" altLang="en-US" sz="3500" dirty="0">
                <a:latin typeface="メイリオ" panose="020B0604030504040204" pitchFamily="50" charset="-128"/>
                <a:ea typeface="メイリオ" panose="020B0604030504040204" pitchFamily="50" charset="-128"/>
              </a:rPr>
              <a:t>がんになる危険性を減らすことができる</a:t>
            </a:r>
          </a:p>
        </p:txBody>
      </p:sp>
      <p:sp>
        <p:nvSpPr>
          <p:cNvPr id="1392" name="テキスト ボックス 13"/>
          <p:cNvSpPr txBox="1"/>
          <p:nvPr/>
        </p:nvSpPr>
        <p:spPr>
          <a:xfrm>
            <a:off x="495692" y="6453375"/>
            <a:ext cx="8396788" cy="400110"/>
          </a:xfrm>
          <a:prstGeom prst="rect">
            <a:avLst/>
          </a:prstGeom>
          <a:noFill/>
        </p:spPr>
        <p:txBody>
          <a:bodyPr wrap="square" rtlCol="0">
            <a:spAutoFit/>
          </a:bodyPr>
          <a:lstStyle/>
          <a:p>
            <a:r>
              <a:rPr lang="ja-JP" altLang="en-US" sz="10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出典：国立がん研究センター社会と健康研究センター予防研究グループ　科学的根拠に基づく発がん性・がん予防効果の評価とがん予防ガイドライン提言に関する研究を基に国立がん研究センターがん情報サービスが作成（より一部改変）</a:t>
            </a:r>
            <a:endParaRPr kumimoji="1" lang="ja-JP" altLang="en-US" sz="10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27"/>
          <p:cNvSpPr/>
          <p:nvPr/>
        </p:nvSpPr>
        <p:spPr>
          <a:xfrm>
            <a:off x="3359191" y="4030603"/>
            <a:ext cx="2381462" cy="2296072"/>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lnSpc>
                <a:spcPct val="120000"/>
              </a:lnSpc>
            </a:pPr>
            <a:r>
              <a:rPr lang="ja-JP" altLang="en-US" sz="27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規則正しい生活</a:t>
            </a:r>
            <a:endParaRPr lang="ja-JP" altLang="en-US" sz="45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0"/>
                                        </p:tgtEl>
                                        <p:attrNameLst>
                                          <p:attrName>style.visibility</p:attrName>
                                        </p:attrNameLst>
                                      </p:cBhvr>
                                      <p:to>
                                        <p:strVal val="visible"/>
                                      </p:to>
                                    </p:set>
                                    <p:animEffect transition="in" filter="fade">
                                      <p:cBhvr>
                                        <p:cTn id="7" dur="500"/>
                                        <p:tgtEl>
                                          <p:spTgt spid="138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88"/>
                                        </p:tgtEl>
                                        <p:attrNameLst>
                                          <p:attrName>style.visibility</p:attrName>
                                        </p:attrNameLst>
                                      </p:cBhvr>
                                      <p:to>
                                        <p:strVal val="visible"/>
                                      </p:to>
                                    </p:set>
                                    <p:animEffect transition="in" filter="fade">
                                      <p:cBhvr>
                                        <p:cTn id="11" dur="500"/>
                                        <p:tgtEl>
                                          <p:spTgt spid="138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81"/>
                                        </p:tgtEl>
                                        <p:attrNameLst>
                                          <p:attrName>style.visibility</p:attrName>
                                        </p:attrNameLst>
                                      </p:cBhvr>
                                      <p:to>
                                        <p:strVal val="visible"/>
                                      </p:to>
                                    </p:set>
                                    <p:animEffect transition="in" filter="fade">
                                      <p:cBhvr>
                                        <p:cTn id="15" dur="500"/>
                                        <p:tgtEl>
                                          <p:spTgt spid="138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90"/>
                                        </p:tgtEl>
                                        <p:attrNameLst>
                                          <p:attrName>style.visibility</p:attrName>
                                        </p:attrNameLst>
                                      </p:cBhvr>
                                      <p:to>
                                        <p:strVal val="visible"/>
                                      </p:to>
                                    </p:set>
                                    <p:animEffect transition="in" filter="fade">
                                      <p:cBhvr>
                                        <p:cTn id="19" dur="500"/>
                                        <p:tgtEl>
                                          <p:spTgt spid="139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89"/>
                                        </p:tgtEl>
                                        <p:attrNameLst>
                                          <p:attrName>style.visibility</p:attrName>
                                        </p:attrNameLst>
                                      </p:cBhvr>
                                      <p:to>
                                        <p:strVal val="visible"/>
                                      </p:to>
                                    </p:set>
                                    <p:animEffect transition="in" filter="fade">
                                      <p:cBhvr>
                                        <p:cTn id="23" dur="500"/>
                                        <p:tgtEl>
                                          <p:spTgt spid="1389"/>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1391"/>
                                        </p:tgtEl>
                                        <p:attrNameLst>
                                          <p:attrName>style.visibility</p:attrName>
                                        </p:attrNameLst>
                                      </p:cBhvr>
                                      <p:to>
                                        <p:strVal val="visible"/>
                                      </p:to>
                                    </p:set>
                                    <p:animEffect transition="in" filter="randombar(horizontal)">
                                      <p:cBhvr>
                                        <p:cTn id="27" dur="500"/>
                                        <p:tgtEl>
                                          <p:spTgt spid="139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animBg="1" autoUpdateAnimBg="0"/>
      <p:bldP spid="1381" grpId="0" animBg="1" autoUpdateAnimBg="0"/>
      <p:bldP spid="1388" grpId="0" animBg="1" autoUpdateAnimBg="0"/>
      <p:bldP spid="1389" grpId="0" animBg="1" autoUpdateAnimBg="0"/>
      <p:bldP spid="1390" grpId="0" animBg="1" autoUpdateAnimBg="0"/>
      <p:bldP spid="1391" grpId="0" animBg="1" autoUpdateAnimBg="0"/>
      <p:bldP spid="13"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円/楕円 27"/>
          <p:cNvSpPr/>
          <p:nvPr/>
        </p:nvSpPr>
        <p:spPr>
          <a:xfrm>
            <a:off x="179512" y="45848"/>
            <a:ext cx="3532194" cy="1888355"/>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がんって</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どんな病気</a:t>
            </a:r>
            <a:b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なの？</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20" name="円/楕円 34"/>
          <p:cNvSpPr/>
          <p:nvPr/>
        </p:nvSpPr>
        <p:spPr>
          <a:xfrm>
            <a:off x="5292080" y="5339308"/>
            <a:ext cx="3275488" cy="1519110"/>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がんは自分に</a:t>
            </a:r>
            <a:endPar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関係ない</a:t>
            </a:r>
          </a:p>
        </p:txBody>
      </p:sp>
      <p:sp>
        <p:nvSpPr>
          <p:cNvPr id="1121" name="円/楕円 35"/>
          <p:cNvSpPr/>
          <p:nvPr/>
        </p:nvSpPr>
        <p:spPr>
          <a:xfrm>
            <a:off x="46249" y="5090392"/>
            <a:ext cx="3885413" cy="1733161"/>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家の人が</a:t>
            </a:r>
            <a:endPar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がんになったら</a:t>
            </a:r>
            <a:endPar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いやだ</a:t>
            </a:r>
          </a:p>
        </p:txBody>
      </p:sp>
      <p:sp>
        <p:nvSpPr>
          <p:cNvPr id="1122" name="円/楕円 36"/>
          <p:cNvSpPr/>
          <p:nvPr/>
        </p:nvSpPr>
        <p:spPr>
          <a:xfrm>
            <a:off x="1866863" y="3800133"/>
            <a:ext cx="3885413" cy="1594237"/>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親せきにがんの人が</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いると自分もがんに</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なりやすいの？</a:t>
            </a:r>
          </a:p>
        </p:txBody>
      </p:sp>
      <p:sp>
        <p:nvSpPr>
          <p:cNvPr id="1123" name="円/楕円 37"/>
          <p:cNvSpPr/>
          <p:nvPr/>
        </p:nvSpPr>
        <p:spPr>
          <a:xfrm>
            <a:off x="4789692" y="2667814"/>
            <a:ext cx="3256017" cy="1634344"/>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若くてもがんに</a:t>
            </a:r>
            <a:b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なる人が</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いるの？</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24" name="円/楕円 38"/>
          <p:cNvSpPr/>
          <p:nvPr/>
        </p:nvSpPr>
        <p:spPr>
          <a:xfrm>
            <a:off x="4314328" y="103017"/>
            <a:ext cx="4291912" cy="1763639"/>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自分は</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将来がんになる</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可能性はあるの？</a:t>
            </a:r>
          </a:p>
        </p:txBody>
      </p:sp>
      <p:sp>
        <p:nvSpPr>
          <p:cNvPr id="1125" name="円/楕円 40"/>
          <p:cNvSpPr/>
          <p:nvPr/>
        </p:nvSpPr>
        <p:spPr>
          <a:xfrm>
            <a:off x="5750022" y="3864992"/>
            <a:ext cx="3372242" cy="1894159"/>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自分は絶対</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がんに</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なりたくない</a:t>
            </a:r>
          </a:p>
        </p:txBody>
      </p:sp>
      <p:sp>
        <p:nvSpPr>
          <p:cNvPr id="1126" name="円/楕円 41"/>
          <p:cNvSpPr/>
          <p:nvPr/>
        </p:nvSpPr>
        <p:spPr>
          <a:xfrm>
            <a:off x="2176698" y="1439701"/>
            <a:ext cx="3885413" cy="1805848"/>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何人に</a:t>
            </a:r>
            <a:r>
              <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人が</a:t>
            </a:r>
            <a:endPar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400" b="1" dirty="0">
                <a:solidFill>
                  <a:schemeClr val="tx1">
                    <a:lumMod val="75000"/>
                    <a:lumOff val="25000"/>
                  </a:schemeClr>
                </a:solidFill>
                <a:latin typeface="メイリオ" panose="020B0604030504040204" pitchFamily="50" charset="-128"/>
                <a:ea typeface="メイリオ" panose="020B0604030504040204" pitchFamily="50" charset="-128"/>
              </a:rPr>
              <a:t>がんになるの？</a:t>
            </a:r>
            <a:endParaRPr lang="en-US" altLang="ja-JP" sz="24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1127" name="図 42"/>
          <p:cNvPicPr>
            <a:picLocks noChangeAspect="1"/>
          </p:cNvPicPr>
          <p:nvPr/>
        </p:nvPicPr>
        <p:blipFill>
          <a:blip r:embed="rId3"/>
          <a:stretch>
            <a:fillRect/>
          </a:stretch>
        </p:blipFill>
        <p:spPr>
          <a:xfrm>
            <a:off x="3063536" y="5157192"/>
            <a:ext cx="3015322" cy="1737937"/>
          </a:xfrm>
          <a:prstGeom prst="rect">
            <a:avLst/>
          </a:prstGeom>
        </p:spPr>
      </p:pic>
      <p:sp>
        <p:nvSpPr>
          <p:cNvPr id="1128" name="円/楕円 43"/>
          <p:cNvSpPr/>
          <p:nvPr/>
        </p:nvSpPr>
        <p:spPr>
          <a:xfrm>
            <a:off x="6372200" y="1649681"/>
            <a:ext cx="2664296" cy="1391021"/>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がんを防ぐ</a:t>
            </a:r>
            <a:br>
              <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方法って</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000" b="1" dirty="0">
                <a:solidFill>
                  <a:schemeClr val="tx1">
                    <a:lumMod val="75000"/>
                    <a:lumOff val="25000"/>
                  </a:schemeClr>
                </a:solidFill>
                <a:latin typeface="メイリオ" panose="020B0604030504040204" pitchFamily="50" charset="-128"/>
                <a:ea typeface="メイリオ" panose="020B0604030504040204" pitchFamily="50" charset="-128"/>
              </a:rPr>
              <a:t>あるの？</a:t>
            </a:r>
            <a:endParaRPr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29" name="円/楕円 44"/>
          <p:cNvSpPr/>
          <p:nvPr/>
        </p:nvSpPr>
        <p:spPr>
          <a:xfrm>
            <a:off x="-50060" y="2410041"/>
            <a:ext cx="3537894" cy="193974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年をとったら</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誰でもがんになるの？</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9"/>
                                        </p:tgtEl>
                                        <p:attrNameLst>
                                          <p:attrName>style.visibility</p:attrName>
                                        </p:attrNameLst>
                                      </p:cBhvr>
                                      <p:to>
                                        <p:strVal val="visible"/>
                                      </p:to>
                                    </p:set>
                                    <p:animEffect transition="in" filter="fade">
                                      <p:cBhvr>
                                        <p:cTn id="7" dur="500"/>
                                        <p:tgtEl>
                                          <p:spTgt spid="11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24"/>
                                        </p:tgtEl>
                                        <p:attrNameLst>
                                          <p:attrName>style.visibility</p:attrName>
                                        </p:attrNameLst>
                                      </p:cBhvr>
                                      <p:to>
                                        <p:strVal val="visible"/>
                                      </p:to>
                                    </p:set>
                                    <p:animEffect transition="in" filter="fade">
                                      <p:cBhvr>
                                        <p:cTn id="11" dur="500"/>
                                        <p:tgtEl>
                                          <p:spTgt spid="11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28"/>
                                        </p:tgtEl>
                                        <p:attrNameLst>
                                          <p:attrName>style.visibility</p:attrName>
                                        </p:attrNameLst>
                                      </p:cBhvr>
                                      <p:to>
                                        <p:strVal val="visible"/>
                                      </p:to>
                                    </p:set>
                                    <p:animEffect transition="in" filter="fade">
                                      <p:cBhvr>
                                        <p:cTn id="15" dur="500"/>
                                        <p:tgtEl>
                                          <p:spTgt spid="11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23"/>
                                        </p:tgtEl>
                                        <p:attrNameLst>
                                          <p:attrName>style.visibility</p:attrName>
                                        </p:attrNameLst>
                                      </p:cBhvr>
                                      <p:to>
                                        <p:strVal val="visible"/>
                                      </p:to>
                                    </p:set>
                                    <p:animEffect transition="in" filter="fade">
                                      <p:cBhvr>
                                        <p:cTn id="19" dur="500"/>
                                        <p:tgtEl>
                                          <p:spTgt spid="11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25"/>
                                        </p:tgtEl>
                                        <p:attrNameLst>
                                          <p:attrName>style.visibility</p:attrName>
                                        </p:attrNameLst>
                                      </p:cBhvr>
                                      <p:to>
                                        <p:strVal val="visible"/>
                                      </p:to>
                                    </p:set>
                                    <p:animEffect transition="in" filter="fade">
                                      <p:cBhvr>
                                        <p:cTn id="23" dur="500"/>
                                        <p:tgtEl>
                                          <p:spTgt spid="11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20"/>
                                        </p:tgtEl>
                                        <p:attrNameLst>
                                          <p:attrName>style.visibility</p:attrName>
                                        </p:attrNameLst>
                                      </p:cBhvr>
                                      <p:to>
                                        <p:strVal val="visible"/>
                                      </p:to>
                                    </p:set>
                                    <p:animEffect transition="in" filter="fade">
                                      <p:cBhvr>
                                        <p:cTn id="27" dur="500"/>
                                        <p:tgtEl>
                                          <p:spTgt spid="112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21"/>
                                        </p:tgtEl>
                                        <p:attrNameLst>
                                          <p:attrName>style.visibility</p:attrName>
                                        </p:attrNameLst>
                                      </p:cBhvr>
                                      <p:to>
                                        <p:strVal val="visible"/>
                                      </p:to>
                                    </p:set>
                                    <p:animEffect transition="in" filter="fade">
                                      <p:cBhvr>
                                        <p:cTn id="31" dur="500"/>
                                        <p:tgtEl>
                                          <p:spTgt spid="112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22"/>
                                        </p:tgtEl>
                                        <p:attrNameLst>
                                          <p:attrName>style.visibility</p:attrName>
                                        </p:attrNameLst>
                                      </p:cBhvr>
                                      <p:to>
                                        <p:strVal val="visible"/>
                                      </p:to>
                                    </p:set>
                                    <p:animEffect transition="in" filter="fade">
                                      <p:cBhvr>
                                        <p:cTn id="35" dur="500"/>
                                        <p:tgtEl>
                                          <p:spTgt spid="112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29"/>
                                        </p:tgtEl>
                                        <p:attrNameLst>
                                          <p:attrName>style.visibility</p:attrName>
                                        </p:attrNameLst>
                                      </p:cBhvr>
                                      <p:to>
                                        <p:strVal val="visible"/>
                                      </p:to>
                                    </p:set>
                                    <p:animEffect transition="in" filter="fade">
                                      <p:cBhvr>
                                        <p:cTn id="39" dur="500"/>
                                        <p:tgtEl>
                                          <p:spTgt spid="112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26"/>
                                        </p:tgtEl>
                                        <p:attrNameLst>
                                          <p:attrName>style.visibility</p:attrName>
                                        </p:attrNameLst>
                                      </p:cBhvr>
                                      <p:to>
                                        <p:strVal val="visible"/>
                                      </p:to>
                                    </p:set>
                                    <p:animEffect transition="in" filter="fade">
                                      <p:cBhvr>
                                        <p:cTn id="43" dur="5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 grpId="0" animBg="1"/>
      <p:bldP spid="1120" grpId="0" animBg="1"/>
      <p:bldP spid="1121" grpId="0" animBg="1"/>
      <p:bldP spid="1122" grpId="0" animBg="1"/>
      <p:bldP spid="1123" grpId="0" animBg="1"/>
      <p:bldP spid="1124" grpId="0" animBg="1"/>
      <p:bldP spid="1125" grpId="0" animBg="1"/>
      <p:bldP spid="1126" grpId="0" animBg="1"/>
      <p:bldP spid="1128" grpId="0" animBg="1"/>
      <p:bldP spid="11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55676" y="97652"/>
            <a:ext cx="6516724" cy="707886"/>
          </a:xfrm>
          <a:prstGeom prst="rect">
            <a:avLst/>
          </a:prstGeom>
          <a:noFill/>
        </p:spPr>
        <p:txBody>
          <a:bodyPr wrap="square" rtlCol="0">
            <a:spAutoFit/>
          </a:bodyPr>
          <a:lstStyle/>
          <a:p>
            <a:r>
              <a:rPr lang="ja-JP" altLang="en-US" sz="4000" dirty="0">
                <a:solidFill>
                  <a:schemeClr val="bg1"/>
                </a:solidFill>
              </a:rPr>
              <a:t>３年生</a:t>
            </a:r>
            <a:r>
              <a:rPr kumimoji="1" lang="ja-JP" altLang="en-US" sz="4000" dirty="0">
                <a:solidFill>
                  <a:schemeClr val="bg1"/>
                </a:solidFill>
              </a:rPr>
              <a:t>事前アンケート結果</a:t>
            </a:r>
          </a:p>
        </p:txBody>
      </p:sp>
      <p:sp>
        <p:nvSpPr>
          <p:cNvPr id="8" name="テキスト ボックス 7"/>
          <p:cNvSpPr txBox="1"/>
          <p:nvPr/>
        </p:nvSpPr>
        <p:spPr>
          <a:xfrm>
            <a:off x="467544" y="4987432"/>
            <a:ext cx="8280920" cy="1477328"/>
          </a:xfrm>
          <a:prstGeom prst="rect">
            <a:avLst/>
          </a:prstGeom>
          <a:noFill/>
        </p:spPr>
        <p:txBody>
          <a:bodyPr wrap="square" rtlCol="0">
            <a:spAutoFit/>
          </a:bodyPr>
          <a:lstStyle/>
          <a:p>
            <a:pPr algn="ctr"/>
            <a:r>
              <a:rPr kumimoji="1" lang="ja-JP" altLang="en-US" dirty="0"/>
              <a:t>「がん」のイメージ（人）複数回答</a:t>
            </a:r>
          </a:p>
          <a:p>
            <a:r>
              <a:rPr kumimoji="1" lang="ja-JP" altLang="en-US" dirty="0"/>
              <a:t>①良く分からない　②大切なことだと思う　　　③今の自分には関係ない</a:t>
            </a:r>
          </a:p>
          <a:p>
            <a:r>
              <a:rPr kumimoji="1" lang="ja-JP" altLang="en-US" dirty="0"/>
              <a:t>④知識を持ちたい</a:t>
            </a:r>
            <a:r>
              <a:rPr kumimoji="1" lang="ja-JP" altLang="en-US" dirty="0">
                <a:solidFill>
                  <a:srgbClr val="DE0000"/>
                </a:solidFill>
              </a:rPr>
              <a:t>　</a:t>
            </a:r>
            <a:r>
              <a:rPr kumimoji="1" lang="ja-JP" altLang="en-US" dirty="0"/>
              <a:t>⑤生活の仕方に関係がある　</a:t>
            </a:r>
            <a:r>
              <a:rPr kumimoji="1" lang="ja-JP" altLang="en-US" dirty="0">
                <a:solidFill>
                  <a:srgbClr val="DE0000"/>
                </a:solidFill>
              </a:rPr>
              <a:t>⑥正しい予防や対処をしたい　　⑦怖い　　　　　</a:t>
            </a:r>
            <a:r>
              <a:rPr kumimoji="1" lang="ja-JP" altLang="en-US" dirty="0"/>
              <a:t>　⑧恥ずかしいこと　　　　　⑨大人がかかる病気　　　　　　　</a:t>
            </a:r>
            <a:r>
              <a:rPr kumimoji="1" lang="ja-JP" altLang="en-US" dirty="0">
                <a:solidFill>
                  <a:srgbClr val="FF0000"/>
                </a:solidFill>
              </a:rPr>
              <a:t>⑩健康な体や生活が大切　</a:t>
            </a:r>
            <a:r>
              <a:rPr kumimoji="1" lang="ja-JP" altLang="en-US" dirty="0"/>
              <a:t>　⑪予防できる　　　⑫興味がない</a:t>
            </a:r>
          </a:p>
        </p:txBody>
      </p:sp>
      <p:pic>
        <p:nvPicPr>
          <p:cNvPr id="4" name="図 3">
            <a:extLst>
              <a:ext uri="{FF2B5EF4-FFF2-40B4-BE49-F238E27FC236}">
                <a16:creationId xmlns:a16="http://schemas.microsoft.com/office/drawing/2014/main" id="{4FFECB36-B6D6-4961-8124-673E42A00539}"/>
              </a:ext>
            </a:extLst>
          </p:cNvPr>
          <p:cNvPicPr>
            <a:picLocks noChangeAspect="1"/>
          </p:cNvPicPr>
          <p:nvPr/>
        </p:nvPicPr>
        <p:blipFill>
          <a:blip r:embed="rId3"/>
          <a:stretch>
            <a:fillRect/>
          </a:stretch>
        </p:blipFill>
        <p:spPr>
          <a:xfrm>
            <a:off x="467544" y="961960"/>
            <a:ext cx="8292970" cy="4025472"/>
          </a:xfrm>
          <a:prstGeom prst="rect">
            <a:avLst/>
          </a:prstGeom>
        </p:spPr>
      </p:pic>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テキスト ボックス 8"/>
          <p:cNvSpPr txBox="1"/>
          <p:nvPr/>
        </p:nvSpPr>
        <p:spPr>
          <a:xfrm>
            <a:off x="467544" y="1052736"/>
            <a:ext cx="8064896" cy="4452501"/>
          </a:xfrm>
          <a:prstGeom prst="rect">
            <a:avLst/>
          </a:prstGeom>
          <a:noFill/>
        </p:spPr>
        <p:txBody>
          <a:bodyPr wrap="square" rtlCol="0">
            <a:spAutoFit/>
          </a:bodyPr>
          <a:lstStyle/>
          <a:p>
            <a:pPr algn="ctr">
              <a:lnSpc>
                <a:spcPts val="8500"/>
              </a:lnSpc>
            </a:pPr>
            <a:r>
              <a:rPr lang="en-US" altLang="ja-JP" sz="6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課 題</a:t>
            </a:r>
            <a:r>
              <a:rPr lang="en-US" altLang="ja-JP" sz="6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a:p>
            <a:pPr algn="ctr">
              <a:lnSpc>
                <a:spcPts val="8500"/>
              </a:lnSpc>
            </a:pPr>
            <a:r>
              <a:rPr lang="ja-JP" altLang="en-US" sz="4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“がん”について正しく理解し、がんを</a:t>
            </a:r>
            <a:r>
              <a:rPr kumimoji="1" lang="ja-JP" altLang="en-US" sz="48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予防するためにできることを考えよう</a:t>
            </a: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テキスト ボックス 10"/>
          <p:cNvSpPr txBox="1"/>
          <p:nvPr/>
        </p:nvSpPr>
        <p:spPr>
          <a:xfrm>
            <a:off x="899592" y="1124744"/>
            <a:ext cx="4824536" cy="2554545"/>
          </a:xfrm>
          <a:prstGeom prst="rect">
            <a:avLst/>
          </a:prstGeom>
          <a:noFill/>
        </p:spPr>
        <p:txBody>
          <a:bodyPr wrap="square" rtlCol="0">
            <a:spAutoFit/>
          </a:bodyPr>
          <a:lstStyle/>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わたしたちの</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体の細胞は</a:t>
            </a:r>
            <a:br>
              <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毎日分裂し</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4000" b="1" dirty="0">
                <a:solidFill>
                  <a:schemeClr val="tx1">
                    <a:lumMod val="75000"/>
                    <a:lumOff val="25000"/>
                  </a:schemeClr>
                </a:solidFill>
                <a:latin typeface="メイリオ" panose="020B0604030504040204" pitchFamily="50" charset="-128"/>
                <a:ea typeface="メイリオ" panose="020B0604030504040204" pitchFamily="50" charset="-128"/>
              </a:rPr>
              <a:t>新しくなっている</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38" name="テキスト ボックス 18"/>
          <p:cNvSpPr txBox="1"/>
          <p:nvPr/>
        </p:nvSpPr>
        <p:spPr>
          <a:xfrm>
            <a:off x="2391862" y="226675"/>
            <a:ext cx="4360276" cy="692497"/>
          </a:xfrm>
          <a:prstGeom prst="rect">
            <a:avLst/>
          </a:prstGeom>
          <a:noFill/>
          <a:effectLst/>
        </p:spPr>
        <p:txBody>
          <a:bodyPr wrap="square" rtlCol="0">
            <a:spAutoFit/>
          </a:bodyPr>
          <a:lstStyle>
            <a:defPPr>
              <a:defRPr lang="ja-JP"/>
            </a:defPPr>
            <a:lvl1pPr algn="ctr">
              <a:defRPr sz="4400" b="1"/>
            </a:lvl1pPr>
          </a:lstStyle>
          <a:p>
            <a:r>
              <a:rPr lang="ja-JP" altLang="en-US" sz="39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がんとは</a:t>
            </a:r>
          </a:p>
        </p:txBody>
      </p:sp>
      <p:grpSp>
        <p:nvGrpSpPr>
          <p:cNvPr id="1139" name="グループ化 6"/>
          <p:cNvGrpSpPr/>
          <p:nvPr/>
        </p:nvGrpSpPr>
        <p:grpSpPr>
          <a:xfrm>
            <a:off x="1115617" y="3916386"/>
            <a:ext cx="1787007" cy="2456046"/>
            <a:chOff x="1352744" y="3977813"/>
            <a:chExt cx="1279613" cy="1845874"/>
          </a:xfrm>
        </p:grpSpPr>
        <p:pic>
          <p:nvPicPr>
            <p:cNvPr id="1140" name="図 41"/>
            <p:cNvPicPr>
              <a:picLocks noChangeAspect="1"/>
            </p:cNvPicPr>
            <p:nvPr/>
          </p:nvPicPr>
          <p:blipFill>
            <a:blip r:embed="rId3"/>
            <a:srcRect l="33771"/>
            <a:stretch>
              <a:fillRect/>
            </a:stretch>
          </p:blipFill>
          <p:spPr>
            <a:xfrm rot="10800000">
              <a:off x="1352744" y="5164054"/>
              <a:ext cx="1279613" cy="659633"/>
            </a:xfrm>
            <a:prstGeom prst="rect">
              <a:avLst/>
            </a:prstGeom>
          </p:spPr>
        </p:pic>
        <p:pic>
          <p:nvPicPr>
            <p:cNvPr id="1141" name="図 42"/>
            <p:cNvPicPr>
              <a:picLocks noChangeAspect="1"/>
            </p:cNvPicPr>
            <p:nvPr/>
          </p:nvPicPr>
          <p:blipFill>
            <a:blip r:embed="rId4"/>
            <a:stretch>
              <a:fillRect/>
            </a:stretch>
          </p:blipFill>
          <p:spPr>
            <a:xfrm>
              <a:off x="1680705" y="3977813"/>
              <a:ext cx="598777" cy="628460"/>
            </a:xfrm>
            <a:prstGeom prst="rect">
              <a:avLst/>
            </a:prstGeom>
          </p:spPr>
        </p:pic>
        <p:sp>
          <p:nvSpPr>
            <p:cNvPr id="1142" name="下矢印 21"/>
            <p:cNvSpPr/>
            <p:nvPr/>
          </p:nvSpPr>
          <p:spPr>
            <a:xfrm rot="1519669">
              <a:off x="1677017" y="4648046"/>
              <a:ext cx="210940" cy="476086"/>
            </a:xfrm>
            <a:prstGeom prst="downArrow">
              <a:avLst/>
            </a:prstGeom>
            <a:solidFill>
              <a:srgbClr val="FF9900"/>
            </a:solidFill>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anose="020B0A00000000000000" pitchFamily="50" charset="-128"/>
                <a:ea typeface="HGP創英角ｺﾞｼｯｸUB" panose="020B0A00000000000000" pitchFamily="50" charset="-128"/>
              </a:endParaRPr>
            </a:p>
          </p:txBody>
        </p:sp>
        <p:sp>
          <p:nvSpPr>
            <p:cNvPr id="1143" name="下矢印 23"/>
            <p:cNvSpPr/>
            <p:nvPr/>
          </p:nvSpPr>
          <p:spPr>
            <a:xfrm rot="20080331" flipH="1">
              <a:off x="2089516" y="4651908"/>
              <a:ext cx="210940" cy="476086"/>
            </a:xfrm>
            <a:prstGeom prst="downArrow">
              <a:avLst/>
            </a:prstGeom>
            <a:solidFill>
              <a:srgbClr val="FF9900"/>
            </a:solidFill>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anose="020B0A00000000000000" pitchFamily="50" charset="-128"/>
                <a:ea typeface="HGP創英角ｺﾞｼｯｸUB" panose="020B0A00000000000000" pitchFamily="50" charset="-128"/>
              </a:endParaRPr>
            </a:p>
          </p:txBody>
        </p:sp>
      </p:grpSp>
      <p:sp>
        <p:nvSpPr>
          <p:cNvPr id="1144" name="角丸四角形 16"/>
          <p:cNvSpPr/>
          <p:nvPr/>
        </p:nvSpPr>
        <p:spPr>
          <a:xfrm>
            <a:off x="1924310" y="5446716"/>
            <a:ext cx="1063514" cy="956098"/>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145" name="角丸四角形吹き出し 37"/>
          <p:cNvSpPr/>
          <p:nvPr/>
        </p:nvSpPr>
        <p:spPr>
          <a:xfrm>
            <a:off x="3563888" y="3618775"/>
            <a:ext cx="5042389" cy="2784039"/>
          </a:xfrm>
          <a:prstGeom prst="wedgeRoundRectCallout">
            <a:avLst>
              <a:gd name="adj1" fmla="val -65062"/>
              <a:gd name="adj2" fmla="val 28866"/>
              <a:gd name="adj3" fmla="val 16667"/>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08000" rIns="0" rtlCol="0" anchor="ctr"/>
          <a:lstStyle/>
          <a:p>
            <a:pPr algn="ctr"/>
            <a:r>
              <a:rPr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細胞分裂するとき</a:t>
            </a:r>
          </a:p>
          <a:p>
            <a:pPr algn="ctr"/>
            <a:r>
              <a:rPr lang="ja-JP" altLang="en-US" sz="6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変異</a:t>
            </a:r>
            <a:endParaRPr lang="en-US" altLang="ja-JP" sz="6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が起こることがある</a:t>
            </a:r>
          </a:p>
        </p:txBody>
      </p:sp>
      <p:sp>
        <p:nvSpPr>
          <p:cNvPr id="1146" name="正方形/長方形 14"/>
          <p:cNvSpPr/>
          <p:nvPr/>
        </p:nvSpPr>
        <p:spPr>
          <a:xfrm>
            <a:off x="5927576" y="3078371"/>
            <a:ext cx="1749197" cy="523220"/>
          </a:xfrm>
          <a:prstGeom prst="rect">
            <a:avLst/>
          </a:prstGeom>
        </p:spPr>
        <p:txBody>
          <a:bodyPr wrap="none">
            <a:spAutoFit/>
          </a:bodyPr>
          <a:lstStyle/>
          <a:p>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約</a:t>
            </a:r>
            <a:r>
              <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rPr>
              <a:t>37</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兆個</a:t>
            </a:r>
            <a:endParaRPr lang="ja-JP" altLang="en-US" sz="2800" dirty="0"/>
          </a:p>
        </p:txBody>
      </p:sp>
      <p:pic>
        <p:nvPicPr>
          <p:cNvPr id="1147" name="Picture 4" descr="C:\Users\nakamura\Desktop\サタケさんイラストスライド化拡大-01.png"/>
          <p:cNvPicPr>
            <a:picLocks noChangeAspect="1" noChangeArrowheads="1"/>
          </p:cNvPicPr>
          <p:nvPr/>
        </p:nvPicPr>
        <p:blipFill>
          <a:blip r:embed="rId5"/>
          <a:srcRect b="12836"/>
          <a:stretch>
            <a:fillRect/>
          </a:stretch>
        </p:blipFill>
        <p:spPr>
          <a:xfrm>
            <a:off x="7351073" y="1181981"/>
            <a:ext cx="1352462" cy="1861620"/>
          </a:xfrm>
          <a:prstGeom prst="rect">
            <a:avLst/>
          </a:prstGeom>
          <a:noFill/>
        </p:spPr>
      </p:pic>
      <p:pic>
        <p:nvPicPr>
          <p:cNvPr id="1148" name="Picture 2"/>
          <p:cNvPicPr>
            <a:picLocks noChangeAspect="1" noChangeArrowheads="1"/>
          </p:cNvPicPr>
          <p:nvPr/>
        </p:nvPicPr>
        <p:blipFill>
          <a:blip r:embed="rId6"/>
          <a:stretch>
            <a:fillRect/>
          </a:stretch>
        </p:blipFill>
        <p:spPr>
          <a:xfrm>
            <a:off x="5498785" y="1171933"/>
            <a:ext cx="2453891" cy="1871668"/>
          </a:xfrm>
          <a:prstGeom prst="rect">
            <a:avLst/>
          </a:prstGeom>
          <a:noFill/>
        </p:spPr>
      </p:pic>
      <p:sp>
        <p:nvSpPr>
          <p:cNvPr id="1149" name="テキスト ボックス 22"/>
          <p:cNvSpPr txBox="1"/>
          <p:nvPr/>
        </p:nvSpPr>
        <p:spPr>
          <a:xfrm>
            <a:off x="1115616" y="6597352"/>
            <a:ext cx="7848872" cy="253916"/>
          </a:xfrm>
          <a:prstGeom prst="rect">
            <a:avLst/>
          </a:prstGeom>
          <a:noFill/>
        </p:spPr>
        <p:txBody>
          <a:bodyPr wrap="square" rtlCol="0">
            <a:spAutoFit/>
          </a:bodyPr>
          <a:lstStyle>
            <a:defPPr>
              <a:defRPr lang="ja-JP"/>
            </a:defPPr>
            <a:lvl1pPr algn="r">
              <a:defRPr sz="1050">
                <a:solidFill>
                  <a:schemeClr val="tx1">
                    <a:lumMod val="65000"/>
                    <a:lumOff val="35000"/>
                  </a:schemeClr>
                </a:solidFill>
              </a:defRPr>
            </a:lvl1pPr>
          </a:lstStyle>
          <a:p>
            <a:r>
              <a:rPr lang="ja-JP" altLang="en-US" dirty="0">
                <a:solidFill>
                  <a:prstClr val="black">
                    <a:lumMod val="65000"/>
                    <a:lumOff val="35000"/>
                  </a:prstClr>
                </a:solidFill>
                <a:latin typeface="メイリオ" panose="020B0604030504040204" pitchFamily="50" charset="-128"/>
                <a:cs typeface="メイリオ" panose="020B0604030504040204" pitchFamily="50" charset="-128"/>
              </a:rPr>
              <a:t>出典（細胞の数） </a:t>
            </a:r>
            <a:r>
              <a:rPr lang="ja-JP" altLang="en-US" dirty="0">
                <a:solidFill>
                  <a:prstClr val="black">
                    <a:lumMod val="65000"/>
                    <a:lumOff val="35000"/>
                  </a:prstClr>
                </a:solidFill>
                <a:latin typeface="Calibri" panose="020F0502020204030204"/>
                <a:ea typeface="ＭＳ Ｐゴシック" panose="020B0600070205080204" charset="-128"/>
              </a:rPr>
              <a:t>：</a:t>
            </a:r>
            <a:r>
              <a:rPr lang="en-US" altLang="ja-JP" dirty="0">
                <a:solidFill>
                  <a:prstClr val="black">
                    <a:lumMod val="65000"/>
                    <a:lumOff val="35000"/>
                  </a:prstClr>
                </a:solidFill>
                <a:latin typeface="Calibri" panose="020F0502020204030204"/>
                <a:ea typeface="ＭＳ Ｐゴシック" panose="020B0600070205080204" charset="-128"/>
              </a:rPr>
              <a:t> Annals of Human Biology Volume 40, 2013 -  Issue 6 ‘An estimation of the number of cells in the human body’</a:t>
            </a:r>
            <a:endParaRPr lang="ja-JP" altLang="en-US" dirty="0">
              <a:solidFill>
                <a:prstClr val="black">
                  <a:lumMod val="65000"/>
                  <a:lumOff val="35000"/>
                </a:prstClr>
              </a:solidFill>
              <a:latin typeface="Calibri" panose="020F0502020204030204"/>
              <a:ea typeface="ＭＳ Ｐゴシック" panose="020B0600070205080204" charset="-128"/>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39"/>
                                        </p:tgtEl>
                                        <p:attrNameLst>
                                          <p:attrName>style.visibility</p:attrName>
                                        </p:attrNameLst>
                                      </p:cBhvr>
                                      <p:to>
                                        <p:strVal val="visible"/>
                                      </p:to>
                                    </p:set>
                                    <p:animEffect transition="in" filter="wipe(up)">
                                      <p:cBhvr>
                                        <p:cTn id="7" dur="1000"/>
                                        <p:tgtEl>
                                          <p:spTgt spid="1139"/>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144"/>
                                        </p:tgtEl>
                                        <p:attrNameLst>
                                          <p:attrName>style.visibility</p:attrName>
                                        </p:attrNameLst>
                                      </p:cBhvr>
                                      <p:to>
                                        <p:strVal val="visible"/>
                                      </p:to>
                                    </p:set>
                                    <p:animEffect transition="in" filter="wheel(1)">
                                      <p:cBhvr>
                                        <p:cTn id="11" dur="1000"/>
                                        <p:tgtEl>
                                          <p:spTgt spid="114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145"/>
                                        </p:tgtEl>
                                        <p:attrNameLst>
                                          <p:attrName>style.visibility</p:attrName>
                                        </p:attrNameLst>
                                      </p:cBhvr>
                                      <p:to>
                                        <p:strVal val="visible"/>
                                      </p:to>
                                    </p:set>
                                    <p:animEffect transition="in" filter="wipe(left)">
                                      <p:cBhvr>
                                        <p:cTn id="15" dur="500"/>
                                        <p:tgtEl>
                                          <p:spTgt spid="1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 grpId="0" animBg="1"/>
      <p:bldP spid="11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図 20"/>
          <p:cNvPicPr>
            <a:picLocks noChangeAspect="1"/>
          </p:cNvPicPr>
          <p:nvPr/>
        </p:nvPicPr>
        <p:blipFill>
          <a:blip r:embed="rId3"/>
          <a:stretch>
            <a:fillRect/>
          </a:stretch>
        </p:blipFill>
        <p:spPr>
          <a:xfrm>
            <a:off x="3365270" y="2095500"/>
            <a:ext cx="2356878" cy="766654"/>
          </a:xfrm>
          <a:prstGeom prst="rect">
            <a:avLst/>
          </a:prstGeom>
        </p:spPr>
      </p:pic>
      <p:sp>
        <p:nvSpPr>
          <p:cNvPr id="1156" name="テキスト ボックス 19"/>
          <p:cNvSpPr txBox="1"/>
          <p:nvPr/>
        </p:nvSpPr>
        <p:spPr>
          <a:xfrm>
            <a:off x="5880443" y="1124744"/>
            <a:ext cx="1902903" cy="954107"/>
          </a:xfrm>
          <a:prstGeom prst="rect">
            <a:avLst/>
          </a:prstGeom>
          <a:noFill/>
        </p:spPr>
        <p:txBody>
          <a:bodyPr wrap="square" rtlCol="0">
            <a:spAutoFit/>
          </a:bodyPr>
          <a:lstStyle>
            <a:defPPr>
              <a:defRPr lang="ja-JP"/>
            </a:defPPr>
            <a:lvl1pPr algn="ctr">
              <a:defRPr sz="4400" b="1"/>
            </a:lvl1pPr>
          </a:lstStyle>
          <a:p>
            <a:r>
              <a:rPr lang="ja-JP" altLang="en-US" sz="2800" dirty="0">
                <a:solidFill>
                  <a:schemeClr val="tx1">
                    <a:lumMod val="75000"/>
                    <a:lumOff val="25000"/>
                  </a:schemeClr>
                </a:solidFill>
              </a:rPr>
              <a:t>変異した細胞</a:t>
            </a:r>
            <a:endParaRPr lang="en-US" altLang="ja-JP" sz="2800" dirty="0">
              <a:solidFill>
                <a:schemeClr val="tx1">
                  <a:lumMod val="75000"/>
                  <a:lumOff val="25000"/>
                </a:schemeClr>
              </a:solidFill>
            </a:endParaRPr>
          </a:p>
        </p:txBody>
      </p:sp>
      <p:cxnSp>
        <p:nvCxnSpPr>
          <p:cNvPr id="1157" name="直線コネクタ 21"/>
          <p:cNvCxnSpPr/>
          <p:nvPr/>
        </p:nvCxnSpPr>
        <p:spPr>
          <a:xfrm flipH="1">
            <a:off x="5038834" y="1511089"/>
            <a:ext cx="1032204" cy="567762"/>
          </a:xfrm>
          <a:prstGeom prst="line">
            <a:avLst/>
          </a:prstGeom>
          <a:noFill/>
          <a:ln w="76200" cap="sq">
            <a:solidFill>
              <a:srgbClr val="FF0000"/>
            </a:solidFill>
            <a:bevel/>
          </a:ln>
        </p:spPr>
        <p:style>
          <a:lnRef idx="2">
            <a:schemeClr val="accent3"/>
          </a:lnRef>
          <a:fillRef idx="1">
            <a:schemeClr val="lt1"/>
          </a:fillRef>
          <a:effectRef idx="0">
            <a:schemeClr val="accent3"/>
          </a:effectRef>
          <a:fontRef idx="minor">
            <a:schemeClr val="dk1"/>
          </a:fontRef>
        </p:style>
      </p:cxnSp>
      <p:grpSp>
        <p:nvGrpSpPr>
          <p:cNvPr id="1158" name="グループ化 3"/>
          <p:cNvGrpSpPr/>
          <p:nvPr/>
        </p:nvGrpSpPr>
        <p:grpSpPr>
          <a:xfrm>
            <a:off x="5200432" y="2868494"/>
            <a:ext cx="1735701" cy="1874352"/>
            <a:chOff x="5200432" y="2868494"/>
            <a:chExt cx="1735701" cy="1874352"/>
          </a:xfrm>
        </p:grpSpPr>
        <p:pic>
          <p:nvPicPr>
            <p:cNvPr id="1159" name="図 16"/>
            <p:cNvPicPr>
              <a:picLocks noChangeAspect="1"/>
            </p:cNvPicPr>
            <p:nvPr/>
          </p:nvPicPr>
          <p:blipFill>
            <a:blip r:embed="rId4"/>
            <a:srcRect r="33725"/>
            <a:stretch>
              <a:fillRect/>
            </a:stretch>
          </p:blipFill>
          <p:spPr>
            <a:xfrm>
              <a:off x="5373373" y="3956871"/>
              <a:ext cx="1562760" cy="767019"/>
            </a:xfrm>
            <a:prstGeom prst="rect">
              <a:avLst/>
            </a:prstGeom>
          </p:spPr>
        </p:pic>
        <p:sp>
          <p:nvSpPr>
            <p:cNvPr id="1160" name="角丸四角形 18"/>
            <p:cNvSpPr/>
            <p:nvPr/>
          </p:nvSpPr>
          <p:spPr>
            <a:xfrm>
              <a:off x="6011498" y="3949667"/>
              <a:ext cx="286510" cy="793179"/>
            </a:xfrm>
            <a:prstGeom prst="roundRect">
              <a:avLst>
                <a:gd name="adj" fmla="val 26333"/>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161" name="下矢印 22"/>
            <p:cNvSpPr/>
            <p:nvPr/>
          </p:nvSpPr>
          <p:spPr>
            <a:xfrm rot="18967676" flipH="1">
              <a:off x="5200432" y="2868494"/>
              <a:ext cx="521353" cy="1166079"/>
            </a:xfrm>
            <a:prstGeom prst="downArrow">
              <a:avLst>
                <a:gd name="adj1" fmla="val 50000"/>
                <a:gd name="adj2" fmla="val 61619"/>
              </a:avLst>
            </a:prstGeom>
            <a:solidFill>
              <a:srgbClr val="FF9900"/>
            </a:solidFill>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anose="020B0A00000000000000" pitchFamily="50" charset="-128"/>
                <a:ea typeface="HGP創英角ｺﾞｼｯｸUB" panose="020B0A00000000000000" pitchFamily="50" charset="-128"/>
              </a:endParaRPr>
            </a:p>
          </p:txBody>
        </p:sp>
      </p:grpSp>
      <p:sp>
        <p:nvSpPr>
          <p:cNvPr id="1162" name="角丸四角形吹き出し 23"/>
          <p:cNvSpPr/>
          <p:nvPr/>
        </p:nvSpPr>
        <p:spPr>
          <a:xfrm>
            <a:off x="6395752" y="2355454"/>
            <a:ext cx="1770602" cy="1096078"/>
          </a:xfrm>
          <a:prstGeom prst="wedgeRoundRectCallout">
            <a:avLst>
              <a:gd name="adj1" fmla="val -54776"/>
              <a:gd name="adj2" fmla="val 85200"/>
              <a:gd name="adj3" fmla="val 16667"/>
            </a:avLst>
          </a:prstGeom>
          <a:solidFill>
            <a:schemeClr val="bg1"/>
          </a:solidFill>
          <a:ln w="57150">
            <a:solidFill>
              <a:srgbClr val="0070C0"/>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4000" b="1" dirty="0">
                <a:solidFill>
                  <a:srgbClr val="0070C0"/>
                </a:solidFill>
                <a:latin typeface="メイリオ" panose="020B0604030504040204" pitchFamily="50" charset="-128"/>
                <a:cs typeface="メイリオ" panose="020B0604030504040204" pitchFamily="50" charset="-128"/>
              </a:rPr>
              <a:t>排除</a:t>
            </a:r>
          </a:p>
        </p:txBody>
      </p:sp>
      <p:grpSp>
        <p:nvGrpSpPr>
          <p:cNvPr id="1163" name="グループ化 1"/>
          <p:cNvGrpSpPr/>
          <p:nvPr/>
        </p:nvGrpSpPr>
        <p:grpSpPr>
          <a:xfrm>
            <a:off x="1646084" y="3190856"/>
            <a:ext cx="2618207" cy="1615088"/>
            <a:chOff x="1646084" y="3190856"/>
            <a:chExt cx="2618207" cy="1615088"/>
          </a:xfrm>
        </p:grpSpPr>
        <p:pic>
          <p:nvPicPr>
            <p:cNvPr id="1164" name="図 29"/>
            <p:cNvPicPr>
              <a:picLocks noChangeAspect="1"/>
            </p:cNvPicPr>
            <p:nvPr/>
          </p:nvPicPr>
          <p:blipFill>
            <a:blip r:embed="rId4"/>
            <a:stretch>
              <a:fillRect/>
            </a:stretch>
          </p:blipFill>
          <p:spPr>
            <a:xfrm>
              <a:off x="1646084" y="3981683"/>
              <a:ext cx="2340000" cy="761164"/>
            </a:xfrm>
            <a:prstGeom prst="rect">
              <a:avLst/>
            </a:prstGeom>
          </p:spPr>
        </p:pic>
        <p:sp>
          <p:nvSpPr>
            <p:cNvPr id="1165" name="角丸四角形 35"/>
            <p:cNvSpPr/>
            <p:nvPr/>
          </p:nvSpPr>
          <p:spPr>
            <a:xfrm>
              <a:off x="2321224" y="3916010"/>
              <a:ext cx="955376" cy="889934"/>
            </a:xfrm>
            <a:prstGeom prst="roundRect">
              <a:avLst>
                <a:gd name="adj" fmla="val 26333"/>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166" name="下矢印 27"/>
            <p:cNvSpPr/>
            <p:nvPr/>
          </p:nvSpPr>
          <p:spPr>
            <a:xfrm rot="2700000" flipH="1">
              <a:off x="3420575" y="2868493"/>
              <a:ext cx="521353" cy="1166079"/>
            </a:xfrm>
            <a:prstGeom prst="downArrow">
              <a:avLst>
                <a:gd name="adj1" fmla="val 50000"/>
                <a:gd name="adj2" fmla="val 61619"/>
              </a:avLst>
            </a:prstGeom>
            <a:solidFill>
              <a:srgbClr val="FF9900"/>
            </a:solidFill>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anose="020B0A00000000000000" pitchFamily="50" charset="-128"/>
                <a:ea typeface="HGP創英角ｺﾞｼｯｸUB" panose="020B0A00000000000000" pitchFamily="50" charset="-128"/>
              </a:endParaRPr>
            </a:p>
          </p:txBody>
        </p:sp>
      </p:grpSp>
      <p:sp>
        <p:nvSpPr>
          <p:cNvPr id="1167" name="テキスト ボックス 15"/>
          <p:cNvSpPr txBox="1"/>
          <p:nvPr/>
        </p:nvSpPr>
        <p:spPr>
          <a:xfrm>
            <a:off x="431540" y="208696"/>
            <a:ext cx="8280919" cy="692497"/>
          </a:xfrm>
          <a:prstGeom prst="rect">
            <a:avLst/>
          </a:prstGeom>
          <a:noFill/>
          <a:effectLst/>
        </p:spPr>
        <p:txBody>
          <a:bodyPr wrap="square" rtlCol="0">
            <a:spAutoFit/>
          </a:bodyPr>
          <a:lstStyle>
            <a:defPPr>
              <a:defRPr lang="ja-JP"/>
            </a:defPPr>
            <a:lvl1pPr algn="ctr">
              <a:defRPr sz="4400" b="1"/>
            </a:lvl1pPr>
          </a:lstStyle>
          <a:p>
            <a:r>
              <a:rPr lang="ja-JP" altLang="en-US" sz="3900" dirty="0">
                <a:solidFill>
                  <a:schemeClr val="bg1"/>
                </a:solidFill>
                <a:effectLst>
                  <a:outerShdw blurRad="38100" dist="38100" dir="2700000" algn="tl">
                    <a:srgbClr val="000000">
                      <a:alpha val="43137"/>
                    </a:srgbClr>
                  </a:outerShdw>
                </a:effectLst>
              </a:rPr>
              <a:t>変異した細胞はどうなるのだろうか</a:t>
            </a:r>
          </a:p>
        </p:txBody>
      </p:sp>
      <p:sp>
        <p:nvSpPr>
          <p:cNvPr id="1168" name="角丸四角形吹き出し 30"/>
          <p:cNvSpPr/>
          <p:nvPr/>
        </p:nvSpPr>
        <p:spPr>
          <a:xfrm>
            <a:off x="683568" y="1913721"/>
            <a:ext cx="2409269" cy="1515774"/>
          </a:xfrm>
          <a:prstGeom prst="wedgeRoundRectCallout">
            <a:avLst>
              <a:gd name="adj1" fmla="val 40815"/>
              <a:gd name="adj2" fmla="val 77917"/>
              <a:gd name="adj3" fmla="val 16667"/>
            </a:avLst>
          </a:prstGeom>
          <a:solidFill>
            <a:schemeClr val="bg1"/>
          </a:solidFill>
          <a:ln w="57150">
            <a:solidFill>
              <a:srgbClr val="FF9900"/>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4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正常に</a:t>
            </a:r>
            <a:endParaRPr lang="en-US" altLang="ja-JP" sz="4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修復</a:t>
            </a:r>
          </a:p>
        </p:txBody>
      </p:sp>
      <p:sp>
        <p:nvSpPr>
          <p:cNvPr id="1169" name="テキスト ボックス 17"/>
          <p:cNvSpPr txBox="1"/>
          <p:nvPr/>
        </p:nvSpPr>
        <p:spPr>
          <a:xfrm>
            <a:off x="683568" y="5085184"/>
            <a:ext cx="7846912" cy="1426031"/>
          </a:xfrm>
          <a:prstGeom prst="rect">
            <a:avLst/>
          </a:prstGeom>
          <a:noFill/>
        </p:spPr>
        <p:txBody>
          <a:bodyPr wrap="square" rtlCol="0">
            <a:spAutoFit/>
          </a:bodyPr>
          <a:lstStyle>
            <a:defPPr>
              <a:defRPr lang="ja-JP"/>
            </a:defPPr>
            <a:lvl1pPr algn="ctr">
              <a:defRPr sz="4400" b="1"/>
            </a:lvl1pPr>
          </a:lstStyle>
          <a:p>
            <a:pPr>
              <a:lnSpc>
                <a:spcPts val="5200"/>
              </a:lnSpc>
            </a:pPr>
            <a:r>
              <a:rPr lang="ja-JP" altLang="en-US" dirty="0">
                <a:solidFill>
                  <a:schemeClr val="tx1">
                    <a:lumMod val="75000"/>
                    <a:lumOff val="25000"/>
                  </a:schemeClr>
                </a:solidFill>
              </a:rPr>
              <a:t>修復や排除により</a:t>
            </a:r>
            <a:endParaRPr lang="en-US" altLang="ja-JP" dirty="0">
              <a:solidFill>
                <a:schemeClr val="tx1">
                  <a:lumMod val="75000"/>
                  <a:lumOff val="25000"/>
                </a:schemeClr>
              </a:solidFill>
            </a:endParaRPr>
          </a:p>
          <a:p>
            <a:pPr>
              <a:lnSpc>
                <a:spcPts val="5200"/>
              </a:lnSpc>
            </a:pPr>
            <a:r>
              <a:rPr lang="ja-JP" altLang="en-US" dirty="0">
                <a:solidFill>
                  <a:schemeClr val="tx1">
                    <a:lumMod val="75000"/>
                    <a:lumOff val="25000"/>
                  </a:schemeClr>
                </a:solidFill>
              </a:rPr>
              <a:t>正常に保たれるしくみがある</a:t>
            </a:r>
            <a:endParaRPr lang="en-US" altLang="ja-JP" dirty="0">
              <a:solidFill>
                <a:schemeClr val="tx1">
                  <a:lumMod val="75000"/>
                  <a:lumOff val="25000"/>
                </a:schemeClr>
              </a:solidFill>
            </a:endParaRPr>
          </a:p>
        </p:txBody>
      </p:sp>
      <p:sp>
        <p:nvSpPr>
          <p:cNvPr id="1170" name="角丸四角形 24"/>
          <p:cNvSpPr/>
          <p:nvPr/>
        </p:nvSpPr>
        <p:spPr>
          <a:xfrm>
            <a:off x="4066260" y="2066020"/>
            <a:ext cx="972574" cy="858924"/>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wipe(up)">
                                      <p:cBhvr>
                                        <p:cTn id="7" dur="500"/>
                                        <p:tgtEl>
                                          <p:spTgt spid="116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68"/>
                                        </p:tgtEl>
                                        <p:attrNameLst>
                                          <p:attrName>style.visibility</p:attrName>
                                        </p:attrNameLst>
                                      </p:cBhvr>
                                      <p:to>
                                        <p:strVal val="visible"/>
                                      </p:to>
                                    </p:set>
                                    <p:animEffect transition="in" filter="wipe(down)">
                                      <p:cBhvr>
                                        <p:cTn id="11" dur="500"/>
                                        <p:tgtEl>
                                          <p:spTgt spid="116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58"/>
                                        </p:tgtEl>
                                        <p:attrNameLst>
                                          <p:attrName>style.visibility</p:attrName>
                                        </p:attrNameLst>
                                      </p:cBhvr>
                                      <p:to>
                                        <p:strVal val="visible"/>
                                      </p:to>
                                    </p:set>
                                    <p:animEffect transition="in" filter="wipe(up)">
                                      <p:cBhvr>
                                        <p:cTn id="16" dur="500"/>
                                        <p:tgtEl>
                                          <p:spTgt spid="1158"/>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62"/>
                                        </p:tgtEl>
                                        <p:attrNameLst>
                                          <p:attrName>style.visibility</p:attrName>
                                        </p:attrNameLst>
                                      </p:cBhvr>
                                      <p:to>
                                        <p:strVal val="visible"/>
                                      </p:to>
                                    </p:set>
                                    <p:animEffect transition="in" filter="wipe(down)">
                                      <p:cBhvr>
                                        <p:cTn id="20" dur="500"/>
                                        <p:tgtEl>
                                          <p:spTgt spid="116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69"/>
                                        </p:tgtEl>
                                        <p:attrNameLst>
                                          <p:attrName>style.visibility</p:attrName>
                                        </p:attrNameLst>
                                      </p:cBhvr>
                                      <p:to>
                                        <p:strVal val="visible"/>
                                      </p:to>
                                    </p:set>
                                    <p:animEffect transition="in" filter="randombar(horizontal)">
                                      <p:cBhvr>
                                        <p:cTn id="25" dur="5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 grpId="0" animBg="1"/>
      <p:bldP spid="1168" grpId="0" animBg="1"/>
      <p:bldP spid="11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角丸四角形吹き出し 21"/>
          <p:cNvSpPr/>
          <p:nvPr/>
        </p:nvSpPr>
        <p:spPr>
          <a:xfrm>
            <a:off x="3504594" y="1623292"/>
            <a:ext cx="5171863" cy="941612"/>
          </a:xfrm>
          <a:prstGeom prst="wedgeRoundRectCallout">
            <a:avLst>
              <a:gd name="adj1" fmla="val -58028"/>
              <a:gd name="adj2" fmla="val 2110"/>
              <a:gd name="adj3" fmla="val 16667"/>
            </a:avLst>
          </a:prstGeom>
          <a:solidFill>
            <a:schemeClr val="bg1"/>
          </a:solid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異常な細胞ができる</a:t>
            </a:r>
          </a:p>
        </p:txBody>
      </p:sp>
      <p:grpSp>
        <p:nvGrpSpPr>
          <p:cNvPr id="1177" name="グループ化 7"/>
          <p:cNvGrpSpPr/>
          <p:nvPr/>
        </p:nvGrpSpPr>
        <p:grpSpPr>
          <a:xfrm>
            <a:off x="729313" y="2197671"/>
            <a:ext cx="2548179" cy="2253393"/>
            <a:chOff x="729313" y="2197671"/>
            <a:chExt cx="2548179" cy="2253393"/>
          </a:xfrm>
        </p:grpSpPr>
        <p:grpSp>
          <p:nvGrpSpPr>
            <p:cNvPr id="1178" name="グループ化 5"/>
            <p:cNvGrpSpPr/>
            <p:nvPr/>
          </p:nvGrpSpPr>
          <p:grpSpPr>
            <a:xfrm>
              <a:off x="1366197" y="2197671"/>
              <a:ext cx="1268891" cy="1060930"/>
              <a:chOff x="1366197" y="2197671"/>
              <a:chExt cx="1268891" cy="1060930"/>
            </a:xfrm>
          </p:grpSpPr>
          <p:pic>
            <p:nvPicPr>
              <p:cNvPr id="1179" name="図 19"/>
              <p:cNvPicPr>
                <a:picLocks noChangeAspect="1"/>
              </p:cNvPicPr>
              <p:nvPr/>
            </p:nvPicPr>
            <p:blipFill>
              <a:blip r:embed="rId3"/>
              <a:stretch>
                <a:fillRect/>
              </a:stretch>
            </p:blipFill>
            <p:spPr>
              <a:xfrm>
                <a:off x="1366197" y="2636384"/>
                <a:ext cx="1268891" cy="622217"/>
              </a:xfrm>
              <a:prstGeom prst="rect">
                <a:avLst/>
              </a:prstGeom>
            </p:spPr>
          </p:pic>
          <p:sp>
            <p:nvSpPr>
              <p:cNvPr id="1180" name="下矢印 33"/>
              <p:cNvSpPr/>
              <p:nvPr/>
            </p:nvSpPr>
            <p:spPr>
              <a:xfrm>
                <a:off x="1795112" y="2197671"/>
                <a:ext cx="411062" cy="415917"/>
              </a:xfrm>
              <a:prstGeom prst="downArrow">
                <a:avLst/>
              </a:prstGeom>
              <a:solidFill>
                <a:srgbClr val="FF9900"/>
              </a:solidFill>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anose="020B0A00000000000000" pitchFamily="50" charset="-128"/>
                  <a:ea typeface="HGP創英角ｺﾞｼｯｸUB" panose="020B0A00000000000000" pitchFamily="50" charset="-128"/>
                </a:endParaRPr>
              </a:p>
            </p:txBody>
          </p:sp>
        </p:grpSp>
        <p:grpSp>
          <p:nvGrpSpPr>
            <p:cNvPr id="1181" name="グループ化 6"/>
            <p:cNvGrpSpPr/>
            <p:nvPr/>
          </p:nvGrpSpPr>
          <p:grpSpPr>
            <a:xfrm>
              <a:off x="729313" y="3340309"/>
              <a:ext cx="2548179" cy="1110755"/>
              <a:chOff x="729313" y="3340309"/>
              <a:chExt cx="2548179" cy="1110755"/>
            </a:xfrm>
          </p:grpSpPr>
          <p:pic>
            <p:nvPicPr>
              <p:cNvPr id="1182" name="図 28"/>
              <p:cNvPicPr>
                <a:picLocks noChangeAspect="1"/>
              </p:cNvPicPr>
              <p:nvPr/>
            </p:nvPicPr>
            <p:blipFill>
              <a:blip r:embed="rId4"/>
              <a:stretch>
                <a:fillRect/>
              </a:stretch>
            </p:blipFill>
            <p:spPr>
              <a:xfrm>
                <a:off x="729313" y="3830284"/>
                <a:ext cx="2548179" cy="620780"/>
              </a:xfrm>
              <a:prstGeom prst="rect">
                <a:avLst/>
              </a:prstGeom>
            </p:spPr>
          </p:pic>
          <p:sp>
            <p:nvSpPr>
              <p:cNvPr id="1183" name="下矢印 35"/>
              <p:cNvSpPr/>
              <p:nvPr/>
            </p:nvSpPr>
            <p:spPr>
              <a:xfrm>
                <a:off x="1795112" y="3340309"/>
                <a:ext cx="411062" cy="432805"/>
              </a:xfrm>
              <a:prstGeom prst="downArrow">
                <a:avLst/>
              </a:prstGeom>
              <a:solidFill>
                <a:srgbClr val="FF9900"/>
              </a:solidFill>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anose="020B0A00000000000000" pitchFamily="50" charset="-128"/>
                  <a:ea typeface="HGP創英角ｺﾞｼｯｸUB" panose="020B0A00000000000000" pitchFamily="50" charset="-128"/>
                </a:endParaRPr>
              </a:p>
            </p:txBody>
          </p:sp>
        </p:grpSp>
      </p:grpSp>
      <p:sp>
        <p:nvSpPr>
          <p:cNvPr id="1184" name="テキスト ボックス 30"/>
          <p:cNvSpPr txBox="1"/>
          <p:nvPr/>
        </p:nvSpPr>
        <p:spPr>
          <a:xfrm>
            <a:off x="325488" y="197266"/>
            <a:ext cx="8493024" cy="707886"/>
          </a:xfrm>
          <a:prstGeom prst="rect">
            <a:avLst/>
          </a:prstGeom>
          <a:noFill/>
          <a:effectLst/>
        </p:spPr>
        <p:txBody>
          <a:bodyPr wrap="square" rtlCol="0">
            <a:spAutoFit/>
          </a:bodyPr>
          <a:lstStyle>
            <a:defPPr>
              <a:defRPr lang="ja-JP"/>
            </a:defPPr>
            <a:lvl1pPr algn="ctr">
              <a:defRPr sz="3900" b="1">
                <a:solidFill>
                  <a:schemeClr val="bg1"/>
                </a:solidFill>
                <a:effectLst>
                  <a:outerShdw blurRad="38100" dist="38100" dir="2700000" algn="tl">
                    <a:srgbClr val="000000">
                      <a:alpha val="43137"/>
                    </a:srgbClr>
                  </a:outerShdw>
                </a:effectLst>
              </a:defRPr>
            </a:lvl1pPr>
          </a:lstStyle>
          <a:p>
            <a:r>
              <a:rPr lang="ja-JP" altLang="en-US" dirty="0"/>
              <a:t>修復のしくみが働かないとき</a:t>
            </a:r>
          </a:p>
        </p:txBody>
      </p:sp>
      <p:pic>
        <p:nvPicPr>
          <p:cNvPr id="1185" name="図 18"/>
          <p:cNvPicPr>
            <a:picLocks noChangeAspect="1"/>
          </p:cNvPicPr>
          <p:nvPr/>
        </p:nvPicPr>
        <p:blipFill>
          <a:blip r:embed="rId5"/>
          <a:stretch>
            <a:fillRect/>
          </a:stretch>
        </p:blipFill>
        <p:spPr>
          <a:xfrm>
            <a:off x="837773" y="1226232"/>
            <a:ext cx="2356878" cy="766654"/>
          </a:xfrm>
          <a:prstGeom prst="rect">
            <a:avLst/>
          </a:prstGeom>
        </p:spPr>
      </p:pic>
      <p:sp>
        <p:nvSpPr>
          <p:cNvPr id="1186" name="角丸四角形 23"/>
          <p:cNvSpPr/>
          <p:nvPr/>
        </p:nvSpPr>
        <p:spPr>
          <a:xfrm>
            <a:off x="1552431" y="1148403"/>
            <a:ext cx="907138" cy="921715"/>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187" name="下矢印 27"/>
          <p:cNvSpPr/>
          <p:nvPr/>
        </p:nvSpPr>
        <p:spPr>
          <a:xfrm>
            <a:off x="1810681" y="4561489"/>
            <a:ext cx="411062" cy="523695"/>
          </a:xfrm>
          <a:prstGeom prst="downArrow">
            <a:avLst/>
          </a:prstGeom>
          <a:solidFill>
            <a:srgbClr val="FF9900"/>
          </a:solidFill>
          <a:effectLst/>
          <a:scene3d>
            <a:camera prst="orthographicFront"/>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bIns="0" anchor="ctr"/>
          <a:lstStyle/>
          <a:p>
            <a:pPr algn="ctr" fontAlgn="base">
              <a:lnSpc>
                <a:spcPts val="3600"/>
              </a:lnSpc>
              <a:spcBef>
                <a:spcPct val="0"/>
              </a:spcBef>
              <a:spcAft>
                <a:spcPct val="0"/>
              </a:spcAft>
            </a:pPr>
            <a:endParaRPr lang="ja-JP" altLang="en-US" sz="4000">
              <a:solidFill>
                <a:prstClr val="white"/>
              </a:solidFill>
              <a:latin typeface="HGP創英角ｺﾞｼｯｸUB" panose="020B0A00000000000000" pitchFamily="50" charset="-128"/>
              <a:ea typeface="HGP創英角ｺﾞｼｯｸUB" panose="020B0A00000000000000" pitchFamily="50" charset="-128"/>
            </a:endParaRPr>
          </a:p>
        </p:txBody>
      </p:sp>
      <p:sp>
        <p:nvSpPr>
          <p:cNvPr id="1188" name="角丸四角形吹き出し 29"/>
          <p:cNvSpPr/>
          <p:nvPr/>
        </p:nvSpPr>
        <p:spPr>
          <a:xfrm>
            <a:off x="585216" y="5250249"/>
            <a:ext cx="8091240" cy="1348531"/>
          </a:xfrm>
          <a:prstGeom prst="wedgeRoundRectCallout">
            <a:avLst>
              <a:gd name="adj1" fmla="val -48240"/>
              <a:gd name="adj2" fmla="val 21175"/>
              <a:gd name="adj3" fmla="val 16667"/>
            </a:avLst>
          </a:prstGeom>
          <a:no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周りに広がりやすくなり</a:t>
            </a:r>
            <a:endPar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血管などに入り込んで全身に広がる</a:t>
            </a:r>
          </a:p>
        </p:txBody>
      </p:sp>
      <p:grpSp>
        <p:nvGrpSpPr>
          <p:cNvPr id="1189" name="グループ化 3"/>
          <p:cNvGrpSpPr/>
          <p:nvPr/>
        </p:nvGrpSpPr>
        <p:grpSpPr>
          <a:xfrm>
            <a:off x="3504595" y="3002021"/>
            <a:ext cx="5171862" cy="1913832"/>
            <a:chOff x="3504595" y="2937181"/>
            <a:chExt cx="5171862" cy="1770881"/>
          </a:xfrm>
        </p:grpSpPr>
        <p:sp>
          <p:nvSpPr>
            <p:cNvPr id="1190" name="角丸四角形吹き出し 24"/>
            <p:cNvSpPr/>
            <p:nvPr/>
          </p:nvSpPr>
          <p:spPr>
            <a:xfrm>
              <a:off x="3504595" y="2937181"/>
              <a:ext cx="5171862" cy="1355915"/>
            </a:xfrm>
            <a:prstGeom prst="wedgeRoundRectCallout">
              <a:avLst>
                <a:gd name="adj1" fmla="val -59524"/>
                <a:gd name="adj2" fmla="val -16318"/>
                <a:gd name="adj3" fmla="val 16667"/>
              </a:avLst>
            </a:prstGeom>
            <a:solidFill>
              <a:schemeClr val="bg1"/>
            </a:solid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bIns="144000" rtlCol="0" anchor="ctr"/>
            <a:lstStyle/>
            <a:p>
              <a:pPr algn="ct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異常な細胞が増えて</a:t>
              </a:r>
              <a:br>
                <a:rPr lang="en-US" altLang="ja-JP" sz="3600" b="1"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3600" b="1" dirty="0">
                  <a:solidFill>
                    <a:schemeClr val="tx1">
                      <a:lumMod val="75000"/>
                      <a:lumOff val="25000"/>
                    </a:schemeClr>
                  </a:solidFill>
                  <a:latin typeface="メイリオ" panose="020B0604030504040204" pitchFamily="50" charset="-128"/>
                  <a:ea typeface="メイリオ" panose="020B0604030504040204" pitchFamily="50" charset="-128"/>
                </a:rPr>
                <a:t>かたまりになる</a:t>
              </a:r>
            </a:p>
          </p:txBody>
        </p:sp>
        <p:sp>
          <p:nvSpPr>
            <p:cNvPr id="1191" name="角丸四角形 2"/>
            <p:cNvSpPr/>
            <p:nvPr/>
          </p:nvSpPr>
          <p:spPr>
            <a:xfrm>
              <a:off x="3898392" y="4134039"/>
              <a:ext cx="4480973" cy="574023"/>
            </a:xfrm>
            <a:prstGeom prst="roundRect">
              <a:avLst/>
            </a:prstGeom>
            <a:solidFill>
              <a:srgbClr val="9E25AB"/>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ctr"/>
            <a:lstStyle/>
            <a:p>
              <a:pPr algn="ctr"/>
              <a:endParaRPr kumimoji="1" lang="ja-JP" altLang="en-US"/>
            </a:p>
          </p:txBody>
        </p:sp>
        <p:sp>
          <p:nvSpPr>
            <p:cNvPr id="1192" name="テキスト ボックス 22"/>
            <p:cNvSpPr txBox="1"/>
            <p:nvPr/>
          </p:nvSpPr>
          <p:spPr>
            <a:xfrm>
              <a:off x="3985271" y="4176256"/>
              <a:ext cx="4637540" cy="472225"/>
            </a:xfrm>
            <a:prstGeom prst="rect">
              <a:avLst/>
            </a:prstGeom>
            <a:noFill/>
          </p:spPr>
          <p:txBody>
            <a:bodyPr wrap="square" bIns="144000" rtlCol="0">
              <a:spAutoFit/>
            </a:bodyPr>
            <a:lstStyle/>
            <a:p>
              <a:r>
                <a:rPr kumimoji="1" lang="ja-JP" altLang="en-US" sz="2800" b="1" spc="50" dirty="0">
                  <a:solidFill>
                    <a:schemeClr val="bg1"/>
                  </a:solidFill>
                </a:rPr>
                <a:t>悪性のものを</a:t>
              </a:r>
              <a:r>
                <a:rPr kumimoji="1" lang="ja-JP" altLang="en-US" sz="3500" b="1" spc="50" dirty="0">
                  <a:solidFill>
                    <a:schemeClr val="bg1"/>
                  </a:solidFill>
                </a:rPr>
                <a:t>がん</a:t>
              </a:r>
              <a:r>
                <a:rPr kumimoji="1" lang="ja-JP" altLang="en-US" sz="2800" b="1" spc="50" dirty="0">
                  <a:solidFill>
                    <a:schemeClr val="bg1"/>
                  </a:solidFill>
                </a:rPr>
                <a:t>という</a:t>
              </a:r>
              <a:endParaRPr kumimoji="1" lang="en-US" altLang="ja-JP" sz="2800" b="1" spc="50" dirty="0">
                <a:solidFill>
                  <a:schemeClr val="bg1"/>
                </a:solidFill>
              </a:endParaRPr>
            </a:p>
          </p:txBody>
        </p:sp>
      </p:grpSp>
      <p:sp>
        <p:nvSpPr>
          <p:cNvPr id="1193" name="テキスト ボックス 20"/>
          <p:cNvSpPr txBox="1"/>
          <p:nvPr/>
        </p:nvSpPr>
        <p:spPr>
          <a:xfrm>
            <a:off x="1691680" y="6631468"/>
            <a:ext cx="7316241" cy="253916"/>
          </a:xfrm>
          <a:prstGeom prst="rect">
            <a:avLst/>
          </a:prstGeom>
          <a:noFill/>
        </p:spPr>
        <p:txBody>
          <a:bodyPr wrap="square" rtlCol="0">
            <a:spAutoFit/>
          </a:bodyPr>
          <a:lstStyle/>
          <a:p>
            <a:pPr algn="r"/>
            <a:r>
              <a:rPr lang="ja-JP" altLang="en-US" sz="1050" dirty="0">
                <a:solidFill>
                  <a:schemeClr val="tx1">
                    <a:lumMod val="65000"/>
                    <a:lumOff val="35000"/>
                  </a:schemeClr>
                </a:solidFill>
              </a:rPr>
              <a:t>出典：国立がん研究センターがん情報サービス「知っておきたいがんの基礎知識」（より一部改変）</a:t>
            </a:r>
            <a:endParaRPr kumimoji="1" lang="ja-JP" altLang="en-US" sz="1050"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wheel(1)">
                                      <p:cBhvr>
                                        <p:cTn id="7" dur="1000"/>
                                        <p:tgtEl>
                                          <p:spTgt spid="1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6"/>
                                        </p:tgtEl>
                                        <p:attrNameLst>
                                          <p:attrName>style.visibility</p:attrName>
                                        </p:attrNameLst>
                                      </p:cBhvr>
                                      <p:to>
                                        <p:strVal val="visible"/>
                                      </p:to>
                                    </p:set>
                                    <p:animEffect transition="in" filter="fade">
                                      <p:cBhvr>
                                        <p:cTn id="12" dur="500"/>
                                        <p:tgtEl>
                                          <p:spTgt spid="11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77"/>
                                        </p:tgtEl>
                                        <p:attrNameLst>
                                          <p:attrName>style.visibility</p:attrName>
                                        </p:attrNameLst>
                                      </p:cBhvr>
                                      <p:to>
                                        <p:strVal val="visible"/>
                                      </p:to>
                                    </p:set>
                                    <p:animEffect transition="in" filter="wipe(up)">
                                      <p:cBhvr>
                                        <p:cTn id="17" dur="750"/>
                                        <p:tgtEl>
                                          <p:spTgt spid="1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9"/>
                                        </p:tgtEl>
                                        <p:attrNameLst>
                                          <p:attrName>style.visibility</p:attrName>
                                        </p:attrNameLst>
                                      </p:cBhvr>
                                      <p:to>
                                        <p:strVal val="visible"/>
                                      </p:to>
                                    </p:set>
                                    <p:animEffect transition="in" filter="fade">
                                      <p:cBhvr>
                                        <p:cTn id="22" dur="500"/>
                                        <p:tgtEl>
                                          <p:spTgt spid="118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87"/>
                                        </p:tgtEl>
                                        <p:attrNameLst>
                                          <p:attrName>style.visibility</p:attrName>
                                        </p:attrNameLst>
                                      </p:cBhvr>
                                      <p:to>
                                        <p:strVal val="visible"/>
                                      </p:to>
                                    </p:set>
                                    <p:animEffect transition="in" filter="wipe(up)">
                                      <p:cBhvr>
                                        <p:cTn id="27" dur="500"/>
                                        <p:tgtEl>
                                          <p:spTgt spid="11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88"/>
                                        </p:tgtEl>
                                        <p:attrNameLst>
                                          <p:attrName>style.visibility</p:attrName>
                                        </p:attrNameLst>
                                      </p:cBhvr>
                                      <p:to>
                                        <p:strVal val="visible"/>
                                      </p:to>
                                    </p:set>
                                    <p:animEffect transition="in" filter="fade">
                                      <p:cBhvr>
                                        <p:cTn id="32" dur="500"/>
                                        <p:tgtEl>
                                          <p:spTgt spid="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0" animBg="1"/>
      <p:bldP spid="1186" grpId="0" animBg="1"/>
      <p:bldP spid="1187" grpId="0" animBg="1"/>
      <p:bldP spid="11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kamura\Desktop\サタケさんイラストスライド化拡大-03.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29515" y="1125412"/>
            <a:ext cx="2634375" cy="4694872"/>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a:xfrm>
            <a:off x="1730334" y="3778992"/>
            <a:ext cx="1545001" cy="444096"/>
          </a:xfrm>
          <a:prstGeom prst="wedgeRoundRectCallout">
            <a:avLst>
              <a:gd name="adj1" fmla="val 61322"/>
              <a:gd name="adj2" fmla="val 18940"/>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胆のうがん</a:t>
            </a:r>
            <a:endParaRPr lang="en-US" altLang="ja-JP"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吹き出し 8"/>
          <p:cNvSpPr/>
          <p:nvPr/>
        </p:nvSpPr>
        <p:spPr>
          <a:xfrm>
            <a:off x="1946945" y="2701109"/>
            <a:ext cx="1545001" cy="431036"/>
          </a:xfrm>
          <a:prstGeom prst="wedgeRoundRectCallout">
            <a:avLst>
              <a:gd name="adj1" fmla="val 58239"/>
              <a:gd name="adj2" fmla="val 34727"/>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胃がん</a:t>
            </a:r>
            <a:endParaRPr lang="en-US" altLang="ja-JP">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角丸四角形吹き出し 9"/>
          <p:cNvSpPr/>
          <p:nvPr/>
        </p:nvSpPr>
        <p:spPr>
          <a:xfrm>
            <a:off x="1584514" y="3259464"/>
            <a:ext cx="1545001" cy="426768"/>
          </a:xfrm>
          <a:prstGeom prst="wedgeRoundRectCallout">
            <a:avLst>
              <a:gd name="adj1" fmla="val 60705"/>
              <a:gd name="adj2" fmla="val 2966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肝臓がん</a:t>
            </a:r>
            <a:endParaRPr lang="en-US" altLang="ja-JP"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吹き出し 11"/>
          <p:cNvSpPr/>
          <p:nvPr/>
        </p:nvSpPr>
        <p:spPr>
          <a:xfrm>
            <a:off x="5365712" y="2127672"/>
            <a:ext cx="1545001" cy="476130"/>
          </a:xfrm>
          <a:prstGeom prst="wedgeRoundRectCallout">
            <a:avLst>
              <a:gd name="adj1" fmla="val -63128"/>
              <a:gd name="adj2" fmla="val 40947"/>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肺がん</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吹き出し 12"/>
          <p:cNvSpPr/>
          <p:nvPr/>
        </p:nvSpPr>
        <p:spPr>
          <a:xfrm>
            <a:off x="1825886" y="4341807"/>
            <a:ext cx="1353897" cy="435346"/>
          </a:xfrm>
          <a:prstGeom prst="wedgeRoundRectCallout">
            <a:avLst>
              <a:gd name="adj1" fmla="val 60336"/>
              <a:gd name="adj2" fmla="val 2134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大腸がん</a:t>
            </a:r>
            <a:endParaRPr lang="en-US" altLang="ja-JP">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吹き出し 15"/>
          <p:cNvSpPr/>
          <p:nvPr/>
        </p:nvSpPr>
        <p:spPr>
          <a:xfrm>
            <a:off x="5837876" y="4148262"/>
            <a:ext cx="1519553" cy="523743"/>
          </a:xfrm>
          <a:prstGeom prst="wedgeRoundRectCallout">
            <a:avLst>
              <a:gd name="adj1" fmla="val -59804"/>
              <a:gd name="adj2" fmla="val 3891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前立腺がん</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角丸四角形吹き出し 18"/>
          <p:cNvSpPr/>
          <p:nvPr/>
        </p:nvSpPr>
        <p:spPr>
          <a:xfrm>
            <a:off x="5365712" y="1367155"/>
            <a:ext cx="1637142" cy="523743"/>
          </a:xfrm>
          <a:prstGeom prst="wedgeRoundRectCallout">
            <a:avLst>
              <a:gd name="adj1" fmla="val -64086"/>
              <a:gd name="adj2" fmla="val 29026"/>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甲状腺がん</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角丸四角形吹き出し 19"/>
          <p:cNvSpPr/>
          <p:nvPr/>
        </p:nvSpPr>
        <p:spPr>
          <a:xfrm>
            <a:off x="2241049" y="4837694"/>
            <a:ext cx="1776932" cy="476130"/>
          </a:xfrm>
          <a:prstGeom prst="wedgeRoundRectCallout">
            <a:avLst>
              <a:gd name="adj1" fmla="val 64343"/>
              <a:gd name="adj2" fmla="val -24728"/>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ぼうこうがん</a:t>
            </a:r>
            <a:endParaRPr lang="en-US" altLang="ja-JP">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角丸四角形吹き出し 22"/>
          <p:cNvSpPr/>
          <p:nvPr/>
        </p:nvSpPr>
        <p:spPr>
          <a:xfrm>
            <a:off x="5889804" y="4809253"/>
            <a:ext cx="1404546" cy="488505"/>
          </a:xfrm>
          <a:prstGeom prst="wedgeRoundRectCallout">
            <a:avLst>
              <a:gd name="adj1" fmla="val -62465"/>
              <a:gd name="adj2" fmla="val 18908"/>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卵巣がん</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ボックス 45"/>
          <p:cNvSpPr txBox="1"/>
          <p:nvPr/>
        </p:nvSpPr>
        <p:spPr>
          <a:xfrm>
            <a:off x="179512" y="0"/>
            <a:ext cx="8712968" cy="1077218"/>
          </a:xfrm>
          <a:prstGeom prst="rect">
            <a:avLst/>
          </a:prstGeom>
          <a:noFill/>
          <a:effectLst/>
        </p:spPr>
        <p:txBody>
          <a:bodyPr wrap="square" rtlCol="0">
            <a:sp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algn="ctr" defTabSz="914400">
              <a:buNone/>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3200" b="1" i="0" normalizeH="0" noProof="0" dirty="0">
                <a:solidFill>
                  <a:srgbClr val="FFFFFF"/>
                </a:solidFill>
                <a:uLnTx/>
                <a:uFillTx/>
              </a:rPr>
              <a:t>細胞が分裂する全ての臓器に</a:t>
            </a:r>
            <a:endParaRPr lang="en-US" altLang="ja-JP" sz="3200" dirty="0"/>
          </a:p>
          <a:p>
            <a:pPr marL="0" algn="ctr" defTabSz="914400">
              <a:buNone/>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3200" b="1" i="0" normalizeH="0" noProof="0" dirty="0">
                <a:solidFill>
                  <a:srgbClr val="FFFFFF"/>
                </a:solidFill>
                <a:uLnTx/>
                <a:uFillTx/>
              </a:rPr>
              <a:t>がんができる可能性がある</a:t>
            </a:r>
          </a:p>
        </p:txBody>
      </p:sp>
      <p:sp>
        <p:nvSpPr>
          <p:cNvPr id="14" name="角丸四角形吹き出し 13"/>
          <p:cNvSpPr/>
          <p:nvPr/>
        </p:nvSpPr>
        <p:spPr>
          <a:xfrm>
            <a:off x="5569924" y="2847356"/>
            <a:ext cx="1296144" cy="450373"/>
          </a:xfrm>
          <a:prstGeom prst="wedgeRoundRectCallout">
            <a:avLst>
              <a:gd name="adj1" fmla="val -60431"/>
              <a:gd name="adj2" fmla="val 22546"/>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乳がん</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498296" y="5588790"/>
            <a:ext cx="8010070" cy="1211402"/>
          </a:xfrm>
          <a:prstGeom prst="round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44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36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b="1" i="0" normalizeH="0" noProof="0" dirty="0">
                <a:solidFill>
                  <a:srgbClr val="FFFFFF"/>
                </a:solidFill>
                <a:uLnTx/>
                <a:uFillTx/>
                <a:cs typeface="+mn-cs"/>
              </a:rPr>
              <a:t>細胞が分裂するときの変異により</a:t>
            </a:r>
            <a:endParaRPr lang="en-US" altLang="ja-JP" dirty="0"/>
          </a:p>
          <a:p>
            <a:pPr marL="0" algn="ctr" defTabSz="914400">
              <a:buNone/>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b="1" i="0" normalizeH="0" noProof="0" dirty="0">
                <a:solidFill>
                  <a:srgbClr val="FFFFFF"/>
                </a:solidFill>
                <a:uLnTx/>
                <a:uFillTx/>
                <a:cs typeface="+mn-cs"/>
              </a:rPr>
              <a:t>がん細胞ができるから</a:t>
            </a:r>
            <a:endParaRPr lang="en-US" altLang="ja-JP" dirty="0"/>
          </a:p>
        </p:txBody>
      </p:sp>
      <p:grpSp>
        <p:nvGrpSpPr>
          <p:cNvPr id="3" name="グループ化 2"/>
          <p:cNvGrpSpPr/>
          <p:nvPr/>
        </p:nvGrpSpPr>
        <p:grpSpPr>
          <a:xfrm>
            <a:off x="1876153" y="2027413"/>
            <a:ext cx="1545001" cy="543192"/>
            <a:chOff x="2120241" y="2746509"/>
            <a:chExt cx="1545001" cy="606022"/>
          </a:xfrm>
        </p:grpSpPr>
        <p:sp>
          <p:nvSpPr>
            <p:cNvPr id="17" name="角丸四角形吹き出し 16"/>
            <p:cNvSpPr/>
            <p:nvPr/>
          </p:nvSpPr>
          <p:spPr>
            <a:xfrm>
              <a:off x="2120241" y="2780928"/>
              <a:ext cx="1545001" cy="571603"/>
            </a:xfrm>
            <a:prstGeom prst="wedgeRoundRectCallout">
              <a:avLst>
                <a:gd name="adj1" fmla="val 58856"/>
                <a:gd name="adj2" fmla="val 13406"/>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108000" tIns="72000" bIns="0" rtlCol="0" anchor="b"/>
            <a:lstStyle>
              <a:defPPr>
                <a:defRPr lang="ja-JP"/>
              </a:def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喉頭がん</a:t>
              </a:r>
              <a:endParaRPr lang="en-US" altLang="ja-JP">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315195" y="2746509"/>
              <a:ext cx="678392" cy="276999"/>
            </a:xfrm>
            <a:prstGeom prst="rect">
              <a:avLst/>
            </a:prstGeom>
          </p:spPr>
          <p:txBody>
            <a:bodyPr wrap="none">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1200" b="0" i="0" normalizeH="0" noProof="0" dirty="0">
                  <a:solidFill>
                    <a:schemeClr val="tx1">
                      <a:lumMod val="75000"/>
                      <a:lumOff val="25000"/>
                    </a:schemeClr>
                  </a:solidFill>
                  <a:uLnTx/>
                  <a:uFillTx/>
                  <a:latin typeface="HGP創英角ｺﾞｼｯｸUB" panose="020B0A00000000000000" pitchFamily="50" charset="-128"/>
                  <a:ea typeface="HGP創英角ｺﾞｼｯｸUB" panose="020B0A00000000000000" pitchFamily="50" charset="-128"/>
                  <a:cs typeface="メイリオ" panose="020B0604030504040204" pitchFamily="50" charset="-128"/>
                </a:rPr>
                <a:t>こうとう</a:t>
              </a:r>
              <a:endParaRPr lang="en-US" altLang="ja-JP" sz="1200" dirty="0">
                <a:solidFill>
                  <a:schemeClr val="tx1">
                    <a:lumMod val="75000"/>
                    <a:lumOff val="25000"/>
                  </a:schemeClr>
                </a:solidFill>
                <a:latin typeface="HGP創英角ｺﾞｼｯｸUB" panose="020B0A00000000000000" pitchFamily="50" charset="-128"/>
                <a:ea typeface="HGP創英角ｺﾞｼｯｸUB" panose="020B0A00000000000000" pitchFamily="50" charset="-128"/>
                <a:cs typeface="メイリオ" panose="020B0604030504040204" pitchFamily="50" charset="-128"/>
              </a:endParaRPr>
            </a:p>
          </p:txBody>
        </p:sp>
      </p:grpSp>
      <p:grpSp>
        <p:nvGrpSpPr>
          <p:cNvPr id="4" name="グループ化 3"/>
          <p:cNvGrpSpPr/>
          <p:nvPr/>
        </p:nvGrpSpPr>
        <p:grpSpPr>
          <a:xfrm>
            <a:off x="5792707" y="3456419"/>
            <a:ext cx="1545001" cy="554596"/>
            <a:chOff x="5750291" y="3715575"/>
            <a:chExt cx="1545001" cy="554596"/>
          </a:xfrm>
        </p:grpSpPr>
        <p:sp>
          <p:nvSpPr>
            <p:cNvPr id="15" name="角丸四角形吹き出し 14"/>
            <p:cNvSpPr/>
            <p:nvPr/>
          </p:nvSpPr>
          <p:spPr>
            <a:xfrm>
              <a:off x="5750291" y="3742057"/>
              <a:ext cx="1545001" cy="528114"/>
            </a:xfrm>
            <a:prstGeom prst="wedgeRoundRectCallout">
              <a:avLst>
                <a:gd name="adj1" fmla="val -61664"/>
                <a:gd name="adj2" fmla="val 37095"/>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72000" bIns="0" rtlCol="0" anchor="b"/>
            <a:lstStyle>
              <a:defPPr>
                <a:defRPr lang="ja-JP"/>
              </a:def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子宮頸がん</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6291258" y="3715575"/>
              <a:ext cx="465192" cy="276999"/>
            </a:xfrm>
            <a:prstGeom prst="rect">
              <a:avLst/>
            </a:prstGeom>
          </p:spPr>
          <p:txBody>
            <a:bodyPr wrap="none">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1200" b="0" i="0" normalizeH="0" noProof="0" dirty="0" err="1">
                  <a:solidFill>
                    <a:schemeClr val="tx1">
                      <a:lumMod val="75000"/>
                      <a:lumOff val="25000"/>
                    </a:schemeClr>
                  </a:solidFill>
                  <a:uLnTx/>
                  <a:uFillTx/>
                  <a:latin typeface="HGP創英角ｺﾞｼｯｸUB" panose="020B0A00000000000000" pitchFamily="50" charset="-128"/>
                  <a:ea typeface="HGP創英角ｺﾞｼｯｸUB" panose="020B0A00000000000000" pitchFamily="50" charset="-128"/>
                  <a:cs typeface="メイリオ" panose="020B0604030504040204" pitchFamily="50" charset="-128"/>
                </a:rPr>
                <a:t>けい</a:t>
              </a:r>
              <a:endParaRPr lang="en-US" altLang="ja-JP" sz="1200" dirty="0">
                <a:solidFill>
                  <a:schemeClr val="tx1">
                    <a:lumMod val="75000"/>
                    <a:lumOff val="25000"/>
                  </a:schemeClr>
                </a:solidFill>
                <a:latin typeface="HGP創英角ｺﾞｼｯｸUB" panose="020B0A00000000000000" pitchFamily="50" charset="-128"/>
                <a:ea typeface="HGP創英角ｺﾞｼｯｸUB" panose="020B0A00000000000000" pitchFamily="50" charset="-128"/>
                <a:cs typeface="メイリオ" panose="020B0604030504040204" pitchFamily="50" charset="-128"/>
              </a:endParaRPr>
            </a:p>
          </p:txBody>
        </p:sp>
      </p:grpSp>
      <p:sp>
        <p:nvSpPr>
          <p:cNvPr id="25" name="角丸四角形吹き出し 24"/>
          <p:cNvSpPr/>
          <p:nvPr/>
        </p:nvSpPr>
        <p:spPr>
          <a:xfrm>
            <a:off x="2167792" y="1448881"/>
            <a:ext cx="1404546" cy="478879"/>
          </a:xfrm>
          <a:prstGeom prst="wedgeRoundRectCallout">
            <a:avLst>
              <a:gd name="adj1" fmla="val 55995"/>
              <a:gd name="adj2" fmla="val 22973"/>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anose="020B0604020202020204" pitchFamily="34" charset="0"/>
                <a:cs typeface="Arial" panose="020B0604020202020204" pitchFamily="34" charset="0"/>
                <a:sym typeface="Wingdings" panose="05000000000000000000"/>
              </a:defRPr>
            </a:lvl9pPr>
          </a:lstStyle>
          <a:p>
            <a:pPr marL="0" algn="ctr" defTabSz="914400">
              <a:buNone/>
              <a:defRPr kumimoji="1" sz="1800" b="0" i="0" normalizeH="0" noProof="0">
                <a:uLnTx/>
                <a:uFillTx/>
                <a:latin typeface="Century Gothic" panose="020B0502020202020204"/>
                <a:ea typeface="Arial" panose="020B0604020202020204" pitchFamily="34" charset="0"/>
                <a:cs typeface="Arial" panose="020B0604020202020204" pitchFamily="34" charset="0"/>
              </a:defRPr>
            </a:pPr>
            <a:r>
              <a:rPr kumimoji="1" lang="ja-JP" altLang="en-US" sz="2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食道がん</a:t>
            </a:r>
            <a:endParaRPr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tileRect/>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tileRect/>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tileRect/>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3287</Words>
  <Application>Microsoft Office PowerPoint</Application>
  <PresentationFormat>画面に合わせる (4:3)</PresentationFormat>
  <Paragraphs>383</Paragraphs>
  <Slides>26</Slides>
  <Notes>26</Notes>
  <HiddenSlides>2</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26</vt:i4>
      </vt:variant>
    </vt:vector>
  </HeadingPairs>
  <TitlesOfParts>
    <vt:vector size="34" baseType="lpstr">
      <vt:lpstr>BIZ UDPゴシック</vt:lpstr>
      <vt:lpstr>HGP創英角ｺﾞｼｯｸUB</vt:lpstr>
      <vt:lpstr>ＭＳ Ｐゴシック</vt:lpstr>
      <vt:lpstr>メイリオ</vt:lpstr>
      <vt:lpstr>Calibri</vt:lpstr>
      <vt:lpstr>Century Gothic</vt:lpstr>
      <vt:lpstr>Wingdings 3</vt:lpstr>
      <vt:lpstr>ウィスプ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高木 寛之</dc:creator>
  <cp:lastModifiedBy>高木 寛之</cp:lastModifiedBy>
  <cp:revision>1</cp:revision>
  <dcterms:modified xsi:type="dcterms:W3CDTF">2025-02-20T07:57:09Z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CEE3FD5FEC654B478A2A08F945B1D7B1</vt:lpwstr>
  </property>
  <property fmtid="{D5CDD505-2E9C-101B-9397-08002B2CF9AE}" pid="3" name="KSOProductBuildVer">
    <vt:lpwstr>1041-11.2.0.10624</vt:lpwstr>
  </property>
  <property fmtid="{D5CDD505-2E9C-101B-9397-08002B2CF9AE}" pid="4" name="MSIP_Label_defa4170-0d19-0005-0004-bc88714345d2_Enabled">
    <vt:lpwstr>true</vt:lpwstr>
  </property>
  <property fmtid="{D5CDD505-2E9C-101B-9397-08002B2CF9AE}" pid="5" name="MSIP_Label_defa4170-0d19-0005-0004-bc88714345d2_SetDate">
    <vt:lpwstr>2024-11-04T23:23:56Z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b3aceacd-ceff-4204-ad98-1574a3312f69</vt:lpwstr>
  </property>
  <property fmtid="{D5CDD505-2E9C-101B-9397-08002B2CF9AE}" pid="9" name="MSIP_Label_defa4170-0d19-0005-0004-bc88714345d2_ActionId">
    <vt:lpwstr>c004dce3-289a-46aa-99d7-d8261393f423</vt:lpwstr>
  </property>
  <property fmtid="{D5CDD505-2E9C-101B-9397-08002B2CF9AE}" pid="10" name="MSIP_Label_defa4170-0d19-0005-0004-bc88714345d2_ContentBits">
    <vt:lpwstr>0</vt:lpwstr>
  </property>
</Properties>
</file>