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314" r:id="rId3"/>
    <p:sldId id="317" r:id="rId4"/>
    <p:sldId id="278" r:id="rId5"/>
    <p:sldId id="347" r:id="rId6"/>
    <p:sldId id="331" r:id="rId7"/>
    <p:sldId id="332" r:id="rId8"/>
    <p:sldId id="335" r:id="rId9"/>
    <p:sldId id="318" r:id="rId10"/>
    <p:sldId id="333" r:id="rId11"/>
    <p:sldId id="334" r:id="rId12"/>
    <p:sldId id="337" r:id="rId13"/>
    <p:sldId id="338" r:id="rId14"/>
    <p:sldId id="336" r:id="rId15"/>
    <p:sldId id="339" r:id="rId16"/>
    <p:sldId id="341" r:id="rId17"/>
    <p:sldId id="315" r:id="rId18"/>
    <p:sldId id="344" r:id="rId19"/>
    <p:sldId id="345" r:id="rId20"/>
    <p:sldId id="346" r:id="rId21"/>
    <p:sldId id="324" r:id="rId22"/>
  </p:sldIdLst>
  <p:sldSz cx="12192000" cy="6858000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3E994-EF26-4648-8A98-5981AC32431D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42BB-CFDB-4A7F-A827-B090D4EE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07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A933-CE86-4705-9F33-233A9491C9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21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35766F8-0E46-4F10-9E7F-FAC0D1256B88}" type="slidenum">
              <a:rPr lang="ja-JP" altLang="en-US"/>
              <a:pPr eaLnBrk="1" hangingPunct="1"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509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35766F8-0E46-4F10-9E7F-FAC0D1256B88}" type="slidenum">
              <a:rPr lang="ja-JP" altLang="en-US"/>
              <a:pPr eaLnBrk="1" hangingPunct="1"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74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35766F8-0E46-4F10-9E7F-FAC0D1256B88}" type="slidenum">
              <a:rPr lang="ja-JP" altLang="en-US"/>
              <a:pPr eaLnBrk="1" hangingPunct="1"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048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35766F8-0E46-4F10-9E7F-FAC0D1256B88}" type="slidenum">
              <a:rPr lang="ja-JP" altLang="en-US"/>
              <a:pPr eaLnBrk="1" hangingPunct="1"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433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2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63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63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30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7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0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4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96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4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3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A117-55A6-4BCB-8C98-604A8F310D1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8970-C1B4-4E73-B223-AA6E28B3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02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6173" y="1122363"/>
            <a:ext cx="11099655" cy="2387600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「がん」について理解しよう！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～がんの成り立ちから予防まで～</a:t>
            </a:r>
          </a:p>
        </p:txBody>
      </p:sp>
      <p:sp>
        <p:nvSpPr>
          <p:cNvPr id="4" name="AutoShape 2" descr="https://powerpoint.officeapps.live.com/pods/GetClipboardImage.ashx?Id=2baf3b79-ceb4-4200-8f61-344c4f609308&amp;DC=PJP1&amp;pkey=06f171ad-9f33-4d19-ab54-5c470e1bfa44&amp;wdwaccluster=PJP1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8715" y="5752687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ＪＡ岐阜厚生連 東濃中部医療センター 東濃厚生病院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階病棟師長、がん化学療法看護認定看護師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村上　亜矢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275" y="4628724"/>
            <a:ext cx="3702861" cy="21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188" y="69275"/>
            <a:ext cx="312539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073725" y="89650"/>
            <a:ext cx="6767948" cy="1080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がんの発生に関係するもの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1" y="4458273"/>
            <a:ext cx="1334476" cy="16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827" y="4458273"/>
            <a:ext cx="1606500" cy="180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1" y="1284805"/>
            <a:ext cx="2340000" cy="234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649" y="1284917"/>
            <a:ext cx="1980000" cy="1980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10244" y="3535582"/>
            <a:ext cx="14157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たばこ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4589" y="6186868"/>
            <a:ext cx="100540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お酒</a:t>
            </a:r>
            <a:endParaRPr kumimoji="1" lang="ja-JP" altLang="en-US" sz="3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688191" y="1935090"/>
            <a:ext cx="4321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肺がん、大腸・胃がん</a:t>
            </a:r>
            <a:endParaRPr lang="en-US" altLang="ja-JP" sz="3200" dirty="0">
              <a:solidFill>
                <a:srgbClr val="C00000"/>
              </a:solidFill>
              <a:latin typeface="+mn-ea"/>
            </a:endParaRPr>
          </a:p>
          <a:p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前立腺がん</a:t>
            </a:r>
            <a:r>
              <a:rPr lang="ja-JP" altLang="en-US" sz="3200" dirty="0">
                <a:latin typeface="+mn-ea"/>
              </a:rPr>
              <a:t>、などの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リスクが高くなる。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029327" y="4839614"/>
            <a:ext cx="4321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+mn-ea"/>
              </a:rPr>
              <a:t>肝がん、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大腸・胃がん、乳がん</a:t>
            </a:r>
            <a:r>
              <a:rPr lang="ja-JP" altLang="en-US" sz="3200" dirty="0">
                <a:latin typeface="+mn-ea"/>
              </a:rPr>
              <a:t>、などのリスクが高くなる。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011" y="1489184"/>
            <a:ext cx="1800000" cy="180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011" y="2389184"/>
            <a:ext cx="1620000" cy="16200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8937649" y="4076796"/>
            <a:ext cx="223651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熱い飲み物</a:t>
            </a:r>
            <a:endParaRPr kumimoji="1" lang="ja-JP" altLang="en-US" sz="3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8298873" y="4934841"/>
            <a:ext cx="3893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+mn-ea"/>
              </a:rPr>
              <a:t>食道がんのリスクが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高くなる。</a:t>
            </a:r>
          </a:p>
        </p:txBody>
      </p:sp>
      <p:sp>
        <p:nvSpPr>
          <p:cNvPr id="6" name="十字形 5"/>
          <p:cNvSpPr/>
          <p:nvPr/>
        </p:nvSpPr>
        <p:spPr>
          <a:xfrm rot="18902461">
            <a:off x="492055" y="1608636"/>
            <a:ext cx="2076293" cy="2014918"/>
          </a:xfrm>
          <a:prstGeom prst="plus">
            <a:avLst>
              <a:gd name="adj" fmla="val 4296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十字形 20"/>
          <p:cNvSpPr/>
          <p:nvPr/>
        </p:nvSpPr>
        <p:spPr>
          <a:xfrm rot="18902461">
            <a:off x="384679" y="4277044"/>
            <a:ext cx="2076293" cy="2014918"/>
          </a:xfrm>
          <a:prstGeom prst="plus">
            <a:avLst>
              <a:gd name="adj" fmla="val 4296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十字形 21"/>
          <p:cNvSpPr/>
          <p:nvPr/>
        </p:nvSpPr>
        <p:spPr>
          <a:xfrm rot="18902461">
            <a:off x="8953682" y="1555279"/>
            <a:ext cx="2076293" cy="2014918"/>
          </a:xfrm>
          <a:prstGeom prst="plus">
            <a:avLst>
              <a:gd name="adj" fmla="val 4296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0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353" y="1281684"/>
            <a:ext cx="2482685" cy="162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381" y="1663500"/>
            <a:ext cx="1994962" cy="1980000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073725" y="89650"/>
            <a:ext cx="6767948" cy="1080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がんの予防に関係するもの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59181" y="3643500"/>
            <a:ext cx="223651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野菜・果物</a:t>
            </a:r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1437967" y="4638615"/>
            <a:ext cx="4278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+mn-ea"/>
              </a:rPr>
              <a:t>バランスよく食べると食道がんのリスクが低くなる。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675" y="1169650"/>
            <a:ext cx="2325376" cy="234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811" y="1169650"/>
            <a:ext cx="1617526" cy="234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045554" y="3643499"/>
            <a:ext cx="100540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ja-JP" altLang="en-US" sz="3200" dirty="0"/>
              <a:t>運動</a:t>
            </a:r>
            <a:endParaRPr kumimoji="1" lang="ja-JP" altLang="en-US" sz="3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698109" y="4638615"/>
            <a:ext cx="3918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+mn-ea"/>
              </a:rPr>
              <a:t>適度に運動すると、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大腸がん、乳がん</a:t>
            </a:r>
            <a:r>
              <a:rPr lang="ja-JP" altLang="en-US" sz="3200" dirty="0">
                <a:latin typeface="+mn-ea"/>
              </a:rPr>
              <a:t>のリスクが低くなる。</a:t>
            </a:r>
          </a:p>
        </p:txBody>
      </p:sp>
    </p:spTree>
    <p:extLst>
      <p:ext uri="{BB962C8B-B14F-4D97-AF65-F5344CB8AC3E}">
        <p14:creationId xmlns:p14="http://schemas.microsoft.com/office/powerpoint/2010/main" val="251215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073725" y="89650"/>
            <a:ext cx="6767948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予防ワクチン、治療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1" y="1465603"/>
            <a:ext cx="2698796" cy="2520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047327" y="1465603"/>
            <a:ext cx="6705600" cy="60404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tIns="64800" anchor="b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ヘリコバクターピロリ（胃がん）</a:t>
            </a:r>
            <a:endParaRPr lang="en-US" altLang="ja-JP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56983" y="4281556"/>
            <a:ext cx="752301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ヒトパピローマウイルス（子宮頸がん）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996" y="4418975"/>
            <a:ext cx="2160000" cy="2160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435213" y="2370598"/>
            <a:ext cx="6750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採血や検尿で発見できる。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　　　　　↓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抗生剤で取りのぞくことができる。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8022" y="5162284"/>
            <a:ext cx="6849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+mj-ea"/>
                <a:ea typeface="+mj-ea"/>
              </a:rPr>
              <a:t>ワクチン接種で予防できる。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　　　↓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小学校</a:t>
            </a:r>
            <a:r>
              <a:rPr lang="en-US" altLang="ja-JP" sz="3200" dirty="0">
                <a:latin typeface="+mj-ea"/>
                <a:ea typeface="+mj-ea"/>
              </a:rPr>
              <a:t>6</a:t>
            </a:r>
            <a:r>
              <a:rPr lang="ja-JP" altLang="en-US" sz="3200" dirty="0">
                <a:latin typeface="+mj-ea"/>
                <a:ea typeface="+mj-ea"/>
              </a:rPr>
              <a:t>年生～高校</a:t>
            </a:r>
            <a:r>
              <a:rPr lang="en-US" altLang="ja-JP" sz="3200" dirty="0">
                <a:latin typeface="+mj-ea"/>
                <a:ea typeface="+mj-ea"/>
              </a:rPr>
              <a:t>1</a:t>
            </a:r>
            <a:r>
              <a:rPr lang="ja-JP" altLang="en-US" sz="3200" dirty="0">
                <a:latin typeface="+mj-ea"/>
                <a:ea typeface="+mj-ea"/>
              </a:rPr>
              <a:t>年生までが対象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1971" y="30676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こうせい</a:t>
            </a:r>
            <a:r>
              <a:rPr lang="ja-JP" altLang="en-US" dirty="0" err="1"/>
              <a:t>ざい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6974" y="2122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けんにょう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13963" y="39660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561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76943" y="921336"/>
            <a:ext cx="6871859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+mn-ea"/>
              </a:rPr>
              <a:t>B</a:t>
            </a:r>
            <a:r>
              <a:rPr lang="ja-JP" altLang="en-US" sz="3200" dirty="0">
                <a:latin typeface="+mn-ea"/>
              </a:rPr>
              <a:t>・</a:t>
            </a:r>
            <a:r>
              <a:rPr lang="en-US" altLang="ja-JP" sz="3200" dirty="0">
                <a:latin typeface="+mn-ea"/>
              </a:rPr>
              <a:t>C</a:t>
            </a:r>
            <a:r>
              <a:rPr lang="ja-JP" altLang="en-US" sz="3200" dirty="0">
                <a:latin typeface="+mn-ea"/>
              </a:rPr>
              <a:t>型肝炎ウイルス（肝細胞がん）</a:t>
            </a:r>
            <a:endParaRPr lang="en-US" altLang="ja-JP" sz="32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74" y="561117"/>
            <a:ext cx="2223969" cy="23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047958" y="1731117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血液から感染する。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　　　↓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kumimoji="1" lang="ja-JP" altLang="en-US" sz="3200" dirty="0">
                <a:latin typeface="+mj-ea"/>
                <a:ea typeface="+mj-ea"/>
              </a:rPr>
              <a:t>ワクチン接種で予防、薬で治療できる。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3018" y="4114799"/>
            <a:ext cx="98459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+mj-ea"/>
                <a:ea typeface="+mj-ea"/>
              </a:rPr>
              <a:t>薬もワクチンも、がん予防になるが</a:t>
            </a:r>
            <a:r>
              <a:rPr lang="en-US" altLang="ja-JP" sz="3200" dirty="0">
                <a:solidFill>
                  <a:srgbClr val="C00000"/>
                </a:solidFill>
                <a:latin typeface="+mj-ea"/>
                <a:ea typeface="+mj-ea"/>
              </a:rPr>
              <a:t>100%</a:t>
            </a:r>
            <a:r>
              <a:rPr lang="ja-JP" altLang="en-US" sz="3200" dirty="0">
                <a:solidFill>
                  <a:srgbClr val="C00000"/>
                </a:solidFill>
                <a:latin typeface="+mj-ea"/>
                <a:ea typeface="+mj-ea"/>
              </a:rPr>
              <a:t>ではない</a:t>
            </a:r>
            <a:endParaRPr lang="en-US" altLang="ja-JP" sz="320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63525" indent="-263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+mj-ea"/>
                <a:ea typeface="+mj-ea"/>
              </a:rPr>
              <a:t>ワクチン注射には</a:t>
            </a:r>
            <a:r>
              <a:rPr kumimoji="1" lang="ja-JP" altLang="en-US" sz="3200" dirty="0">
                <a:solidFill>
                  <a:srgbClr val="C00000"/>
                </a:solidFill>
                <a:latin typeface="+mj-ea"/>
                <a:ea typeface="+mj-ea"/>
              </a:rPr>
              <a:t>副作用</a:t>
            </a:r>
            <a:r>
              <a:rPr kumimoji="1" lang="ja-JP" altLang="en-US" sz="3200" dirty="0">
                <a:latin typeface="+mj-ea"/>
                <a:ea typeface="+mj-ea"/>
              </a:rPr>
              <a:t>もある。</a:t>
            </a:r>
            <a:endParaRPr kumimoji="1" lang="en-US" altLang="ja-JP" sz="3200" dirty="0">
              <a:latin typeface="+mj-ea"/>
              <a:ea typeface="+mj-ea"/>
            </a:endParaRPr>
          </a:p>
          <a:p>
            <a:pPr indent="4211638"/>
            <a:r>
              <a:rPr lang="ja-JP" altLang="en-US" sz="3200" dirty="0">
                <a:latin typeface="+mj-ea"/>
                <a:ea typeface="+mj-ea"/>
              </a:rPr>
              <a:t>↓</a:t>
            </a:r>
            <a:endParaRPr lang="en-US" altLang="ja-JP" sz="3200" dirty="0">
              <a:latin typeface="+mj-ea"/>
              <a:ea typeface="+mj-ea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+mj-ea"/>
                <a:ea typeface="+mj-ea"/>
              </a:rPr>
              <a:t>良い</a:t>
            </a:r>
            <a:r>
              <a:rPr kumimoji="1" lang="ja-JP" altLang="en-US" sz="3200" dirty="0">
                <a:solidFill>
                  <a:srgbClr val="C00000"/>
                </a:solidFill>
                <a:latin typeface="+mj-ea"/>
                <a:ea typeface="+mj-ea"/>
              </a:rPr>
              <a:t>ことも悪いことも</a:t>
            </a:r>
            <a:r>
              <a:rPr kumimoji="1" lang="ja-JP" altLang="en-US" sz="3200" dirty="0">
                <a:latin typeface="+mj-ea"/>
                <a:ea typeface="+mj-ea"/>
              </a:rPr>
              <a:t>聞き、どうするか決める！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150" y="6103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かんえん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6261" y="24411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ちりょう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72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073725" y="89650"/>
            <a:ext cx="6767948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がんの早期発見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80" y="2162242"/>
            <a:ext cx="1652414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160" y="2342242"/>
            <a:ext cx="3143078" cy="198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10484" y="1328928"/>
            <a:ext cx="46987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3200" dirty="0"/>
              <a:t>職場検しん、病院検しん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667" y="2162242"/>
            <a:ext cx="1825200" cy="216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8167" y="4564482"/>
            <a:ext cx="54633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+mj-ea"/>
                <a:ea typeface="+mj-ea"/>
              </a:rPr>
              <a:t>1</a:t>
            </a:r>
            <a:r>
              <a:rPr kumimoji="1" lang="ja-JP" altLang="en-US" sz="3200" dirty="0">
                <a:latin typeface="+mj-ea"/>
                <a:ea typeface="+mj-ea"/>
              </a:rPr>
              <a:t>年に</a:t>
            </a:r>
            <a:r>
              <a:rPr kumimoji="1" lang="en-US" altLang="ja-JP" sz="3200" dirty="0">
                <a:latin typeface="+mj-ea"/>
                <a:ea typeface="+mj-ea"/>
              </a:rPr>
              <a:t>1</a:t>
            </a:r>
            <a:r>
              <a:rPr kumimoji="1" lang="ja-JP" altLang="en-US" sz="3200" dirty="0">
                <a:latin typeface="+mj-ea"/>
                <a:ea typeface="+mj-ea"/>
              </a:rPr>
              <a:t>～</a:t>
            </a:r>
            <a:r>
              <a:rPr kumimoji="1" lang="en-US" altLang="ja-JP" sz="3200" dirty="0">
                <a:latin typeface="+mj-ea"/>
                <a:ea typeface="+mj-ea"/>
              </a:rPr>
              <a:t>2</a:t>
            </a:r>
            <a:r>
              <a:rPr lang="ja-JP" altLang="en-US" sz="3200" dirty="0" err="1">
                <a:latin typeface="+mj-ea"/>
                <a:ea typeface="+mj-ea"/>
              </a:rPr>
              <a:t>回</a:t>
            </a:r>
            <a:r>
              <a:rPr kumimoji="1" lang="ja-JP" altLang="en-US" sz="3200" dirty="0" err="1">
                <a:latin typeface="+mj-ea"/>
                <a:ea typeface="+mj-ea"/>
              </a:rPr>
              <a:t>検しんを</a:t>
            </a:r>
            <a:r>
              <a:rPr kumimoji="1" lang="ja-JP" altLang="en-US" sz="3200" dirty="0">
                <a:latin typeface="+mj-ea"/>
                <a:ea typeface="+mj-ea"/>
              </a:rPr>
              <a:t>受ける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kumimoji="1" lang="ja-JP" altLang="en-US" sz="3200" dirty="0">
                <a:latin typeface="+mj-ea"/>
                <a:ea typeface="+mj-ea"/>
              </a:rPr>
              <a:t>義務</a:t>
            </a:r>
            <a:r>
              <a:rPr lang="ja-JP" altLang="en-US" sz="3200" dirty="0">
                <a:latin typeface="+mj-ea"/>
                <a:ea typeface="+mj-ea"/>
              </a:rPr>
              <a:t>がある。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46094" y="1328928"/>
            <a:ext cx="46987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3200" dirty="0"/>
              <a:t>市の検しん、人間ドッグ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455" y="2198242"/>
            <a:ext cx="2124000" cy="2124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746094" y="4564482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・定期的に連らくがくる。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・自分で病院へ申し込む。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9242" y="5883940"/>
            <a:ext cx="1003351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3200" dirty="0"/>
              <a:t>がんになる</a:t>
            </a:r>
            <a:r>
              <a:rPr lang="ja-JP" altLang="en-US" sz="3200" dirty="0"/>
              <a:t>前に、いま異常がないか調べることが大事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6484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28768" y="304428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がん患者の想い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5517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237" y="571995"/>
            <a:ext cx="11675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/>
              <a:t>「冬休みは、自由に自分の好きな事をして過ごしてください」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/>
              <a:t>と言われたら、何をして過ごしますか？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3755" y="2727481"/>
            <a:ext cx="6144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犬と一緒に遠くへ遊びに行く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全国の美味しいお肉を食べに行く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全国の美味しい魚を食べに行く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全国の温泉にゆっくり入る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57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1073725" y="89650"/>
            <a:ext cx="732213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がんと言われたら</a:t>
            </a:r>
          </a:p>
        </p:txBody>
      </p:sp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348476" y="1638063"/>
            <a:ext cx="5040000" cy="1548000"/>
          </a:xfrm>
          <a:prstGeom prst="wedgeEllipseCallout">
            <a:avLst>
              <a:gd name="adj1" fmla="val -21150"/>
              <a:gd name="adj2" fmla="val 72325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やりたい事</a:t>
            </a:r>
            <a:endParaRPr lang="en-US" altLang="ja-JP" sz="3200" dirty="0"/>
          </a:p>
          <a:p>
            <a:r>
              <a:rPr kumimoji="1" lang="ja-JP" altLang="en-US" sz="3200" dirty="0"/>
              <a:t>できなくなるの？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76" y="3654476"/>
            <a:ext cx="1981440" cy="288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29916" y="4964816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がんに対する不安が多く、</a:t>
            </a:r>
            <a:endParaRPr kumimoji="1" lang="en-US" altLang="ja-JP" sz="3200" dirty="0"/>
          </a:p>
          <a:p>
            <a:r>
              <a:rPr lang="ja-JP" altLang="en-US" sz="3200" dirty="0"/>
              <a:t>自分がどうなるのか分からない。</a:t>
            </a:r>
            <a:endParaRPr lang="en-US" altLang="ja-JP" sz="3200" dirty="0"/>
          </a:p>
          <a:p>
            <a:r>
              <a:rPr kumimoji="1" lang="ja-JP" altLang="en-US" sz="3200" dirty="0"/>
              <a:t>がん＝死と想像して悲しい</a:t>
            </a:r>
          </a:p>
        </p:txBody>
      </p:sp>
      <p:sp>
        <p:nvSpPr>
          <p:cNvPr id="6" name="円/楕円 5"/>
          <p:cNvSpPr/>
          <p:nvPr/>
        </p:nvSpPr>
        <p:spPr>
          <a:xfrm>
            <a:off x="5568461" y="1509926"/>
            <a:ext cx="6585667" cy="3838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47115" y="2085644"/>
            <a:ext cx="6144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犬と一緒に遠くへ遊びに行く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全国の美味しいお肉を食べに行く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全国の美味しい魚を食べに行く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全国の温泉にゆっくり入る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96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1073725" y="89650"/>
            <a:ext cx="732213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がんがよくなると</a:t>
            </a:r>
          </a:p>
        </p:txBody>
      </p:sp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346126" y="1559325"/>
            <a:ext cx="5040000" cy="1548000"/>
          </a:xfrm>
          <a:prstGeom prst="wedgeEllipseCallout">
            <a:avLst>
              <a:gd name="adj1" fmla="val -24294"/>
              <a:gd name="adj2" fmla="val 72057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やりたい事</a:t>
            </a:r>
            <a:endParaRPr kumimoji="1" lang="en-US" altLang="ja-JP" sz="3200" dirty="0"/>
          </a:p>
          <a:p>
            <a:r>
              <a:rPr kumimoji="1" lang="ja-JP" altLang="en-US" sz="3200" dirty="0"/>
              <a:t>まだできるよね！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26" y="3697375"/>
            <a:ext cx="1981440" cy="288000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568461" y="1509926"/>
            <a:ext cx="6585667" cy="3838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7115" y="2085644"/>
            <a:ext cx="6144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犬と一緒に遠くへ遊びに行く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全国の美味しいお肉を食べに行く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全国の美味しい魚を食べに行く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全国の温泉にゆっくり入る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7566" y="5007715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医者から話を聞いて安心し、</a:t>
            </a:r>
            <a:endParaRPr lang="en-US" altLang="ja-JP" sz="3200" dirty="0"/>
          </a:p>
          <a:p>
            <a:r>
              <a:rPr lang="ja-JP" altLang="en-US" sz="3200" dirty="0"/>
              <a:t>薬の</a:t>
            </a:r>
            <a:r>
              <a:rPr kumimoji="1" lang="ja-JP" altLang="en-US" sz="3200" dirty="0"/>
              <a:t>効果</a:t>
            </a:r>
            <a:r>
              <a:rPr lang="ja-JP" altLang="en-US" sz="3200" dirty="0"/>
              <a:t>もあってうれ</a:t>
            </a:r>
            <a:r>
              <a:rPr kumimoji="1" lang="ja-JP" altLang="en-US" sz="3200" dirty="0"/>
              <a:t>しい。</a:t>
            </a:r>
            <a:endParaRPr kumimoji="1" lang="en-US" altLang="ja-JP" sz="3200" dirty="0"/>
          </a:p>
          <a:p>
            <a:r>
              <a:rPr lang="ja-JP" altLang="en-US" sz="3200" dirty="0"/>
              <a:t>がん＝死ではなくなった。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8832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1073725" y="89650"/>
            <a:ext cx="732213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進行・再発すると</a:t>
            </a:r>
          </a:p>
        </p:txBody>
      </p:sp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21" y="3732556"/>
            <a:ext cx="2332800" cy="2880000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568461" y="1509926"/>
            <a:ext cx="6585667" cy="3838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47115" y="2085644"/>
            <a:ext cx="6144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犬と一緒に遠くへ遊びに行く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全国の美味しいお肉を食べに行く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全国の美味しい魚を食べに行く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全国の温泉にゆっくり入る</a:t>
            </a:r>
            <a:endParaRPr kumimoji="1" lang="ja-JP" altLang="en-US" dirty="0"/>
          </a:p>
        </p:txBody>
      </p:sp>
      <p:sp>
        <p:nvSpPr>
          <p:cNvPr id="13" name="円形吹き出し 12"/>
          <p:cNvSpPr/>
          <p:nvPr/>
        </p:nvSpPr>
        <p:spPr>
          <a:xfrm>
            <a:off x="346126" y="1559325"/>
            <a:ext cx="5040000" cy="1548000"/>
          </a:xfrm>
          <a:prstGeom prst="wedgeEllipseCallout">
            <a:avLst>
              <a:gd name="adj1" fmla="val -24294"/>
              <a:gd name="adj2" fmla="val 72057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やりたい事</a:t>
            </a:r>
            <a:endParaRPr kumimoji="1" lang="en-US" altLang="ja-JP" sz="3200" dirty="0"/>
          </a:p>
          <a:p>
            <a:r>
              <a:rPr kumimoji="1" lang="ja-JP" altLang="en-US" sz="3200" dirty="0"/>
              <a:t>もうできないね</a:t>
            </a:r>
            <a:endParaRPr kumimoji="1" lang="en-US" altLang="ja-JP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7566" y="5007715"/>
            <a:ext cx="4698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がんが治らないと言われ</a:t>
            </a:r>
            <a:endParaRPr lang="en-US" altLang="ja-JP" sz="3200" dirty="0"/>
          </a:p>
          <a:p>
            <a:r>
              <a:rPr lang="ja-JP" altLang="en-US" sz="3200" dirty="0"/>
              <a:t>悲しい。</a:t>
            </a:r>
            <a:endParaRPr lang="en-US" altLang="ja-JP" sz="3200" dirty="0"/>
          </a:p>
          <a:p>
            <a:r>
              <a:rPr lang="ja-JP" altLang="en-US" sz="3200" dirty="0"/>
              <a:t>がん＝死が現実になる。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9806">
            <a:off x="10607468" y="174895"/>
            <a:ext cx="1331318" cy="1842655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5055951" y="911320"/>
            <a:ext cx="5336177" cy="962850"/>
          </a:xfrm>
          <a:prstGeom prst="wedgeEllipseCallout">
            <a:avLst>
              <a:gd name="adj1" fmla="val 52810"/>
              <a:gd name="adj2" fmla="val -54851"/>
            </a:avLst>
          </a:prstGeom>
          <a:solidFill>
            <a:schemeClr val="bg1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できる方法ないかな？</a:t>
            </a:r>
          </a:p>
        </p:txBody>
      </p:sp>
    </p:spTree>
    <p:extLst>
      <p:ext uri="{BB962C8B-B14F-4D97-AF65-F5344CB8AC3E}">
        <p14:creationId xmlns:p14="http://schemas.microsoft.com/office/powerpoint/2010/main" val="26500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3725" y="89650"/>
            <a:ext cx="4680000" cy="108000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授業内容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1996" y="1302996"/>
            <a:ext cx="6422804" cy="539794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「がん」ってなに？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60363" indent="539750">
              <a:lnSpc>
                <a:spcPct val="100000"/>
              </a:lnSpc>
              <a:buClr>
                <a:schemeClr val="tx1"/>
              </a:buClr>
              <a:buFont typeface="+mj-ea"/>
              <a:buAutoNum type="circleNumDbPlain"/>
            </a:pPr>
            <a:r>
              <a:rPr lang="ja-JP" altLang="en-US" sz="3200" dirty="0">
                <a:latin typeface="+mj-ea"/>
                <a:ea typeface="+mj-ea"/>
              </a:rPr>
              <a:t>がんの成り立ち</a:t>
            </a:r>
            <a:endParaRPr lang="en-US" altLang="ja-JP" sz="3200" dirty="0">
              <a:latin typeface="+mj-ea"/>
              <a:ea typeface="+mj-ea"/>
            </a:endParaRPr>
          </a:p>
          <a:p>
            <a:pPr marL="360363" indent="539750">
              <a:lnSpc>
                <a:spcPct val="100000"/>
              </a:lnSpc>
              <a:buClr>
                <a:schemeClr val="tx1"/>
              </a:buClr>
              <a:buFont typeface="+mj-ea"/>
              <a:buAutoNum type="circleNumDbPlain"/>
            </a:pPr>
            <a:r>
              <a:rPr lang="ja-JP" altLang="en-US" sz="3200" dirty="0">
                <a:latin typeface="+mj-ea"/>
                <a:ea typeface="+mj-ea"/>
              </a:rPr>
              <a:t>がんの統計</a:t>
            </a:r>
            <a:endParaRPr lang="en-US" altLang="ja-JP" sz="3200" dirty="0">
              <a:latin typeface="+mj-ea"/>
              <a:ea typeface="+mj-ea"/>
            </a:endParaRPr>
          </a:p>
          <a:p>
            <a:pPr marL="360363" indent="539750">
              <a:lnSpc>
                <a:spcPct val="100000"/>
              </a:lnSpc>
              <a:buClr>
                <a:schemeClr val="tx1"/>
              </a:buClr>
              <a:buFont typeface="+mj-ea"/>
              <a:buAutoNum type="circleNumDbPlain"/>
            </a:pPr>
            <a:r>
              <a:rPr lang="ja-JP" altLang="en-US" sz="3200" dirty="0">
                <a:latin typeface="+mj-ea"/>
                <a:ea typeface="+mj-ea"/>
              </a:rPr>
              <a:t>がんの代表的な治療法</a:t>
            </a:r>
            <a:endParaRPr kumimoji="1" lang="en-US" altLang="ja-JP" sz="3200" dirty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「がん」は予防できる？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900113" indent="-53975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ea"/>
              <a:buAutoNum type="circleNumDbPlain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がんに関係するもの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900113" indent="-53975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ea"/>
              <a:buAutoNum type="circleNumDbPlain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がんの予防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900113" indent="-53975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ea"/>
              <a:buAutoNum type="circleNumDbPlain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がんの早期発見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343" y="4395228"/>
            <a:ext cx="2843847" cy="246277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06528" y="1302996"/>
            <a:ext cx="5088493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3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がん患者の想い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803275" indent="-479425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+mj-ea"/>
              <a:buAutoNum type="circleNumDbPlain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悲しいけれど前向きに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803275" indent="-479425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+mj-ea"/>
              <a:buAutoNum type="circleNumDbPlain"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残された時間を大切に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7746" y="3117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ちりょうほう</a:t>
            </a:r>
          </a:p>
        </p:txBody>
      </p:sp>
    </p:spTree>
    <p:extLst>
      <p:ext uri="{BB962C8B-B14F-4D97-AF65-F5344CB8AC3E}">
        <p14:creationId xmlns:p14="http://schemas.microsoft.com/office/powerpoint/2010/main" val="32282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1073725" y="89650"/>
            <a:ext cx="732213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その人らしく死をむかえる</a:t>
            </a:r>
          </a:p>
        </p:txBody>
      </p:sp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568461" y="1509926"/>
            <a:ext cx="6585667" cy="3838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0875" y="2090172"/>
            <a:ext cx="4291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犬と一緒に過ごす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美味しいお肉を食べる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美味しい魚を食べる</a:t>
            </a:r>
            <a:endParaRPr lang="en-US" altLang="ja-JP" sz="2800" dirty="0">
              <a:latin typeface="+mn-ea"/>
            </a:endParaRP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おふろにゆっくり入る</a:t>
            </a:r>
            <a:endParaRPr kumimoji="1" lang="ja-JP" altLang="en-US" dirty="0"/>
          </a:p>
        </p:txBody>
      </p:sp>
      <p:sp>
        <p:nvSpPr>
          <p:cNvPr id="11" name="円形吹き出し 10"/>
          <p:cNvSpPr/>
          <p:nvPr/>
        </p:nvSpPr>
        <p:spPr>
          <a:xfrm>
            <a:off x="346126" y="1559325"/>
            <a:ext cx="5040000" cy="1548000"/>
          </a:xfrm>
          <a:prstGeom prst="wedgeEllipseCallout">
            <a:avLst>
              <a:gd name="adj1" fmla="val -24294"/>
              <a:gd name="adj2" fmla="val 72057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やりたい事、少し</a:t>
            </a:r>
            <a:endParaRPr kumimoji="1" lang="en-US" altLang="ja-JP" sz="3200" dirty="0"/>
          </a:p>
          <a:p>
            <a:r>
              <a:rPr lang="ja-JP" altLang="en-US" sz="3200" dirty="0"/>
              <a:t>できてよかった！</a:t>
            </a:r>
            <a:endParaRPr kumimoji="1" lang="en-US" altLang="ja-JP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7806" y="5016437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体の苦痛を軽くしてほしい。</a:t>
            </a:r>
            <a:endParaRPr lang="en-US" altLang="ja-JP" sz="3200" dirty="0"/>
          </a:p>
          <a:p>
            <a:r>
              <a:rPr lang="ja-JP" altLang="en-US" sz="3200" dirty="0"/>
              <a:t>家族・友人に会いたい。</a:t>
            </a:r>
            <a:endParaRPr lang="en-US" altLang="ja-JP" sz="3200" dirty="0"/>
          </a:p>
          <a:p>
            <a:r>
              <a:rPr lang="ja-JP" altLang="en-US" sz="3200" dirty="0"/>
              <a:t>おだやかに死をむかえる。</a:t>
            </a:r>
            <a:endParaRPr kumimoji="1"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68" y="3711230"/>
            <a:ext cx="195700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226124" y="242050"/>
            <a:ext cx="7648935" cy="108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本日のまとめ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1485900"/>
            <a:ext cx="4852942" cy="396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12941" y="5609750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みんなが元気でいられるように</a:t>
            </a:r>
          </a:p>
        </p:txBody>
      </p:sp>
      <p:sp>
        <p:nvSpPr>
          <p:cNvPr id="8" name="円/楕円 7"/>
          <p:cNvSpPr/>
          <p:nvPr/>
        </p:nvSpPr>
        <p:spPr>
          <a:xfrm>
            <a:off x="346362" y="3550232"/>
            <a:ext cx="3714750" cy="1731818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何でも食べて　　　　　　　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/>
              <a:t>　適度に運動</a:t>
            </a:r>
            <a:endParaRPr kumimoji="1" lang="ja-JP" altLang="en-US" sz="3200" dirty="0"/>
          </a:p>
        </p:txBody>
      </p:sp>
      <p:sp>
        <p:nvSpPr>
          <p:cNvPr id="9" name="円/楕円 8"/>
          <p:cNvSpPr/>
          <p:nvPr/>
        </p:nvSpPr>
        <p:spPr>
          <a:xfrm>
            <a:off x="8567692" y="3550232"/>
            <a:ext cx="3200022" cy="1731818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早期発見　　　　　　　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/>
              <a:t>　</a:t>
            </a:r>
            <a:r>
              <a:rPr kumimoji="1" lang="ja-JP" altLang="en-US" sz="3200" dirty="0"/>
              <a:t>早期治療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75851" y="43191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ちりょう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332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64511" y="304428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「がん」ってなに？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0120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C8DEA3-A44E-4B3E-8CE0-4B554FEC2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90" y="2421390"/>
            <a:ext cx="11769621" cy="43290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9D3BB6-0E0C-4107-A305-BF441D3DB778}"/>
              </a:ext>
            </a:extLst>
          </p:cNvPr>
          <p:cNvSpPr txBox="1"/>
          <p:nvPr/>
        </p:nvSpPr>
        <p:spPr>
          <a:xfrm>
            <a:off x="1054493" y="1310701"/>
            <a:ext cx="10083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遺伝子に傷がつき、細胞の形が変わり「がん細胞」となり、その細胞が増えたり・かたまりになったもの。</a:t>
            </a:r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073725" y="89650"/>
            <a:ext cx="564084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がんの成り立ち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73724" y="89650"/>
            <a:ext cx="9343263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+mj-ea"/>
              </a:rPr>
              <a:t>がんになる可能性（</a:t>
            </a:r>
            <a:r>
              <a:rPr lang="en-US" altLang="ja-JP" dirty="0">
                <a:latin typeface="+mj-ea"/>
              </a:rPr>
              <a:t>2020</a:t>
            </a:r>
            <a:r>
              <a:rPr lang="ja-JP" altLang="en-US" dirty="0">
                <a:latin typeface="+mj-ea"/>
              </a:rPr>
              <a:t>年）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008" y="1288469"/>
            <a:ext cx="1516380" cy="27570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612" y="1288469"/>
            <a:ext cx="1516380" cy="27570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57128" y="2233881"/>
            <a:ext cx="5077745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b">
            <a:spAutoFit/>
          </a:bodyPr>
          <a:lstStyle/>
          <a:p>
            <a:r>
              <a:rPr lang="ja-JP" altLang="en-US" sz="3200" dirty="0">
                <a:latin typeface="+mj-ea"/>
                <a:ea typeface="+mj-ea"/>
              </a:rPr>
              <a:t>がんになる可能性がある人</a:t>
            </a:r>
          </a:p>
          <a:p>
            <a:pPr algn="ctr"/>
            <a:r>
              <a:rPr lang="ja-JP" altLang="en-US" sz="3200" dirty="0">
                <a:latin typeface="+mj-ea"/>
                <a:ea typeface="+mj-ea"/>
              </a:rPr>
              <a:t>男女ともに</a:t>
            </a:r>
            <a:r>
              <a:rPr lang="en-US" altLang="ja-JP" sz="3200" u="sng" dirty="0">
                <a:latin typeface="+mj-ea"/>
                <a:ea typeface="+mj-ea"/>
              </a:rPr>
              <a:t>2</a:t>
            </a:r>
            <a:r>
              <a:rPr lang="ja-JP" altLang="en-US" sz="3200" u="sng" dirty="0">
                <a:latin typeface="+mj-ea"/>
                <a:ea typeface="+mj-ea"/>
              </a:rPr>
              <a:t>人に</a:t>
            </a:r>
            <a:r>
              <a:rPr lang="en-US" altLang="ja-JP" sz="3200" u="sng" dirty="0">
                <a:latin typeface="+mj-ea"/>
                <a:ea typeface="+mj-ea"/>
              </a:rPr>
              <a:t>1</a:t>
            </a:r>
            <a:r>
              <a:rPr lang="ja-JP" altLang="en-US" sz="3200" u="sng" dirty="0">
                <a:latin typeface="+mj-ea"/>
                <a:ea typeface="+mj-ea"/>
              </a:rPr>
              <a:t>人</a:t>
            </a:r>
            <a:endParaRPr lang="en-US" altLang="ja-JP" sz="3200" u="sng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6807" y="4045524"/>
            <a:ext cx="9758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+mj-ea"/>
                <a:ea typeface="+mj-ea"/>
              </a:rPr>
              <a:t>がんで亡くなる可能性がある人</a:t>
            </a:r>
            <a:endParaRPr lang="en-US" altLang="ja-JP" sz="3200" dirty="0">
              <a:latin typeface="+mj-ea"/>
              <a:ea typeface="+mj-ea"/>
            </a:endParaRPr>
          </a:p>
          <a:p>
            <a:r>
              <a:rPr lang="en-US" altLang="ja-JP" sz="3200" u="sng" dirty="0">
                <a:latin typeface="+mj-ea"/>
                <a:ea typeface="+mj-ea"/>
              </a:rPr>
              <a:t>6</a:t>
            </a:r>
            <a:r>
              <a:rPr lang="ja-JP" altLang="en-US" sz="3200" u="sng" dirty="0">
                <a:latin typeface="+mj-ea"/>
                <a:ea typeface="+mj-ea"/>
              </a:rPr>
              <a:t>人に</a:t>
            </a:r>
            <a:r>
              <a:rPr lang="en-US" altLang="ja-JP" sz="3200" u="sng" dirty="0">
                <a:latin typeface="+mj-ea"/>
                <a:ea typeface="+mj-ea"/>
              </a:rPr>
              <a:t>1</a:t>
            </a:r>
            <a:r>
              <a:rPr lang="ja-JP" altLang="en-US" sz="3200" u="sng" dirty="0">
                <a:latin typeface="+mj-ea"/>
                <a:ea typeface="+mj-ea"/>
              </a:rPr>
              <a:t>人</a:t>
            </a:r>
            <a:r>
              <a:rPr lang="ja-JP" altLang="en-US" sz="3200" dirty="0">
                <a:latin typeface="+mj-ea"/>
                <a:ea typeface="+mj-ea"/>
              </a:rPr>
              <a:t>　　　　　　　　　　　　　　　</a:t>
            </a:r>
            <a:r>
              <a:rPr lang="en-US" altLang="ja-JP" sz="3200" u="sng" dirty="0">
                <a:latin typeface="+mj-ea"/>
              </a:rPr>
              <a:t>4</a:t>
            </a:r>
            <a:r>
              <a:rPr lang="ja-JP" altLang="en-US" sz="3200" u="sng" dirty="0">
                <a:latin typeface="+mj-ea"/>
              </a:rPr>
              <a:t>人に</a:t>
            </a:r>
            <a:r>
              <a:rPr lang="en-US" altLang="ja-JP" sz="3200" u="sng" dirty="0">
                <a:latin typeface="+mj-ea"/>
              </a:rPr>
              <a:t>1</a:t>
            </a:r>
            <a:r>
              <a:rPr lang="ja-JP" altLang="en-US" sz="3200" u="sng" dirty="0">
                <a:latin typeface="+mj-ea"/>
              </a:rPr>
              <a:t>人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10349" y="5318558"/>
            <a:ext cx="7608173" cy="13542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indent="1524000"/>
            <a:r>
              <a:rPr kumimoji="1" lang="ja-JP" altLang="en-US" dirty="0"/>
              <a:t>こうれいか　 えいきょう</a:t>
            </a:r>
            <a:endParaRPr kumimoji="1" lang="en-US" altLang="ja-JP" dirty="0"/>
          </a:p>
          <a:p>
            <a:pPr algn="ctr"/>
            <a:r>
              <a:rPr kumimoji="1" lang="ja-JP" altLang="en-US" sz="3200" dirty="0"/>
              <a:t>高齢化の影響を除けば、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がんになる人も亡くなる人も減っている</a:t>
            </a:r>
          </a:p>
        </p:txBody>
      </p:sp>
    </p:spTree>
    <p:extLst>
      <p:ext uri="{BB962C8B-B14F-4D97-AF65-F5344CB8AC3E}">
        <p14:creationId xmlns:p14="http://schemas.microsoft.com/office/powerpoint/2010/main" val="165485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073724" y="89650"/>
            <a:ext cx="9343263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+mj-ea"/>
              </a:rPr>
              <a:t>がんになりやすい部位（</a:t>
            </a:r>
            <a:r>
              <a:rPr lang="en-US" altLang="ja-JP" dirty="0">
                <a:latin typeface="+mj-ea"/>
              </a:rPr>
              <a:t>2020</a:t>
            </a:r>
            <a:r>
              <a:rPr lang="ja-JP" altLang="en-US" dirty="0">
                <a:latin typeface="+mj-ea"/>
              </a:rPr>
              <a:t>年）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3" y="1359000"/>
            <a:ext cx="3303074" cy="414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720" y="1359000"/>
            <a:ext cx="3151575" cy="414000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7883244" y="4668996"/>
            <a:ext cx="13023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938663" y="3532924"/>
            <a:ext cx="13023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22" idx="3"/>
          </p:cNvCxnSpPr>
          <p:nvPr/>
        </p:nvCxnSpPr>
        <p:spPr>
          <a:xfrm>
            <a:off x="2500747" y="3298552"/>
            <a:ext cx="1350817" cy="2525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500747" y="4896873"/>
            <a:ext cx="1247693" cy="5403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543669" y="3240536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3</a:t>
            </a:r>
            <a:r>
              <a:rPr lang="ja-JP" altLang="en-US" sz="3200" dirty="0">
                <a:latin typeface="+mj-ea"/>
                <a:ea typeface="+mj-ea"/>
              </a:rPr>
              <a:t>位 肺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47543" y="4376608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+mj-ea"/>
                <a:ea typeface="+mj-ea"/>
              </a:rPr>
              <a:t>2</a:t>
            </a:r>
            <a:r>
              <a:rPr kumimoji="1" lang="ja-JP" altLang="en-US" sz="3200" dirty="0">
                <a:latin typeface="+mj-ea"/>
                <a:ea typeface="+mj-ea"/>
              </a:rPr>
              <a:t>位 大腸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23077" y="5423346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1</a:t>
            </a:r>
            <a:r>
              <a:rPr lang="ja-JP" altLang="en-US" sz="3200" dirty="0">
                <a:latin typeface="+mj-ea"/>
                <a:ea typeface="+mj-ea"/>
              </a:rPr>
              <a:t>位 前立腺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5526" y="4061632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1</a:t>
            </a:r>
            <a:r>
              <a:rPr lang="ja-JP" altLang="en-US" sz="3200" dirty="0">
                <a:latin typeface="+mj-ea"/>
                <a:ea typeface="+mj-ea"/>
              </a:rPr>
              <a:t>位 乳房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0636" y="5144812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+mj-ea"/>
                <a:ea typeface="+mj-ea"/>
              </a:rPr>
              <a:t>2</a:t>
            </a:r>
            <a:r>
              <a:rPr kumimoji="1" lang="ja-JP" altLang="en-US" sz="3200" dirty="0">
                <a:latin typeface="+mj-ea"/>
                <a:ea typeface="+mj-ea"/>
              </a:rPr>
              <a:t>位 大腸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01005" y="3006164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3</a:t>
            </a:r>
            <a:r>
              <a:rPr lang="ja-JP" altLang="en-US" sz="3200" dirty="0">
                <a:latin typeface="+mj-ea"/>
                <a:ea typeface="+mj-ea"/>
              </a:rPr>
              <a:t>位 肺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0661" y="37831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/>
              <a:t>にゅうぼう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36903" y="51410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/>
              <a:t>ぜんりつ</a:t>
            </a:r>
            <a:r>
              <a:rPr lang="ja-JP" altLang="en-US" dirty="0"/>
              <a:t>せん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586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073724" y="89650"/>
            <a:ext cx="9954494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+mj-ea"/>
              </a:rPr>
              <a:t>がんで死亡しやすい部位（</a:t>
            </a:r>
            <a:r>
              <a:rPr lang="en-US" altLang="ja-JP" dirty="0">
                <a:latin typeface="+mj-ea"/>
              </a:rPr>
              <a:t>2020</a:t>
            </a:r>
            <a:r>
              <a:rPr lang="ja-JP" altLang="en-US" dirty="0">
                <a:latin typeface="+mj-ea"/>
              </a:rPr>
              <a:t>年）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3" y="1359000"/>
            <a:ext cx="3303074" cy="414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720" y="1359000"/>
            <a:ext cx="3151575" cy="414000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7850062" y="4860059"/>
            <a:ext cx="1368765" cy="182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9901127" y="4267208"/>
            <a:ext cx="349935" cy="141519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911184" y="3629899"/>
            <a:ext cx="13023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459182" y="3671464"/>
            <a:ext cx="1392383" cy="150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4664159" y="4287920"/>
            <a:ext cx="502403" cy="13944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431472" y="4860059"/>
            <a:ext cx="1392383" cy="167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511442" y="3379144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1</a:t>
            </a:r>
            <a:r>
              <a:rPr lang="ja-JP" altLang="en-US" sz="3200" dirty="0">
                <a:latin typeface="+mj-ea"/>
                <a:ea typeface="+mj-ea"/>
              </a:rPr>
              <a:t>位 肺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39951" y="4625984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+mj-ea"/>
                <a:ea typeface="+mj-ea"/>
              </a:rPr>
              <a:t>2</a:t>
            </a:r>
            <a:r>
              <a:rPr kumimoji="1" lang="ja-JP" altLang="en-US" sz="3200" dirty="0">
                <a:latin typeface="+mj-ea"/>
                <a:ea typeface="+mj-ea"/>
              </a:rPr>
              <a:t>位 大腸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551191" y="5765565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3</a:t>
            </a:r>
            <a:r>
              <a:rPr lang="ja-JP" altLang="en-US" sz="3200" dirty="0">
                <a:latin typeface="+mj-ea"/>
                <a:ea typeface="+mj-ea"/>
              </a:rPr>
              <a:t>位 胃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61507" y="5765566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3</a:t>
            </a:r>
            <a:r>
              <a:rPr lang="ja-JP" altLang="en-US" sz="3200" dirty="0">
                <a:latin typeface="+mj-ea"/>
                <a:ea typeface="+mj-ea"/>
              </a:rPr>
              <a:t>位 膵臓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3675" y="4625984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1</a:t>
            </a:r>
            <a:r>
              <a:rPr kumimoji="1" lang="ja-JP" altLang="en-US" sz="3200" dirty="0">
                <a:latin typeface="+mj-ea"/>
                <a:ea typeface="+mj-ea"/>
              </a:rPr>
              <a:t>位 大腸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59440" y="3379144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2</a:t>
            </a:r>
            <a:r>
              <a:rPr lang="ja-JP" altLang="en-US" sz="3200" dirty="0">
                <a:latin typeface="+mj-ea"/>
                <a:ea typeface="+mj-ea"/>
              </a:rPr>
              <a:t>位 肺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4026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48" y="3446774"/>
            <a:ext cx="2482759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02" y="3468156"/>
            <a:ext cx="2307079" cy="216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755" y="3626774"/>
            <a:ext cx="2440678" cy="19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324" y="3626774"/>
            <a:ext cx="1581525" cy="1980000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" y="69275"/>
            <a:ext cx="890907" cy="90000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073725" y="89650"/>
            <a:ext cx="6213766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がんの代表的な治療法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6365" y="1406053"/>
            <a:ext cx="52437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/>
              <a:t>局所</a:t>
            </a:r>
            <a:r>
              <a:rPr kumimoji="1" lang="ja-JP" altLang="en-US" sz="3200" dirty="0"/>
              <a:t>治療</a:t>
            </a:r>
            <a:endParaRPr kumimoji="1" lang="en-US" altLang="ja-JP" sz="3200" dirty="0"/>
          </a:p>
          <a:p>
            <a:pPr marL="539750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/>
              <a:t>手術でがんを</a:t>
            </a:r>
            <a:r>
              <a:rPr lang="ja-JP" altLang="en-US" sz="3200" dirty="0">
                <a:solidFill>
                  <a:srgbClr val="C00000"/>
                </a:solidFill>
              </a:rPr>
              <a:t>取り除く。</a:t>
            </a:r>
            <a:endParaRPr lang="en-US" altLang="ja-JP" sz="3200" dirty="0">
              <a:solidFill>
                <a:srgbClr val="C00000"/>
              </a:solidFill>
            </a:endParaRPr>
          </a:p>
          <a:p>
            <a:pPr marL="539750" indent="-276225">
              <a:buFont typeface="Arial" panose="020B0604020202020204" pitchFamily="34" charset="0"/>
              <a:buChar char="•"/>
            </a:pPr>
            <a:r>
              <a:rPr kumimoji="1" lang="ja-JP" altLang="en-US" sz="3200" dirty="0"/>
              <a:t>放射線でがんを</a:t>
            </a:r>
            <a:r>
              <a:rPr lang="ja-JP" altLang="en-US" sz="3200" dirty="0">
                <a:solidFill>
                  <a:srgbClr val="C00000"/>
                </a:solidFill>
              </a:rPr>
              <a:t>焼く。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0357" y="1410393"/>
            <a:ext cx="61959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/>
              <a:t>全身</a:t>
            </a:r>
            <a:r>
              <a:rPr kumimoji="1" lang="ja-JP" altLang="en-US" sz="3200" dirty="0"/>
              <a:t>治療</a:t>
            </a:r>
            <a:endParaRPr kumimoji="1" lang="en-US" altLang="ja-JP" sz="3200" dirty="0"/>
          </a:p>
          <a:p>
            <a:pPr marL="263525">
              <a:lnSpc>
                <a:spcPct val="150000"/>
              </a:lnSpc>
            </a:pPr>
            <a:r>
              <a:rPr lang="ja-JP" altLang="en-US" sz="3200" dirty="0"/>
              <a:t>注射や飲み薬で、</a:t>
            </a:r>
            <a:endParaRPr lang="en-US" altLang="ja-JP" sz="3200" dirty="0"/>
          </a:p>
          <a:p>
            <a:pPr marL="263525"/>
            <a:r>
              <a:rPr lang="ja-JP" altLang="en-US" sz="3200" dirty="0"/>
              <a:t>がん細胞が増えるのを</a:t>
            </a:r>
            <a:r>
              <a:rPr lang="ja-JP" altLang="en-US" sz="3200" dirty="0">
                <a:solidFill>
                  <a:srgbClr val="C00000"/>
                </a:solidFill>
              </a:rPr>
              <a:t>抑える。</a:t>
            </a:r>
            <a:endParaRPr lang="en-US" altLang="ja-JP" sz="32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9611" y="6010984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できる治療の数が多いほど、死亡しにくくなる。</a:t>
            </a:r>
          </a:p>
        </p:txBody>
      </p:sp>
    </p:spTree>
    <p:extLst>
      <p:ext uri="{BB962C8B-B14F-4D97-AF65-F5344CB8AC3E}">
        <p14:creationId xmlns:p14="http://schemas.microsoft.com/office/powerpoint/2010/main" val="185250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0254" y="304428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「がん」は予防できる？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7992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892</Words>
  <Application>Microsoft Office PowerPoint</Application>
  <PresentationFormat>ワイド画面</PresentationFormat>
  <Paragraphs>159</Paragraphs>
  <Slides>21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HG丸ｺﾞｼｯｸM-PRO</vt:lpstr>
      <vt:lpstr>Arial</vt:lpstr>
      <vt:lpstr>Calibri</vt:lpstr>
      <vt:lpstr>Office テーマ</vt:lpstr>
      <vt:lpstr>「がん」について理解しよう！</vt:lpstr>
      <vt:lpstr>授業内容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がん化学療法看護 抗がん剤投与看護師 育成研修①</dc:title>
  <dc:creator>Microsoft アカウント</dc:creator>
  <cp:lastModifiedBy>高木 寛之</cp:lastModifiedBy>
  <cp:revision>112</cp:revision>
  <cp:lastPrinted>2024-12-26T04:39:04Z</cp:lastPrinted>
  <dcterms:created xsi:type="dcterms:W3CDTF">2023-11-07T03:46:58Z</dcterms:created>
  <dcterms:modified xsi:type="dcterms:W3CDTF">2025-02-18T06:08:43Z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2024-12-26T04:39:07Z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80e3fd95-5586-4a25-bb43-a7bb17ccaedb</vt:lpwstr>
  </property>
  <property fmtid="{D5CDD505-2E9C-101B-9397-08002B2CF9AE}" pid="8" name="MSIP_Label_defa4170-0d19-0005-0004-bc88714345d2_ContentBits">
    <vt:lpwstr>0</vt:lpwstr>
  </property>
</Properties>
</file>