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2"/>
  </p:notesMasterIdLst>
  <p:sldIdLst>
    <p:sldId id="259" r:id="rId2"/>
    <p:sldId id="262" r:id="rId3"/>
    <p:sldId id="268" r:id="rId4"/>
    <p:sldId id="271" r:id="rId5"/>
    <p:sldId id="274" r:id="rId6"/>
    <p:sldId id="286" r:id="rId7"/>
    <p:sldId id="289" r:id="rId8"/>
    <p:sldId id="304" r:id="rId9"/>
    <p:sldId id="302" r:id="rId10"/>
    <p:sldId id="334" r:id="rId11"/>
    <p:sldId id="333" r:id="rId12"/>
    <p:sldId id="307" r:id="rId13"/>
    <p:sldId id="332" r:id="rId14"/>
    <p:sldId id="265" r:id="rId15"/>
    <p:sldId id="309" r:id="rId16"/>
    <p:sldId id="330" r:id="rId17"/>
    <p:sldId id="310" r:id="rId18"/>
    <p:sldId id="331" r:id="rId19"/>
    <p:sldId id="311" r:id="rId20"/>
    <p:sldId id="328" r:id="rId21"/>
    <p:sldId id="322" r:id="rId22"/>
    <p:sldId id="323" r:id="rId23"/>
    <p:sldId id="327" r:id="rId24"/>
    <p:sldId id="314" r:id="rId25"/>
    <p:sldId id="316" r:id="rId26"/>
    <p:sldId id="317" r:id="rId27"/>
    <p:sldId id="321" r:id="rId28"/>
    <p:sldId id="319" r:id="rId29"/>
    <p:sldId id="325" r:id="rId30"/>
    <p:sldId id="301"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00"/>
    <a:srgbClr val="FFCC00"/>
    <a:srgbClr val="FF0066"/>
    <a:srgbClr val="9E25AB"/>
    <a:srgbClr val="9900CC"/>
    <a:srgbClr val="CCE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5184" autoAdjust="0"/>
  </p:normalViewPr>
  <p:slideViewPr>
    <p:cSldViewPr>
      <p:cViewPr varScale="1">
        <p:scale>
          <a:sx n="87" d="100"/>
          <a:sy n="87" d="100"/>
        </p:scale>
        <p:origin x="1603" y="62"/>
      </p:cViewPr>
      <p:guideLst/>
    </p:cSldViewPr>
  </p:slideViewPr>
  <p:notesTextViewPr>
    <p:cViewPr>
      <p:scale>
        <a:sx n="1" d="1"/>
        <a:sy n="1" d="1"/>
      </p:scale>
      <p:origin x="0" y="0"/>
    </p:cViewPr>
  </p:notesTextViewPr>
  <p:sorterViewPr>
    <p:cViewPr varScale="1">
      <p:scale>
        <a:sx n="100" d="100"/>
        <a:sy n="100" d="100"/>
      </p:scale>
      <p:origin x="0" y="-2774"/>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41443" cy="344408"/>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4952" y="0"/>
            <a:ext cx="4341443" cy="344408"/>
          </a:xfrm>
          <a:prstGeom prst="rect">
            <a:avLst/>
          </a:prstGeom>
        </p:spPr>
        <p:txBody>
          <a:bodyPr vert="horz" lIns="93113" tIns="46557" rIns="93113" bIns="46557" rtlCol="0"/>
          <a:lstStyle>
            <a:lvl1pPr algn="r">
              <a:defRPr sz="1200"/>
            </a:lvl1pPr>
          </a:lstStyle>
          <a:p>
            <a:fld id="{571B7898-C192-4165-927E-DA37FA6FD7A2}"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3287713" y="515938"/>
            <a:ext cx="3443287" cy="2584450"/>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1001872" y="3271879"/>
            <a:ext cx="8014970" cy="3099673"/>
          </a:xfrm>
          <a:prstGeom prst="rect">
            <a:avLst/>
          </a:prstGeom>
        </p:spPr>
        <p:txBody>
          <a:bodyPr vert="horz" lIns="93113" tIns="46557" rIns="93113" bIns="46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542560"/>
            <a:ext cx="4341443" cy="344408"/>
          </a:xfrm>
          <a:prstGeom prst="rect">
            <a:avLst/>
          </a:prstGeom>
        </p:spPr>
        <p:txBody>
          <a:bodyPr vert="horz" lIns="93113" tIns="46557" rIns="93113" bIns="46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4952" y="6542560"/>
            <a:ext cx="4341443" cy="344408"/>
          </a:xfrm>
          <a:prstGeom prst="rect">
            <a:avLst/>
          </a:prstGeom>
        </p:spPr>
        <p:txBody>
          <a:bodyPr vert="horz" lIns="93113" tIns="46557" rIns="93113" bIns="46557" rtlCol="0" anchor="b"/>
          <a:lstStyle>
            <a:lvl1pPr algn="r">
              <a:defRPr sz="1200"/>
            </a:lvl1pPr>
          </a:lstStyle>
          <a:p>
            <a:fld id="{96BBB197-2DF4-4E91-A988-03D69B58B699}" type="slidenum">
              <a:rPr kumimoji="1" lang="ja-JP" altLang="en-US" smtClean="0"/>
              <a:t>‹#›</a:t>
            </a:fld>
            <a:endParaRPr kumimoji="1" lang="ja-JP" altLang="en-US"/>
          </a:p>
        </p:txBody>
      </p:sp>
    </p:spTree>
    <p:extLst>
      <p:ext uri="{BB962C8B-B14F-4D97-AF65-F5344CB8AC3E}">
        <p14:creationId xmlns:p14="http://schemas.microsoft.com/office/powerpoint/2010/main" val="2366646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a:t>
            </a:fld>
            <a:endParaRPr kumimoji="1" lang="ja-JP" altLang="en-US"/>
          </a:p>
        </p:txBody>
      </p:sp>
    </p:spTree>
    <p:extLst>
      <p:ext uri="{BB962C8B-B14F-4D97-AF65-F5344CB8AC3E}">
        <p14:creationId xmlns:p14="http://schemas.microsoft.com/office/powerpoint/2010/main" val="318441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11</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12</a:t>
            </a:fld>
            <a:endParaRPr kumimoji="1" lang="ja-JP" altLang="en-US"/>
          </a:p>
        </p:txBody>
      </p:sp>
    </p:spTree>
    <p:extLst>
      <p:ext uri="{BB962C8B-B14F-4D97-AF65-F5344CB8AC3E}">
        <p14:creationId xmlns:p14="http://schemas.microsoft.com/office/powerpoint/2010/main" val="160199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13</a:t>
            </a:fld>
            <a:endParaRPr kumimoji="1" lang="ja-JP" altLang="en-US"/>
          </a:p>
        </p:txBody>
      </p:sp>
    </p:spTree>
    <p:extLst>
      <p:ext uri="{BB962C8B-B14F-4D97-AF65-F5344CB8AC3E}">
        <p14:creationId xmlns:p14="http://schemas.microsoft.com/office/powerpoint/2010/main" val="327970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16</a:t>
            </a:fld>
            <a:endParaRPr kumimoji="1" lang="ja-JP" altLang="en-US"/>
          </a:p>
        </p:txBody>
      </p:sp>
    </p:spTree>
    <p:extLst>
      <p:ext uri="{BB962C8B-B14F-4D97-AF65-F5344CB8AC3E}">
        <p14:creationId xmlns:p14="http://schemas.microsoft.com/office/powerpoint/2010/main" val="2083613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18</a:t>
            </a:fld>
            <a:endParaRPr kumimoji="1" lang="ja-JP" altLang="en-US"/>
          </a:p>
        </p:txBody>
      </p:sp>
    </p:spTree>
    <p:extLst>
      <p:ext uri="{BB962C8B-B14F-4D97-AF65-F5344CB8AC3E}">
        <p14:creationId xmlns:p14="http://schemas.microsoft.com/office/powerpoint/2010/main" val="50423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20</a:t>
            </a:fld>
            <a:endParaRPr kumimoji="1" lang="ja-JP" altLang="en-US"/>
          </a:p>
        </p:txBody>
      </p:sp>
    </p:spTree>
    <p:extLst>
      <p:ext uri="{BB962C8B-B14F-4D97-AF65-F5344CB8AC3E}">
        <p14:creationId xmlns:p14="http://schemas.microsoft.com/office/powerpoint/2010/main" val="345166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21</a:t>
            </a:fld>
            <a:endParaRPr kumimoji="1" lang="ja-JP" altLang="en-US"/>
          </a:p>
        </p:txBody>
      </p:sp>
    </p:spTree>
    <p:extLst>
      <p:ext uri="{BB962C8B-B14F-4D97-AF65-F5344CB8AC3E}">
        <p14:creationId xmlns:p14="http://schemas.microsoft.com/office/powerpoint/2010/main" val="132267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22</a:t>
            </a:fld>
            <a:endParaRPr kumimoji="1" lang="ja-JP" altLang="en-US"/>
          </a:p>
        </p:txBody>
      </p:sp>
    </p:spTree>
    <p:extLst>
      <p:ext uri="{BB962C8B-B14F-4D97-AF65-F5344CB8AC3E}">
        <p14:creationId xmlns:p14="http://schemas.microsoft.com/office/powerpoint/2010/main" val="867122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23</a:t>
            </a:fld>
            <a:endParaRPr kumimoji="1" lang="ja-JP" altLang="en-US"/>
          </a:p>
        </p:txBody>
      </p:sp>
    </p:spTree>
    <p:extLst>
      <p:ext uri="{BB962C8B-B14F-4D97-AF65-F5344CB8AC3E}">
        <p14:creationId xmlns:p14="http://schemas.microsoft.com/office/powerpoint/2010/main" val="429182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29</a:t>
            </a:fld>
            <a:endParaRPr kumimoji="1" lang="ja-JP" altLang="en-US"/>
          </a:p>
        </p:txBody>
      </p:sp>
    </p:spTree>
    <p:extLst>
      <p:ext uri="{BB962C8B-B14F-4D97-AF65-F5344CB8AC3E}">
        <p14:creationId xmlns:p14="http://schemas.microsoft.com/office/powerpoint/2010/main" val="4135452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7</a:t>
            </a:fld>
            <a:endParaRPr kumimoji="1" lang="ja-JP" altLang="en-US"/>
          </a:p>
        </p:txBody>
      </p:sp>
    </p:spTree>
    <p:extLst>
      <p:ext uri="{BB962C8B-B14F-4D97-AF65-F5344CB8AC3E}">
        <p14:creationId xmlns:p14="http://schemas.microsoft.com/office/powerpoint/2010/main" val="73099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5291018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8704163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560685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2467733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0863012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068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40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3945970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69921199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0131747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4505531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42227738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3879164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903416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5071509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7192356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9131141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0537489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defPPr>
                <a:defRPr lang="ja-JP"/>
              </a:defPPr>
            </a:lstStyle>
            <a:p>
              <a:endParaRPr/>
            </a:p>
          </p:txBody>
        </p:sp>
        <p:sp>
          <p:nvSpPr>
            <p:cNvPr id="38" name="Freeform 12"/>
            <p:cNvSpPr/>
            <p:nvPr/>
          </p:nvSpPr>
          <p:spPr bwMode="auto">
            <a:xfrm>
              <a:off x="2597151" y="2779713"/>
              <a:ext cx="550863" cy="1978025"/>
            </a:xfrm>
            <a:custGeom>
              <a:avLst/>
              <a:gdLst/>
              <a:ahLst/>
              <a:cxnLst/>
              <a:rect l="0" t="0" r="r" b="b"/>
              <a:pathLst>
                <a:path w="140" h="502">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defPPr>
                <a:defRPr lang="ja-JP"/>
              </a:defPPr>
            </a:lstStyle>
            <a:p>
              <a:endParaRPr/>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defPPr>
                <a:defRPr lang="ja-JP"/>
              </a:defPPr>
            </a:lstStyle>
            <a:p>
              <a:endParaRPr/>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defPPr>
                <a:defRPr lang="ja-JP"/>
              </a:defPPr>
            </a:lstStyle>
            <a:p>
              <a:endParaRPr/>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defPPr>
                <a:defRPr lang="ja-JP"/>
              </a:defPPr>
            </a:lstStyle>
            <a:p>
              <a:endParaRPr/>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defPPr>
                <a:defRPr lang="ja-JP"/>
              </a:defPPr>
            </a:lstStyle>
            <a:p>
              <a:endParaRPr/>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defPPr>
                <a:defRPr lang="ja-JP"/>
              </a:defPPr>
            </a:lstStyle>
            <a:p>
              <a:endParaRPr/>
            </a:p>
          </p:txBody>
        </p:sp>
        <p:sp>
          <p:nvSpPr>
            <p:cNvPr id="44" name="Freeform 18"/>
            <p:cNvSpPr/>
            <p:nvPr/>
          </p:nvSpPr>
          <p:spPr bwMode="auto">
            <a:xfrm>
              <a:off x="3143251" y="4757738"/>
              <a:ext cx="161925" cy="873125"/>
            </a:xfrm>
            <a:custGeom>
              <a:avLst/>
              <a:gdLst/>
              <a:ahLst/>
              <a:cxnLst/>
              <a:rect l="0" t="0" r="r" b="b"/>
              <a:pathLst>
                <a:path w="41" h="22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defPPr>
                <a:defRPr lang="ja-JP"/>
              </a:defPPr>
            </a:lstStyle>
            <a:p>
              <a:endParaRPr/>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defPPr>
                <a:defRPr lang="ja-JP"/>
              </a:defPPr>
            </a:lstStyle>
            <a:p>
              <a:endParaRPr/>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defPPr>
                <a:defRPr lang="ja-JP"/>
              </a:defPPr>
            </a:lstStyle>
            <a:p>
              <a:endParaRPr/>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defPPr>
                <a:defRPr lang="ja-JP"/>
              </a:defPPr>
            </a:lstStyle>
            <a:p>
              <a:endParaRPr/>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defPPr>
                <a:defRPr lang="ja-JP"/>
              </a:defPPr>
            </a:lstStyle>
            <a:p>
              <a:endParaRPr/>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defPPr>
                <a:defRPr lang="ja-JP"/>
              </a:defPPr>
            </a:lstStyle>
            <a:p>
              <a:endParaRPr/>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defPPr>
                <a:defRPr lang="ja-JP"/>
              </a:defPPr>
            </a:lstStyle>
            <a:p>
              <a:endParaRPr/>
            </a:p>
          </p:txBody>
        </p:sp>
        <p:sp>
          <p:nvSpPr>
            <p:cNvPr id="52" name="Freeform 29"/>
            <p:cNvSpPr/>
            <p:nvPr/>
          </p:nvSpPr>
          <p:spPr bwMode="auto">
            <a:xfrm>
              <a:off x="7439026" y="5053013"/>
              <a:ext cx="357188" cy="820738"/>
            </a:xfrm>
            <a:custGeom>
              <a:avLst/>
              <a:gdLst/>
              <a:ahLst/>
              <a:cxnLst/>
              <a:rect l="0" t="0" r="r" b="b"/>
              <a:pathLst>
                <a:path w="90" h="206">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defPPr>
                <a:defRPr lang="ja-JP"/>
              </a:defPPr>
            </a:lstStyle>
            <a:p>
              <a:endParaRPr/>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defPPr>
                <a:defRPr lang="ja-JP"/>
              </a:defPPr>
            </a:lstStyle>
            <a:p>
              <a:endParaRPr/>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defPPr>
                <a:defRPr lang="ja-JP"/>
              </a:defPPr>
            </a:lstStyle>
            <a:p>
              <a:endParaRPr/>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defPPr>
                <a:defRPr lang="ja-JP"/>
              </a:defPPr>
            </a:lstStyle>
            <a:p>
              <a:endParaRPr/>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defPPr>
                <a:defRPr lang="ja-JP"/>
              </a:defPPr>
            </a:lstStyle>
            <a:p>
              <a:endParaRPr/>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defPPr>
                <a:defRPr lang="ja-JP"/>
              </a:defPPr>
            </a:lstStyle>
            <a:p>
              <a:endParaRPr/>
            </a:p>
          </p:txBody>
        </p:sp>
        <p:sp>
          <p:nvSpPr>
            <p:cNvPr id="58" name="Freeform 35"/>
            <p:cNvSpPr/>
            <p:nvPr/>
          </p:nvSpPr>
          <p:spPr bwMode="auto">
            <a:xfrm>
              <a:off x="7494588" y="5664200"/>
              <a:ext cx="100013" cy="209550"/>
            </a:xfrm>
            <a:custGeom>
              <a:avLst/>
              <a:gdLst/>
              <a:ahLst/>
              <a:cxnLst/>
              <a:rect l="0" t="0" r="r" b="b"/>
              <a:pathLst>
                <a:path w="25" h="52">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defPPr>
                <a:defRPr lang="ja-JP"/>
              </a:defPPr>
            </a:lstStyle>
            <a:p>
              <a:endParaRPr/>
            </a:p>
          </p:txBody>
        </p:sp>
        <p:sp>
          <p:nvSpPr>
            <p:cNvPr id="59" name="Freeform 36"/>
            <p:cNvSpPr/>
            <p:nvPr/>
          </p:nvSpPr>
          <p:spPr bwMode="auto">
            <a:xfrm>
              <a:off x="7412038" y="5081588"/>
              <a:ext cx="114300" cy="558800"/>
            </a:xfrm>
            <a:custGeom>
              <a:avLst/>
              <a:gdLst/>
              <a:ahLst/>
              <a:cxnLst/>
              <a:rect l="0" t="0" r="r" b="b"/>
              <a:pathLst>
                <a:path w="28"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defPPr>
                <a:defRPr lang="ja-JP"/>
              </a:defPPr>
            </a:lstStyle>
            <a:p>
              <a:endParaRPr/>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defPPr>
                <a:defRPr lang="ja-JP"/>
              </a:defPPr>
            </a:lstStyle>
            <a:p>
              <a:endParaRPr/>
            </a:p>
          </p:txBody>
        </p:sp>
        <p:sp>
          <p:nvSpPr>
            <p:cNvPr id="61" name="Freeform 38"/>
            <p:cNvSpPr/>
            <p:nvPr/>
          </p:nvSpPr>
          <p:spPr bwMode="auto">
            <a:xfrm>
              <a:off x="7439026" y="5434013"/>
              <a:ext cx="174625" cy="439738"/>
            </a:xfrm>
            <a:custGeom>
              <a:avLst/>
              <a:gdLst/>
              <a:ahLst/>
              <a:cxnLst/>
              <a:rect l="0" t="0" r="r" b="b"/>
              <a:pathLst>
                <a:path w="44" h="11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defPPr>
                <a:defRPr lang="ja-JP"/>
              </a:defPPr>
            </a:lstStyle>
            <a:p>
              <a:endParaRPr/>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ja-JP"/>
            </a:defPPr>
          </a:lstStyle>
          <a:p>
            <a:endParaRPr/>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stStyle>
          <a:p>
            <a:fld id="{4D9FFFB4-400D-1240-AB24-6F86C96D4DFB}" type="datetimeFigureOut">
              <a:rPr lang="en-US"/>
              <a:t>2/27/2025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rgbClr val="FEFFFF"/>
                </a:solidFill>
                <a:latin typeface="+mn-lt"/>
                <a:ea typeface="+mn-ea"/>
                <a:cs typeface="+mn-cs"/>
              </a:defRPr>
            </a:lvl1pPr>
          </a:lstStyle>
          <a:p>
            <a:fld id="{D57F1E4F-1CFF-5643-939E-217C01CDF565}" type="slidenum">
              <a:rPr lang="en-US"/>
              <a:t>‹#›</a:t>
            </a:fld>
            <a:endParaRPr lang="en-US"/>
          </a:p>
        </p:txBody>
      </p:sp>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604613325"/>
      </p:ext>
    </p:extLst>
  </p:cSld>
  <p:clrMap bg1="lt1" tx1="dk1" bg2="lt2" tx2="dk2" accent1="accent1" accent2="accent2" accent3="accent3" accent4="accent4" accent5="accent5" accent6="accent6" hlink="hlink" folHlink="folHlink"/>
  <p:sldLayoutIdLst>
    <p:sldLayoutId id="214748366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6" r:id="rId17"/>
    <p:sldLayoutId id="2147483697" r:id="rId18"/>
  </p:sldLayoutIdLst>
  <p:transition/>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ct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メモ 1">
            <a:extLst>
              <a:ext uri="{FF2B5EF4-FFF2-40B4-BE49-F238E27FC236}">
                <a16:creationId xmlns:a16="http://schemas.microsoft.com/office/drawing/2014/main" id="{F91985E3-7678-5616-66DE-86F07058A46B}"/>
              </a:ext>
            </a:extLst>
          </p:cNvPr>
          <p:cNvSpPr/>
          <p:nvPr/>
        </p:nvSpPr>
        <p:spPr>
          <a:xfrm>
            <a:off x="539552" y="548680"/>
            <a:ext cx="8136904" cy="5870209"/>
          </a:xfrm>
          <a:prstGeom prst="foldedCorner">
            <a:avLst>
              <a:gd name="adj" fmla="val 719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E8BB7F11-C21E-002B-76C3-2125F6EA814C}"/>
              </a:ext>
            </a:extLst>
          </p:cNvPr>
          <p:cNvSpPr txBox="1"/>
          <p:nvPr/>
        </p:nvSpPr>
        <p:spPr>
          <a:xfrm>
            <a:off x="2195736" y="5127575"/>
            <a:ext cx="5112568" cy="923330"/>
          </a:xfrm>
          <a:prstGeom prst="rect">
            <a:avLst/>
          </a:prstGeom>
          <a:noFill/>
        </p:spPr>
        <p:txBody>
          <a:bodyPr wrap="square" rtlCol="0">
            <a:spAutoFit/>
          </a:bodyPr>
          <a:lstStyle/>
          <a:p>
            <a:pPr algn="ctr"/>
            <a:r>
              <a:rPr kumimoji="1" lang="en-US" altLang="ja-JP" dirty="0"/>
              <a:t>2024</a:t>
            </a:r>
            <a:r>
              <a:rPr kumimoji="1" lang="ja-JP" altLang="en-US" dirty="0"/>
              <a:t>年</a:t>
            </a:r>
            <a:r>
              <a:rPr kumimoji="1" lang="en-US" altLang="ja-JP" dirty="0"/>
              <a:t>9</a:t>
            </a:r>
            <a:r>
              <a:rPr kumimoji="1" lang="ja-JP" altLang="en-US" dirty="0"/>
              <a:t>月</a:t>
            </a:r>
            <a:r>
              <a:rPr kumimoji="1" lang="en-US" altLang="ja-JP" dirty="0"/>
              <a:t>5</a:t>
            </a:r>
            <a:r>
              <a:rPr kumimoji="1" lang="ja-JP" altLang="en-US" dirty="0"/>
              <a:t>日</a:t>
            </a:r>
            <a:r>
              <a:rPr kumimoji="1" lang="en-US" altLang="ja-JP" dirty="0"/>
              <a:t>(</a:t>
            </a:r>
            <a:r>
              <a:rPr kumimoji="1" lang="ja-JP" altLang="en-US" dirty="0"/>
              <a:t>木）</a:t>
            </a:r>
            <a:endParaRPr kumimoji="1" lang="en-US" altLang="ja-JP" dirty="0"/>
          </a:p>
          <a:p>
            <a:pPr algn="ctr"/>
            <a:r>
              <a:rPr kumimoji="1" lang="ja-JP" altLang="en-US" dirty="0"/>
              <a:t>岐阜・西濃医療センター　西濃厚生病院</a:t>
            </a:r>
            <a:endParaRPr kumimoji="1" lang="en-US" altLang="ja-JP" dirty="0"/>
          </a:p>
          <a:p>
            <a:pPr algn="ctr"/>
            <a:r>
              <a:rPr kumimoji="1" lang="ja-JP" altLang="en-US" dirty="0"/>
              <a:t>がん看護専門看護師　田上　知江美</a:t>
            </a:r>
          </a:p>
        </p:txBody>
      </p:sp>
      <p:sp>
        <p:nvSpPr>
          <p:cNvPr id="4" name="テキスト ボックス 3">
            <a:extLst>
              <a:ext uri="{FF2B5EF4-FFF2-40B4-BE49-F238E27FC236}">
                <a16:creationId xmlns:a16="http://schemas.microsoft.com/office/drawing/2014/main" id="{96B8C8CF-1E1E-1552-3E15-1A280B79A898}"/>
              </a:ext>
            </a:extLst>
          </p:cNvPr>
          <p:cNvSpPr txBox="1"/>
          <p:nvPr/>
        </p:nvSpPr>
        <p:spPr>
          <a:xfrm>
            <a:off x="1259632" y="1700808"/>
            <a:ext cx="6552728" cy="2123658"/>
          </a:xfrm>
          <a:prstGeom prst="rect">
            <a:avLst/>
          </a:prstGeom>
          <a:noFill/>
        </p:spPr>
        <p:txBody>
          <a:bodyPr wrap="square" rtlCol="0">
            <a:spAutoFit/>
          </a:bodyPr>
          <a:lstStyle/>
          <a:p>
            <a:pPr algn="ctr"/>
            <a:r>
              <a:rPr kumimoji="1" lang="ja-JP" altLang="en-US" sz="2400" dirty="0">
                <a:latin typeface="+mn-ea"/>
              </a:rPr>
              <a:t>令和</a:t>
            </a:r>
            <a:r>
              <a:rPr kumimoji="1" lang="en-US" altLang="ja-JP" sz="2400" dirty="0">
                <a:latin typeface="+mn-ea"/>
              </a:rPr>
              <a:t>6</a:t>
            </a:r>
            <a:r>
              <a:rPr kumimoji="1" lang="ja-JP" altLang="en-US" sz="2400" dirty="0">
                <a:latin typeface="+mn-ea"/>
              </a:rPr>
              <a:t>年度　岐阜県がん教育総合支援事業</a:t>
            </a:r>
            <a:endParaRPr kumimoji="1" lang="en-US" altLang="ja-JP" sz="2400" dirty="0">
              <a:latin typeface="+mn-ea"/>
            </a:endParaRPr>
          </a:p>
          <a:p>
            <a:pPr algn="ctr"/>
            <a:endParaRPr kumimoji="1" lang="en-US" altLang="ja-JP" sz="2400" dirty="0">
              <a:latin typeface="+mn-ea"/>
            </a:endParaRPr>
          </a:p>
          <a:p>
            <a:pPr algn="ctr"/>
            <a:r>
              <a:rPr kumimoji="1" lang="ja-JP" altLang="en-US" sz="6000" b="1" dirty="0">
                <a:latin typeface="BIZ UDPゴシック" panose="020B0400000000000000" pitchFamily="50" charset="-128"/>
                <a:ea typeface="BIZ UDPゴシック" panose="020B0400000000000000" pitchFamily="50" charset="-128"/>
              </a:rPr>
              <a:t>日本のがんの現状</a:t>
            </a:r>
            <a:endParaRPr kumimoji="1" lang="en-US" altLang="ja-JP" sz="6000" b="1" dirty="0">
              <a:latin typeface="BIZ UDPゴシック" panose="020B0400000000000000" pitchFamily="50" charset="-128"/>
              <a:ea typeface="BIZ UDPゴシック" panose="020B0400000000000000" pitchFamily="50" charset="-128"/>
            </a:endParaRPr>
          </a:p>
          <a:p>
            <a:pPr algn="ctr"/>
            <a:endParaRPr kumimoji="1" lang="ja-JP" altLang="en-US" sz="2400" dirty="0">
              <a:latin typeface="+mn-ea"/>
            </a:endParaRPr>
          </a:p>
        </p:txBody>
      </p:sp>
    </p:spTree>
    <p:extLst>
      <p:ext uri="{BB962C8B-B14F-4D97-AF65-F5344CB8AC3E}">
        <p14:creationId xmlns:p14="http://schemas.microsoft.com/office/powerpoint/2010/main" val="7289094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5550707" y="1772507"/>
            <a:ext cx="3208837" cy="294408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lnSpc>
                <a:spcPct val="120000"/>
              </a:lnSpc>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6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サタケさんイラストスライド化拡大-06.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40435" y="2170944"/>
            <a:ext cx="2629379" cy="2433541"/>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447970" y="4957835"/>
            <a:ext cx="4661855" cy="1810309"/>
          </a:xfrm>
          <a:prstGeom prst="wedgeRoundRectCallout">
            <a:avLst>
              <a:gd name="adj1" fmla="val 78274"/>
              <a:gd name="adj2" fmla="val -14334"/>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18000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若い頃からの</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rPr>
              <a:t>望ましい生活習慣が</a:t>
            </a:r>
            <a:endParaRPr lang="en-US" altLang="ja-JP" sz="3600" b="1" dirty="0">
              <a:solidFill>
                <a:srgbClr val="FF9900"/>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rPr>
              <a:t>大切</a:t>
            </a: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ですよ。</a:t>
            </a:r>
          </a:p>
        </p:txBody>
      </p:sp>
      <p:sp>
        <p:nvSpPr>
          <p:cNvPr id="14" name="角丸四角形吹き出し 13"/>
          <p:cNvSpPr/>
          <p:nvPr/>
        </p:nvSpPr>
        <p:spPr>
          <a:xfrm>
            <a:off x="426831" y="2348880"/>
            <a:ext cx="4649225" cy="2412268"/>
          </a:xfrm>
          <a:prstGeom prst="wedgeRoundRectCallout">
            <a:avLst>
              <a:gd name="adj1" fmla="val 78230"/>
              <a:gd name="adj2" fmla="val 63374"/>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18000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細胞の</a:t>
            </a:r>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rPr>
              <a:t>変異は</a:t>
            </a:r>
            <a:endParaRPr kumimoji="1" lang="en-US" altLang="ja-JP" sz="3600" b="1" dirty="0">
              <a:solidFill>
                <a:srgbClr val="FF9900"/>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rPr>
              <a:t>常に起こっており</a:t>
            </a: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br>
              <a:rPr kumimoji="1" lang="en-US" altLang="ja-JP" sz="3600" b="1" i="0" normalizeH="0" noProof="0" dirty="0">
                <a:solidFill>
                  <a:schemeClr val="tx1"/>
                </a:solidFill>
                <a:uLnTx/>
                <a:uFillTx/>
                <a:latin typeface="メイリオ" panose="020B0604030504040204" pitchFamily="50" charset="-128"/>
                <a:ea typeface="メイリオ" panose="020B0604030504040204" pitchFamily="50" charset="-128"/>
              </a:rPr>
            </a:b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長い時間をかけて</a:t>
            </a:r>
            <a:endParaRPr kumimoji="1"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がんになります。</a:t>
            </a:r>
          </a:p>
        </p:txBody>
      </p:sp>
      <p:sp>
        <p:nvSpPr>
          <p:cNvPr id="9" name="テキスト ボックス 8"/>
          <p:cNvSpPr txBox="1"/>
          <p:nvPr/>
        </p:nvSpPr>
        <p:spPr>
          <a:xfrm>
            <a:off x="436494" y="-51289"/>
            <a:ext cx="8280920" cy="1200329"/>
          </a:xfrm>
          <a:prstGeom prst="rect">
            <a:avLst/>
          </a:prstGeom>
          <a:noFill/>
        </p:spPr>
        <p:txBody>
          <a:bodyPr wrap="square" rtlCol="0">
            <a:spAutoFit/>
          </a:bodyPr>
          <a:lstStyle>
            <a:defPPr>
              <a:defRPr lang="ja-JP"/>
            </a:defPPr>
          </a:lstStyle>
          <a:p>
            <a:pPr algn="ctr"/>
            <a:r>
              <a:rPr kumimoji="1" lang="ja-JP" altLang="en-US" sz="3600" b="1" i="0" spc="-5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がんのリスクを減らすための</a:t>
            </a:r>
            <a:endParaRPr lang="en-US" altLang="ja-JP" sz="3600" b="1" spc="-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36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アドバイス</a:t>
            </a:r>
          </a:p>
        </p:txBody>
      </p:sp>
      <p:pic>
        <p:nvPicPr>
          <p:cNvPr id="2050" name="Picture 2" descr="C:\Users\nakamura\Desktop\サタケさんイラストスライド化拡大-07.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72507" y="4191592"/>
            <a:ext cx="2602702" cy="284787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9171B51E-1A20-0169-62A8-D1DCC192D4CF}"/>
              </a:ext>
            </a:extLst>
          </p:cNvPr>
          <p:cNvSpPr txBox="1"/>
          <p:nvPr/>
        </p:nvSpPr>
        <p:spPr>
          <a:xfrm>
            <a:off x="1763688" y="1084882"/>
            <a:ext cx="5904656" cy="1063832"/>
          </a:xfrm>
          <a:prstGeom prst="roundRect">
            <a:avLst>
              <a:gd name="adj" fmla="val 14464"/>
            </a:avLst>
          </a:prstGeom>
          <a:solidFill>
            <a:srgbClr val="FF9900"/>
          </a:solidFill>
        </p:spPr>
        <p:txBody>
          <a:bodyPr wrap="square" tIns="180000" rtlCol="0" anchor="ctr">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r>
              <a:rPr kumimoji="1" lang="ja-JP" altLang="en-US" sz="3500" b="1" i="0" normalizeH="0" noProof="0" dirty="0">
                <a:solidFill>
                  <a:srgbClr val="FFFFFF"/>
                </a:solidFill>
                <a:uLnTx/>
                <a:uFillTx/>
                <a:latin typeface="メイリオ" panose="020B0604030504040204" pitchFamily="50" charset="-128"/>
                <a:ea typeface="メイリオ" panose="020B0604030504040204" pitchFamily="50" charset="-128"/>
              </a:rPr>
              <a:t>生活習慣は自分で</a:t>
            </a:r>
            <a:endParaRPr kumimoji="1" lang="en-US" altLang="ja-JP" sz="3500" b="1" i="0" normalizeH="0" noProof="0" dirty="0">
              <a:solidFill>
                <a:srgbClr val="FFFFFF"/>
              </a:solidFill>
              <a:uLnTx/>
              <a:uFillTx/>
              <a:latin typeface="メイリオ" panose="020B0604030504040204" pitchFamily="50" charset="-128"/>
              <a:ea typeface="メイリオ" panose="020B0604030504040204" pitchFamily="50" charset="-128"/>
            </a:endParaRPr>
          </a:p>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r>
              <a:rPr kumimoji="1" lang="ja-JP" altLang="en-US" sz="3500" b="1" i="0" normalizeH="0" noProof="0" dirty="0">
                <a:solidFill>
                  <a:srgbClr val="FFFFFF"/>
                </a:solidFill>
                <a:uLnTx/>
                <a:uFillTx/>
                <a:latin typeface="メイリオ" panose="020B0604030504040204" pitchFamily="50" charset="-128"/>
                <a:ea typeface="メイリオ" panose="020B0604030504040204" pitchFamily="50" charset="-128"/>
              </a:rPr>
              <a:t>気をつけることができる</a:t>
            </a:r>
          </a:p>
        </p:txBody>
      </p:sp>
    </p:spTree>
    <p:extLst>
      <p:ext uri="{BB962C8B-B14F-4D97-AF65-F5344CB8AC3E}">
        <p14:creationId xmlns:p14="http://schemas.microsoft.com/office/powerpoint/2010/main" val="2671046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3025676" y="1514173"/>
            <a:ext cx="3144123" cy="3124352"/>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a:lnSpc>
                <a:spcPct val="120000"/>
              </a:lnSpc>
            </a:pPr>
            <a:r>
              <a:rPr lang="ja-JP" altLang="ja-JP" sz="4000" b="1"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たばこを吸わない</a:t>
            </a:r>
            <a:endParaRPr lang="ja-JP" altLang="ja-JP" sz="12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2" name="円/楕円 21"/>
          <p:cNvSpPr/>
          <p:nvPr/>
        </p:nvSpPr>
        <p:spPr>
          <a:xfrm>
            <a:off x="1222300" y="3112042"/>
            <a:ext cx="2289649"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バランスの</a:t>
            </a: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よい食事</a:t>
            </a:r>
          </a:p>
        </p:txBody>
      </p:sp>
      <p:grpSp>
        <p:nvGrpSpPr>
          <p:cNvPr id="12" name="グループ化 11"/>
          <p:cNvGrpSpPr/>
          <p:nvPr/>
        </p:nvGrpSpPr>
        <p:grpSpPr>
          <a:xfrm>
            <a:off x="326528" y="-17252"/>
            <a:ext cx="8151156" cy="1751783"/>
            <a:chOff x="326528" y="-17252"/>
            <a:chExt cx="8151156" cy="1751783"/>
          </a:xfrm>
        </p:grpSpPr>
        <p:pic>
          <p:nvPicPr>
            <p:cNvPr id="13"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87215" y="-17252"/>
              <a:ext cx="7190469" cy="1751783"/>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996964" y="433762"/>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lnSpc>
                  <a:spcPts val="4500"/>
                </a:lnSpc>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2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どのような生活を送れば</a:t>
              </a:r>
              <a:br>
                <a:rPr kumimoji="1" lang="en-US" altLang="ja-JP" sz="42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br>
              <a:r>
                <a:rPr kumimoji="1" lang="ja-JP" altLang="en-US" sz="42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よいのだろう</a:t>
              </a:r>
            </a:p>
          </p:txBody>
        </p:sp>
        <p:grpSp>
          <p:nvGrpSpPr>
            <p:cNvPr id="16" name="グループ化 15"/>
            <p:cNvGrpSpPr/>
            <p:nvPr/>
          </p:nvGrpSpPr>
          <p:grpSpPr>
            <a:xfrm>
              <a:off x="326528" y="348797"/>
              <a:ext cx="1008112" cy="1067428"/>
              <a:chOff x="728192" y="921380"/>
              <a:chExt cx="1008112" cy="1067428"/>
            </a:xfrm>
          </p:grpSpPr>
          <p:sp>
            <p:nvSpPr>
              <p:cNvPr id="17" name="円/楕円 16"/>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18" name="テキスト ボックス 17"/>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28" name="円/楕円 27"/>
          <p:cNvSpPr/>
          <p:nvPr/>
        </p:nvSpPr>
        <p:spPr>
          <a:xfrm>
            <a:off x="1222300" y="1483042"/>
            <a:ext cx="2485604"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a:lnSpc>
                <a:spcPct val="120000"/>
              </a:lnSpc>
            </a:pPr>
            <a:r>
              <a:rPr lang="ja-JP" altLang="ja-JP" sz="2400" b="1" dirty="0">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お酒を飲みすぎない</a:t>
            </a:r>
            <a:endParaRPr lang="ja-JP" altLang="ja-JP" sz="12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9" name="円/楕円 18"/>
          <p:cNvSpPr/>
          <p:nvPr/>
        </p:nvSpPr>
        <p:spPr>
          <a:xfrm>
            <a:off x="5637275" y="1451347"/>
            <a:ext cx="2447783" cy="1694468"/>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適正体重</a:t>
            </a:r>
            <a:endParaRPr lang="en-US" altLang="ja-JP"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の維持</a:t>
            </a:r>
          </a:p>
        </p:txBody>
      </p:sp>
      <p:sp>
        <p:nvSpPr>
          <p:cNvPr id="21" name="円/楕円 20"/>
          <p:cNvSpPr/>
          <p:nvPr/>
        </p:nvSpPr>
        <p:spPr>
          <a:xfrm>
            <a:off x="5511280" y="3091319"/>
            <a:ext cx="2573778"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適度な</a:t>
            </a:r>
            <a:br>
              <a:rPr kumimoji="1" lang="en-US" altLang="ja-JP"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運動</a:t>
            </a:r>
          </a:p>
        </p:txBody>
      </p:sp>
      <p:sp>
        <p:nvSpPr>
          <p:cNvPr id="30" name="テキスト ボックス 29"/>
          <p:cNvSpPr txBox="1"/>
          <p:nvPr/>
        </p:nvSpPr>
        <p:spPr>
          <a:xfrm>
            <a:off x="385269" y="4797152"/>
            <a:ext cx="8424936" cy="1355448"/>
          </a:xfrm>
          <a:prstGeom prst="roundRect">
            <a:avLst>
              <a:gd name="adj" fmla="val 14464"/>
            </a:avLst>
          </a:prstGeom>
          <a:solidFill>
            <a:srgbClr val="FF9900"/>
          </a:solidFill>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r>
              <a:rPr kumimoji="1" lang="ja-JP" altLang="en-US" sz="3500" b="1" i="0" normalizeH="0" noProof="0" dirty="0">
                <a:solidFill>
                  <a:srgbClr val="FFFFFF"/>
                </a:solidFill>
                <a:uLnTx/>
                <a:uFillTx/>
                <a:latin typeface="メイリオ" panose="020B0604030504040204" pitchFamily="50" charset="-128"/>
                <a:ea typeface="メイリオ" panose="020B0604030504040204" pitchFamily="50" charset="-128"/>
              </a:rPr>
              <a:t>望ましい生活習慣により</a:t>
            </a:r>
            <a:endParaRPr lang="en-US" altLang="ja-JP" sz="3500" dirty="0">
              <a:latin typeface="メイリオ" panose="020B0604030504040204" pitchFamily="50" charset="-128"/>
              <a:ea typeface="メイリオ" panose="020B0604030504040204" pitchFamily="50" charset="-128"/>
            </a:endParaRPr>
          </a:p>
          <a:p>
            <a:pPr algn="just"/>
            <a:r>
              <a:rPr kumimoji="1" lang="ja-JP" altLang="en-US" sz="3500" b="1" i="0" normalizeH="0" noProof="0" dirty="0">
                <a:solidFill>
                  <a:srgbClr val="FFFFFF"/>
                </a:solidFill>
                <a:uLnTx/>
                <a:uFillTx/>
                <a:latin typeface="メイリオ" panose="020B0604030504040204" pitchFamily="50" charset="-128"/>
                <a:ea typeface="メイリオ" panose="020B0604030504040204" pitchFamily="50" charset="-128"/>
              </a:rPr>
              <a:t>がんになるリスクを減らすことができる</a:t>
            </a:r>
          </a:p>
        </p:txBody>
      </p:sp>
      <p:sp>
        <p:nvSpPr>
          <p:cNvPr id="14" name="テキスト ボックス 13"/>
          <p:cNvSpPr txBox="1"/>
          <p:nvPr/>
        </p:nvSpPr>
        <p:spPr>
          <a:xfrm>
            <a:off x="413417" y="6199976"/>
            <a:ext cx="7992259" cy="400110"/>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1000" b="0" i="0" normalizeH="0" noProof="0" dirty="0">
                <a:solidFill>
                  <a:schemeClr val="tx1">
                    <a:lumMod val="65000"/>
                    <a:lumOff val="3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出典：国立がん研究センター社会と健康研究センター予防研究グループ　科学的根拠に基づく発がん性・がん予防効果の評価とがん予防ガイドライン提言に関する研究を基に国立がん研究センターがん情報サービスが作成）</a:t>
            </a:r>
            <a:endParaRPr kumimoji="1"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06799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8" grpId="0" animBg="1"/>
      <p:bldP spid="19" grpId="0" animBg="1"/>
      <p:bldP spid="21"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4067945" y="404664"/>
            <a:ext cx="4248471" cy="1720346"/>
          </a:xfrm>
          <a:prstGeom prst="wedgeRoundRectCallout">
            <a:avLst>
              <a:gd name="adj1" fmla="val -60462"/>
              <a:gd name="adj2" fmla="val -15098"/>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lIns="180000"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望ましい生活習慣を</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していれば、がんにならないの？</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02" y="961013"/>
            <a:ext cx="2984801" cy="1720346"/>
          </a:xfrm>
          <a:prstGeom prst="rect">
            <a:avLst/>
          </a:prstGeom>
        </p:spPr>
      </p:pic>
      <p:sp>
        <p:nvSpPr>
          <p:cNvPr id="8" name="角丸四角形吹き出し 7"/>
          <p:cNvSpPr/>
          <p:nvPr/>
        </p:nvSpPr>
        <p:spPr>
          <a:xfrm>
            <a:off x="653919" y="2834724"/>
            <a:ext cx="5447406" cy="3413646"/>
          </a:xfrm>
          <a:prstGeom prst="wedgeRoundRectCallout">
            <a:avLst>
              <a:gd name="adj1" fmla="val 64783"/>
              <a:gd name="adj2" fmla="val -842"/>
              <a:gd name="adj3" fmla="val 16667"/>
            </a:avLst>
          </a:prstGeom>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5200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がんの原因には、</a:t>
            </a:r>
            <a:endParaRPr lang="en-US" altLang="ja-JP" sz="3600" b="1" dirty="0">
              <a:solidFill>
                <a:schemeClr val="tx1"/>
              </a:solidFill>
              <a:highlight>
                <a:srgbClr val="FFFF00"/>
              </a:highlight>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わかっていないものも</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あります。</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500" b="1" i="0" normalizeH="0" noProof="0" dirty="0">
                <a:solidFill>
                  <a:srgbClr val="FF9900"/>
                </a:solidFill>
                <a:uLnTx/>
                <a:uFillTx/>
                <a:latin typeface="メイリオ" panose="020B0604030504040204" pitchFamily="50" charset="-128"/>
                <a:ea typeface="メイリオ" panose="020B0604030504040204" pitchFamily="50" charset="-128"/>
              </a:rPr>
              <a:t>がん検診を受けることが大切</a:t>
            </a:r>
            <a:r>
              <a:rPr kumimoji="1" lang="ja-JP" altLang="en-US" sz="4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です。</a:t>
            </a:r>
            <a:endParaRPr lang="en-US" altLang="ja-JP" sz="4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9" name="Picture 2" descr="C:\Users\nakamura\Desktop\サタケさんイラストスライド化拡大-07.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770" y="3861048"/>
            <a:ext cx="2602702" cy="284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90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0B6A781-1DC3-4D4D-9084-A52DD3D89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16" y="1054718"/>
            <a:ext cx="7885348" cy="4471074"/>
          </a:xfrm>
          <a:prstGeom prst="rect">
            <a:avLst/>
          </a:prstGeom>
        </p:spPr>
      </p:pic>
      <p:sp>
        <p:nvSpPr>
          <p:cNvPr id="23" name="角丸四角形吹き出し 22"/>
          <p:cNvSpPr/>
          <p:nvPr/>
        </p:nvSpPr>
        <p:spPr>
          <a:xfrm>
            <a:off x="434544" y="820068"/>
            <a:ext cx="1478472" cy="407542"/>
          </a:xfrm>
          <a:prstGeom prst="wedgeRoundRectCallout">
            <a:avLst>
              <a:gd name="adj1" fmla="val -8861"/>
              <a:gd name="adj2" fmla="val 12256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5</a:t>
            </a:r>
            <a:r>
              <a:rPr kumimoji="1" lang="ja-JP" altLang="en-US"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年生存率</a:t>
            </a:r>
            <a:r>
              <a:rPr kumimoji="1" lang="en-US" altLang="ja-JP" sz="2000" b="1" i="0" normalizeH="0" baseline="3000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2000" b="1" baseline="30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467545" y="218867"/>
            <a:ext cx="8208912" cy="738664"/>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2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がんの進行度と</a:t>
            </a:r>
            <a:r>
              <a:rPr kumimoji="1" lang="en-US" altLang="ja-JP" sz="42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5</a:t>
            </a:r>
            <a:r>
              <a:rPr kumimoji="1" lang="ja-JP" altLang="en-US" sz="42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年生存率の関係</a:t>
            </a:r>
            <a:endParaRPr kumimoji="1" lang="ja-JP" altLang="en-US" sz="4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ED37FCB-138D-9AAD-FA47-7185999CC6E6}"/>
              </a:ext>
            </a:extLst>
          </p:cNvPr>
          <p:cNvSpPr txBox="1"/>
          <p:nvPr/>
        </p:nvSpPr>
        <p:spPr>
          <a:xfrm>
            <a:off x="460322" y="5395474"/>
            <a:ext cx="8424936" cy="1355448"/>
          </a:xfrm>
          <a:prstGeom prst="roundRect">
            <a:avLst>
              <a:gd name="adj" fmla="val 14464"/>
            </a:avLst>
          </a:prstGeom>
          <a:solidFill>
            <a:srgbClr val="FF9900"/>
          </a:solidFill>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r>
              <a:rPr kumimoji="1" lang="ja-JP" altLang="en-US" sz="3500" b="1" i="0" normalizeH="0" noProof="0" dirty="0">
                <a:solidFill>
                  <a:srgbClr val="FFFFFF"/>
                </a:solidFill>
                <a:uLnTx/>
                <a:uFillTx/>
                <a:latin typeface="メイリオ" panose="020B0604030504040204" pitchFamily="50" charset="-128"/>
                <a:ea typeface="メイリオ" panose="020B0604030504040204" pitchFamily="50" charset="-128"/>
              </a:rPr>
              <a:t>がんの</a:t>
            </a:r>
            <a:r>
              <a:rPr kumimoji="1" lang="en-US" altLang="ja-JP" sz="3500" b="1" i="0" normalizeH="0" noProof="0" dirty="0">
                <a:solidFill>
                  <a:srgbClr val="FFFFFF"/>
                </a:solidFill>
                <a:uLnTx/>
                <a:uFillTx/>
                <a:latin typeface="メイリオ" panose="020B0604030504040204" pitchFamily="50" charset="-128"/>
                <a:ea typeface="メイリオ" panose="020B0604030504040204" pitchFamily="50" charset="-128"/>
              </a:rPr>
              <a:t>6</a:t>
            </a:r>
            <a:r>
              <a:rPr kumimoji="1" lang="ja-JP" altLang="en-US" sz="3500" b="1" i="0" normalizeH="0" noProof="0" dirty="0">
                <a:solidFill>
                  <a:srgbClr val="FFFFFF"/>
                </a:solidFill>
                <a:uLnTx/>
                <a:uFillTx/>
                <a:latin typeface="メイリオ" panose="020B0604030504040204" pitchFamily="50" charset="-128"/>
                <a:ea typeface="メイリオ" panose="020B0604030504040204" pitchFamily="50" charset="-128"/>
              </a:rPr>
              <a:t>割近く、早期発見なら約</a:t>
            </a:r>
            <a:r>
              <a:rPr kumimoji="1" lang="en-US" altLang="ja-JP" sz="3500" b="1" i="0" normalizeH="0" noProof="0" dirty="0">
                <a:solidFill>
                  <a:srgbClr val="FFFFFF"/>
                </a:solidFill>
                <a:uLnTx/>
                <a:uFillTx/>
                <a:latin typeface="メイリオ" panose="020B0604030504040204" pitchFamily="50" charset="-128"/>
                <a:ea typeface="メイリオ" panose="020B0604030504040204" pitchFamily="50" charset="-128"/>
              </a:rPr>
              <a:t>9</a:t>
            </a:r>
            <a:r>
              <a:rPr kumimoji="1" lang="ja-JP" altLang="en-US" sz="3500" b="1" i="0" normalizeH="0" noProof="0" dirty="0">
                <a:solidFill>
                  <a:srgbClr val="FFFFFF"/>
                </a:solidFill>
                <a:uLnTx/>
                <a:uFillTx/>
                <a:latin typeface="メイリオ" panose="020B0604030504040204" pitchFamily="50" charset="-128"/>
                <a:ea typeface="メイリオ" panose="020B0604030504040204" pitchFamily="50" charset="-128"/>
              </a:rPr>
              <a:t>割は治ると言われている</a:t>
            </a:r>
          </a:p>
        </p:txBody>
      </p:sp>
    </p:spTree>
    <p:extLst>
      <p:ext uri="{BB962C8B-B14F-4D97-AF65-F5344CB8AC3E}">
        <p14:creationId xmlns:p14="http://schemas.microsoft.com/office/powerpoint/2010/main" val="2024552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0EF69DC-B420-4C1E-91F0-751C65929D2A}"/>
              </a:ext>
            </a:extLst>
          </p:cNvPr>
          <p:cNvGrpSpPr/>
          <p:nvPr/>
        </p:nvGrpSpPr>
        <p:grpSpPr>
          <a:xfrm>
            <a:off x="1979712" y="1196752"/>
            <a:ext cx="4795019" cy="4208583"/>
            <a:chOff x="2124829" y="1148735"/>
            <a:chExt cx="4795019" cy="4208583"/>
          </a:xfrm>
        </p:grpSpPr>
        <p:sp>
          <p:nvSpPr>
            <p:cNvPr id="16" name="円/楕円 15"/>
            <p:cNvSpPr/>
            <p:nvPr/>
          </p:nvSpPr>
          <p:spPr>
            <a:xfrm>
              <a:off x="3232121" y="1148735"/>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stStyle>
            <a:p>
              <a:pPr algn="just"/>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手術療法</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円/楕円 16"/>
            <p:cNvSpPr/>
            <p:nvPr/>
          </p:nvSpPr>
          <p:spPr>
            <a:xfrm>
              <a:off x="2124829" y="2681317"/>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放射線</a:t>
              </a:r>
              <a:endPar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療法</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4" name="グループ化 3"/>
            <p:cNvGrpSpPr/>
            <p:nvPr/>
          </p:nvGrpSpPr>
          <p:grpSpPr>
            <a:xfrm>
              <a:off x="4208120" y="2725341"/>
              <a:ext cx="2711728" cy="2631977"/>
              <a:chOff x="4603431" y="2624638"/>
              <a:chExt cx="2711728" cy="2631977"/>
            </a:xfrm>
          </p:grpSpPr>
          <p:sp>
            <p:nvSpPr>
              <p:cNvPr id="18" name="円/楕円 17"/>
              <p:cNvSpPr/>
              <p:nvPr/>
            </p:nvSpPr>
            <p:spPr>
              <a:xfrm>
                <a:off x="4603431" y="2624638"/>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468000" rIns="0" rtlCol="0" anchor="ctr"/>
              <a:lstStyle>
                <a:defPPr>
                  <a:defRPr lang="ja-JP"/>
                </a:defPPr>
              </a:lstStyle>
              <a:p>
                <a:pPr algn="ct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化学療法</a:t>
                </a:r>
                <a:endParaRPr lang="en-US" altLang="ja-JP" sz="3200" b="1" dirty="0">
                  <a:solidFill>
                    <a:srgbClr val="FF0000"/>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640951" y="3940627"/>
                <a:ext cx="2441695" cy="769441"/>
              </a:xfrm>
              <a:prstGeom prst="rect">
                <a:avLst/>
              </a:prstGeom>
            </p:spPr>
            <p:txBody>
              <a:bodyPr wrap="square">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（抗がん剤など</a:t>
                </a:r>
              </a:p>
              <a:p>
                <a:pPr marL="0" algn="ctr" defTabSz="914400">
                  <a:buNone/>
                  <a:defRPr kumimoji="1" sz="1800" b="0" i="0" normalizeH="0" noProof="0">
                    <a:uLnTx/>
                    <a:uFillTx/>
                    <a:latin typeface="+mn-lt"/>
                    <a:ea typeface="+mn-ea"/>
                    <a:cs typeface="+mn-cs"/>
                  </a:defRPr>
                </a:pPr>
                <a:r>
                  <a:rPr kumimoji="1" lang="ja-JP" altLang="en-US" sz="2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の薬）</a:t>
                </a:r>
              </a:p>
            </p:txBody>
          </p:sp>
        </p:grpSp>
      </p:grpSp>
      <p:sp>
        <p:nvSpPr>
          <p:cNvPr id="10" name="テキスト ボックス 9"/>
          <p:cNvSpPr txBox="1"/>
          <p:nvPr/>
        </p:nvSpPr>
        <p:spPr>
          <a:xfrm>
            <a:off x="2203095" y="182712"/>
            <a:ext cx="4744212" cy="76944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がんの治療法</a:t>
            </a:r>
          </a:p>
        </p:txBody>
      </p:sp>
      <p:sp>
        <p:nvSpPr>
          <p:cNvPr id="23" name="テキスト ボックス 22"/>
          <p:cNvSpPr txBox="1"/>
          <p:nvPr/>
        </p:nvSpPr>
        <p:spPr>
          <a:xfrm>
            <a:off x="395536" y="5054151"/>
            <a:ext cx="8508488" cy="1833194"/>
          </a:xfrm>
          <a:prstGeom prst="rect">
            <a:avLst/>
          </a:prstGeom>
          <a:noFill/>
        </p:spPr>
        <p:txBody>
          <a:bodyPr wrap="square" rtlCol="0">
            <a:spAutoFit/>
          </a:bodyPr>
          <a:lstStyle>
            <a:defPPr>
              <a:defRPr lang="ja-JP"/>
            </a:defPPr>
            <a:lvl1pPr marL="538163" indent="-538163" algn="l" defTabSz="914400" rtl="0" eaLnBrk="1" latinLnBrk="0" hangingPunct="1">
              <a:defRPr kumimoji="1" sz="40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538163" indent="-538163" algn="l" defTabSz="914400">
              <a:lnSpc>
                <a:spcPts val="4500"/>
              </a:lnSpc>
              <a:buNone/>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spc="-10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●がんの種類や状態などにより選ぶ。</a:t>
            </a:r>
            <a:endParaRPr lang="en-US" altLang="ja-JP" spc="-100" dirty="0">
              <a:solidFill>
                <a:schemeClr val="tx1"/>
              </a:solidFill>
              <a:highlight>
                <a:srgbClr val="FFFF00"/>
              </a:highlight>
            </a:endParaRPr>
          </a:p>
          <a:p>
            <a:pPr marL="538163" indent="-538163" algn="l" defTabSz="914400">
              <a:lnSpc>
                <a:spcPts val="4500"/>
              </a:lnSpc>
              <a:buNone/>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spc="-10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●いくつかの治療法を組み合わせる</a:t>
            </a:r>
          </a:p>
          <a:p>
            <a:pPr marL="538163" indent="-538163" algn="l" defTabSz="914400">
              <a:lnSpc>
                <a:spcPts val="4500"/>
              </a:lnSpc>
              <a:buNone/>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spc="-10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　こともある。</a:t>
            </a:r>
            <a:endParaRPr kumimoji="1" lang="ja-JP" altLang="en-US" sz="4000" b="1" i="0" spc="-10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097266" y="1126159"/>
            <a:ext cx="6948929" cy="824351"/>
          </a:xfrm>
          <a:prstGeom prst="roundRect">
            <a:avLst/>
          </a:prstGeom>
          <a:solidFill>
            <a:srgbClr val="0070C0">
              <a:alpha val="90000"/>
            </a:srgbClr>
          </a:solidFill>
        </p:spPr>
        <p:txBody>
          <a:bodyPr wrap="square" tIns="180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800" b="1" i="0" normalizeH="0" noProof="0" dirty="0">
                <a:solidFill>
                  <a:schemeClr val="bg1"/>
                </a:solidFill>
                <a:uLnTx/>
                <a:uFillTx/>
                <a:latin typeface="メイリオ" panose="020B0604030504040204" pitchFamily="50" charset="-128"/>
                <a:ea typeface="メイリオ" panose="020B0604030504040204" pitchFamily="50" charset="-128"/>
              </a:rPr>
              <a:t>治療法は主に三つ</a:t>
            </a:r>
            <a:endParaRPr kumimoji="1" lang="ja-JP" altLang="en-US" sz="4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01707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68469" y="2296852"/>
            <a:ext cx="8364229" cy="4422598"/>
            <a:chOff x="368469" y="2509788"/>
            <a:chExt cx="8364229" cy="4422598"/>
          </a:xfrm>
        </p:grpSpPr>
        <p:sp>
          <p:nvSpPr>
            <p:cNvPr id="23" name="正方形/長方形 22"/>
            <p:cNvSpPr/>
            <p:nvPr/>
          </p:nvSpPr>
          <p:spPr>
            <a:xfrm>
              <a:off x="479425" y="2509788"/>
              <a:ext cx="8192871" cy="466403"/>
            </a:xfrm>
            <a:prstGeom prst="rect">
              <a:avLst/>
            </a:prstGeom>
            <a:solidFill>
              <a:srgbClr val="FF9900"/>
            </a:solidFill>
            <a:ln>
              <a:noFill/>
            </a:ln>
            <a:effectLst/>
          </p:spPr>
          <p:style>
            <a:lnRef idx="1">
              <a:schemeClr val="accent3"/>
            </a:lnRef>
            <a:fillRef idx="2">
              <a:schemeClr val="accent3"/>
            </a:fillRef>
            <a:effectRef idx="1">
              <a:schemeClr val="accent3"/>
            </a:effectRef>
            <a:fontRef idx="minor">
              <a:schemeClr val="dk1"/>
            </a:fontRef>
          </p:style>
          <p:txBody>
            <a:bodyPr wrap="square" tIns="72000" bIns="0" anchor="ctr">
              <a:no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6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特　徴</a:t>
              </a:r>
            </a:p>
          </p:txBody>
        </p:sp>
        <p:sp>
          <p:nvSpPr>
            <p:cNvPr id="26" name="テキスト ボックス 25"/>
            <p:cNvSpPr txBox="1"/>
            <p:nvPr/>
          </p:nvSpPr>
          <p:spPr>
            <a:xfrm>
              <a:off x="368469" y="3087150"/>
              <a:ext cx="8364229" cy="3845236"/>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tIns="72000" rIns="0" bIns="0" anchor="t">
              <a:noAutofit/>
            </a:bodyPr>
            <a:lstStyle>
              <a:defPPr>
                <a:defRPr lang="ja-JP"/>
              </a:defPPr>
              <a:lvl1pPr marL="174625" indent="-174625" algn="l" defTabSz="914400" rtl="0" eaLnBrk="1" fontAlgn="base" latinLnBrk="0" hangingPunct="1">
                <a:spcAft>
                  <a:spcPct val="0"/>
                </a:spcAft>
                <a:defRPr kumimoji="1" sz="2800" b="1" kern="1200">
                  <a:solidFill>
                    <a:srgbClr val="6699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just"/>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早期のがんなら数日間の入院または</a:t>
              </a:r>
              <a:endParaRPr kumimoji="1" lang="en-US" altLang="ja-JP"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lgn="just"/>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通院で治療できる。</a:t>
              </a:r>
              <a:endParaRPr lang="en-US" altLang="ja-JP" sz="3600" dirty="0">
                <a:solidFill>
                  <a:schemeClr val="tx1"/>
                </a:solidFill>
                <a:highlight>
                  <a:srgbClr val="FFFF00"/>
                </a:highlight>
              </a:endParaRPr>
            </a:p>
            <a:p>
              <a:pPr marL="432000" indent="-540000" algn="l" defTabSz="914400" fontAlgn="base">
                <a:spcAft>
                  <a:spcPts val="600"/>
                </a:spcAft>
                <a:buNone/>
                <a:defRPr kumimoji="1" sz="2800" b="1" i="0" normalizeH="0" noProof="0">
                  <a:solidFill>
                    <a:srgbClr val="66990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体への負担は大きいが、</a:t>
              </a:r>
              <a:br>
                <a:rPr kumimoji="1" lang="en-US" altLang="ja-JP"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ロボット手術など、</a:t>
              </a:r>
              <a:br>
                <a:rPr kumimoji="1" lang="en-US" altLang="ja-JP"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負担を軽減する方法も</a:t>
              </a:r>
              <a:br>
                <a:rPr kumimoji="1" lang="en-US" altLang="ja-JP"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普及してきている。</a:t>
              </a:r>
              <a:endParaRPr lang="en-US" altLang="ja-JP" sz="3600" dirty="0">
                <a:solidFill>
                  <a:schemeClr val="tx1"/>
                </a:solidFill>
                <a:highlight>
                  <a:srgbClr val="FFFF00"/>
                </a:highlight>
              </a:endParaRPr>
            </a:p>
          </p:txBody>
        </p:sp>
      </p:grpSp>
      <p:pic>
        <p:nvPicPr>
          <p:cNvPr id="1026" name="Picture 2" descr="C:\Users\nakamura\Desktop\イラスト-14.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58156" y="3822843"/>
            <a:ext cx="3833406" cy="277142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203095" y="182712"/>
            <a:ext cx="4744212" cy="76944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がんの治療法</a:t>
            </a:r>
          </a:p>
        </p:txBody>
      </p:sp>
      <p:sp>
        <p:nvSpPr>
          <p:cNvPr id="11" name="ホームベース 10"/>
          <p:cNvSpPr/>
          <p:nvPr/>
        </p:nvSpPr>
        <p:spPr>
          <a:xfrm>
            <a:off x="0" y="1255887"/>
            <a:ext cx="2090654" cy="896695"/>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just"/>
            <a:r>
              <a:rPr lang="ja-JP" altLang="en-US" sz="3200" b="1" dirty="0">
                <a:solidFill>
                  <a:srgbClr val="00B050"/>
                </a:solidFill>
                <a:latin typeface="メイリオ" panose="020B0604030504040204" pitchFamily="50" charset="-128"/>
                <a:ea typeface="メイリオ" panose="020B0604030504040204" pitchFamily="50" charset="-128"/>
              </a:rPr>
              <a:t>手術療法</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2090654" y="1435800"/>
            <a:ext cx="5955476" cy="784830"/>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手術でがんを取り除く</a:t>
            </a:r>
          </a:p>
        </p:txBody>
      </p:sp>
    </p:spTree>
    <p:extLst>
      <p:ext uri="{BB962C8B-B14F-4D97-AF65-F5344CB8AC3E}">
        <p14:creationId xmlns:p14="http://schemas.microsoft.com/office/powerpoint/2010/main" val="39320285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0BE313B-EF91-6058-A72A-DEA5116A5895}"/>
              </a:ext>
            </a:extLst>
          </p:cNvPr>
          <p:cNvSpPr txBox="1"/>
          <p:nvPr/>
        </p:nvSpPr>
        <p:spPr>
          <a:xfrm>
            <a:off x="323528" y="179147"/>
            <a:ext cx="3816424" cy="769441"/>
          </a:xfrm>
          <a:prstGeom prst="rect">
            <a:avLst/>
          </a:prstGeom>
          <a:noFill/>
        </p:spPr>
        <p:txBody>
          <a:bodyPr wrap="square" rtlCol="0">
            <a:spAutoFit/>
          </a:bodyPr>
          <a:lstStyle/>
          <a:p>
            <a:r>
              <a:rPr kumimoji="1" lang="ja-JP" altLang="en-US" sz="4400" b="1" dirty="0">
                <a:solidFill>
                  <a:schemeClr val="bg1"/>
                </a:solidFill>
              </a:rPr>
              <a:t>ロボット手術</a:t>
            </a:r>
          </a:p>
        </p:txBody>
      </p:sp>
      <p:sp>
        <p:nvSpPr>
          <p:cNvPr id="4" name="テキスト ボックス 3">
            <a:extLst>
              <a:ext uri="{FF2B5EF4-FFF2-40B4-BE49-F238E27FC236}">
                <a16:creationId xmlns:a16="http://schemas.microsoft.com/office/drawing/2014/main" id="{40C3E9B0-F244-68F9-0FAA-1BB5AC7551ED}"/>
              </a:ext>
            </a:extLst>
          </p:cNvPr>
          <p:cNvSpPr txBox="1"/>
          <p:nvPr/>
        </p:nvSpPr>
        <p:spPr>
          <a:xfrm>
            <a:off x="683568" y="5458292"/>
            <a:ext cx="8077827" cy="1174775"/>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16000" rtlCol="0" anchor="ctr" anchorCtr="0">
            <a:noAutofit/>
          </a:bodyPr>
          <a:lstStyle>
            <a:defPPr>
              <a:defRPr lang="ja-JP"/>
            </a:defPPr>
            <a:lvl1pPr marL="0" algn="ctr" defTabSz="914400" rtl="0" eaLnBrk="1" latinLnBrk="0" hangingPunct="1">
              <a:defRPr kumimoji="1" sz="4800" b="1" kern="12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3600" b="1" i="0" normalizeH="0" noProof="0" dirty="0">
                <a:solidFill>
                  <a:srgbClr val="0070C0"/>
                </a:solidFill>
                <a:uLnTx/>
                <a:uFillTx/>
              </a:rPr>
              <a:t>拡大映像を見ながら、</a:t>
            </a:r>
            <a:endParaRPr kumimoji="1" lang="en-US" altLang="ja-JP" sz="3600" b="1" i="0" normalizeH="0" noProof="0" dirty="0">
              <a:solidFill>
                <a:srgbClr val="0070C0"/>
              </a:solidFill>
              <a:uLnTx/>
              <a:uFillTx/>
            </a:endParaRPr>
          </a:p>
          <a:p>
            <a:pPr marL="0" algn="ctr" defTabSz="914400">
              <a:buNone/>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3600" b="1" i="0" normalizeH="0" noProof="0" dirty="0">
                <a:solidFill>
                  <a:srgbClr val="0070C0"/>
                </a:solidFill>
                <a:uLnTx/>
                <a:uFillTx/>
              </a:rPr>
              <a:t>ロボットアームを操作する</a:t>
            </a:r>
            <a:endParaRPr lang="en-US" altLang="ja-JP" sz="3600" dirty="0"/>
          </a:p>
        </p:txBody>
      </p:sp>
      <p:pic>
        <p:nvPicPr>
          <p:cNvPr id="8" name="図 7">
            <a:extLst>
              <a:ext uri="{FF2B5EF4-FFF2-40B4-BE49-F238E27FC236}">
                <a16:creationId xmlns:a16="http://schemas.microsoft.com/office/drawing/2014/main" id="{33458CC6-29E2-E7F9-777D-6B14C0FC3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9" y="2730751"/>
            <a:ext cx="3312941" cy="2484706"/>
          </a:xfrm>
          <a:prstGeom prst="rect">
            <a:avLst/>
          </a:prstGeom>
        </p:spPr>
      </p:pic>
      <p:pic>
        <p:nvPicPr>
          <p:cNvPr id="10" name="図 9">
            <a:extLst>
              <a:ext uri="{FF2B5EF4-FFF2-40B4-BE49-F238E27FC236}">
                <a16:creationId xmlns:a16="http://schemas.microsoft.com/office/drawing/2014/main" id="{BF4228B8-C29C-8DF9-EC98-EB60C2E2F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830" y="994374"/>
            <a:ext cx="5628112" cy="4221083"/>
          </a:xfrm>
          <a:prstGeom prst="rect">
            <a:avLst/>
          </a:prstGeom>
        </p:spPr>
      </p:pic>
      <p:sp>
        <p:nvSpPr>
          <p:cNvPr id="6" name="吹き出し: 角を丸めた四角形 5">
            <a:extLst>
              <a:ext uri="{FF2B5EF4-FFF2-40B4-BE49-F238E27FC236}">
                <a16:creationId xmlns:a16="http://schemas.microsoft.com/office/drawing/2014/main" id="{78A62F7B-A301-70BB-84BC-9CBFBB075DC9}"/>
              </a:ext>
            </a:extLst>
          </p:cNvPr>
          <p:cNvSpPr/>
          <p:nvPr/>
        </p:nvSpPr>
        <p:spPr>
          <a:xfrm>
            <a:off x="6650316" y="1468757"/>
            <a:ext cx="1877590" cy="796389"/>
          </a:xfrm>
          <a:prstGeom prst="wedgeRoundRectCallout">
            <a:avLst>
              <a:gd name="adj1" fmla="val -79941"/>
              <a:gd name="adj2" fmla="val 212167"/>
              <a:gd name="adj3" fmla="val 16667"/>
            </a:avLst>
          </a:prstGeom>
          <a:solidFill>
            <a:srgbClr val="FF99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ロボットアーム</a:t>
            </a:r>
          </a:p>
        </p:txBody>
      </p:sp>
      <p:sp>
        <p:nvSpPr>
          <p:cNvPr id="2" name="吹き出し: 角を丸めた四角形 1">
            <a:extLst>
              <a:ext uri="{FF2B5EF4-FFF2-40B4-BE49-F238E27FC236}">
                <a16:creationId xmlns:a16="http://schemas.microsoft.com/office/drawing/2014/main" id="{96608396-17DA-07D6-B2E1-148167ACF328}"/>
              </a:ext>
            </a:extLst>
          </p:cNvPr>
          <p:cNvSpPr/>
          <p:nvPr/>
        </p:nvSpPr>
        <p:spPr>
          <a:xfrm>
            <a:off x="611481" y="1772816"/>
            <a:ext cx="1152128" cy="648072"/>
          </a:xfrm>
          <a:prstGeom prst="wedgeRoundRectCallout">
            <a:avLst>
              <a:gd name="adj1" fmla="val 15962"/>
              <a:gd name="adj2" fmla="val 226959"/>
              <a:gd name="adj3" fmla="val 16667"/>
            </a:avLst>
          </a:prstGeom>
          <a:solidFill>
            <a:srgbClr val="FF99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医師</a:t>
            </a:r>
          </a:p>
        </p:txBody>
      </p:sp>
      <p:sp>
        <p:nvSpPr>
          <p:cNvPr id="11" name="四角形: 角を丸くする 10">
            <a:extLst>
              <a:ext uri="{FF2B5EF4-FFF2-40B4-BE49-F238E27FC236}">
                <a16:creationId xmlns:a16="http://schemas.microsoft.com/office/drawing/2014/main" id="{3C205D17-A387-A8BC-0ED6-7321386AF60C}"/>
              </a:ext>
            </a:extLst>
          </p:cNvPr>
          <p:cNvSpPr/>
          <p:nvPr/>
        </p:nvSpPr>
        <p:spPr>
          <a:xfrm>
            <a:off x="4680039" y="133361"/>
            <a:ext cx="3940554" cy="7694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effectLst>
                  <a:outerShdw blurRad="38100" dist="38100" dir="2700000" algn="tl">
                    <a:srgbClr val="000000">
                      <a:alpha val="43137"/>
                    </a:srgbClr>
                  </a:outerShdw>
                </a:effectLst>
              </a:rPr>
              <a:t>当院での手術風景</a:t>
            </a:r>
          </a:p>
        </p:txBody>
      </p:sp>
    </p:spTree>
    <p:extLst>
      <p:ext uri="{BB962C8B-B14F-4D97-AF65-F5344CB8AC3E}">
        <p14:creationId xmlns:p14="http://schemas.microsoft.com/office/powerpoint/2010/main" val="26824107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99695" y="2891578"/>
            <a:ext cx="8275993" cy="1958993"/>
            <a:chOff x="366961" y="2613664"/>
            <a:chExt cx="8275993" cy="1958993"/>
          </a:xfrm>
        </p:grpSpPr>
        <p:sp>
          <p:nvSpPr>
            <p:cNvPr id="14" name="正方形/長方形 13"/>
            <p:cNvSpPr/>
            <p:nvPr/>
          </p:nvSpPr>
          <p:spPr>
            <a:xfrm>
              <a:off x="446691" y="2613664"/>
              <a:ext cx="8196263" cy="466403"/>
            </a:xfrm>
            <a:prstGeom prst="rect">
              <a:avLst/>
            </a:prstGeom>
            <a:solidFill>
              <a:srgbClr val="FF9900"/>
            </a:solidFill>
            <a:ln>
              <a:noFill/>
            </a:ln>
            <a:effectLst/>
          </p:spPr>
          <p:style>
            <a:lnRef idx="1">
              <a:schemeClr val="accent3"/>
            </a:lnRef>
            <a:fillRef idx="2">
              <a:schemeClr val="accent3"/>
            </a:fillRef>
            <a:effectRef idx="1">
              <a:schemeClr val="accent3"/>
            </a:effectRef>
            <a:fontRef idx="minor">
              <a:schemeClr val="dk1"/>
            </a:fontRef>
          </p:style>
          <p:txBody>
            <a:bodyPr wrap="square" tIns="72000" bIns="0" anchor="ctr">
              <a:no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6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特　徴</a:t>
              </a:r>
            </a:p>
          </p:txBody>
        </p:sp>
        <p:sp>
          <p:nvSpPr>
            <p:cNvPr id="15" name="テキスト ボックス 14"/>
            <p:cNvSpPr txBox="1"/>
            <p:nvPr/>
          </p:nvSpPr>
          <p:spPr>
            <a:xfrm>
              <a:off x="366961" y="3245633"/>
              <a:ext cx="6692585" cy="132702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tIns="72000" rIns="0" bIns="0" anchor="t">
              <a:noAutofit/>
            </a:bodyPr>
            <a:lstStyle>
              <a:defPPr>
                <a:defRPr lang="ja-JP"/>
              </a:defPPr>
              <a:lvl1pPr marL="174625" indent="-174625" algn="l" defTabSz="914400" rtl="0" eaLnBrk="1" fontAlgn="base" latinLnBrk="0" hangingPunct="1">
                <a:spcAft>
                  <a:spcPct val="0"/>
                </a:spcAft>
                <a:defRPr kumimoji="1" sz="2800" b="1" kern="1200">
                  <a:solidFill>
                    <a:srgbClr val="6699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432000" indent="-540000" algn="l" defTabSz="914400" fontAlgn="base">
                <a:spcAft>
                  <a:spcPts val="600"/>
                </a:spcAft>
                <a:buNone/>
                <a:defRPr kumimoji="1" sz="2800" b="1" i="0" normalizeH="0" noProof="0">
                  <a:solidFill>
                    <a:srgbClr val="66990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通院で治療できる。</a:t>
              </a:r>
              <a:endParaRPr lang="en-US" altLang="ja-JP" sz="3600" spc="-150" dirty="0">
                <a:solidFill>
                  <a:schemeClr val="tx1"/>
                </a:solidFill>
                <a:highlight>
                  <a:srgbClr val="FFFF00"/>
                </a:highlight>
              </a:endParaRPr>
            </a:p>
            <a:p>
              <a:pPr marL="432000" indent="-540000" algn="l" defTabSz="914400" fontAlgn="base">
                <a:spcAft>
                  <a:spcPts val="600"/>
                </a:spcAft>
                <a:buNone/>
                <a:defRPr kumimoji="1" sz="2800" b="1" i="0" normalizeH="0" noProof="0">
                  <a:solidFill>
                    <a:srgbClr val="66990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体への負担が比較的</a:t>
              </a:r>
              <a:endParaRPr lang="en-US" altLang="ja-JP" sz="3600" dirty="0">
                <a:solidFill>
                  <a:schemeClr val="tx1">
                    <a:lumMod val="75000"/>
                    <a:lumOff val="25000"/>
                  </a:schemeClr>
                </a:solidFill>
              </a:endParaRPr>
            </a:p>
            <a:p>
              <a:pPr marL="432000" indent="-540000" algn="l" defTabSz="914400" fontAlgn="base">
                <a:spcAft>
                  <a:spcPts val="600"/>
                </a:spcAft>
                <a:buNone/>
                <a:defRPr kumimoji="1" sz="2800" b="1" i="0" normalizeH="0" noProof="0">
                  <a:solidFill>
                    <a:srgbClr val="66990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少ない。</a:t>
              </a:r>
              <a:endParaRPr lang="en-US" altLang="ja-JP" sz="3600" dirty="0">
                <a:solidFill>
                  <a:schemeClr val="tx1"/>
                </a:solidFill>
                <a:highlight>
                  <a:srgbClr val="FFFF00"/>
                </a:highlight>
              </a:endParaRPr>
            </a:p>
          </p:txBody>
        </p:sp>
      </p:grpSp>
      <p:sp>
        <p:nvSpPr>
          <p:cNvPr id="17" name="ホームベース 16"/>
          <p:cNvSpPr/>
          <p:nvPr/>
        </p:nvSpPr>
        <p:spPr>
          <a:xfrm>
            <a:off x="0" y="1347089"/>
            <a:ext cx="2571596" cy="884697"/>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just"/>
            <a:r>
              <a:rPr kumimoji="1" lang="ja-JP" altLang="en-US" sz="3200" b="1" i="0" normalizeH="0" noProof="0" dirty="0">
                <a:solidFill>
                  <a:srgbClr val="00B050"/>
                </a:solidFill>
                <a:uLnTx/>
                <a:uFillTx/>
                <a:latin typeface="メイリオ" panose="020B0604030504040204" pitchFamily="50" charset="-128"/>
                <a:ea typeface="メイリオ" panose="020B0604030504040204" pitchFamily="50" charset="-128"/>
              </a:rPr>
              <a:t>放射線療法</a:t>
            </a:r>
            <a:endParaRPr lang="ja-JP" alt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正方形/長方形 17"/>
          <p:cNvSpPr/>
          <p:nvPr/>
        </p:nvSpPr>
        <p:spPr>
          <a:xfrm>
            <a:off x="2651006" y="1278922"/>
            <a:ext cx="4801314" cy="1477328"/>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放射線でがんの</a:t>
            </a:r>
            <a:endParaRPr lang="en-US" altLang="ja-JP" sz="45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mn-lt"/>
                <a:ea typeface="+mn-ea"/>
                <a:cs typeface="+mn-cs"/>
              </a:defRPr>
            </a:pPr>
            <a:r>
              <a:rPr kumimoji="1" lang="ja-JP" altLang="en-US" sz="4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細胞を死滅させる</a:t>
            </a:r>
          </a:p>
        </p:txBody>
      </p:sp>
      <p:pic>
        <p:nvPicPr>
          <p:cNvPr id="2050" name="Picture 2" descr="C:\Users\nakamura\Desktop\イラスト-15.png"/>
          <p:cNvPicPr>
            <a:picLocks noChangeAspect="1" noChangeArrowheads="1"/>
          </p:cNvPicPr>
          <p:nvPr/>
        </p:nvPicPr>
        <p:blipFill>
          <a:blip r:embed="rId3">
            <a:extLst>
              <a:ext uri="{28A0092B-C50C-407E-A947-70E740481C1C}">
                <a14:useLocalDpi xmlns:a14="http://schemas.microsoft.com/office/drawing/2010/main" val="0"/>
              </a:ext>
            </a:extLst>
          </a:blip>
          <a:srcRect t="8857"/>
          <a:stretch>
            <a:fillRect/>
          </a:stretch>
        </p:blipFill>
        <p:spPr bwMode="auto">
          <a:xfrm>
            <a:off x="4947093" y="3496691"/>
            <a:ext cx="3863375" cy="302845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203095" y="182712"/>
            <a:ext cx="4744212" cy="76944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がんの治療法</a:t>
            </a:r>
          </a:p>
        </p:txBody>
      </p:sp>
    </p:spTree>
    <p:extLst>
      <p:ext uri="{BB962C8B-B14F-4D97-AF65-F5344CB8AC3E}">
        <p14:creationId xmlns:p14="http://schemas.microsoft.com/office/powerpoint/2010/main" val="4147444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0BE313B-EF91-6058-A72A-DEA5116A5895}"/>
              </a:ext>
            </a:extLst>
          </p:cNvPr>
          <p:cNvSpPr txBox="1"/>
          <p:nvPr/>
        </p:nvSpPr>
        <p:spPr>
          <a:xfrm>
            <a:off x="391251" y="268806"/>
            <a:ext cx="3816424" cy="769441"/>
          </a:xfrm>
          <a:prstGeom prst="rect">
            <a:avLst/>
          </a:prstGeom>
          <a:noFill/>
        </p:spPr>
        <p:txBody>
          <a:bodyPr wrap="square" rtlCol="0">
            <a:spAutoFit/>
          </a:bodyPr>
          <a:lstStyle/>
          <a:p>
            <a:r>
              <a:rPr kumimoji="1" lang="ja-JP" altLang="en-US" sz="4400" b="1" dirty="0">
                <a:solidFill>
                  <a:schemeClr val="bg1"/>
                </a:solidFill>
              </a:rPr>
              <a:t>放射線治療室</a:t>
            </a:r>
          </a:p>
        </p:txBody>
      </p:sp>
      <p:pic>
        <p:nvPicPr>
          <p:cNvPr id="2" name="図 1">
            <a:extLst>
              <a:ext uri="{FF2B5EF4-FFF2-40B4-BE49-F238E27FC236}">
                <a16:creationId xmlns:a16="http://schemas.microsoft.com/office/drawing/2014/main" id="{61ABFB2A-4952-862C-0895-0037C7814F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5" t="-1956" r="-3122" b="-3269"/>
          <a:stretch/>
        </p:blipFill>
        <p:spPr>
          <a:xfrm>
            <a:off x="5285040" y="154793"/>
            <a:ext cx="3672309" cy="2710385"/>
          </a:xfrm>
          <a:prstGeom prst="rect">
            <a:avLst/>
          </a:prstGeom>
        </p:spPr>
      </p:pic>
      <p:pic>
        <p:nvPicPr>
          <p:cNvPr id="3" name="コンテンツ プレースホルダー 5">
            <a:extLst>
              <a:ext uri="{FF2B5EF4-FFF2-40B4-BE49-F238E27FC236}">
                <a16:creationId xmlns:a16="http://schemas.microsoft.com/office/drawing/2014/main" id="{192BCDBB-8477-2422-87B2-2698DF196416}"/>
              </a:ext>
            </a:extLst>
          </p:cNvPr>
          <p:cNvPicPr>
            <a:picLocks noChangeAspect="1"/>
          </p:cNvPicPr>
          <p:nvPr/>
        </p:nvPicPr>
        <p:blipFill rotWithShape="1">
          <a:blip r:embed="rId4">
            <a:extLst>
              <a:ext uri="{28A0092B-C50C-407E-A947-70E740481C1C}">
                <a14:useLocalDpi xmlns:a14="http://schemas.microsoft.com/office/drawing/2010/main" val="0"/>
              </a:ext>
            </a:extLst>
          </a:blip>
          <a:srcRect r="12055"/>
          <a:stretch/>
        </p:blipFill>
        <p:spPr>
          <a:xfrm>
            <a:off x="186651" y="990491"/>
            <a:ext cx="5098389" cy="4323299"/>
          </a:xfrm>
          <a:prstGeom prst="rect">
            <a:avLst/>
          </a:prstGeom>
        </p:spPr>
      </p:pic>
      <p:sp>
        <p:nvSpPr>
          <p:cNvPr id="5" name="吹き出し: 角を丸めた四角形 4">
            <a:extLst>
              <a:ext uri="{FF2B5EF4-FFF2-40B4-BE49-F238E27FC236}">
                <a16:creationId xmlns:a16="http://schemas.microsoft.com/office/drawing/2014/main" id="{8A26756C-086D-3F99-739E-C140BF90841B}"/>
              </a:ext>
            </a:extLst>
          </p:cNvPr>
          <p:cNvSpPr/>
          <p:nvPr/>
        </p:nvSpPr>
        <p:spPr>
          <a:xfrm>
            <a:off x="5796136" y="3140968"/>
            <a:ext cx="1944216" cy="930863"/>
          </a:xfrm>
          <a:prstGeom prst="wedgeRoundRectCallout">
            <a:avLst>
              <a:gd name="adj1" fmla="val -153316"/>
              <a:gd name="adj2" fmla="val -20266"/>
              <a:gd name="adj3" fmla="val 16667"/>
            </a:avLst>
          </a:prstGeom>
          <a:solidFill>
            <a:srgbClr val="FF99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患者さん</a:t>
            </a:r>
            <a:endParaRPr kumimoji="1" lang="en-US" altLang="ja-JP" sz="2400" b="1" dirty="0">
              <a:solidFill>
                <a:schemeClr val="bg1"/>
              </a:solidFill>
              <a:effectLst>
                <a:outerShdw blurRad="38100" dist="38100" dir="2700000" algn="tl">
                  <a:srgbClr val="000000">
                    <a:alpha val="43137"/>
                  </a:srgbClr>
                </a:outerShdw>
              </a:effectLst>
            </a:endParaRPr>
          </a:p>
          <a:p>
            <a:pPr algn="ctr"/>
            <a:r>
              <a:rPr kumimoji="1" lang="ja-JP" altLang="en-US" sz="2400" b="1" dirty="0">
                <a:solidFill>
                  <a:schemeClr val="bg1"/>
                </a:solidFill>
                <a:effectLst>
                  <a:outerShdw blurRad="38100" dist="38100" dir="2700000" algn="tl">
                    <a:srgbClr val="000000">
                      <a:alpha val="43137"/>
                    </a:srgbClr>
                  </a:outerShdw>
                </a:effectLst>
              </a:rPr>
              <a:t>（人形）</a:t>
            </a:r>
          </a:p>
        </p:txBody>
      </p:sp>
      <p:sp>
        <p:nvSpPr>
          <p:cNvPr id="6" name="吹き出し: 角を丸めた四角形 5">
            <a:extLst>
              <a:ext uri="{FF2B5EF4-FFF2-40B4-BE49-F238E27FC236}">
                <a16:creationId xmlns:a16="http://schemas.microsoft.com/office/drawing/2014/main" id="{28D12E4B-BBF1-0961-688F-4584AC314941}"/>
              </a:ext>
            </a:extLst>
          </p:cNvPr>
          <p:cNvSpPr/>
          <p:nvPr/>
        </p:nvSpPr>
        <p:spPr>
          <a:xfrm>
            <a:off x="334674" y="1344846"/>
            <a:ext cx="2383205" cy="769442"/>
          </a:xfrm>
          <a:prstGeom prst="wedgeRoundRectCallout">
            <a:avLst>
              <a:gd name="adj1" fmla="val 87542"/>
              <a:gd name="adj2" fmla="val 95964"/>
              <a:gd name="adj3" fmla="val 16667"/>
            </a:avLst>
          </a:prstGeom>
          <a:solidFill>
            <a:srgbClr val="FF99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ビームが</a:t>
            </a:r>
            <a:endParaRPr kumimoji="1" lang="en-US" altLang="ja-JP" sz="2400" b="1" dirty="0">
              <a:solidFill>
                <a:schemeClr val="bg1"/>
              </a:solidFill>
              <a:effectLst>
                <a:outerShdw blurRad="38100" dist="38100" dir="2700000" algn="tl">
                  <a:srgbClr val="000000">
                    <a:alpha val="43137"/>
                  </a:srgbClr>
                </a:outerShdw>
              </a:effectLst>
            </a:endParaRPr>
          </a:p>
          <a:p>
            <a:pPr algn="ctr"/>
            <a:r>
              <a:rPr kumimoji="1" lang="ja-JP" altLang="en-US" sz="2400" b="1" dirty="0">
                <a:solidFill>
                  <a:schemeClr val="bg1"/>
                </a:solidFill>
                <a:effectLst>
                  <a:outerShdw blurRad="38100" dist="38100" dir="2700000" algn="tl">
                    <a:srgbClr val="000000">
                      <a:alpha val="43137"/>
                    </a:srgbClr>
                  </a:outerShdw>
                </a:effectLst>
              </a:rPr>
              <a:t>出るところ</a:t>
            </a:r>
          </a:p>
        </p:txBody>
      </p:sp>
      <p:sp>
        <p:nvSpPr>
          <p:cNvPr id="7" name="二等辺三角形 6">
            <a:extLst>
              <a:ext uri="{FF2B5EF4-FFF2-40B4-BE49-F238E27FC236}">
                <a16:creationId xmlns:a16="http://schemas.microsoft.com/office/drawing/2014/main" id="{11C73591-9A88-E783-4B6F-0647489330CF}"/>
              </a:ext>
            </a:extLst>
          </p:cNvPr>
          <p:cNvSpPr/>
          <p:nvPr/>
        </p:nvSpPr>
        <p:spPr>
          <a:xfrm>
            <a:off x="3354905" y="2420888"/>
            <a:ext cx="504056" cy="1008112"/>
          </a:xfrm>
          <a:prstGeom prst="triangle">
            <a:avLst/>
          </a:prstGeom>
          <a:solidFill>
            <a:srgbClr val="FFFF0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27A54C5-203F-58E5-12DF-98BFE1D4E5FE}"/>
              </a:ext>
            </a:extLst>
          </p:cNvPr>
          <p:cNvSpPr txBox="1"/>
          <p:nvPr/>
        </p:nvSpPr>
        <p:spPr>
          <a:xfrm>
            <a:off x="683568" y="5414419"/>
            <a:ext cx="8077827" cy="1282012"/>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16000" rtlCol="0" anchor="ctr" anchorCtr="0">
            <a:noAutofit/>
          </a:bodyPr>
          <a:lstStyle>
            <a:defPPr>
              <a:defRPr lang="ja-JP"/>
            </a:defPPr>
            <a:lvl1pPr marL="0" algn="ctr" defTabSz="914400" rtl="0" eaLnBrk="1" latinLnBrk="0" hangingPunct="1">
              <a:defRPr kumimoji="1" sz="4800" b="1" kern="12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lang="ja-JP" altLang="en-US" sz="3600" dirty="0"/>
              <a:t>照射時間は数分</a:t>
            </a:r>
            <a:endParaRPr lang="en-US" altLang="ja-JP" sz="3600" dirty="0"/>
          </a:p>
          <a:p>
            <a:pPr marL="0" algn="ctr" defTabSz="914400">
              <a:buNone/>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lang="ja-JP" altLang="en-US" sz="3600" dirty="0"/>
              <a:t>放射線が当たっても痛くも熱くもない</a:t>
            </a:r>
            <a:endParaRPr lang="en-US" altLang="ja-JP" sz="3600" dirty="0"/>
          </a:p>
        </p:txBody>
      </p:sp>
    </p:spTree>
    <p:extLst>
      <p:ext uri="{BB962C8B-B14F-4D97-AF65-F5344CB8AC3E}">
        <p14:creationId xmlns:p14="http://schemas.microsoft.com/office/powerpoint/2010/main" val="30906914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kamura\Desktop\イラスト-16.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37450" y="3265335"/>
            <a:ext cx="2783022" cy="328513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2203095" y="182712"/>
            <a:ext cx="4744212" cy="76944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がんの治療法</a:t>
            </a:r>
          </a:p>
        </p:txBody>
      </p:sp>
      <p:grpSp>
        <p:nvGrpSpPr>
          <p:cNvPr id="11" name="グループ化 10"/>
          <p:cNvGrpSpPr/>
          <p:nvPr/>
        </p:nvGrpSpPr>
        <p:grpSpPr>
          <a:xfrm>
            <a:off x="291996" y="2933143"/>
            <a:ext cx="8383692" cy="1958993"/>
            <a:chOff x="291996" y="2613664"/>
            <a:chExt cx="8383692" cy="1958993"/>
          </a:xfrm>
        </p:grpSpPr>
        <p:sp>
          <p:nvSpPr>
            <p:cNvPr id="13" name="正方形/長方形 12"/>
            <p:cNvSpPr/>
            <p:nvPr/>
          </p:nvSpPr>
          <p:spPr>
            <a:xfrm>
              <a:off x="479425" y="2613664"/>
              <a:ext cx="8196263" cy="466403"/>
            </a:xfrm>
            <a:prstGeom prst="rect">
              <a:avLst/>
            </a:prstGeom>
            <a:solidFill>
              <a:srgbClr val="FF9900"/>
            </a:solidFill>
            <a:ln>
              <a:noFill/>
            </a:ln>
            <a:effectLst/>
          </p:spPr>
          <p:style>
            <a:lnRef idx="1">
              <a:schemeClr val="accent3"/>
            </a:lnRef>
            <a:fillRef idx="2">
              <a:schemeClr val="accent3"/>
            </a:fillRef>
            <a:effectRef idx="1">
              <a:schemeClr val="accent3"/>
            </a:effectRef>
            <a:fontRef idx="minor">
              <a:schemeClr val="dk1"/>
            </a:fontRef>
          </p:style>
          <p:txBody>
            <a:bodyPr wrap="square" tIns="72000" bIns="0" anchor="ctr">
              <a:no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6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特　徴</a:t>
              </a:r>
            </a:p>
          </p:txBody>
        </p:sp>
        <p:sp>
          <p:nvSpPr>
            <p:cNvPr id="14" name="テキスト ボックス 13"/>
            <p:cNvSpPr txBox="1"/>
            <p:nvPr/>
          </p:nvSpPr>
          <p:spPr>
            <a:xfrm>
              <a:off x="291996" y="3245633"/>
              <a:ext cx="6692585" cy="132702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tIns="72000" rIns="0" bIns="0" anchor="t">
              <a:noAutofit/>
            </a:bodyPr>
            <a:lstStyle>
              <a:defPPr>
                <a:defRPr lang="ja-JP"/>
              </a:defPPr>
              <a:lvl1pPr marL="174625" indent="-174625" algn="l" defTabSz="914400" rtl="0" eaLnBrk="1" fontAlgn="base" latinLnBrk="0" hangingPunct="1">
                <a:spcAft>
                  <a:spcPct val="0"/>
                </a:spcAft>
                <a:defRPr kumimoji="1" sz="2800" b="1" kern="1200">
                  <a:solidFill>
                    <a:srgbClr val="6699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540000" indent="-432000" algn="l" defTabSz="914400" fontAlgn="base">
                <a:spcAft>
                  <a:spcPct val="0"/>
                </a:spcAft>
                <a:buNone/>
                <a:defRPr kumimoji="1" sz="2800" b="1" i="0" normalizeH="0" noProof="0">
                  <a:solidFill>
                    <a:srgbClr val="66990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3600" b="1" i="0" normalizeH="0" noProof="0" dirty="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副作用の可能性もあるが、</a:t>
              </a:r>
              <a:br>
                <a:rPr kumimoji="1" lang="en-US" altLang="ja-JP"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最近では、通院で治療できる場合も増えつつある。</a:t>
              </a:r>
              <a:endParaRPr lang="en-US" altLang="ja-JP" sz="3600" dirty="0">
                <a:solidFill>
                  <a:schemeClr val="tx1"/>
                </a:solidFill>
                <a:highlight>
                  <a:srgbClr val="FFFF00"/>
                </a:highlight>
              </a:endParaRPr>
            </a:p>
          </p:txBody>
        </p:sp>
      </p:grpSp>
      <p:sp>
        <p:nvSpPr>
          <p:cNvPr id="15" name="ホームベース 14"/>
          <p:cNvSpPr/>
          <p:nvPr/>
        </p:nvSpPr>
        <p:spPr>
          <a:xfrm>
            <a:off x="0" y="1484909"/>
            <a:ext cx="2051720" cy="884697"/>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just"/>
            <a:r>
              <a:rPr kumimoji="1" lang="ja-JP" altLang="en-US" sz="3200" b="1" i="0" normalizeH="0" noProof="0" dirty="0">
                <a:solidFill>
                  <a:srgbClr val="00B050"/>
                </a:solidFill>
                <a:uLnTx/>
                <a:uFillTx/>
                <a:latin typeface="メイリオ" panose="020B0604030504040204" pitchFamily="50" charset="-128"/>
                <a:ea typeface="メイリオ" panose="020B0604030504040204" pitchFamily="50" charset="-128"/>
              </a:rPr>
              <a:t>化学療法</a:t>
            </a:r>
            <a:endParaRPr lang="ja-JP" alt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正方形/長方形 15"/>
          <p:cNvSpPr/>
          <p:nvPr/>
        </p:nvSpPr>
        <p:spPr>
          <a:xfrm>
            <a:off x="2131130" y="1278922"/>
            <a:ext cx="6532558" cy="1477328"/>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抗がん剤などの薬により</a:t>
            </a:r>
            <a:br>
              <a:rPr kumimoji="1" lang="en-US" altLang="ja-JP" sz="4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4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がん細胞の増殖を抑える</a:t>
            </a:r>
            <a:endParaRPr lang="ja-JP" altLang="en-US" sz="4500" b="1" spc="-15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229067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179512" y="45848"/>
            <a:ext cx="3532194" cy="1888355"/>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がんって</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どんな病気</a:t>
            </a:r>
            <a:br>
              <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なの？</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5" name="円/楕円 34"/>
          <p:cNvSpPr/>
          <p:nvPr/>
        </p:nvSpPr>
        <p:spPr>
          <a:xfrm>
            <a:off x="5292080" y="5339308"/>
            <a:ext cx="3275488" cy="1519110"/>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72000"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がんは自分に</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関係ない</a:t>
            </a:r>
          </a:p>
        </p:txBody>
      </p:sp>
      <p:sp>
        <p:nvSpPr>
          <p:cNvPr id="36" name="円/楕円 35"/>
          <p:cNvSpPr/>
          <p:nvPr/>
        </p:nvSpPr>
        <p:spPr>
          <a:xfrm>
            <a:off x="46249" y="5090392"/>
            <a:ext cx="3885413" cy="173316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家の人が</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がんになったら</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いやだ</a:t>
            </a:r>
          </a:p>
        </p:txBody>
      </p:sp>
      <p:sp>
        <p:nvSpPr>
          <p:cNvPr id="37" name="円/楕円 36"/>
          <p:cNvSpPr/>
          <p:nvPr/>
        </p:nvSpPr>
        <p:spPr>
          <a:xfrm>
            <a:off x="1866863" y="3800133"/>
            <a:ext cx="3885413" cy="159423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親せきにがんの人が</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いると自分もがんに</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なりやすいの？</a:t>
            </a:r>
          </a:p>
        </p:txBody>
      </p:sp>
      <p:sp>
        <p:nvSpPr>
          <p:cNvPr id="38" name="円/楕円 37"/>
          <p:cNvSpPr/>
          <p:nvPr/>
        </p:nvSpPr>
        <p:spPr>
          <a:xfrm>
            <a:off x="4789692" y="2667814"/>
            <a:ext cx="3256017" cy="163434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若くてもがんに</a:t>
            </a:r>
            <a:br>
              <a:rPr kumimoji="1" lang="en-US" altLang="ja-JP"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なる人が</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いるの？</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9" name="円/楕円 38"/>
          <p:cNvSpPr/>
          <p:nvPr/>
        </p:nvSpPr>
        <p:spPr>
          <a:xfrm>
            <a:off x="4314328" y="103017"/>
            <a:ext cx="4291912" cy="176363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自分は</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将来がんになる</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可能性はあるの？</a:t>
            </a:r>
          </a:p>
        </p:txBody>
      </p:sp>
      <p:sp>
        <p:nvSpPr>
          <p:cNvPr id="41" name="円/楕円 40"/>
          <p:cNvSpPr/>
          <p:nvPr/>
        </p:nvSpPr>
        <p:spPr>
          <a:xfrm>
            <a:off x="5750022" y="3864992"/>
            <a:ext cx="3372242" cy="189415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自分は絶対</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がんに</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なりたくない</a:t>
            </a:r>
          </a:p>
        </p:txBody>
      </p:sp>
      <p:sp>
        <p:nvSpPr>
          <p:cNvPr id="42" name="円/楕円 41"/>
          <p:cNvSpPr/>
          <p:nvPr/>
        </p:nvSpPr>
        <p:spPr>
          <a:xfrm>
            <a:off x="2176698" y="1439701"/>
            <a:ext cx="3885413" cy="180584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何人に</a:t>
            </a:r>
            <a:r>
              <a:rPr kumimoji="1" lang="en-US" altLang="ja-JP"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1</a:t>
            </a: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人が</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がんになるの？</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536" y="5157192"/>
            <a:ext cx="3015322" cy="1737937"/>
          </a:xfrm>
          <a:prstGeom prst="rect">
            <a:avLst/>
          </a:prstGeom>
        </p:spPr>
      </p:pic>
      <p:sp>
        <p:nvSpPr>
          <p:cNvPr id="44" name="円/楕円 43"/>
          <p:cNvSpPr/>
          <p:nvPr/>
        </p:nvSpPr>
        <p:spPr>
          <a:xfrm>
            <a:off x="6372200" y="1649681"/>
            <a:ext cx="2664296" cy="139102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がんを防ぐ</a:t>
            </a:r>
            <a:br>
              <a:rPr kumimoji="1" lang="en-US" altLang="ja-JP"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方法って</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あるの？</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5" name="円/楕円 44"/>
          <p:cNvSpPr/>
          <p:nvPr/>
        </p:nvSpPr>
        <p:spPr>
          <a:xfrm>
            <a:off x="-50060" y="2410041"/>
            <a:ext cx="3537894" cy="19397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年をとったら</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誰でもがんになるの？</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984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36" grpId="0" animBg="1"/>
      <p:bldP spid="37" grpId="0" animBg="1"/>
      <p:bldP spid="38" grpId="0" animBg="1"/>
      <p:bldP spid="39" grpId="0" animBg="1"/>
      <p:bldP spid="41" grpId="0" animBg="1"/>
      <p:bldP spid="42" grpId="0" animBg="1"/>
      <p:bldP spid="44"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C05620-4F3E-D3D7-368A-72C23C3DA4B2}"/>
              </a:ext>
            </a:extLst>
          </p:cNvPr>
          <p:cNvPicPr>
            <a:picLocks noChangeAspect="1"/>
          </p:cNvPicPr>
          <p:nvPr/>
        </p:nvPicPr>
        <p:blipFill rotWithShape="1">
          <a:blip r:embed="rId3">
            <a:extLst>
              <a:ext uri="{28A0092B-C50C-407E-A947-70E740481C1C}">
                <a14:useLocalDpi xmlns:a14="http://schemas.microsoft.com/office/drawing/2010/main" val="0"/>
              </a:ext>
            </a:extLst>
          </a:blip>
          <a:srcRect t="2026"/>
          <a:stretch/>
        </p:blipFill>
        <p:spPr>
          <a:xfrm>
            <a:off x="198696" y="3186186"/>
            <a:ext cx="5400600" cy="3363231"/>
          </a:xfrm>
          <a:prstGeom prst="rect">
            <a:avLst/>
          </a:prstGeom>
        </p:spPr>
      </p:pic>
      <p:pic>
        <p:nvPicPr>
          <p:cNvPr id="6" name="図 5">
            <a:extLst>
              <a:ext uri="{FF2B5EF4-FFF2-40B4-BE49-F238E27FC236}">
                <a16:creationId xmlns:a16="http://schemas.microsoft.com/office/drawing/2014/main" id="{3B87F740-E5AF-15C1-0D67-0C67B5A58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408" y="3284981"/>
            <a:ext cx="3202632" cy="2401433"/>
          </a:xfrm>
          <a:prstGeom prst="rect">
            <a:avLst/>
          </a:prstGeom>
        </p:spPr>
      </p:pic>
      <p:pic>
        <p:nvPicPr>
          <p:cNvPr id="8" name="図 7">
            <a:extLst>
              <a:ext uri="{FF2B5EF4-FFF2-40B4-BE49-F238E27FC236}">
                <a16:creationId xmlns:a16="http://schemas.microsoft.com/office/drawing/2014/main" id="{A1ECA2E0-8CFC-3ADF-6A60-13F54300AF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9081" y="209786"/>
            <a:ext cx="4815959" cy="2843009"/>
          </a:xfrm>
          <a:prstGeom prst="rect">
            <a:avLst/>
          </a:prstGeom>
        </p:spPr>
      </p:pic>
      <p:sp>
        <p:nvSpPr>
          <p:cNvPr id="9" name="テキスト ボックス 8">
            <a:extLst>
              <a:ext uri="{FF2B5EF4-FFF2-40B4-BE49-F238E27FC236}">
                <a16:creationId xmlns:a16="http://schemas.microsoft.com/office/drawing/2014/main" id="{50BE313B-EF91-6058-A72A-DEA5116A5895}"/>
              </a:ext>
            </a:extLst>
          </p:cNvPr>
          <p:cNvSpPr txBox="1"/>
          <p:nvPr/>
        </p:nvSpPr>
        <p:spPr>
          <a:xfrm>
            <a:off x="297824" y="692696"/>
            <a:ext cx="3816424" cy="1446550"/>
          </a:xfrm>
          <a:prstGeom prst="rect">
            <a:avLst/>
          </a:prstGeom>
          <a:noFill/>
        </p:spPr>
        <p:txBody>
          <a:bodyPr wrap="square" rtlCol="0">
            <a:spAutoFit/>
          </a:bodyPr>
          <a:lstStyle/>
          <a:p>
            <a:r>
              <a:rPr kumimoji="1" lang="ja-JP" altLang="en-US" sz="4400" b="1" dirty="0">
                <a:solidFill>
                  <a:schemeClr val="bg1"/>
                </a:solidFill>
              </a:rPr>
              <a:t>外来化学療法センター</a:t>
            </a:r>
          </a:p>
        </p:txBody>
      </p:sp>
      <p:sp>
        <p:nvSpPr>
          <p:cNvPr id="2" name="吹き出し: 角を丸めた四角形 1">
            <a:extLst>
              <a:ext uri="{FF2B5EF4-FFF2-40B4-BE49-F238E27FC236}">
                <a16:creationId xmlns:a16="http://schemas.microsoft.com/office/drawing/2014/main" id="{4CC14A50-4373-CFDE-3157-B6CD769BDDF0}"/>
              </a:ext>
            </a:extLst>
          </p:cNvPr>
          <p:cNvSpPr/>
          <p:nvPr/>
        </p:nvSpPr>
        <p:spPr>
          <a:xfrm>
            <a:off x="3146203" y="2833574"/>
            <a:ext cx="1440160" cy="792088"/>
          </a:xfrm>
          <a:prstGeom prst="wedgeRoundRectCallout">
            <a:avLst>
              <a:gd name="adj1" fmla="val -18849"/>
              <a:gd name="adj2" fmla="val 131044"/>
              <a:gd name="adj3" fmla="val 16667"/>
            </a:avLst>
          </a:prstGeom>
          <a:solidFill>
            <a:srgbClr val="FF99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テレビ</a:t>
            </a:r>
          </a:p>
        </p:txBody>
      </p:sp>
      <p:sp>
        <p:nvSpPr>
          <p:cNvPr id="4" name="吹き出し: 角を丸めた四角形 3">
            <a:extLst>
              <a:ext uri="{FF2B5EF4-FFF2-40B4-BE49-F238E27FC236}">
                <a16:creationId xmlns:a16="http://schemas.microsoft.com/office/drawing/2014/main" id="{23E83C84-5B39-5569-8197-92D8A12107A6}"/>
              </a:ext>
            </a:extLst>
          </p:cNvPr>
          <p:cNvSpPr/>
          <p:nvPr/>
        </p:nvSpPr>
        <p:spPr>
          <a:xfrm>
            <a:off x="627608" y="5769259"/>
            <a:ext cx="2488904" cy="910813"/>
          </a:xfrm>
          <a:prstGeom prst="wedgeRoundRectCallout">
            <a:avLst>
              <a:gd name="adj1" fmla="val 43224"/>
              <a:gd name="adj2" fmla="val -114269"/>
              <a:gd name="adj3" fmla="val 16667"/>
            </a:avLst>
          </a:prstGeom>
          <a:solidFill>
            <a:srgbClr val="FF993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角度を自由に</a:t>
            </a:r>
            <a:endParaRPr kumimoji="1" lang="en-US" altLang="ja-JP" sz="2400" b="1" dirty="0">
              <a:solidFill>
                <a:schemeClr val="bg1"/>
              </a:solidFill>
              <a:effectLst>
                <a:outerShdw blurRad="38100" dist="38100" dir="2700000" algn="tl">
                  <a:srgbClr val="000000">
                    <a:alpha val="43137"/>
                  </a:srgbClr>
                </a:outerShdw>
              </a:effectLst>
            </a:endParaRPr>
          </a:p>
          <a:p>
            <a:pPr algn="ctr"/>
            <a:r>
              <a:rPr kumimoji="1" lang="ja-JP" altLang="en-US" sz="2400" b="1" dirty="0">
                <a:solidFill>
                  <a:schemeClr val="bg1"/>
                </a:solidFill>
                <a:effectLst>
                  <a:outerShdw blurRad="38100" dist="38100" dir="2700000" algn="tl">
                    <a:srgbClr val="000000">
                      <a:alpha val="43137"/>
                    </a:srgbClr>
                  </a:outerShdw>
                </a:effectLst>
              </a:rPr>
              <a:t>調節できる椅子</a:t>
            </a:r>
          </a:p>
        </p:txBody>
      </p:sp>
      <p:sp>
        <p:nvSpPr>
          <p:cNvPr id="5" name="角丸四角形 27">
            <a:extLst>
              <a:ext uri="{FF2B5EF4-FFF2-40B4-BE49-F238E27FC236}">
                <a16:creationId xmlns:a16="http://schemas.microsoft.com/office/drawing/2014/main" id="{2FA0B29D-F365-4F22-CF39-01F485409CD3}"/>
              </a:ext>
            </a:extLst>
          </p:cNvPr>
          <p:cNvSpPr/>
          <p:nvPr/>
        </p:nvSpPr>
        <p:spPr>
          <a:xfrm>
            <a:off x="6245005" y="5475924"/>
            <a:ext cx="2304256" cy="120414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医師・看護師・薬剤師などの　専門家チーム</a:t>
            </a:r>
          </a:p>
        </p:txBody>
      </p:sp>
    </p:spTree>
    <p:extLst>
      <p:ext uri="{BB962C8B-B14F-4D97-AF65-F5344CB8AC3E}">
        <p14:creationId xmlns:p14="http://schemas.microsoft.com/office/powerpoint/2010/main" val="13035330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6791749" y="4734938"/>
            <a:ext cx="1943756" cy="185191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grpSp>
        <p:nvGrpSpPr>
          <p:cNvPr id="21" name="グループ化 20"/>
          <p:cNvGrpSpPr/>
          <p:nvPr/>
        </p:nvGrpSpPr>
        <p:grpSpPr>
          <a:xfrm>
            <a:off x="289520" y="-99390"/>
            <a:ext cx="8685534" cy="1920846"/>
            <a:chOff x="278954" y="-17252"/>
            <a:chExt cx="8685534" cy="1920846"/>
          </a:xfrm>
        </p:grpSpPr>
        <p:pic>
          <p:nvPicPr>
            <p:cNvPr id="22" name="Picture 2" descr="C:\Users\nakamura\Desktop\スライド文字-0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1541" y="-17252"/>
              <a:ext cx="7762947"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2050529" y="453408"/>
              <a:ext cx="6408106"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dirty="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がんの患者の方には、どんなことが起きるのだろう</a:t>
              </a:r>
            </a:p>
          </p:txBody>
        </p:sp>
        <p:grpSp>
          <p:nvGrpSpPr>
            <p:cNvPr id="24" name="グループ化 23"/>
            <p:cNvGrpSpPr/>
            <p:nvPr/>
          </p:nvGrpSpPr>
          <p:grpSpPr>
            <a:xfrm>
              <a:off x="278954" y="386897"/>
              <a:ext cx="1008112" cy="1067428"/>
              <a:chOff x="728192" y="921380"/>
              <a:chExt cx="1008112" cy="1067428"/>
            </a:xfrm>
          </p:grpSpPr>
          <p:sp>
            <p:nvSpPr>
              <p:cNvPr id="25" name="円/楕円 2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6" name="テキスト ボックス 25"/>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2" name="グループ化 1">
            <a:extLst>
              <a:ext uri="{FF2B5EF4-FFF2-40B4-BE49-F238E27FC236}">
                <a16:creationId xmlns:a16="http://schemas.microsoft.com/office/drawing/2014/main" id="{B5178179-E5A6-52E1-9AE0-725625850CFC}"/>
              </a:ext>
            </a:extLst>
          </p:cNvPr>
          <p:cNvGrpSpPr/>
          <p:nvPr/>
        </p:nvGrpSpPr>
        <p:grpSpPr>
          <a:xfrm>
            <a:off x="709174" y="1942487"/>
            <a:ext cx="7662672" cy="2505261"/>
            <a:chOff x="709174" y="1942487"/>
            <a:chExt cx="7662672" cy="2505261"/>
          </a:xfrm>
        </p:grpSpPr>
        <p:sp>
          <p:nvSpPr>
            <p:cNvPr id="13" name="角丸四角形吹き出し 12"/>
            <p:cNvSpPr/>
            <p:nvPr/>
          </p:nvSpPr>
          <p:spPr>
            <a:xfrm>
              <a:off x="3203848" y="1942487"/>
              <a:ext cx="5167998" cy="1342395"/>
            </a:xfrm>
            <a:prstGeom prst="wedgeRoundRectCallout">
              <a:avLst>
                <a:gd name="adj1" fmla="val -59689"/>
                <a:gd name="adj2" fmla="val 1479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●吐き気でつらい。</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体が痛くてつらい。</a:t>
              </a: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en-US" altLang="ja-JP" sz="3200" b="1" dirty="0">
                <a:solidFill>
                  <a:schemeClr val="tx1"/>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709174" y="2016338"/>
              <a:ext cx="2132872" cy="2431410"/>
              <a:chOff x="1992093" y="4402988"/>
              <a:chExt cx="2132872" cy="2431410"/>
            </a:xfrm>
          </p:grpSpPr>
          <p:sp>
            <p:nvSpPr>
              <p:cNvPr id="15" name="円/楕円 14"/>
              <p:cNvSpPr/>
              <p:nvPr/>
            </p:nvSpPr>
            <p:spPr>
              <a:xfrm>
                <a:off x="1996290" y="4402988"/>
                <a:ext cx="2072734" cy="2072734"/>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600" b="1">
                  <a:solidFill>
                    <a:srgbClr val="01B3B7"/>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1992093" y="4495296"/>
                <a:ext cx="2132872" cy="2339102"/>
              </a:xfrm>
              <a:prstGeom prst="rect">
                <a:avLst/>
              </a:prstGeom>
            </p:spPr>
            <p:txBody>
              <a:bodyPr>
                <a:spAutoFit/>
              </a:bodyPr>
              <a:lstStyle>
                <a:defPPr>
                  <a:defRPr lang="ja-JP"/>
                </a:defPPr>
              </a:lstStyle>
              <a:p>
                <a:pPr algn="ctr"/>
                <a:r>
                  <a:rPr kumimoji="1" lang="ja-JP" altLang="en-US" sz="5400" b="1" i="0" normalizeH="0" noProof="0" dirty="0">
                    <a:solidFill>
                      <a:srgbClr val="01B3B7"/>
                    </a:solidFill>
                    <a:uLnTx/>
                    <a:uFillTx/>
                    <a:latin typeface="メイリオ" panose="020B0604030504040204" pitchFamily="50" charset="-128"/>
                    <a:ea typeface="メイリオ" panose="020B0604030504040204" pitchFamily="50" charset="-128"/>
                  </a:rPr>
                  <a:t>体</a:t>
                </a:r>
                <a:br>
                  <a:rPr kumimoji="1" lang="en-US" altLang="ja-JP" sz="44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rgbClr val="01B3B7"/>
                    </a:solidFill>
                    <a:uLnTx/>
                    <a:uFillTx/>
                    <a:latin typeface="メイリオ" panose="020B0604030504040204" pitchFamily="50" charset="-128"/>
                    <a:ea typeface="メイリオ" panose="020B0604030504040204" pitchFamily="50" charset="-128"/>
                  </a:rPr>
                  <a:t>の痛み</a:t>
                </a:r>
                <a:r>
                  <a:rPr kumimoji="1" lang="ja-JP" altLang="en-US" sz="2800" b="1" dirty="0">
                    <a:solidFill>
                      <a:srgbClr val="01B3B7"/>
                    </a:solidFill>
                    <a:latin typeface="メイリオ" panose="020B0604030504040204" pitchFamily="50" charset="-128"/>
                    <a:ea typeface="メイリオ" panose="020B0604030504040204" pitchFamily="50" charset="-128"/>
                  </a:rPr>
                  <a:t>・</a:t>
                </a:r>
                <a:endParaRPr kumimoji="1" lang="en-US" altLang="ja-JP" sz="2800" b="1" dirty="0">
                  <a:solidFill>
                    <a:srgbClr val="01B3B7"/>
                  </a:solidFill>
                  <a:latin typeface="メイリオ" panose="020B0604030504040204" pitchFamily="50" charset="-128"/>
                  <a:ea typeface="メイリオ" panose="020B0604030504040204" pitchFamily="50" charset="-128"/>
                </a:endParaRPr>
              </a:p>
              <a:p>
                <a:pPr algn="ctr"/>
                <a:r>
                  <a:rPr kumimoji="1" lang="ja-JP" altLang="en-US" sz="2800" b="1" dirty="0">
                    <a:solidFill>
                      <a:srgbClr val="01B3B7"/>
                    </a:solidFill>
                    <a:latin typeface="メイリオ" panose="020B0604030504040204" pitchFamily="50" charset="-128"/>
                    <a:ea typeface="メイリオ" panose="020B0604030504040204" pitchFamily="50" charset="-128"/>
                  </a:rPr>
                  <a:t>つらさ</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algn="ctr" defTabSz="914400">
                  <a:buNone/>
                  <a:defRPr kumimoji="1" sz="1800" b="0" i="0" normalizeH="0" noProof="0">
                    <a:uLnTx/>
                    <a:uFillTx/>
                    <a:latin typeface="+mn-lt"/>
                    <a:ea typeface="+mn-ea"/>
                    <a:cs typeface="+mn-cs"/>
                  </a:defRPr>
                </a:pPr>
                <a:endParaRPr kumimoji="1" lang="ja-JP" altLang="en-US" sz="3600" b="1" i="0" normalizeH="0" noProof="0" dirty="0">
                  <a:solidFill>
                    <a:srgbClr val="FF0000"/>
                  </a:solidFill>
                  <a:uLnTx/>
                  <a:uFillTx/>
                  <a:latin typeface="メイリオ" panose="020B0604030504040204" pitchFamily="50" charset="-128"/>
                  <a:ea typeface="メイリオ" panose="020B0604030504040204" pitchFamily="50" charset="-128"/>
                </a:endParaRPr>
              </a:p>
            </p:txBody>
          </p:sp>
        </p:grpSp>
      </p:grpSp>
      <p:grpSp>
        <p:nvGrpSpPr>
          <p:cNvPr id="6" name="グループ化 5">
            <a:extLst>
              <a:ext uri="{FF2B5EF4-FFF2-40B4-BE49-F238E27FC236}">
                <a16:creationId xmlns:a16="http://schemas.microsoft.com/office/drawing/2014/main" id="{00CC637B-307D-E9F5-C38E-1745F5AAE0A4}"/>
              </a:ext>
            </a:extLst>
          </p:cNvPr>
          <p:cNvGrpSpPr/>
          <p:nvPr/>
        </p:nvGrpSpPr>
        <p:grpSpPr>
          <a:xfrm>
            <a:off x="696793" y="3463167"/>
            <a:ext cx="7675053" cy="2526612"/>
            <a:chOff x="696793" y="3463167"/>
            <a:chExt cx="7675053" cy="2526612"/>
          </a:xfrm>
        </p:grpSpPr>
        <p:sp>
          <p:nvSpPr>
            <p:cNvPr id="18" name="角丸四角形吹き出し 12">
              <a:extLst>
                <a:ext uri="{FF2B5EF4-FFF2-40B4-BE49-F238E27FC236}">
                  <a16:creationId xmlns:a16="http://schemas.microsoft.com/office/drawing/2014/main" id="{DA39B2F0-C1BC-47E9-A93B-9BA67C3ABBB5}"/>
                </a:ext>
              </a:extLst>
            </p:cNvPr>
            <p:cNvSpPr/>
            <p:nvPr/>
          </p:nvSpPr>
          <p:spPr>
            <a:xfrm>
              <a:off x="3110799" y="3463167"/>
              <a:ext cx="5261047" cy="2198081"/>
            </a:xfrm>
            <a:prstGeom prst="wedgeRoundRectCallout">
              <a:avLst>
                <a:gd name="adj1" fmla="val -59041"/>
                <a:gd name="adj2" fmla="val 3954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266700" indent="-26670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●将来のことが不安で</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眠れない。</a:t>
              </a:r>
              <a:endParaRPr kumimoji="1" lang="en-US" altLang="ja-JP" sz="3200" b="1" dirty="0">
                <a:solidFill>
                  <a:schemeClr val="tx1"/>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●治療の費用が心配だ。</a:t>
              </a:r>
              <a:br>
                <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sz="2400" b="1" dirty="0">
                <a:solidFill>
                  <a:schemeClr val="tx1"/>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696793" y="3861048"/>
              <a:ext cx="2072734" cy="2128731"/>
              <a:chOff x="5019546" y="4379131"/>
              <a:chExt cx="2072734" cy="2128731"/>
            </a:xfrm>
          </p:grpSpPr>
          <p:sp>
            <p:nvSpPr>
              <p:cNvPr id="16" name="円/楕円 15"/>
              <p:cNvSpPr/>
              <p:nvPr/>
            </p:nvSpPr>
            <p:spPr>
              <a:xfrm>
                <a:off x="5019546" y="4379131"/>
                <a:ext cx="2072734" cy="2072734"/>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600" b="1">
                  <a:solidFill>
                    <a:srgbClr val="01B3B7"/>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5111285" y="4661203"/>
                <a:ext cx="1889256" cy="1846659"/>
              </a:xfrm>
              <a:prstGeom prst="rect">
                <a:avLst/>
              </a:prstGeom>
            </p:spPr>
            <p:txBody>
              <a:bodyPr wrap="square">
                <a:spAutoFit/>
              </a:bodyPr>
              <a:lstStyle>
                <a:defPPr>
                  <a:defRPr lang="ja-JP"/>
                </a:defPPr>
              </a:lstStyle>
              <a:p>
                <a:pPr algn="ctr"/>
                <a:r>
                  <a:rPr kumimoji="1" lang="ja-JP" altLang="en-US" sz="5400" b="1" i="0" normalizeH="0" noProof="0" dirty="0">
                    <a:solidFill>
                      <a:srgbClr val="01B3B7"/>
                    </a:solidFill>
                    <a:uLnTx/>
                    <a:uFillTx/>
                    <a:latin typeface="メイリオ" panose="020B0604030504040204" pitchFamily="50" charset="-128"/>
                    <a:ea typeface="メイリオ" panose="020B0604030504040204" pitchFamily="50" charset="-128"/>
                  </a:rPr>
                  <a:t>心</a:t>
                </a:r>
                <a:br>
                  <a:rPr kumimoji="1" lang="en-US" altLang="ja-JP" sz="44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400" b="1" i="0" normalizeH="0" noProof="0" dirty="0">
                    <a:solidFill>
                      <a:srgbClr val="01B3B7"/>
                    </a:solidFill>
                    <a:uLnTx/>
                    <a:uFillTx/>
                    <a:latin typeface="メイリオ" panose="020B0604030504040204" pitchFamily="50" charset="-128"/>
                    <a:ea typeface="メイリオ" panose="020B0604030504040204" pitchFamily="50" charset="-128"/>
                  </a:rPr>
                  <a:t>のつらさ</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algn="ctr" defTabSz="914400">
                  <a:buNone/>
                  <a:defRPr kumimoji="1" sz="1800" b="0" i="0" normalizeH="0" noProof="0">
                    <a:uLnTx/>
                    <a:uFillTx/>
                    <a:latin typeface="+mn-lt"/>
                    <a:ea typeface="+mn-ea"/>
                    <a:cs typeface="+mn-cs"/>
                  </a:defRPr>
                </a:pPr>
                <a:endParaRPr kumimoji="1" lang="ja-JP" altLang="en-US" sz="3600" b="1" i="0" normalizeH="0" noProof="0" dirty="0">
                  <a:solidFill>
                    <a:srgbClr val="FF0000"/>
                  </a:solidFill>
                  <a:uLnTx/>
                  <a:uFillTx/>
                  <a:latin typeface="メイリオ" panose="020B0604030504040204" pitchFamily="50" charset="-128"/>
                  <a:ea typeface="メイリオ" panose="020B0604030504040204" pitchFamily="50" charset="-128"/>
                </a:endParaRPr>
              </a:p>
            </p:txBody>
          </p:sp>
        </p:grpSp>
      </p:grpSp>
      <p:pic>
        <p:nvPicPr>
          <p:cNvPr id="1026" name="Picture 2" descr="C:\Users\nakamura\Desktop\イラスト-24.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66219" y="4926593"/>
            <a:ext cx="1430321" cy="16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32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278954" y="-17252"/>
            <a:ext cx="9198468" cy="1920846"/>
            <a:chOff x="278954" y="-17252"/>
            <a:chExt cx="9198468" cy="1920846"/>
          </a:xfrm>
        </p:grpSpPr>
        <p:pic>
          <p:nvPicPr>
            <p:cNvPr id="22" name="Picture 2" descr="C:\Users\nakamura\Desktop\スライド文字-0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1541" y="-17252"/>
              <a:ext cx="6898851"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836302" y="443287"/>
              <a:ext cx="764112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がんの治療中に支援が</a:t>
              </a:r>
              <a:br>
                <a:rPr kumimoji="1" lang="en-US" altLang="ja-JP" sz="44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br>
              <a:r>
                <a:rPr kumimoji="1" lang="ja-JP" altLang="en-US" sz="44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必要な人は誰だろう</a:t>
              </a:r>
            </a:p>
          </p:txBody>
        </p:sp>
        <p:grpSp>
          <p:nvGrpSpPr>
            <p:cNvPr id="24" name="グループ化 23"/>
            <p:cNvGrpSpPr/>
            <p:nvPr/>
          </p:nvGrpSpPr>
          <p:grpSpPr>
            <a:xfrm>
              <a:off x="278954" y="386897"/>
              <a:ext cx="1008112" cy="1067428"/>
              <a:chOff x="728192" y="921380"/>
              <a:chExt cx="1008112" cy="1067428"/>
            </a:xfrm>
          </p:grpSpPr>
          <p:sp>
            <p:nvSpPr>
              <p:cNvPr id="25" name="円/楕円 2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6" name="テキスト ボックス 25"/>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9" name="正方形/長方形 18"/>
          <p:cNvSpPr/>
          <p:nvPr/>
        </p:nvSpPr>
        <p:spPr>
          <a:xfrm>
            <a:off x="3975205" y="4215178"/>
            <a:ext cx="5184000" cy="2234413"/>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がん患者だけでなく</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支える</a:t>
            </a:r>
            <a:r>
              <a:rPr kumimoji="1" lang="ja-JP" altLang="en-US" sz="6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家族</a:t>
            </a: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にも</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支援が必要。</a:t>
            </a:r>
            <a:endParaRPr lang="ja-JP" alt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026" name="Picture 2" descr="C:\Users\nakamura\Desktop\illust_170215-01.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239" y="2996952"/>
            <a:ext cx="4084561" cy="411681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2650817" y="1853230"/>
            <a:ext cx="1715003" cy="2070495"/>
            <a:chOff x="2650817" y="1853230"/>
            <a:chExt cx="1715003" cy="2070495"/>
          </a:xfrm>
        </p:grpSpPr>
        <p:sp>
          <p:nvSpPr>
            <p:cNvPr id="14" name="円/楕円 13"/>
            <p:cNvSpPr/>
            <p:nvPr/>
          </p:nvSpPr>
          <p:spPr>
            <a:xfrm>
              <a:off x="2650817" y="1853230"/>
              <a:ext cx="1715003" cy="1681211"/>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normAutofit/>
            </a:bodyP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2739586" y="2010381"/>
              <a:ext cx="1474409" cy="1913344"/>
            </a:xfrm>
            <a:prstGeom prst="rect">
              <a:avLst/>
            </a:prstGeom>
          </p:spPr>
          <p:txBody>
            <a:bodyPr wrap="square">
              <a:spAutoFit/>
            </a:bodyPr>
            <a:lstStyle>
              <a:defPPr>
                <a:defRPr lang="ja-JP"/>
              </a:defPPr>
            </a:lstStyle>
            <a:p>
              <a:pPr algn="ctr"/>
              <a:r>
                <a:rPr kumimoji="1" lang="ja-JP" altLang="en-US" sz="4500" b="1" i="0" normalizeH="0" noProof="0" dirty="0">
                  <a:solidFill>
                    <a:srgbClr val="01B3B7"/>
                  </a:solidFill>
                  <a:uLnTx/>
                  <a:uFillTx/>
                  <a:latin typeface="メイリオ" panose="020B0604030504040204" pitchFamily="50" charset="-128"/>
                  <a:ea typeface="メイリオ" panose="020B0604030504040204" pitchFamily="50" charset="-128"/>
                </a:rPr>
                <a:t>体</a:t>
              </a:r>
              <a:br>
                <a:rPr kumimoji="1" lang="en-US" altLang="ja-JP" sz="37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000" b="1" i="0" normalizeH="0" noProof="0" dirty="0">
                  <a:solidFill>
                    <a:srgbClr val="01B3B7"/>
                  </a:solidFill>
                  <a:uLnTx/>
                  <a:uFillTx/>
                  <a:latin typeface="メイリオ" panose="020B0604030504040204" pitchFamily="50" charset="-128"/>
                  <a:ea typeface="メイリオ" panose="020B0604030504040204" pitchFamily="50" charset="-128"/>
                </a:rPr>
                <a:t>の</a:t>
              </a:r>
              <a:r>
                <a:rPr kumimoji="1" lang="ja-JP" altLang="en-US" sz="2000" b="1" dirty="0">
                  <a:solidFill>
                    <a:srgbClr val="01B3B7"/>
                  </a:solidFill>
                  <a:latin typeface="メイリオ" panose="020B0604030504040204" pitchFamily="50" charset="-128"/>
                  <a:ea typeface="メイリオ" panose="020B0604030504040204" pitchFamily="50" charset="-128"/>
                </a:rPr>
                <a:t>痛み・</a:t>
              </a:r>
              <a:endParaRPr kumimoji="1" lang="en-US" altLang="ja-JP" sz="2000" b="1" dirty="0">
                <a:solidFill>
                  <a:srgbClr val="01B3B7"/>
                </a:solidFill>
                <a:latin typeface="メイリオ" panose="020B0604030504040204" pitchFamily="50" charset="-128"/>
                <a:ea typeface="メイリオ" panose="020B0604030504040204" pitchFamily="50" charset="-128"/>
              </a:endParaRPr>
            </a:p>
            <a:p>
              <a:pPr algn="ctr"/>
              <a:r>
                <a:rPr kumimoji="1" lang="ja-JP" altLang="en-US" sz="2000" b="1" dirty="0">
                  <a:solidFill>
                    <a:srgbClr val="01B3B7"/>
                  </a:solidFill>
                  <a:latin typeface="メイリオ" panose="020B0604030504040204" pitchFamily="50" charset="-128"/>
                  <a:ea typeface="メイリオ" panose="020B0604030504040204" pitchFamily="50" charset="-128"/>
                </a:rPr>
                <a:t>つらさ</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algn="ctr" defTabSz="914400">
                <a:lnSpc>
                  <a:spcPts val="4000"/>
                </a:lnSpc>
                <a:buNone/>
                <a:defRPr kumimoji="1" sz="1800" b="0" i="0" normalizeH="0" noProof="0">
                  <a:uLnTx/>
                  <a:uFillTx/>
                  <a:latin typeface="+mn-lt"/>
                  <a:ea typeface="+mn-ea"/>
                  <a:cs typeface="+mn-cs"/>
                </a:defRPr>
              </a:pPr>
              <a:endParaRPr kumimoji="1" lang="ja-JP" altLang="en-US" sz="3000" b="1" i="0" normalizeH="0" noProof="0" dirty="0">
                <a:solidFill>
                  <a:srgbClr val="FF0000"/>
                </a:solidFill>
                <a:uLnTx/>
                <a:uFillTx/>
                <a:latin typeface="メイリオ" panose="020B0604030504040204" pitchFamily="50" charset="-128"/>
                <a:ea typeface="メイリオ" panose="020B0604030504040204" pitchFamily="50" charset="-128"/>
              </a:endParaRPr>
            </a:p>
          </p:txBody>
        </p:sp>
      </p:grpSp>
      <p:grpSp>
        <p:nvGrpSpPr>
          <p:cNvPr id="20" name="グループ化 19"/>
          <p:cNvGrpSpPr/>
          <p:nvPr/>
        </p:nvGrpSpPr>
        <p:grpSpPr>
          <a:xfrm>
            <a:off x="4776339" y="1853230"/>
            <a:ext cx="1715003" cy="1681211"/>
            <a:chOff x="2635640" y="1853230"/>
            <a:chExt cx="1715003" cy="1681211"/>
          </a:xfrm>
        </p:grpSpPr>
        <p:sp>
          <p:nvSpPr>
            <p:cNvPr id="27" name="円/楕円 26"/>
            <p:cNvSpPr/>
            <p:nvPr/>
          </p:nvSpPr>
          <p:spPr>
            <a:xfrm>
              <a:off x="2635640" y="1853230"/>
              <a:ext cx="1715003" cy="1681211"/>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normAutofit/>
            </a:bodyP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2744650" y="2195047"/>
              <a:ext cx="1474409" cy="1031051"/>
            </a:xfrm>
            <a:prstGeom prst="rect">
              <a:avLst/>
            </a:prstGeom>
          </p:spPr>
          <p:txBody>
            <a:bodyPr wrap="square">
              <a:spAutoFit/>
            </a:bodyPr>
            <a:lstStyle>
              <a:defPPr>
                <a:defRPr lang="ja-JP"/>
              </a:defPPr>
            </a:lstStyle>
            <a:p>
              <a:pPr algn="ctr"/>
              <a:r>
                <a:rPr kumimoji="1" lang="ja-JP" altLang="en-US" sz="3700" b="1" i="0" normalizeH="0" noProof="0" dirty="0">
                  <a:solidFill>
                    <a:srgbClr val="01B3B7"/>
                  </a:solidFill>
                  <a:uLnTx/>
                  <a:uFillTx/>
                  <a:latin typeface="メイリオ" panose="020B0604030504040204" pitchFamily="50" charset="-128"/>
                  <a:ea typeface="メイリオ" panose="020B0604030504040204" pitchFamily="50" charset="-128"/>
                </a:rPr>
                <a:t>心</a:t>
              </a:r>
              <a:br>
                <a:rPr kumimoji="1" lang="en-US" altLang="ja-JP" sz="37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400" b="1" i="0" normalizeH="0" noProof="0" dirty="0">
                  <a:solidFill>
                    <a:srgbClr val="01B3B7"/>
                  </a:solidFill>
                  <a:uLnTx/>
                  <a:uFillTx/>
                  <a:latin typeface="メイリオ" panose="020B0604030504040204" pitchFamily="50" charset="-128"/>
                  <a:ea typeface="メイリオ" panose="020B0604030504040204" pitchFamily="50" charset="-128"/>
                </a:rPr>
                <a:t>のつらさ</a:t>
              </a:r>
              <a:endParaRPr kumimoji="1" lang="ja-JP" altLang="en-US" sz="3000" b="1" i="0" normalizeH="0" noProof="0" dirty="0">
                <a:solidFill>
                  <a:srgbClr val="FF0000"/>
                </a:solidFill>
                <a:uLnTx/>
                <a:uFillTx/>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71037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8B4C99-2A06-74A9-AD02-60D074B5C7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378"/>
          <a:stretch/>
        </p:blipFill>
        <p:spPr>
          <a:xfrm>
            <a:off x="979816" y="3175795"/>
            <a:ext cx="6931400" cy="3459757"/>
          </a:xfrm>
          <a:prstGeom prst="rect">
            <a:avLst/>
          </a:prstGeom>
        </p:spPr>
      </p:pic>
      <p:sp>
        <p:nvSpPr>
          <p:cNvPr id="4" name="角丸四角形 28">
            <a:extLst>
              <a:ext uri="{FF2B5EF4-FFF2-40B4-BE49-F238E27FC236}">
                <a16:creationId xmlns:a16="http://schemas.microsoft.com/office/drawing/2014/main" id="{DEDBA182-FC72-0E9F-706D-5A7EA18B5EFD}"/>
              </a:ext>
            </a:extLst>
          </p:cNvPr>
          <p:cNvSpPr/>
          <p:nvPr/>
        </p:nvSpPr>
        <p:spPr>
          <a:xfrm>
            <a:off x="3981875" y="3354674"/>
            <a:ext cx="2251297"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リハビリ専門職</a:t>
            </a:r>
          </a:p>
        </p:txBody>
      </p:sp>
      <p:sp>
        <p:nvSpPr>
          <p:cNvPr id="5" name="角丸四角形 27">
            <a:extLst>
              <a:ext uri="{FF2B5EF4-FFF2-40B4-BE49-F238E27FC236}">
                <a16:creationId xmlns:a16="http://schemas.microsoft.com/office/drawing/2014/main" id="{5C682AC0-AFD0-0E45-6BC9-38A9E63521E9}"/>
              </a:ext>
            </a:extLst>
          </p:cNvPr>
          <p:cNvSpPr/>
          <p:nvPr/>
        </p:nvSpPr>
        <p:spPr>
          <a:xfrm>
            <a:off x="1017754" y="5291089"/>
            <a:ext cx="187191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公認心理師</a:t>
            </a:r>
            <a:endPar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6" name="角丸四角形 31">
            <a:extLst>
              <a:ext uri="{FF2B5EF4-FFF2-40B4-BE49-F238E27FC236}">
                <a16:creationId xmlns:a16="http://schemas.microsoft.com/office/drawing/2014/main" id="{0847E024-8E80-C53F-9B26-1B1CC38227AF}"/>
              </a:ext>
            </a:extLst>
          </p:cNvPr>
          <p:cNvSpPr/>
          <p:nvPr/>
        </p:nvSpPr>
        <p:spPr>
          <a:xfrm>
            <a:off x="150310" y="4450666"/>
            <a:ext cx="110086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看護師</a:t>
            </a:r>
          </a:p>
        </p:txBody>
      </p:sp>
      <p:sp>
        <p:nvSpPr>
          <p:cNvPr id="7" name="角丸四角形 48">
            <a:extLst>
              <a:ext uri="{FF2B5EF4-FFF2-40B4-BE49-F238E27FC236}">
                <a16:creationId xmlns:a16="http://schemas.microsoft.com/office/drawing/2014/main" id="{C4AB4E77-098E-BAE1-91FA-1A29E2A9EC81}"/>
              </a:ext>
            </a:extLst>
          </p:cNvPr>
          <p:cNvSpPr/>
          <p:nvPr/>
        </p:nvSpPr>
        <p:spPr>
          <a:xfrm>
            <a:off x="6254336" y="5534675"/>
            <a:ext cx="868560"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医師</a:t>
            </a:r>
          </a:p>
        </p:txBody>
      </p:sp>
      <p:sp>
        <p:nvSpPr>
          <p:cNvPr id="8" name="角丸四角形 48">
            <a:extLst>
              <a:ext uri="{FF2B5EF4-FFF2-40B4-BE49-F238E27FC236}">
                <a16:creationId xmlns:a16="http://schemas.microsoft.com/office/drawing/2014/main" id="{95B37ED3-E766-248C-7EBD-D6F9AB58431F}"/>
              </a:ext>
            </a:extLst>
          </p:cNvPr>
          <p:cNvSpPr/>
          <p:nvPr/>
        </p:nvSpPr>
        <p:spPr>
          <a:xfrm>
            <a:off x="3384178" y="5065465"/>
            <a:ext cx="868560"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医師</a:t>
            </a:r>
          </a:p>
        </p:txBody>
      </p:sp>
      <p:sp>
        <p:nvSpPr>
          <p:cNvPr id="32" name="角丸四角形 26">
            <a:extLst>
              <a:ext uri="{FF2B5EF4-FFF2-40B4-BE49-F238E27FC236}">
                <a16:creationId xmlns:a16="http://schemas.microsoft.com/office/drawing/2014/main" id="{D639D2A1-8A6B-5211-5ABD-CB8593FF88E2}"/>
              </a:ext>
            </a:extLst>
          </p:cNvPr>
          <p:cNvSpPr/>
          <p:nvPr/>
        </p:nvSpPr>
        <p:spPr>
          <a:xfrm>
            <a:off x="7301742" y="4717374"/>
            <a:ext cx="1156054"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薬剤師</a:t>
            </a:r>
          </a:p>
        </p:txBody>
      </p:sp>
      <p:sp>
        <p:nvSpPr>
          <p:cNvPr id="33" name="角丸四角形 22">
            <a:extLst>
              <a:ext uri="{FF2B5EF4-FFF2-40B4-BE49-F238E27FC236}">
                <a16:creationId xmlns:a16="http://schemas.microsoft.com/office/drawing/2014/main" id="{30F52A40-E28B-4B5F-AFFF-683DADA8ACD6}"/>
              </a:ext>
            </a:extLst>
          </p:cNvPr>
          <p:cNvSpPr/>
          <p:nvPr/>
        </p:nvSpPr>
        <p:spPr>
          <a:xfrm>
            <a:off x="7639859" y="3621087"/>
            <a:ext cx="1099218"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defPPr>
              <a:defRPr lang="ja-JP"/>
            </a:defPPr>
          </a:lstStyle>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栄養</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fontAlgn="base">
              <a:spcAft>
                <a:spcPct val="0"/>
              </a:spcAft>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normalizeH="0" noProof="0" dirty="0">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管理士</a:t>
            </a:r>
          </a:p>
        </p:txBody>
      </p:sp>
      <p:sp>
        <p:nvSpPr>
          <p:cNvPr id="34" name="テキスト ボックス 33">
            <a:extLst>
              <a:ext uri="{FF2B5EF4-FFF2-40B4-BE49-F238E27FC236}">
                <a16:creationId xmlns:a16="http://schemas.microsoft.com/office/drawing/2014/main" id="{69C7A93B-3F47-3AF2-3198-DF8FF564EE2D}"/>
              </a:ext>
            </a:extLst>
          </p:cNvPr>
          <p:cNvSpPr txBox="1"/>
          <p:nvPr/>
        </p:nvSpPr>
        <p:spPr>
          <a:xfrm>
            <a:off x="533086" y="159505"/>
            <a:ext cx="8077827" cy="1266033"/>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16000" rtlCol="0" anchor="ctr" anchorCtr="0">
            <a:noAutofit/>
          </a:bodyPr>
          <a:lstStyle>
            <a:defPPr>
              <a:defRPr lang="ja-JP"/>
            </a:defPPr>
            <a:lvl1pPr marL="0" algn="ctr" defTabSz="914400" rtl="0" eaLnBrk="1" latinLnBrk="0" hangingPunct="1">
              <a:defRPr kumimoji="1" sz="4800" b="1" kern="12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lang="ja-JP" altLang="en-US" sz="4000" dirty="0"/>
              <a:t>それぞれの分野の専門家が</a:t>
            </a:r>
            <a:endParaRPr lang="en-US" altLang="ja-JP" sz="4000" dirty="0"/>
          </a:p>
          <a:p>
            <a:pPr marL="0" algn="ctr" defTabSz="914400">
              <a:buNone/>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lang="ja-JP" altLang="en-US" sz="4000" dirty="0"/>
              <a:t>チームで患者とその家族を支援</a:t>
            </a:r>
            <a:endParaRPr lang="en-US" altLang="ja-JP" sz="4000" dirty="0"/>
          </a:p>
        </p:txBody>
      </p:sp>
      <p:sp>
        <p:nvSpPr>
          <p:cNvPr id="35" name="テキスト ボックス 34">
            <a:extLst>
              <a:ext uri="{FF2B5EF4-FFF2-40B4-BE49-F238E27FC236}">
                <a16:creationId xmlns:a16="http://schemas.microsoft.com/office/drawing/2014/main" id="{03CF9C6D-97F2-BEBC-5764-EE5E5DC75A46}"/>
              </a:ext>
            </a:extLst>
          </p:cNvPr>
          <p:cNvSpPr txBox="1"/>
          <p:nvPr/>
        </p:nvSpPr>
        <p:spPr>
          <a:xfrm>
            <a:off x="62397" y="1435048"/>
            <a:ext cx="2283553" cy="1791650"/>
          </a:xfrm>
          <a:prstGeom prst="ellipse">
            <a:avLst/>
          </a:prstGeom>
          <a:solidFill>
            <a:schemeClr val="bg1">
              <a:alpha val="80000"/>
            </a:schemeClr>
          </a:solidFill>
          <a:ln>
            <a:noFill/>
          </a:ln>
          <a:effectLst>
            <a:softEdge rad="127000"/>
          </a:effectLst>
        </p:spPr>
        <p:txBody>
          <a:bodyPr wrap="square" tIns="108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治療法の</a:t>
            </a:r>
            <a:br>
              <a:rPr kumimoji="1" lang="en-US" altLang="ja-JP"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選択を</a:t>
            </a:r>
            <a:endParaRPr kumimoji="1" lang="en-US" altLang="ja-JP" sz="2400"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36" name="テキスト ボックス 35">
            <a:extLst>
              <a:ext uri="{FF2B5EF4-FFF2-40B4-BE49-F238E27FC236}">
                <a16:creationId xmlns:a16="http://schemas.microsoft.com/office/drawing/2014/main" id="{42B930E5-A480-20DE-D96F-20CF557A091C}"/>
              </a:ext>
            </a:extLst>
          </p:cNvPr>
          <p:cNvSpPr txBox="1"/>
          <p:nvPr/>
        </p:nvSpPr>
        <p:spPr>
          <a:xfrm>
            <a:off x="2225004" y="1426768"/>
            <a:ext cx="2220512" cy="1774728"/>
          </a:xfrm>
          <a:prstGeom prst="ellipse">
            <a:avLst/>
          </a:prstGeom>
          <a:solidFill>
            <a:schemeClr val="bg1">
              <a:alpha val="80000"/>
            </a:schemeClr>
          </a:solidFill>
          <a:ln>
            <a:noFill/>
          </a:ln>
          <a:effectLst>
            <a:softEdge rad="127000"/>
          </a:effectLst>
        </p:spPr>
        <p:txBody>
          <a:bodyPr wrap="square" tIns="108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痛みを</a:t>
            </a:r>
            <a:br>
              <a:rPr kumimoji="1" lang="en-US" altLang="ja-JP" sz="2400" b="1" i="0" normalizeH="0" noProof="0" dirty="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dirty="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取り除く</a:t>
            </a:r>
          </a:p>
        </p:txBody>
      </p:sp>
      <p:sp>
        <p:nvSpPr>
          <p:cNvPr id="37" name="テキスト ボックス 36">
            <a:extLst>
              <a:ext uri="{FF2B5EF4-FFF2-40B4-BE49-F238E27FC236}">
                <a16:creationId xmlns:a16="http://schemas.microsoft.com/office/drawing/2014/main" id="{47D52EC5-2D06-1721-0112-C05CF772EB24}"/>
              </a:ext>
            </a:extLst>
          </p:cNvPr>
          <p:cNvSpPr txBox="1"/>
          <p:nvPr/>
        </p:nvSpPr>
        <p:spPr>
          <a:xfrm>
            <a:off x="4356567" y="1451239"/>
            <a:ext cx="2456631" cy="1636577"/>
          </a:xfrm>
          <a:prstGeom prst="ellipse">
            <a:avLst/>
          </a:prstGeom>
          <a:solidFill>
            <a:schemeClr val="bg1">
              <a:alpha val="80000"/>
            </a:schemeClr>
          </a:solidFill>
          <a:effectLst>
            <a:softEdge rad="127000"/>
          </a:effectLst>
        </p:spPr>
        <p:txBody>
          <a:bodyPr wrap="square" tIns="144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dirty="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経済面の</a:t>
            </a:r>
            <a:br>
              <a:rPr kumimoji="1" lang="en-US" altLang="ja-JP" sz="2400" b="1" i="0" normalizeH="0" noProof="0" dirty="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normalizeH="0" noProof="0" dirty="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支援をする</a:t>
            </a:r>
            <a:endPar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B9D4A056-8D2A-C6E2-906A-5C73FB786093}"/>
              </a:ext>
            </a:extLst>
          </p:cNvPr>
          <p:cNvSpPr txBox="1"/>
          <p:nvPr/>
        </p:nvSpPr>
        <p:spPr>
          <a:xfrm>
            <a:off x="6724248" y="1512211"/>
            <a:ext cx="2463979" cy="1567033"/>
          </a:xfrm>
          <a:prstGeom prst="ellipse">
            <a:avLst/>
          </a:prstGeom>
          <a:solidFill>
            <a:schemeClr val="bg1">
              <a:alpha val="80000"/>
            </a:schemeClr>
          </a:solidFill>
          <a:ln>
            <a:noFill/>
          </a:ln>
          <a:effectLst>
            <a:softEdge rad="127000"/>
          </a:effectLst>
        </p:spPr>
        <p:txBody>
          <a:bodyPr wrap="square" tIns="144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400" b="1" i="0" normalizeH="0" noProof="0">
                <a:solidFill>
                  <a:srgbClr val="FF860D"/>
                </a:solidFill>
                <a:uLnTx/>
                <a:uFillTx/>
                <a:latin typeface="メイリオ" panose="020B0604030504040204" pitchFamily="50" charset="-128"/>
                <a:ea typeface="メイリオ" panose="020B0604030504040204" pitchFamily="50" charset="-128"/>
                <a:cs typeface="メイリオ" panose="020B0604030504040204" pitchFamily="50" charset="-128"/>
              </a:rPr>
              <a:t>日常生活を取り戻す</a:t>
            </a:r>
            <a:endParaRPr kumimoji="1" lang="ja-JP" altLang="en-US" sz="2400" b="1">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415880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事例</a:t>
            </a:r>
            <a:r>
              <a:rPr kumimoji="1" lang="en-US" altLang="ja-JP" sz="3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1</a:t>
            </a:r>
            <a:endParaRPr lang="ja-JP" altLang="en-US" sz="3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54823" y="2722203"/>
            <a:ext cx="5604457" cy="1569660"/>
          </a:xfrm>
          <a:prstGeom prst="rect">
            <a:avLst/>
          </a:prstGeom>
          <a:noFill/>
        </p:spPr>
        <p:txBody>
          <a:bodyPr wrap="square" rtlCol="0">
            <a:spAutoFit/>
          </a:bodyPr>
          <a:lstStyle>
            <a:defPPr>
              <a:defRPr lang="ja-JP"/>
            </a:defPPr>
          </a:lstStyle>
          <a:p>
            <a:pPr marL="0" algn="l" defTabSz="914400">
              <a:spcAft>
                <a:spcPts val="600"/>
              </a:spcAft>
              <a:buNone/>
              <a:defRPr kumimoji="1" sz="1800" b="0"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友人といる時間は、病気とは何の関係もない自分でいられる時間です。</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54823" y="4347803"/>
            <a:ext cx="8334077" cy="2062103"/>
          </a:xfrm>
          <a:prstGeom prst="rect">
            <a:avLst/>
          </a:prstGeom>
          <a:noFill/>
        </p:spPr>
        <p:txBody>
          <a:bodyPr wrap="square" rtlCol="0">
            <a:spAutoFit/>
          </a:bodyPr>
          <a:lstStyle>
            <a:defPPr>
              <a:defRPr lang="ja-JP"/>
            </a:defPPr>
          </a:lstStyle>
          <a:p>
            <a:pPr marL="0" algn="l" defTabSz="914400">
              <a:spcAft>
                <a:spcPts val="600"/>
              </a:spcAft>
              <a:buNone/>
              <a:defRPr kumimoji="1" sz="1800" b="0"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何でもない話をして、一緒に笑って、　　　　　　　　　　　　共に過ごすことで、「患者」としてではない、　これまでどおりの「自分」を取り戻せる　　ような気がします。</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020272" y="6021288"/>
            <a:ext cx="1800200" cy="307777"/>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400" b="1" i="0" normalizeH="0" noProof="0" dirty="0">
                <a:uLnTx/>
                <a:uFillTx/>
                <a:latin typeface="+mn-lt"/>
                <a:ea typeface="+mn-ea"/>
                <a:cs typeface="+mn-cs"/>
              </a:rPr>
              <a:t>（患者手記より）</a:t>
            </a:r>
          </a:p>
        </p:txBody>
      </p:sp>
      <p:grpSp>
        <p:nvGrpSpPr>
          <p:cNvPr id="16" name="グループ化 15"/>
          <p:cNvGrpSpPr>
            <a:grpSpLocks noChangeAspect="1"/>
          </p:cNvGrpSpPr>
          <p:nvPr/>
        </p:nvGrpSpPr>
        <p:grpSpPr>
          <a:xfrm>
            <a:off x="1361219" y="-8334"/>
            <a:ext cx="7963309" cy="1809524"/>
            <a:chOff x="1413971" y="-26783"/>
            <a:chExt cx="7963309" cy="1809524"/>
          </a:xfrm>
        </p:grpSpPr>
        <p:pic>
          <p:nvPicPr>
            <p:cNvPr id="20"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がん患者とどのように</a:t>
              </a:r>
              <a:endParaRPr lang="en-US" altLang="ja-JP" sz="4000">
                <a:solidFill>
                  <a:schemeClr val="tx1">
                    <a:lumMod val="75000"/>
                    <a:lumOff val="25000"/>
                  </a:schemeClr>
                </a:solidFill>
                <a:effectLst/>
              </a:endParaRPr>
            </a:p>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接すればよいのだろう</a:t>
              </a:r>
              <a:endParaRPr lang="en-US" altLang="ja-JP" sz="4000">
                <a:solidFill>
                  <a:schemeClr val="tx1">
                    <a:lumMod val="75000"/>
                    <a:lumOff val="25000"/>
                  </a:schemeClr>
                </a:solidFill>
                <a:effectLst/>
              </a:endParaRPr>
            </a:p>
          </p:txBody>
        </p:sp>
      </p:grpSp>
      <p:grpSp>
        <p:nvGrpSpPr>
          <p:cNvPr id="22" name="グループ化 21"/>
          <p:cNvGrpSpPr/>
          <p:nvPr/>
        </p:nvGrpSpPr>
        <p:grpSpPr>
          <a:xfrm>
            <a:off x="395536" y="326957"/>
            <a:ext cx="1008112" cy="1067428"/>
            <a:chOff x="728192" y="921380"/>
            <a:chExt cx="1008112" cy="1067428"/>
          </a:xfrm>
        </p:grpSpPr>
        <p:sp>
          <p:nvSpPr>
            <p:cNvPr id="23" name="円/楕円 22"/>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4" name="テキスト ボックス 23"/>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26" name="円/楕円 25"/>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pic>
        <p:nvPicPr>
          <p:cNvPr id="1026" name="Picture 2" descr="C:\Users\nakamura\Desktop\サタケさんイラストスライド化拡大-34.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82787" y="1853028"/>
            <a:ext cx="2771800" cy="234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2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750"/>
                                        <p:tgtEl>
                                          <p:spTgt spid="12"/>
                                        </p:tgtEl>
                                      </p:cBhvr>
                                    </p:animEffect>
                                  </p:childTnLst>
                                </p:cTn>
                              </p:par>
                            </p:childTnLst>
                          </p:cTn>
                        </p:par>
                        <p:par>
                          <p:cTn id="8" fill="hold" nodeType="afterGroup">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750"/>
                                        <p:tgtEl>
                                          <p:spTgt spid="13"/>
                                        </p:tgtEl>
                                      </p:cBhvr>
                                    </p:animEffect>
                                  </p:childTnLst>
                                </p:cTn>
                              </p:par>
                            </p:childTnLst>
                          </p:cTn>
                        </p:par>
                        <p:par>
                          <p:cTn id="12" fill="hold" nodeType="afterGroup">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事例</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２</a:t>
            </a:r>
          </a:p>
        </p:txBody>
      </p:sp>
      <p:sp>
        <p:nvSpPr>
          <p:cNvPr id="17" name="テキスト ボックス 16"/>
          <p:cNvSpPr txBox="1"/>
          <p:nvPr/>
        </p:nvSpPr>
        <p:spPr>
          <a:xfrm>
            <a:off x="354823" y="2753920"/>
            <a:ext cx="8465649" cy="3554819"/>
          </a:xfrm>
          <a:prstGeom prst="rect">
            <a:avLst/>
          </a:prstGeom>
          <a:noFill/>
        </p:spPr>
        <p:txBody>
          <a:bodyPr wrap="square" rtlCol="0">
            <a:spAutoFit/>
          </a:bodyPr>
          <a:lstStyle>
            <a:defPPr>
              <a:defRPr lang="ja-JP"/>
            </a:defPPr>
          </a:lstStyle>
          <a:p>
            <a:pPr marL="0" algn="l" defTabSz="914400">
              <a:lnSpc>
                <a:spcPts val="3600"/>
              </a:lnSpc>
              <a:buNone/>
              <a:defRPr kumimoji="1" sz="1800" b="0" i="0" normalizeH="0" noProof="0">
                <a:uLnTx/>
                <a:uFillTx/>
                <a:latin typeface="+mn-lt"/>
                <a:ea typeface="+mn-ea"/>
                <a:cs typeface="+mn-cs"/>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親戚にがんになったことを</a:t>
            </a:r>
            <a:br>
              <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伝えたとき</a:t>
            </a:r>
            <a:r>
              <a:rPr kumimoji="1" lang="ja-JP" altLang="en-US" sz="2800" b="1" i="0" spc="-20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「かわいそう</a:t>
            </a:r>
            <a:r>
              <a:rPr kumimoji="1" lang="ja-JP" altLang="en-US" sz="2800" b="1" i="0" spc="-10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と</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lnSpc>
                <a:spcPts val="3600"/>
              </a:lnSpc>
              <a:buNone/>
              <a:defRPr kumimoji="1" sz="1800" b="0" i="0" normalizeH="0" noProof="0">
                <a:uLnTx/>
                <a:uFillTx/>
                <a:latin typeface="+mn-lt"/>
                <a:ea typeface="+mn-ea"/>
                <a:cs typeface="+mn-cs"/>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泣き出されてしまいました。</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lnSpc>
                <a:spcPts val="3600"/>
              </a:lnSpc>
              <a:spcBef>
                <a:spcPts val="1800"/>
              </a:spcBef>
              <a:buNone/>
              <a:defRPr kumimoji="1" sz="1800" b="0" i="0" normalizeH="0" noProof="0">
                <a:uLnTx/>
                <a:uFillTx/>
                <a:latin typeface="+mn-lt"/>
                <a:ea typeface="+mn-ea"/>
                <a:cs typeface="+mn-cs"/>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心配してくれてありがたいという</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lnSpc>
                <a:spcPts val="3600"/>
              </a:lnSpc>
              <a:buNone/>
              <a:defRPr kumimoji="1" sz="1800" b="0" i="0" normalizeH="0" noProof="0">
                <a:uLnTx/>
                <a:uFillTx/>
                <a:latin typeface="+mn-lt"/>
                <a:ea typeface="+mn-ea"/>
                <a:cs typeface="+mn-cs"/>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気持ちはあったものの、親戚の態度に、もうわたしは治らないのではないか、死を待つしかないのではないかという気持ちになり落ち込みました。</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851920" y="5929535"/>
            <a:ext cx="5079209" cy="307777"/>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400" b="1" i="0" normalizeH="0" noProof="0" dirty="0">
                <a:uLnTx/>
                <a:uFillTx/>
                <a:latin typeface="+mn-lt"/>
                <a:ea typeface="+mn-ea"/>
                <a:cs typeface="+mn-cs"/>
              </a:rPr>
              <a:t>（患者手記より）</a:t>
            </a:r>
          </a:p>
        </p:txBody>
      </p:sp>
      <p:grpSp>
        <p:nvGrpSpPr>
          <p:cNvPr id="20" name="グループ化 19"/>
          <p:cNvGrpSpPr>
            <a:grpSpLocks noChangeAspect="1"/>
          </p:cNvGrpSpPr>
          <p:nvPr/>
        </p:nvGrpSpPr>
        <p:grpSpPr>
          <a:xfrm>
            <a:off x="1361219" y="-8334"/>
            <a:ext cx="7963309" cy="1809524"/>
            <a:chOff x="1413971" y="-26783"/>
            <a:chExt cx="7963309" cy="1809524"/>
          </a:xfrm>
        </p:grpSpPr>
        <p:pic>
          <p:nvPicPr>
            <p:cNvPr id="21"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がん患者とどのように</a:t>
              </a:r>
              <a:endParaRPr lang="en-US" altLang="ja-JP" sz="4000">
                <a:solidFill>
                  <a:schemeClr val="tx1">
                    <a:lumMod val="75000"/>
                    <a:lumOff val="25000"/>
                  </a:schemeClr>
                </a:solidFill>
                <a:effectLst/>
              </a:endParaRPr>
            </a:p>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接すればよいのだろう</a:t>
              </a:r>
              <a:endParaRPr lang="en-US" altLang="ja-JP" sz="4000">
                <a:solidFill>
                  <a:schemeClr val="tx1">
                    <a:lumMod val="75000"/>
                    <a:lumOff val="25000"/>
                  </a:schemeClr>
                </a:solidFill>
                <a:effectLst/>
              </a:endParaRPr>
            </a:p>
          </p:txBody>
        </p:sp>
      </p:grpSp>
      <p:grpSp>
        <p:nvGrpSpPr>
          <p:cNvPr id="23" name="グループ化 22"/>
          <p:cNvGrpSpPr/>
          <p:nvPr/>
        </p:nvGrpSpPr>
        <p:grpSpPr>
          <a:xfrm>
            <a:off x="395536" y="326957"/>
            <a:ext cx="1008112" cy="1067428"/>
            <a:chOff x="728192" y="921380"/>
            <a:chExt cx="1008112" cy="1067428"/>
          </a:xfrm>
        </p:grpSpPr>
        <p:sp>
          <p:nvSpPr>
            <p:cNvPr id="24" name="円/楕円 23"/>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5" name="テキスト ボックス 24"/>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38" name="円/楕円 37"/>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pic>
        <p:nvPicPr>
          <p:cNvPr id="26" name="Picture 3" descr="C:\Users\nakamura\Desktop\ill-21.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7206201" y="1935586"/>
            <a:ext cx="1557241" cy="21501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nakamura\Desktop\ill-18.png"/>
          <p:cNvPicPr>
            <a:picLocks noChangeAspect="1" noChangeArrowheads="1"/>
          </p:cNvPicPr>
          <p:nvPr/>
        </p:nvPicPr>
        <p:blipFill>
          <a:blip r:embed="rId5" cstate="print">
            <a:extLst>
              <a:ext uri="{28A0092B-C50C-407E-A947-70E740481C1C}">
                <a14:useLocalDpi xmlns:a14="http://schemas.microsoft.com/office/drawing/2010/main" val="0"/>
              </a:ext>
            </a:extLst>
          </a:blip>
          <a:srcRect r="59738"/>
          <a:stretch>
            <a:fillRect/>
          </a:stretch>
        </p:blipFill>
        <p:spPr bwMode="auto">
          <a:xfrm>
            <a:off x="5803972" y="1801190"/>
            <a:ext cx="1564252" cy="241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93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4000"/>
                                        <p:tgtEl>
                                          <p:spTgt spid="17"/>
                                        </p:tgtEl>
                                      </p:cBhvr>
                                    </p:animEffect>
                                  </p:childTnLst>
                                </p:cTn>
                              </p:par>
                            </p:childTnLst>
                          </p:cTn>
                        </p:par>
                        <p:par>
                          <p:cTn id="8" fill="hold" nodeType="afterGroup">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073895" y="4830052"/>
            <a:ext cx="6992222" cy="1546753"/>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36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がん患者には</a:t>
            </a:r>
            <a:endParaRPr lang="en-US" altLang="ja-JP" sz="4400" dirty="0"/>
          </a:p>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さまざまな願いがある</a:t>
            </a:r>
            <a:endParaRPr lang="en-US" altLang="ja-JP" sz="4400" dirty="0"/>
          </a:p>
        </p:txBody>
      </p:sp>
      <p:sp>
        <p:nvSpPr>
          <p:cNvPr id="8" name="角丸四角形吹き出し 7"/>
          <p:cNvSpPr/>
          <p:nvPr/>
        </p:nvSpPr>
        <p:spPr>
          <a:xfrm>
            <a:off x="4984629" y="476672"/>
            <a:ext cx="3622870" cy="2416681"/>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lIns="108000" r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がんを</a:t>
            </a: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正しく理解してほしい。</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吹き出し 9"/>
          <p:cNvSpPr/>
          <p:nvPr/>
        </p:nvSpPr>
        <p:spPr>
          <a:xfrm>
            <a:off x="565338" y="462818"/>
            <a:ext cx="4123524" cy="2416681"/>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lIns="108000" r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家族や友人に</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これまでどおり</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接してほしい。</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577" y="2589938"/>
            <a:ext cx="3600009" cy="2074933"/>
          </a:xfrm>
          <a:prstGeom prst="rect">
            <a:avLst/>
          </a:prstGeom>
        </p:spPr>
      </p:pic>
    </p:spTree>
    <p:extLst>
      <p:ext uri="{BB962C8B-B14F-4D97-AF65-F5344CB8AC3E}">
        <p14:creationId xmlns:p14="http://schemas.microsoft.com/office/powerpoint/2010/main" val="2291682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nodeType="afterGroup">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5335" y="708348"/>
            <a:ext cx="8525466" cy="2432620"/>
          </a:xfrm>
          <a:prstGeom prst="rect">
            <a:avLst/>
          </a:prstGeom>
          <a:solidFill>
            <a:srgbClr val="DCF1D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16" name="正方形/長方形 15"/>
          <p:cNvSpPr/>
          <p:nvPr/>
        </p:nvSpPr>
        <p:spPr>
          <a:xfrm>
            <a:off x="1004211" y="4987976"/>
            <a:ext cx="7084861" cy="132681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solidFill>
                <a:schemeClr val="accent3">
                  <a:lumMod val="75000"/>
                </a:schemeClr>
              </a:solidFill>
            </a:endParaRPr>
          </a:p>
        </p:txBody>
      </p:sp>
      <p:sp>
        <p:nvSpPr>
          <p:cNvPr id="17" name="正方形/長方形 16"/>
          <p:cNvSpPr/>
          <p:nvPr/>
        </p:nvSpPr>
        <p:spPr>
          <a:xfrm>
            <a:off x="1015530" y="4987976"/>
            <a:ext cx="2692373" cy="13268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solidFill>
                <a:schemeClr val="accent3">
                  <a:lumMod val="75000"/>
                </a:schemeClr>
              </a:solidFill>
            </a:endParaRPr>
          </a:p>
        </p:txBody>
      </p:sp>
      <p:sp>
        <p:nvSpPr>
          <p:cNvPr id="18" name="テキスト ボックス 17"/>
          <p:cNvSpPr txBox="1"/>
          <p:nvPr/>
        </p:nvSpPr>
        <p:spPr>
          <a:xfrm>
            <a:off x="357934" y="5005726"/>
            <a:ext cx="3953810" cy="1200329"/>
          </a:xfrm>
          <a:prstGeom prst="rect">
            <a:avLst/>
          </a:prstGeom>
          <a:noFill/>
        </p:spPr>
        <p:txBody>
          <a:bodyPr wrap="square" rtlCol="0">
            <a:spAutoFit/>
          </a:bodyPr>
          <a:lstStyle>
            <a:defPPr>
              <a:defRPr lang="ja-JP"/>
            </a:defPPr>
          </a:lstStyle>
          <a:p>
            <a:pPr algn="ctr"/>
            <a:r>
              <a:rPr kumimoji="1" lang="en-US" altLang="ja-JP" sz="7200" b="1" kern="1200" dirty="0">
                <a:solidFill>
                  <a:srgbClr val="000000"/>
                </a:solidFill>
                <a:effectLst>
                  <a:outerShdw blurRad="38100" dist="38100" dir="2700000" algn="tl">
                    <a:srgbClr val="000000">
                      <a:alpha val="43000"/>
                    </a:srgbClr>
                  </a:outerShdw>
                </a:effectLst>
                <a:latin typeface="Calibri" panose="020F0502020204030204" pitchFamily="34" charset="0"/>
                <a:ea typeface="ＭＳ Ｐゴシック" panose="020B0600070205080204" pitchFamily="50" charset="-128"/>
                <a:cs typeface="Arial" panose="020B0604020202020204" pitchFamily="34" charset="0"/>
              </a:rPr>
              <a:t>37.1</a:t>
            </a:r>
            <a:r>
              <a:rPr kumimoji="1" lang="ja-JP" altLang="ja-JP" sz="6600" b="1" kern="1200" dirty="0">
                <a:solidFill>
                  <a:srgbClr val="000000"/>
                </a:solidFill>
                <a:effectLst>
                  <a:outerShdw blurRad="38100" dist="38100" dir="2700000" algn="tl">
                    <a:srgbClr val="000000">
                      <a:alpha val="43000"/>
                    </a:srgbClr>
                  </a:outerShdw>
                </a:effectLst>
                <a:latin typeface="Calibri" panose="020F0502020204030204" pitchFamily="34" charset="0"/>
                <a:ea typeface="ＭＳ Ｐゴシック" panose="020B0600070205080204" pitchFamily="50" charset="-128"/>
                <a:cs typeface="Arial" panose="020B0604020202020204" pitchFamily="34" charset="0"/>
              </a:rPr>
              <a:t>％</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テキスト ボックス 19"/>
          <p:cNvSpPr txBox="1"/>
          <p:nvPr/>
        </p:nvSpPr>
        <p:spPr>
          <a:xfrm>
            <a:off x="357933" y="1225327"/>
            <a:ext cx="8398139" cy="1823576"/>
          </a:xfrm>
          <a:prstGeom prst="rect">
            <a:avLst/>
          </a:prstGeom>
          <a:noFill/>
        </p:spPr>
        <p:txBody>
          <a:bodyPr wrap="square" rtlCol="0">
            <a:spAutoFit/>
          </a:bodyPr>
          <a:lstStyle>
            <a:defPPr>
              <a:defRPr lang="ja-JP"/>
            </a:defPPr>
          </a:lstStyle>
          <a:p>
            <a:pPr marL="0" algn="just" defTabSz="914400">
              <a:lnSpc>
                <a:spcPts val="4500"/>
              </a:lnSpc>
              <a:buNone/>
              <a:defRPr kumimoji="1" sz="1800" b="0" i="0" normalizeH="0" noProof="0">
                <a:uLnTx/>
                <a:uFillTx/>
                <a:latin typeface="+mn-lt"/>
                <a:ea typeface="+mn-ea"/>
                <a:cs typeface="+mn-cs"/>
              </a:defRPr>
            </a:pPr>
            <a:r>
              <a:rPr kumimoji="1" lang="ja-JP" altLang="en-US" sz="3500" b="1" i="0" normalizeH="0" noProof="0" dirty="0">
                <a:uLnTx/>
                <a:uFillTx/>
                <a:latin typeface="メイリオ" panose="020B0604030504040204" pitchFamily="50" charset="-128"/>
                <a:ea typeface="メイリオ" panose="020B0604030504040204" pitchFamily="50" charset="-128"/>
              </a:rPr>
              <a:t>　　</a:t>
            </a:r>
            <a:r>
              <a:rPr kumimoji="1" lang="ja-JP" altLang="en-US" sz="3500" b="1" i="0" spc="-110" normalizeH="0" noProof="0" dirty="0">
                <a:uLnTx/>
                <a:uFillTx/>
                <a:latin typeface="メイリオ" panose="020B0604030504040204" pitchFamily="50" charset="-128"/>
                <a:ea typeface="メイリオ" panose="020B0604030504040204" pitchFamily="50" charset="-128"/>
              </a:rPr>
              <a:t>あなたの職場は、がんの治療や検査のために２週間に一度病院に通う必要がある場合、働き続けられる環境だと思うか。</a:t>
            </a:r>
            <a:endParaRPr kumimoji="1" lang="en-US" altLang="ja-JP" sz="3500" b="1" spc="-110" dirty="0">
              <a:highlight>
                <a:srgbClr val="FFFF00"/>
              </a:highlight>
              <a:latin typeface="メイリオ" panose="020B0604030504040204" pitchFamily="50" charset="-128"/>
              <a:ea typeface="メイリオ" panose="020B0604030504040204" pitchFamily="50" charset="-128"/>
            </a:endParaRPr>
          </a:p>
        </p:txBody>
      </p:sp>
      <p:pic>
        <p:nvPicPr>
          <p:cNvPr id="11" name="Picture 2" descr="C:\Users\nakamura\Desktop\サタケさんイラストスライド化拡大-06.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17102" y="2783610"/>
            <a:ext cx="2637917" cy="244144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004211" y="6440253"/>
            <a:ext cx="6002857" cy="253916"/>
          </a:xfrm>
          <a:prstGeom prst="rect">
            <a:avLst/>
          </a:prstGeom>
          <a:noFill/>
        </p:spPr>
        <p:txBody>
          <a:bodyPr wrap="square" rtlCol="0">
            <a:spAutoFit/>
          </a:bodyPr>
          <a:lstStyle>
            <a:defPPr>
              <a:defRPr lang="ja-JP"/>
            </a:defPPr>
          </a:lstStyle>
          <a:p>
            <a:pPr algn="just"/>
            <a:r>
              <a:rPr kumimoji="1" lang="ja-JP" altLang="ja-JP"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（内閣府「がん対策・たばこ対策に関する世論調査」（令和元年７月</a:t>
            </a:r>
            <a:r>
              <a:rPr kumimoji="1" lang="ja-JP" altLang="en-US"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調査</a:t>
            </a:r>
            <a:r>
              <a:rPr kumimoji="1" lang="ja-JP" altLang="ja-JP"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3" name="角丸四角形吹き出し 12"/>
          <p:cNvSpPr/>
          <p:nvPr/>
        </p:nvSpPr>
        <p:spPr>
          <a:xfrm>
            <a:off x="673817" y="3508894"/>
            <a:ext cx="3271524" cy="1291223"/>
          </a:xfrm>
          <a:prstGeom prst="wedgeRoundRectCallout">
            <a:avLst>
              <a:gd name="adj1" fmla="val -23373"/>
              <a:gd name="adj2" fmla="val 78682"/>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そう思う</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メモ 22"/>
          <p:cNvSpPr/>
          <p:nvPr/>
        </p:nvSpPr>
        <p:spPr>
          <a:xfrm>
            <a:off x="467544" y="-171400"/>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6" name="テキスト ボックス 5"/>
          <p:cNvSpPr txBox="1"/>
          <p:nvPr/>
        </p:nvSpPr>
        <p:spPr>
          <a:xfrm>
            <a:off x="539552" y="203154"/>
            <a:ext cx="8064896"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がんの治療と仕事の両立</a:t>
            </a:r>
            <a:endParaRPr kumimoji="1" lang="ja-JP" altLang="en-US"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395536" y="952153"/>
            <a:ext cx="942994" cy="861774"/>
            <a:chOff x="479704" y="1030230"/>
            <a:chExt cx="942994" cy="861774"/>
          </a:xfrm>
        </p:grpSpPr>
        <p:sp>
          <p:nvSpPr>
            <p:cNvPr id="21" name="円/楕円 20"/>
            <p:cNvSpPr/>
            <p:nvPr/>
          </p:nvSpPr>
          <p:spPr>
            <a:xfrm>
              <a:off x="539552" y="1124744"/>
              <a:ext cx="799110" cy="765954"/>
            </a:xfrm>
            <a:prstGeom prst="ellipse">
              <a:avLst/>
            </a:prstGeom>
            <a:solidFill>
              <a:schemeClr val="bg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2" name="テキスト ボックス 21"/>
            <p:cNvSpPr txBox="1"/>
            <p:nvPr/>
          </p:nvSpPr>
          <p:spPr>
            <a:xfrm>
              <a:off x="479704" y="1030230"/>
              <a:ext cx="942994" cy="861774"/>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5000" b="0" i="0" normalizeH="0" noProof="0">
                  <a:solidFill>
                    <a:srgbClr val="00B050"/>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5" name="角丸四角形吹き出し 12">
            <a:extLst>
              <a:ext uri="{FF2B5EF4-FFF2-40B4-BE49-F238E27FC236}">
                <a16:creationId xmlns:a16="http://schemas.microsoft.com/office/drawing/2014/main" id="{3A8508A4-0D8A-81A5-55BC-AB934BA52B6D}"/>
              </a:ext>
            </a:extLst>
          </p:cNvPr>
          <p:cNvSpPr/>
          <p:nvPr/>
        </p:nvSpPr>
        <p:spPr>
          <a:xfrm>
            <a:off x="673818" y="3450831"/>
            <a:ext cx="4949564" cy="1342395"/>
          </a:xfrm>
          <a:prstGeom prst="wedgeRoundRectCallout">
            <a:avLst>
              <a:gd name="adj1" fmla="val 60523"/>
              <a:gd name="adj2" fmla="val 7448"/>
              <a:gd name="adj3" fmla="val 16667"/>
            </a:avLst>
          </a:prstGeom>
          <a:solidFill>
            <a:srgbClr val="CCECFF"/>
          </a:solidFill>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a:r>
              <a:rPr kumimoji="1"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両立は体力的にきつい</a:t>
            </a:r>
            <a:endParaRPr kumimoji="1"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吹き出し 12">
            <a:extLst>
              <a:ext uri="{FF2B5EF4-FFF2-40B4-BE49-F238E27FC236}">
                <a16:creationId xmlns:a16="http://schemas.microsoft.com/office/drawing/2014/main" id="{418220E7-9154-8799-2D44-D35EF4BBF547}"/>
              </a:ext>
            </a:extLst>
          </p:cNvPr>
          <p:cNvSpPr/>
          <p:nvPr/>
        </p:nvSpPr>
        <p:spPr>
          <a:xfrm>
            <a:off x="697700" y="5014143"/>
            <a:ext cx="6898636" cy="1342395"/>
          </a:xfrm>
          <a:prstGeom prst="wedgeRoundRectCallout">
            <a:avLst>
              <a:gd name="adj1" fmla="val 38535"/>
              <a:gd name="adj2" fmla="val -73357"/>
              <a:gd name="adj3" fmla="val 16667"/>
            </a:avLst>
          </a:prstGeom>
          <a:solidFill>
            <a:srgbClr val="CCECFF"/>
          </a:solidFill>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a:r>
              <a:rPr kumimoji="1"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代わりを頼める人がいない</a:t>
            </a:r>
            <a:endParaRPr kumimoji="1"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頼みにくい</a:t>
            </a:r>
            <a:endParaRPr kumimoji="1"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14429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4974930" y="389485"/>
            <a:ext cx="3562402" cy="2345606"/>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がんの治療に周囲の協力が</a:t>
            </a: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得られる。</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吹き出し 16"/>
          <p:cNvSpPr/>
          <p:nvPr/>
        </p:nvSpPr>
        <p:spPr>
          <a:xfrm>
            <a:off x="827584" y="389485"/>
            <a:ext cx="3562402" cy="2345606"/>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がんについて</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周囲の理解が</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ある。</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Picture 2" descr="C:\Users\nakamura\Desktop\サタケさんイラストスライド化拡大-3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85326" y="1797714"/>
            <a:ext cx="3640989" cy="348211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31540" y="4941241"/>
            <a:ext cx="8280920" cy="1368080"/>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36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rgbClr val="FFFFFF"/>
                </a:solidFill>
                <a:uLnTx/>
                <a:uFillTx/>
                <a:latin typeface="メイリオ" panose="020B0604030504040204" pitchFamily="50" charset="-128"/>
                <a:ea typeface="メイリオ" panose="020B0604030504040204" pitchFamily="50" charset="-128"/>
                <a:cs typeface="+mn-cs"/>
              </a:rPr>
              <a:t>がんへの正しい理解が</a:t>
            </a:r>
            <a:endParaRPr lang="en-US" altLang="ja-JP" sz="4000"/>
          </a:p>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rgbClr val="FFFFFF"/>
                </a:solidFill>
                <a:uLnTx/>
                <a:uFillTx/>
                <a:latin typeface="メイリオ" panose="020B0604030504040204" pitchFamily="50" charset="-128"/>
                <a:ea typeface="メイリオ" panose="020B0604030504040204" pitchFamily="50" charset="-128"/>
                <a:cs typeface="+mn-cs"/>
              </a:rPr>
              <a:t>誰もが暮らしやすい社会につながる</a:t>
            </a:r>
            <a:endParaRPr lang="en-US" altLang="ja-JP" sz="4000"/>
          </a:p>
        </p:txBody>
      </p:sp>
    </p:spTree>
    <p:extLst>
      <p:ext uri="{BB962C8B-B14F-4D97-AF65-F5344CB8AC3E}">
        <p14:creationId xmlns:p14="http://schemas.microsoft.com/office/powerpoint/2010/main" val="1360524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0B63DAE-44F9-2913-E4C5-1DEFD9F5D89E}"/>
              </a:ext>
            </a:extLst>
          </p:cNvPr>
          <p:cNvSpPr txBox="1"/>
          <p:nvPr/>
        </p:nvSpPr>
        <p:spPr>
          <a:xfrm>
            <a:off x="457724" y="116632"/>
            <a:ext cx="8228551" cy="707886"/>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あなたが家族のためにできること</a:t>
            </a:r>
            <a:endParaRPr kumimoji="1" lang="ja-JP" altLang="en-US" sz="40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81870240-007E-1275-DC8C-77D2B803C909}"/>
              </a:ext>
            </a:extLst>
          </p:cNvPr>
          <p:cNvSpPr txBox="1"/>
          <p:nvPr/>
        </p:nvSpPr>
        <p:spPr>
          <a:xfrm>
            <a:off x="611559" y="1196752"/>
            <a:ext cx="8074715" cy="1384995"/>
          </a:xfrm>
          <a:prstGeom prst="rect">
            <a:avLst/>
          </a:prstGeom>
          <a:noFill/>
        </p:spPr>
        <p:txBody>
          <a:bodyPr wrap="square" rtlCol="0">
            <a:spAutoFit/>
          </a:bodyPr>
          <a:lstStyle/>
          <a:p>
            <a:r>
              <a:rPr kumimoji="1" lang="ja-JP" altLang="en-US" sz="2800" b="1" dirty="0"/>
              <a:t>ご家族は、あなたには今まで通りの生活を送ってほしいと願っています。無理にあなたの生活を　変える必要はありません。</a:t>
            </a:r>
            <a:endParaRPr kumimoji="1" lang="en-US" altLang="ja-JP" sz="2800" b="1" dirty="0"/>
          </a:p>
        </p:txBody>
      </p:sp>
      <p:sp>
        <p:nvSpPr>
          <p:cNvPr id="8" name="円/楕円 20">
            <a:extLst>
              <a:ext uri="{FF2B5EF4-FFF2-40B4-BE49-F238E27FC236}">
                <a16:creationId xmlns:a16="http://schemas.microsoft.com/office/drawing/2014/main" id="{62C25F2F-EAB9-D246-6D24-B42B1819DE0B}"/>
              </a:ext>
            </a:extLst>
          </p:cNvPr>
          <p:cNvSpPr/>
          <p:nvPr/>
        </p:nvSpPr>
        <p:spPr>
          <a:xfrm>
            <a:off x="5959233" y="2902811"/>
            <a:ext cx="2962063" cy="1789214"/>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そっと</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休ませて</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あげる</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円/楕円 20">
            <a:extLst>
              <a:ext uri="{FF2B5EF4-FFF2-40B4-BE49-F238E27FC236}">
                <a16:creationId xmlns:a16="http://schemas.microsoft.com/office/drawing/2014/main" id="{A75DF406-1C6A-B4F8-E19B-7C91ACFE3E98}"/>
              </a:ext>
            </a:extLst>
          </p:cNvPr>
          <p:cNvSpPr/>
          <p:nvPr/>
        </p:nvSpPr>
        <p:spPr>
          <a:xfrm>
            <a:off x="6126676" y="4660040"/>
            <a:ext cx="2794620" cy="217915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noProof="0" dirty="0">
                <a:solidFill>
                  <a:schemeClr val="tx1">
                    <a:lumMod val="75000"/>
                    <a:lumOff val="25000"/>
                  </a:schemeClr>
                </a:solidFill>
                <a:latin typeface="メイリオ" panose="020B0604030504040204" pitchFamily="50" charset="-128"/>
                <a:ea typeface="メイリオ" panose="020B0604030504040204" pitchFamily="50" charset="-128"/>
              </a:rPr>
              <a:t>正直な</a:t>
            </a:r>
            <a:endParaRPr lang="en-US" altLang="ja-JP" sz="2800" b="1" noProof="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noProof="0" dirty="0">
                <a:solidFill>
                  <a:schemeClr val="tx1">
                    <a:lumMod val="75000"/>
                    <a:lumOff val="25000"/>
                  </a:schemeClr>
                </a:solidFill>
                <a:latin typeface="メイリオ" panose="020B0604030504040204" pitchFamily="50" charset="-128"/>
                <a:ea typeface="メイリオ" panose="020B0604030504040204" pitchFamily="50" charset="-128"/>
              </a:rPr>
              <a:t>気持ちを</a:t>
            </a:r>
            <a:endParaRPr lang="en-US" altLang="ja-JP" sz="2800" b="1" noProof="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noProof="0" dirty="0">
                <a:solidFill>
                  <a:schemeClr val="tx1">
                    <a:lumMod val="75000"/>
                    <a:lumOff val="25000"/>
                  </a:schemeClr>
                </a:solidFill>
                <a:latin typeface="メイリオ" panose="020B0604030504040204" pitchFamily="50" charset="-128"/>
                <a:ea typeface="メイリオ" panose="020B0604030504040204" pitchFamily="50" charset="-128"/>
              </a:rPr>
              <a:t>伝える</a:t>
            </a:r>
            <a:endPar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9894B5F2-CA8C-DF63-EEF6-858EDC6268C9}"/>
              </a:ext>
            </a:extLst>
          </p:cNvPr>
          <p:cNvGrpSpPr/>
          <p:nvPr/>
        </p:nvGrpSpPr>
        <p:grpSpPr>
          <a:xfrm>
            <a:off x="2972081" y="3966742"/>
            <a:ext cx="3353669" cy="3096702"/>
            <a:chOff x="6749882" y="1804563"/>
            <a:chExt cx="2163966" cy="2118184"/>
          </a:xfrm>
        </p:grpSpPr>
        <p:sp>
          <p:nvSpPr>
            <p:cNvPr id="12" name="円/楕円 13">
              <a:extLst>
                <a:ext uri="{FF2B5EF4-FFF2-40B4-BE49-F238E27FC236}">
                  <a16:creationId xmlns:a16="http://schemas.microsoft.com/office/drawing/2014/main" id="{E8331EB7-352A-0C49-3220-F7B9268C983A}"/>
                </a:ext>
              </a:extLst>
            </p:cNvPr>
            <p:cNvSpPr/>
            <p:nvPr/>
          </p:nvSpPr>
          <p:spPr>
            <a:xfrm>
              <a:off x="6749882" y="1804563"/>
              <a:ext cx="2163966" cy="209542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grpSp>
          <p:nvGrpSpPr>
            <p:cNvPr id="13" name="グループ化 12">
              <a:extLst>
                <a:ext uri="{FF2B5EF4-FFF2-40B4-BE49-F238E27FC236}">
                  <a16:creationId xmlns:a16="http://schemas.microsoft.com/office/drawing/2014/main" id="{CC88E967-F263-AAE7-C91F-3C451F416D02}"/>
                </a:ext>
              </a:extLst>
            </p:cNvPr>
            <p:cNvGrpSpPr/>
            <p:nvPr/>
          </p:nvGrpSpPr>
          <p:grpSpPr>
            <a:xfrm>
              <a:off x="6991697" y="2125401"/>
              <a:ext cx="1760250" cy="1797346"/>
              <a:chOff x="6991697" y="2125401"/>
              <a:chExt cx="1760250" cy="1797346"/>
            </a:xfrm>
          </p:grpSpPr>
          <p:sp>
            <p:nvSpPr>
              <p:cNvPr id="14" name="円/楕円 1">
                <a:extLst>
                  <a:ext uri="{FF2B5EF4-FFF2-40B4-BE49-F238E27FC236}">
                    <a16:creationId xmlns:a16="http://schemas.microsoft.com/office/drawing/2014/main" id="{85210458-FC94-0C49-EBAC-714AE6DA9CE1}"/>
                  </a:ext>
                </a:extLst>
              </p:cNvPr>
              <p:cNvSpPr/>
              <p:nvPr/>
            </p:nvSpPr>
            <p:spPr>
              <a:xfrm>
                <a:off x="8074116" y="3494118"/>
                <a:ext cx="216024" cy="164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pic>
            <p:nvPicPr>
              <p:cNvPr id="15" name="Picture 2" descr="C:\Users\nakamura\Desktop\サタケさんイラストスライド化拡大-36.png">
                <a:extLst>
                  <a:ext uri="{FF2B5EF4-FFF2-40B4-BE49-F238E27FC236}">
                    <a16:creationId xmlns:a16="http://schemas.microsoft.com/office/drawing/2014/main" id="{42CD5C5B-A6E6-F9FB-6669-D6313BA966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91697" y="2125401"/>
                <a:ext cx="1760250" cy="17973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円/楕円 20">
            <a:extLst>
              <a:ext uri="{FF2B5EF4-FFF2-40B4-BE49-F238E27FC236}">
                <a16:creationId xmlns:a16="http://schemas.microsoft.com/office/drawing/2014/main" id="{CA1E4480-95B4-7E1F-D570-D5B2EC1F6C03}"/>
              </a:ext>
            </a:extLst>
          </p:cNvPr>
          <p:cNvSpPr/>
          <p:nvPr/>
        </p:nvSpPr>
        <p:spPr>
          <a:xfrm>
            <a:off x="3034006" y="2362953"/>
            <a:ext cx="3353668" cy="1853249"/>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noProof="0" dirty="0">
                <a:solidFill>
                  <a:schemeClr val="tx1">
                    <a:lumMod val="75000"/>
                    <a:lumOff val="25000"/>
                  </a:schemeClr>
                </a:solidFill>
                <a:latin typeface="メイリオ" panose="020B0604030504040204" pitchFamily="50" charset="-128"/>
                <a:ea typeface="メイリオ" panose="020B0604030504040204" pitchFamily="50" charset="-128"/>
              </a:rPr>
              <a:t>自分のことは</a:t>
            </a:r>
            <a:endParaRPr lang="en-US" altLang="ja-JP" sz="2800" b="1" noProof="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800" b="1" i="0" normalizeH="0" dirty="0">
                <a:solidFill>
                  <a:schemeClr val="tx1">
                    <a:lumMod val="75000"/>
                    <a:lumOff val="25000"/>
                  </a:schemeClr>
                </a:solidFill>
                <a:uLnTx/>
                <a:uFillTx/>
                <a:latin typeface="メイリオ" panose="020B0604030504040204" pitchFamily="50" charset="-128"/>
                <a:ea typeface="メイリオ" panose="020B0604030504040204" pitchFamily="50" charset="-128"/>
              </a:rPr>
              <a:t>自分でやる</a:t>
            </a:r>
            <a:endPar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4" name="円/楕円 20">
            <a:extLst>
              <a:ext uri="{FF2B5EF4-FFF2-40B4-BE49-F238E27FC236}">
                <a16:creationId xmlns:a16="http://schemas.microsoft.com/office/drawing/2014/main" id="{7A41D4AC-3563-27D0-C689-DDACA46E4BAD}"/>
              </a:ext>
            </a:extLst>
          </p:cNvPr>
          <p:cNvSpPr/>
          <p:nvPr/>
        </p:nvSpPr>
        <p:spPr>
          <a:xfrm>
            <a:off x="398313" y="2658369"/>
            <a:ext cx="2794620" cy="217915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家の手伝いをする</a:t>
            </a:r>
            <a:endPar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
        <p:nvSpPr>
          <p:cNvPr id="7" name="円/楕円 20">
            <a:extLst>
              <a:ext uri="{FF2B5EF4-FFF2-40B4-BE49-F238E27FC236}">
                <a16:creationId xmlns:a16="http://schemas.microsoft.com/office/drawing/2014/main" id="{DDC30C37-A014-823D-AD55-436532B170C5}"/>
              </a:ext>
            </a:extLst>
          </p:cNvPr>
          <p:cNvSpPr/>
          <p:nvPr/>
        </p:nvSpPr>
        <p:spPr>
          <a:xfrm>
            <a:off x="270323" y="4674573"/>
            <a:ext cx="3050600" cy="217915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noProof="0" dirty="0">
                <a:solidFill>
                  <a:schemeClr val="tx1">
                    <a:lumMod val="75000"/>
                    <a:lumOff val="25000"/>
                  </a:schemeClr>
                </a:solidFill>
                <a:latin typeface="メイリオ" panose="020B0604030504040204" pitchFamily="50" charset="-128"/>
                <a:ea typeface="メイリオ" panose="020B0604030504040204" pitchFamily="50" charset="-128"/>
              </a:rPr>
              <a:t>一緒に</a:t>
            </a:r>
            <a:endParaRPr lang="en-US" altLang="ja-JP" sz="2800" b="1" noProof="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noProof="0" dirty="0">
                <a:solidFill>
                  <a:schemeClr val="tx1">
                    <a:lumMod val="75000"/>
                    <a:lumOff val="25000"/>
                  </a:schemeClr>
                </a:solidFill>
                <a:latin typeface="メイリオ" panose="020B0604030504040204" pitchFamily="50" charset="-128"/>
                <a:ea typeface="メイリオ" panose="020B0604030504040204" pitchFamily="50" charset="-128"/>
              </a:rPr>
              <a:t>過ごす</a:t>
            </a:r>
            <a:endParaRPr lang="en-US" altLang="ja-JP" sz="2800" b="1" noProof="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lang="ja-JP" altLang="en-US" sz="2800" b="1" noProof="0" dirty="0">
                <a:solidFill>
                  <a:schemeClr val="tx1">
                    <a:lumMod val="75000"/>
                    <a:lumOff val="25000"/>
                  </a:schemeClr>
                </a:solidFill>
                <a:latin typeface="メイリオ" panose="020B0604030504040204" pitchFamily="50" charset="-128"/>
                <a:ea typeface="メイリオ" panose="020B0604030504040204" pitchFamily="50" charset="-128"/>
              </a:rPr>
              <a:t>時間を作る</a:t>
            </a:r>
            <a:endPar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1111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0" grpId="0" animBg="1"/>
      <p:bldP spid="5" grpId="0" animBg="1"/>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99592" y="1097034"/>
            <a:ext cx="4824536" cy="2554545"/>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わたしたちの</a:t>
            </a:r>
            <a:br>
              <a:rPr kumimoji="1" lang="en-US" altLang="ja-JP"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体の細胞は</a:t>
            </a:r>
            <a:br>
              <a:rPr kumimoji="1" lang="en-US" altLang="ja-JP"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毎日分裂し</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新しくなっている</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9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がんのしくみ</a:t>
            </a:r>
          </a:p>
        </p:txBody>
      </p:sp>
      <p:grpSp>
        <p:nvGrpSpPr>
          <p:cNvPr id="7" name="グループ化 6"/>
          <p:cNvGrpSpPr/>
          <p:nvPr/>
        </p:nvGrpSpPr>
        <p:grpSpPr>
          <a:xfrm>
            <a:off x="1200817" y="3782771"/>
            <a:ext cx="1787007" cy="2456046"/>
            <a:chOff x="1352744" y="3977813"/>
            <a:chExt cx="1279613" cy="1845874"/>
          </a:xfrm>
        </p:grpSpPr>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rcRect l="33770"/>
            <a:stretch>
              <a:fillRect/>
            </a:stretch>
          </p:blipFill>
          <p:spPr>
            <a:xfrm rot="10800000">
              <a:off x="1352744" y="5164054"/>
              <a:ext cx="1279613" cy="659633"/>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705" y="3977813"/>
              <a:ext cx="598777" cy="628460"/>
            </a:xfrm>
            <a:prstGeom prst="rect">
              <a:avLst/>
            </a:prstGeom>
          </p:spPr>
        </p:pic>
        <p:sp>
          <p:nvSpPr>
            <p:cNvPr id="22" name="下矢印 21"/>
            <p:cNvSpPr/>
            <p:nvPr/>
          </p:nvSpPr>
          <p:spPr>
            <a:xfrm rot="1519670">
              <a:off x="1677017" y="4648046"/>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24" name="下矢印 23"/>
            <p:cNvSpPr/>
            <p:nvPr/>
          </p:nvSpPr>
          <p:spPr>
            <a:xfrm rot="20080333" flipH="1">
              <a:off x="2089516" y="4651908"/>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17" name="角丸四角形 16"/>
          <p:cNvSpPr/>
          <p:nvPr/>
        </p:nvSpPr>
        <p:spPr>
          <a:xfrm>
            <a:off x="1990980" y="5340582"/>
            <a:ext cx="1063514" cy="956098"/>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38" name="角丸四角形吹き出し 37"/>
          <p:cNvSpPr/>
          <p:nvPr/>
        </p:nvSpPr>
        <p:spPr>
          <a:xfrm>
            <a:off x="3568313" y="3512641"/>
            <a:ext cx="5042389" cy="2784039"/>
          </a:xfrm>
          <a:prstGeom prst="wedgeRoundRectCallout">
            <a:avLst>
              <a:gd name="adj1" fmla="val -65062"/>
              <a:gd name="adj2" fmla="val 28866"/>
              <a:gd name="adj3" fmla="val 16667"/>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細胞分裂するとき</a:t>
            </a: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60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変異</a:t>
            </a:r>
            <a:endParaRPr lang="en-US" altLang="ja-JP" sz="60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が起こることがある</a:t>
            </a:r>
          </a:p>
        </p:txBody>
      </p:sp>
      <p:sp>
        <p:nvSpPr>
          <p:cNvPr id="15" name="正方形/長方形 14"/>
          <p:cNvSpPr/>
          <p:nvPr/>
        </p:nvSpPr>
        <p:spPr>
          <a:xfrm>
            <a:off x="5927576" y="3036806"/>
            <a:ext cx="1749197" cy="523220"/>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約</a:t>
            </a:r>
            <a:r>
              <a:rPr kumimoji="1" lang="en-US" altLang="ja-JP"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37</a:t>
            </a: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兆個</a:t>
            </a:r>
            <a:endParaRPr lang="ja-JP" altLang="en-US" sz="2800"/>
          </a:p>
        </p:txBody>
      </p:sp>
      <p:pic>
        <p:nvPicPr>
          <p:cNvPr id="16" name="Picture 4" descr="C:\Users\nakamura\Desktop\サタケさんイラストスライド化拡大-01.png"/>
          <p:cNvPicPr>
            <a:picLocks noChangeAspect="1" noChangeArrowheads="1"/>
          </p:cNvPicPr>
          <p:nvPr/>
        </p:nvPicPr>
        <p:blipFill>
          <a:blip r:embed="rId5">
            <a:extLst>
              <a:ext uri="{28A0092B-C50C-407E-A947-70E740481C1C}">
                <a14:useLocalDpi xmlns:a14="http://schemas.microsoft.com/office/drawing/2010/main" val="0"/>
              </a:ext>
            </a:extLst>
          </a:blip>
          <a:srcRect b="12836"/>
          <a:stretch>
            <a:fillRect/>
          </a:stretch>
        </p:blipFill>
        <p:spPr bwMode="auto">
          <a:xfrm>
            <a:off x="7351073" y="1181981"/>
            <a:ext cx="1352462" cy="18616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98785" y="1171933"/>
            <a:ext cx="2453891" cy="187166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539552" y="6430777"/>
            <a:ext cx="7848872" cy="253916"/>
          </a:xfrm>
          <a:prstGeom prst="rect">
            <a:avLst/>
          </a:prstGeom>
          <a:noFill/>
        </p:spPr>
        <p:txBody>
          <a:bodyPr wrap="square" rtlCol="0">
            <a:spAutoFit/>
          </a:bodyPr>
          <a:lstStyle>
            <a:defPPr>
              <a:defRPr lang="ja-JP"/>
            </a:defPPr>
            <a:lvl1pPr marL="0" algn="r" defTabSz="914400" rtl="0" eaLnBrk="1" latinLnBrk="0" hangingPunct="1">
              <a:defRPr kumimoji="1" sz="1050" kern="1200">
                <a:solidFill>
                  <a:schemeClr val="tx1">
                    <a:lumMod val="65000"/>
                    <a:lumOff val="35000"/>
                  </a:schemeClr>
                </a:solidFill>
                <a:latin typeface="+mn-lt"/>
                <a:ea typeface="+mn-ea"/>
                <a:cs typeface="+mn-cs"/>
              </a:defRPr>
            </a:lvl1pPr>
          </a:lstStyle>
          <a:p>
            <a:pPr marL="0" algn="r" defTabSz="914400">
              <a:buNone/>
              <a:defRPr kumimoji="1" sz="1050" b="0" i="0" normalizeH="0" noProof="0">
                <a:solidFill>
                  <a:srgbClr val="595959"/>
                </a:solidFill>
                <a:uLnTx/>
                <a:uFillTx/>
                <a:latin typeface="+mn-lt"/>
                <a:ea typeface="+mn-ea"/>
                <a:cs typeface="+mn-cs"/>
              </a:defRPr>
            </a:pPr>
            <a:r>
              <a:rPr kumimoji="1" lang="ja-JP" altLang="en-US" sz="1050" b="0" i="0" normalizeH="0" noProof="0" dirty="0">
                <a:solidFill>
                  <a:prstClr val="black">
                    <a:lumMod val="65000"/>
                    <a:lumOff val="35000"/>
                  </a:prstClr>
                </a:solidFill>
                <a:uLnTx/>
                <a:uFillTx/>
                <a:latin typeface="メイリオ" panose="020B0604030504040204" pitchFamily="50" charset="-128"/>
                <a:cs typeface="メイリオ" panose="020B0604030504040204" pitchFamily="50" charset="-128"/>
              </a:rPr>
              <a:t>出典（細胞の数） </a:t>
            </a:r>
            <a:r>
              <a:rPr kumimoji="1" lang="ja-JP" altLang="en-US" sz="1050" b="0" i="0" normalizeH="0" noProof="0" dirty="0">
                <a:solidFill>
                  <a:prstClr val="black">
                    <a:lumMod val="65000"/>
                    <a:lumOff val="35000"/>
                  </a:prstClr>
                </a:solidFill>
                <a:uLnTx/>
                <a:uFillTx/>
                <a:latin typeface="Calibri"/>
                <a:ea typeface="ＭＳ Ｐゴシック"/>
              </a:rPr>
              <a:t>：</a:t>
            </a:r>
            <a:r>
              <a:rPr kumimoji="1" lang="en-US" altLang="ja-JP" sz="1050" b="0" i="0" normalizeH="0" noProof="0" dirty="0">
                <a:solidFill>
                  <a:prstClr val="black">
                    <a:lumMod val="65000"/>
                    <a:lumOff val="35000"/>
                  </a:prstClr>
                </a:solidFill>
                <a:uLnTx/>
                <a:uFillTx/>
                <a:latin typeface="Calibri"/>
                <a:ea typeface="ＭＳ Ｐゴシック"/>
              </a:rPr>
              <a:t> Annals of Human Biology Volume 40, 2013 -  Issue 6 ‘An estimation of the number of cells in the human body’</a:t>
            </a:r>
            <a:endParaRPr lang="ja-JP" altLang="en-US" dirty="0">
              <a:solidFill>
                <a:prstClr val="black">
                  <a:lumMod val="65000"/>
                  <a:lumOff val="35000"/>
                </a:prstClr>
              </a:solidFill>
              <a:latin typeface="Calibri"/>
              <a:ea typeface="ＭＳ Ｐゴシック"/>
            </a:endParaRPr>
          </a:p>
        </p:txBody>
      </p:sp>
    </p:spTree>
    <p:extLst>
      <p:ext uri="{BB962C8B-B14F-4D97-AF65-F5344CB8AC3E}">
        <p14:creationId xmlns:p14="http://schemas.microsoft.com/office/powerpoint/2010/main" val="4198426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000"/>
                                        <p:tgtEl>
                                          <p:spTgt spid="17"/>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860CBD3-7FC3-EDBD-341D-28D2C83DE417}"/>
              </a:ext>
            </a:extLst>
          </p:cNvPr>
          <p:cNvGrpSpPr/>
          <p:nvPr/>
        </p:nvGrpSpPr>
        <p:grpSpPr>
          <a:xfrm>
            <a:off x="2699792" y="277111"/>
            <a:ext cx="3672408" cy="868224"/>
            <a:chOff x="2699792" y="577999"/>
            <a:chExt cx="3672408" cy="868224"/>
          </a:xfrm>
        </p:grpSpPr>
        <p:sp>
          <p:nvSpPr>
            <p:cNvPr id="22" name="テキスト ボックス 21"/>
            <p:cNvSpPr txBox="1"/>
            <p:nvPr/>
          </p:nvSpPr>
          <p:spPr>
            <a:xfrm>
              <a:off x="2699792" y="577999"/>
              <a:ext cx="3672408" cy="830997"/>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b="1" i="0" normalizeH="0" noProof="0" dirty="0">
                  <a:solidFill>
                    <a:srgbClr val="C30D23"/>
                  </a:solidFill>
                  <a:uLnTx/>
                  <a:uFillTx/>
                  <a:latin typeface="メイリオ" panose="020B0604030504040204" pitchFamily="50" charset="-128"/>
                  <a:ea typeface="メイリオ" panose="020B0604030504040204" pitchFamily="50" charset="-128"/>
                  <a:cs typeface="+mn-cs"/>
                </a:rPr>
                <a:t>振り返り</a:t>
              </a: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251306"/>
              <a:ext cx="2736304" cy="194917"/>
            </a:xfrm>
            <a:prstGeom prst="rect">
              <a:avLst/>
            </a:prstGeom>
          </p:spPr>
        </p:pic>
      </p:grpSp>
      <p:sp>
        <p:nvSpPr>
          <p:cNvPr id="4" name="テキスト ボックス 3">
            <a:extLst>
              <a:ext uri="{FF2B5EF4-FFF2-40B4-BE49-F238E27FC236}">
                <a16:creationId xmlns:a16="http://schemas.microsoft.com/office/drawing/2014/main" id="{511CB94B-D6D8-89C1-06A7-1F1B1AD190E1}"/>
              </a:ext>
            </a:extLst>
          </p:cNvPr>
          <p:cNvSpPr txBox="1"/>
          <p:nvPr/>
        </p:nvSpPr>
        <p:spPr>
          <a:xfrm>
            <a:off x="1309330" y="1504726"/>
            <a:ext cx="6769452" cy="584775"/>
          </a:xfrm>
          <a:prstGeom prst="rect">
            <a:avLst/>
          </a:prstGeom>
          <a:noFill/>
        </p:spPr>
        <p:txBody>
          <a:bodyPr wrap="square">
            <a:spAutoFit/>
          </a:bodyPr>
          <a:lstStyle/>
          <a:p>
            <a:pPr marL="0" algn="l" defTabSz="914400">
              <a:buNone/>
              <a:defRPr kumimoji="1" sz="4400" b="1" i="0" normalizeH="0" noProof="0">
                <a:solidFill>
                  <a:srgbClr val="404040"/>
                </a:solidFill>
                <a:uLnTx/>
                <a:uFillTx/>
                <a:latin typeface="+mn-lt"/>
                <a:ea typeface="+mn-ea"/>
                <a:cs typeface="+mn-cs"/>
              </a:defRPr>
            </a:pPr>
            <a:r>
              <a:rPr kumimoji="1" lang="ja-JP" altLang="en-US" sz="3200" b="1" i="0" normalizeH="0" noProof="0" dirty="0">
                <a:solidFill>
                  <a:srgbClr val="404040"/>
                </a:solidFill>
                <a:uLnTx/>
                <a:uFillTx/>
                <a:latin typeface="メイリオ" panose="020B0604030504040204" pitchFamily="50" charset="-128"/>
                <a:ea typeface="メイリオ" panose="020B0604030504040204" pitchFamily="50" charset="-128"/>
              </a:rPr>
              <a:t>がんは誰もがなりうる病気である。</a:t>
            </a:r>
            <a:endParaRPr kumimoji="1" lang="ja-JP" altLang="en-US" sz="32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178575" y="5039121"/>
            <a:ext cx="7542256" cy="1015663"/>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3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全ての人ががんについて</a:t>
            </a:r>
            <a:r>
              <a:rPr kumimoji="1" lang="ja-JP" altLang="en-US" sz="30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正しく理解する　ことがだれもが暮らしやすい社会につながる。</a:t>
            </a:r>
          </a:p>
        </p:txBody>
      </p:sp>
      <p:cxnSp>
        <p:nvCxnSpPr>
          <p:cNvPr id="7" name="直線コネクタ 6"/>
          <p:cNvCxnSpPr>
            <a:cxnSpLocks/>
          </p:cNvCxnSpPr>
          <p:nvPr/>
        </p:nvCxnSpPr>
        <p:spPr>
          <a:xfrm>
            <a:off x="1263158" y="2239945"/>
            <a:ext cx="6912768"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B1A0CE1-813C-EABF-7F4C-BF920EBBD44F}"/>
              </a:ext>
            </a:extLst>
          </p:cNvPr>
          <p:cNvCxnSpPr>
            <a:cxnSpLocks/>
          </p:cNvCxnSpPr>
          <p:nvPr/>
        </p:nvCxnSpPr>
        <p:spPr>
          <a:xfrm>
            <a:off x="1263158" y="3623256"/>
            <a:ext cx="6912768"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285387" y="2434874"/>
            <a:ext cx="7246263" cy="1077218"/>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生活習慣に気をつけながら、定期的にがん検診を受けることが</a:t>
            </a: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大切である。</a:t>
            </a:r>
            <a:endPar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28" name="直線コネクタ 27">
            <a:extLst>
              <a:ext uri="{FF2B5EF4-FFF2-40B4-BE49-F238E27FC236}">
                <a16:creationId xmlns:a16="http://schemas.microsoft.com/office/drawing/2014/main" id="{B5EADDAA-8FF8-7704-9665-46FC305B9BF2}"/>
              </a:ext>
            </a:extLst>
          </p:cNvPr>
          <p:cNvCxnSpPr>
            <a:cxnSpLocks/>
          </p:cNvCxnSpPr>
          <p:nvPr/>
        </p:nvCxnSpPr>
        <p:spPr>
          <a:xfrm>
            <a:off x="1237672" y="4750813"/>
            <a:ext cx="6912768"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505905" y="1442150"/>
            <a:ext cx="803425" cy="830997"/>
            <a:chOff x="1014358" y="1805732"/>
            <a:chExt cx="803425" cy="830997"/>
          </a:xfrm>
        </p:grpSpPr>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32" name="正方形/長方形 31"/>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dirty="0">
                <a:latin typeface="メイリオ" panose="020B0604030504040204" pitchFamily="50" charset="-128"/>
                <a:ea typeface="メイリオ" panose="020B0604030504040204" pitchFamily="50" charset="-128"/>
              </a:endParaRPr>
            </a:p>
          </p:txBody>
        </p:sp>
      </p:grpSp>
      <p:grpSp>
        <p:nvGrpSpPr>
          <p:cNvPr id="33" name="グループ化 32">
            <a:extLst>
              <a:ext uri="{FF2B5EF4-FFF2-40B4-BE49-F238E27FC236}">
                <a16:creationId xmlns:a16="http://schemas.microsoft.com/office/drawing/2014/main" id="{6E19930A-EECF-1485-AF54-A0880E3FBCDF}"/>
              </a:ext>
            </a:extLst>
          </p:cNvPr>
          <p:cNvGrpSpPr/>
          <p:nvPr/>
        </p:nvGrpSpPr>
        <p:grpSpPr>
          <a:xfrm>
            <a:off x="528215" y="2605670"/>
            <a:ext cx="803425" cy="830997"/>
            <a:chOff x="1041320" y="1805732"/>
            <a:chExt cx="803425" cy="830997"/>
          </a:xfrm>
        </p:grpSpPr>
        <p:pic>
          <p:nvPicPr>
            <p:cNvPr id="34" name="図 33">
              <a:extLst>
                <a:ext uri="{FF2B5EF4-FFF2-40B4-BE49-F238E27FC236}">
                  <a16:creationId xmlns:a16="http://schemas.microsoft.com/office/drawing/2014/main" id="{3AE0B95C-DBDC-8127-A1B1-D71AD958A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35" name="正方形/長方形 34">
              <a:extLst>
                <a:ext uri="{FF2B5EF4-FFF2-40B4-BE49-F238E27FC236}">
                  <a16:creationId xmlns:a16="http://schemas.microsoft.com/office/drawing/2014/main" id="{B2A56940-AD72-43D2-278D-35ABDC33C8BD}"/>
                </a:ext>
              </a:extLst>
            </p:cNvPr>
            <p:cNvSpPr/>
            <p:nvPr/>
          </p:nvSpPr>
          <p:spPr>
            <a:xfrm>
              <a:off x="1041320"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dirty="0">
                <a:latin typeface="メイリオ" panose="020B0604030504040204" pitchFamily="50" charset="-128"/>
                <a:ea typeface="メイリオ" panose="020B0604030504040204" pitchFamily="50" charset="-128"/>
              </a:endParaRPr>
            </a:p>
          </p:txBody>
        </p:sp>
      </p:grpSp>
      <p:grpSp>
        <p:nvGrpSpPr>
          <p:cNvPr id="36" name="グループ化 35">
            <a:extLst>
              <a:ext uri="{FF2B5EF4-FFF2-40B4-BE49-F238E27FC236}">
                <a16:creationId xmlns:a16="http://schemas.microsoft.com/office/drawing/2014/main" id="{76DF4D0A-64E8-AA77-793A-FAF8FC1836B8}"/>
              </a:ext>
            </a:extLst>
          </p:cNvPr>
          <p:cNvGrpSpPr/>
          <p:nvPr/>
        </p:nvGrpSpPr>
        <p:grpSpPr>
          <a:xfrm>
            <a:off x="459733" y="3809622"/>
            <a:ext cx="803425" cy="891947"/>
            <a:chOff x="1045102" y="1850852"/>
            <a:chExt cx="803425" cy="830997"/>
          </a:xfrm>
        </p:grpSpPr>
        <p:pic>
          <p:nvPicPr>
            <p:cNvPr id="37" name="図 36">
              <a:extLst>
                <a:ext uri="{FF2B5EF4-FFF2-40B4-BE49-F238E27FC236}">
                  <a16:creationId xmlns:a16="http://schemas.microsoft.com/office/drawing/2014/main" id="{57CCC6F6-3B9A-E847-D60F-C9BB04F78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38" name="正方形/長方形 37">
              <a:extLst>
                <a:ext uri="{FF2B5EF4-FFF2-40B4-BE49-F238E27FC236}">
                  <a16:creationId xmlns:a16="http://schemas.microsoft.com/office/drawing/2014/main" id="{FA5756B5-C2F6-5CC2-BAD6-F034DEF46361}"/>
                </a:ext>
              </a:extLst>
            </p:cNvPr>
            <p:cNvSpPr/>
            <p:nvPr/>
          </p:nvSpPr>
          <p:spPr>
            <a:xfrm>
              <a:off x="1045102" y="185085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dirty="0">
                <a:latin typeface="メイリオ" panose="020B0604030504040204" pitchFamily="50" charset="-128"/>
                <a:ea typeface="メイリオ" panose="020B0604030504040204" pitchFamily="50" charset="-128"/>
              </a:endParaRPr>
            </a:p>
          </p:txBody>
        </p:sp>
      </p:grpSp>
      <p:grpSp>
        <p:nvGrpSpPr>
          <p:cNvPr id="39" name="グループ化 38">
            <a:extLst>
              <a:ext uri="{FF2B5EF4-FFF2-40B4-BE49-F238E27FC236}">
                <a16:creationId xmlns:a16="http://schemas.microsoft.com/office/drawing/2014/main" id="{200C7A8F-1010-E4E5-5130-A6255793B3B5}"/>
              </a:ext>
            </a:extLst>
          </p:cNvPr>
          <p:cNvGrpSpPr/>
          <p:nvPr/>
        </p:nvGrpSpPr>
        <p:grpSpPr>
          <a:xfrm>
            <a:off x="471547" y="4973142"/>
            <a:ext cx="803425" cy="830997"/>
            <a:chOff x="1014358" y="1805732"/>
            <a:chExt cx="803425" cy="830997"/>
          </a:xfrm>
        </p:grpSpPr>
        <p:pic>
          <p:nvPicPr>
            <p:cNvPr id="40" name="図 39">
              <a:extLst>
                <a:ext uri="{FF2B5EF4-FFF2-40B4-BE49-F238E27FC236}">
                  <a16:creationId xmlns:a16="http://schemas.microsoft.com/office/drawing/2014/main" id="{FB7C0FD2-DDF1-531C-C753-FCB06523E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41" name="正方形/長方形 40">
              <a:extLst>
                <a:ext uri="{FF2B5EF4-FFF2-40B4-BE49-F238E27FC236}">
                  <a16:creationId xmlns:a16="http://schemas.microsoft.com/office/drawing/2014/main" id="{CA024E09-92A0-5A9A-A7BF-9DD7873CC210}"/>
                </a:ext>
              </a:extLst>
            </p:cNvPr>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dirty="0">
                <a:latin typeface="メイリオ" panose="020B0604030504040204" pitchFamily="50" charset="-128"/>
                <a:ea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AFF25E9A-FD6B-5907-775B-718EDDB5A38C}"/>
              </a:ext>
            </a:extLst>
          </p:cNvPr>
          <p:cNvSpPr txBox="1"/>
          <p:nvPr/>
        </p:nvSpPr>
        <p:spPr>
          <a:xfrm>
            <a:off x="1178575" y="3943710"/>
            <a:ext cx="7542256" cy="584775"/>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がん患者さんにはさまざまな願いがある</a:t>
            </a: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70746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5880443" y="1124744"/>
            <a:ext cx="1902903" cy="95410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mn-lt"/>
                <a:ea typeface="+mn-ea"/>
                <a:cs typeface="+mn-cs"/>
              </a:rPr>
              <a:t>変異した細胞</a:t>
            </a:r>
            <a:endParaRPr lang="en-US" altLang="ja-JP" sz="2800">
              <a:solidFill>
                <a:schemeClr val="tx1">
                  <a:lumMod val="75000"/>
                  <a:lumOff val="25000"/>
                </a:schemeClr>
              </a:solidFill>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3" name="グループ化 2">
            <a:extLst>
              <a:ext uri="{FF2B5EF4-FFF2-40B4-BE49-F238E27FC236}">
                <a16:creationId xmlns:a16="http://schemas.microsoft.com/office/drawing/2014/main" id="{593AC575-C991-3E9A-241E-20545AE79FF7}"/>
              </a:ext>
            </a:extLst>
          </p:cNvPr>
          <p:cNvGrpSpPr/>
          <p:nvPr/>
        </p:nvGrpSpPr>
        <p:grpSpPr>
          <a:xfrm>
            <a:off x="5200432" y="2355454"/>
            <a:ext cx="2965922" cy="2387392"/>
            <a:chOff x="5200432" y="2355454"/>
            <a:chExt cx="2965922" cy="2387392"/>
          </a:xfrm>
        </p:grpSpPr>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rcRect r="33725"/>
              <a:stretch>
                <a:fillRect/>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3" name="下矢印 22"/>
              <p:cNvSpPr/>
              <p:nvPr/>
            </p:nvSpPr>
            <p:spPr>
              <a:xfrm rot="18967676" flipH="1">
                <a:off x="5200432" y="2868494"/>
                <a:ext cx="521353" cy="1166079"/>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24" name="角丸四角形吹き出し 23"/>
            <p:cNvSpPr/>
            <p:nvPr/>
          </p:nvSpPr>
          <p:spPr>
            <a:xfrm>
              <a:off x="6395752" y="2355454"/>
              <a:ext cx="1770602" cy="1096078"/>
            </a:xfrm>
            <a:prstGeom prst="wedgeRoundRectCallout">
              <a:avLst>
                <a:gd name="adj1" fmla="val -54776"/>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4000" b="1" i="0" normalizeH="0" noProof="0">
                  <a:solidFill>
                    <a:srgbClr val="0070C0"/>
                  </a:solidFill>
                  <a:uLnTx/>
                  <a:uFillTx/>
                  <a:latin typeface="メイリオ" panose="020B0604030504040204" pitchFamily="50" charset="-128"/>
                  <a:cs typeface="メイリオ" panose="020B0604030504040204" pitchFamily="50" charset="-128"/>
                </a:rPr>
                <a:t>排除</a:t>
              </a:r>
            </a:p>
          </p:txBody>
        </p:sp>
      </p:grpSp>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900" b="1" i="0" normalizeH="0" noProof="0">
                <a:solidFill>
                  <a:schemeClr val="bg1"/>
                </a:solidFill>
                <a:effectLst>
                  <a:outerShdw blurRad="38100" dist="38100" dir="2700000" algn="tl">
                    <a:srgbClr val="000000">
                      <a:alpha val="43137"/>
                    </a:srgbClr>
                  </a:outerShdw>
                </a:effectLst>
                <a:uLnTx/>
                <a:uFillTx/>
                <a:latin typeface="+mn-lt"/>
                <a:ea typeface="+mn-ea"/>
                <a:cs typeface="+mn-cs"/>
              </a:rPr>
              <a:t>変異した細胞はどうなるのだろうか</a:t>
            </a:r>
          </a:p>
        </p:txBody>
      </p:sp>
      <p:grpSp>
        <p:nvGrpSpPr>
          <p:cNvPr id="5" name="グループ化 4">
            <a:extLst>
              <a:ext uri="{FF2B5EF4-FFF2-40B4-BE49-F238E27FC236}">
                <a16:creationId xmlns:a16="http://schemas.microsoft.com/office/drawing/2014/main" id="{B87554DA-9279-AE92-2ADC-B70D9EB8CEC0}"/>
              </a:ext>
            </a:extLst>
          </p:cNvPr>
          <p:cNvGrpSpPr/>
          <p:nvPr/>
        </p:nvGrpSpPr>
        <p:grpSpPr>
          <a:xfrm>
            <a:off x="683568" y="1913721"/>
            <a:ext cx="3580723" cy="2892223"/>
            <a:chOff x="683568" y="1913721"/>
            <a:chExt cx="3580723" cy="2892223"/>
          </a:xfrm>
        </p:grpSpPr>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31" name="角丸四角形吹き出し 30"/>
            <p:cNvSpPr/>
            <p:nvPr/>
          </p:nvSpPr>
          <p:spPr>
            <a:xfrm>
              <a:off x="683568" y="1913721"/>
              <a:ext cx="2409269" cy="1515774"/>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4000" b="1" i="0" normalizeH="0" noProof="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正常に</a:t>
              </a:r>
              <a:endParaRPr lang="en-US" altLang="ja-JP" sz="4000" b="1">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4000" b="1" i="0" normalizeH="0" noProof="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修復</a:t>
              </a:r>
            </a:p>
          </p:txBody>
        </p:sp>
      </p:grpSp>
      <p:sp>
        <p:nvSpPr>
          <p:cNvPr id="18" name="テキスト ボックス 17"/>
          <p:cNvSpPr txBox="1"/>
          <p:nvPr/>
        </p:nvSpPr>
        <p:spPr>
          <a:xfrm>
            <a:off x="683568" y="5085184"/>
            <a:ext cx="7846912" cy="142603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lnSpc>
                <a:spcPts val="5200"/>
              </a:lnSpc>
              <a:buNone/>
              <a:defRPr kumimoji="1" sz="4400" b="1" i="0" normalizeH="0" noProof="0">
                <a:uLnTx/>
                <a:uFillTx/>
                <a:latin typeface="+mn-lt"/>
                <a:ea typeface="+mn-ea"/>
                <a:cs typeface="+mn-cs"/>
              </a:defRPr>
            </a:pPr>
            <a:r>
              <a:rPr kumimoji="1" lang="ja-JP" altLang="en-US" sz="4400" b="1" i="0" normalizeH="0" noProof="0" dirty="0">
                <a:solidFill>
                  <a:schemeClr val="tx1">
                    <a:lumMod val="75000"/>
                    <a:lumOff val="25000"/>
                  </a:schemeClr>
                </a:solidFill>
                <a:uLnTx/>
                <a:uFillTx/>
                <a:latin typeface="+mn-lt"/>
                <a:ea typeface="+mn-ea"/>
                <a:cs typeface="+mn-cs"/>
              </a:rPr>
              <a:t>修復や排除により</a:t>
            </a:r>
            <a:endParaRPr lang="en-US" altLang="ja-JP" dirty="0">
              <a:solidFill>
                <a:schemeClr val="tx1">
                  <a:lumMod val="75000"/>
                  <a:lumOff val="25000"/>
                </a:schemeClr>
              </a:solidFill>
            </a:endParaRPr>
          </a:p>
          <a:p>
            <a:pPr marL="0" algn="ctr" defTabSz="914400">
              <a:lnSpc>
                <a:spcPts val="5200"/>
              </a:lnSpc>
              <a:buNone/>
              <a:defRPr kumimoji="1" sz="4400" b="1" i="0" normalizeH="0" noProof="0">
                <a:uLnTx/>
                <a:uFillTx/>
                <a:latin typeface="+mn-lt"/>
                <a:ea typeface="+mn-ea"/>
                <a:cs typeface="+mn-cs"/>
              </a:defRPr>
            </a:pPr>
            <a:r>
              <a:rPr kumimoji="1" lang="ja-JP" altLang="en-US" sz="4400" b="1" i="0" normalizeH="0" noProof="0" dirty="0">
                <a:solidFill>
                  <a:schemeClr val="tx1">
                    <a:lumMod val="75000"/>
                    <a:lumOff val="25000"/>
                  </a:schemeClr>
                </a:solidFill>
                <a:uLnTx/>
                <a:uFillTx/>
                <a:latin typeface="+mn-lt"/>
                <a:ea typeface="+mn-ea"/>
                <a:cs typeface="+mn-cs"/>
              </a:rPr>
              <a:t>正常に保たれるしくみがある</a:t>
            </a:r>
            <a:endParaRPr lang="en-US" altLang="ja-JP" dirty="0">
              <a:solidFill>
                <a:schemeClr val="tx1">
                  <a:lumMod val="75000"/>
                  <a:lumOff val="25000"/>
                </a:schemeClr>
              </a:solidFill>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Tree>
    <p:extLst>
      <p:ext uri="{BB962C8B-B14F-4D97-AF65-F5344CB8AC3E}">
        <p14:creationId xmlns:p14="http://schemas.microsoft.com/office/powerpoint/2010/main" val="2563935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729313" y="2197671"/>
            <a:ext cx="2548179" cy="2253393"/>
            <a:chOff x="729313" y="2197671"/>
            <a:chExt cx="2548179" cy="2253393"/>
          </a:xfrm>
        </p:grpSpPr>
        <p:grpSp>
          <p:nvGrpSpPr>
            <p:cNvPr id="6" name="グループ化 5"/>
            <p:cNvGrpSpPr/>
            <p:nvPr/>
          </p:nvGrpSpPr>
          <p:grpSpPr>
            <a:xfrm>
              <a:off x="1366197" y="2197671"/>
              <a:ext cx="1268891" cy="1060930"/>
              <a:chOff x="1366197" y="2197671"/>
              <a:chExt cx="1268891" cy="1060930"/>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197" y="2636384"/>
                <a:ext cx="1268891" cy="622217"/>
              </a:xfrm>
              <a:prstGeom prst="rect">
                <a:avLst/>
              </a:prstGeom>
            </p:spPr>
          </p:pic>
          <p:sp>
            <p:nvSpPr>
              <p:cNvPr id="34" name="下矢印 33"/>
              <p:cNvSpPr/>
              <p:nvPr/>
            </p:nvSpPr>
            <p:spPr>
              <a:xfrm>
                <a:off x="1795112" y="2197671"/>
                <a:ext cx="411062" cy="415917"/>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7" name="グループ化 6"/>
            <p:cNvGrpSpPr/>
            <p:nvPr/>
          </p:nvGrpSpPr>
          <p:grpSpPr>
            <a:xfrm>
              <a:off x="729313" y="3340309"/>
              <a:ext cx="2548179" cy="1110755"/>
              <a:chOff x="729313" y="3340309"/>
              <a:chExt cx="2548179" cy="1110755"/>
            </a:xfrm>
          </p:grpSpPr>
          <p:pic>
            <p:nvPicPr>
              <p:cNvPr id="29" name="図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13" y="3830284"/>
                <a:ext cx="2548179" cy="620780"/>
              </a:xfrm>
              <a:prstGeom prst="rect">
                <a:avLst/>
              </a:prstGeom>
            </p:spPr>
          </p:pic>
          <p:sp>
            <p:nvSpPr>
              <p:cNvPr id="36" name="下矢印 35"/>
              <p:cNvSpPr/>
              <p:nvPr/>
            </p:nvSpPr>
            <p:spPr>
              <a:xfrm>
                <a:off x="1795112" y="3340309"/>
                <a:ext cx="411062" cy="432805"/>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grpSp>
      <p:sp>
        <p:nvSpPr>
          <p:cNvPr id="31" name="テキスト ボックス 30"/>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algn="ctr" defTabSz="914400">
              <a:buNone/>
              <a:defRPr kumimoji="1" sz="3900" b="1" i="0" normalizeH="0" noProof="0">
                <a:solidFill>
                  <a:srgbClr val="FFFFFF"/>
                </a:solidFill>
                <a:uLnTx/>
                <a:uFillTx/>
                <a:latin typeface="+mn-lt"/>
                <a:ea typeface="+mn-ea"/>
                <a:cs typeface="+mn-cs"/>
              </a:defRPr>
            </a:pPr>
            <a:r>
              <a:rPr kumimoji="1" lang="ja-JP" altLang="en-US" sz="3900" b="1" i="0" normalizeH="0" noProof="0">
                <a:solidFill>
                  <a:srgbClr val="FFFFFF"/>
                </a:solidFill>
                <a:uLnTx/>
                <a:uFillTx/>
                <a:latin typeface="+mn-lt"/>
                <a:ea typeface="+mn-ea"/>
                <a:cs typeface="+mn-cs"/>
              </a:rPr>
              <a:t>修復のしくみが働かないとき</a:t>
            </a:r>
          </a:p>
        </p:txBody>
      </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773" y="1226232"/>
            <a:ext cx="2356878" cy="766654"/>
          </a:xfrm>
          <a:prstGeom prst="rect">
            <a:avLst/>
          </a:prstGeom>
        </p:spPr>
      </p:pic>
      <p:sp>
        <p:nvSpPr>
          <p:cNvPr id="24" name="角丸四角形 23"/>
          <p:cNvSpPr/>
          <p:nvPr/>
        </p:nvSpPr>
        <p:spPr>
          <a:xfrm>
            <a:off x="1552431" y="1148403"/>
            <a:ext cx="907138" cy="921715"/>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8" name="下矢印 27"/>
          <p:cNvSpPr/>
          <p:nvPr/>
        </p:nvSpPr>
        <p:spPr>
          <a:xfrm>
            <a:off x="1810681" y="4506069"/>
            <a:ext cx="411062" cy="523695"/>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30" name="角丸四角形吹き出し 29"/>
          <p:cNvSpPr/>
          <p:nvPr/>
        </p:nvSpPr>
        <p:spPr>
          <a:xfrm>
            <a:off x="584320" y="5137508"/>
            <a:ext cx="8091240" cy="1222958"/>
          </a:xfrm>
          <a:prstGeom prst="wedgeRoundRectCallout">
            <a:avLst>
              <a:gd name="adj1" fmla="val -48240"/>
              <a:gd name="adj2" fmla="val 21175"/>
              <a:gd name="adj3" fmla="val 16667"/>
            </a:avLst>
          </a:prstGeom>
          <a:no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周りに広がりやすくなり</a:t>
            </a:r>
            <a:endParaRPr lang="en-US" altLang="ja-JP" sz="36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血管などに入り込んで全身に広がる</a:t>
            </a:r>
          </a:p>
        </p:txBody>
      </p:sp>
      <p:grpSp>
        <p:nvGrpSpPr>
          <p:cNvPr id="4" name="グループ化 3"/>
          <p:cNvGrpSpPr/>
          <p:nvPr/>
        </p:nvGrpSpPr>
        <p:grpSpPr>
          <a:xfrm>
            <a:off x="3504595" y="2918891"/>
            <a:ext cx="5171862" cy="1913832"/>
            <a:chOff x="3504595" y="2937181"/>
            <a:chExt cx="5171862" cy="1770881"/>
          </a:xfrm>
        </p:grpSpPr>
        <p:sp>
          <p:nvSpPr>
            <p:cNvPr id="25" name="角丸四角形吹き出し 24"/>
            <p:cNvSpPr/>
            <p:nvPr/>
          </p:nvSpPr>
          <p:spPr>
            <a:xfrm>
              <a:off x="3504595" y="2937181"/>
              <a:ext cx="5171862" cy="1355915"/>
            </a:xfrm>
            <a:prstGeom prst="wedgeRoundRectCallout">
              <a:avLst>
                <a:gd name="adj1" fmla="val -59524"/>
                <a:gd name="adj2" fmla="val -16318"/>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bIns="144000"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異常な細胞が増えて</a:t>
              </a:r>
              <a:br>
                <a:rPr kumimoji="1" lang="en-US" altLang="ja-JP"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かたまりになる</a:t>
              </a:r>
            </a:p>
          </p:txBody>
        </p:sp>
        <p:sp>
          <p:nvSpPr>
            <p:cNvPr id="3" name="角丸四角形 2"/>
            <p:cNvSpPr/>
            <p:nvPr/>
          </p:nvSpPr>
          <p:spPr>
            <a:xfrm>
              <a:off x="3898392" y="4134039"/>
              <a:ext cx="4480973" cy="574023"/>
            </a:xfrm>
            <a:prstGeom prst="roundRect">
              <a:avLst/>
            </a:prstGeom>
            <a:solidFill>
              <a:srgbClr val="9E25AB"/>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3" name="テキスト ボックス 22"/>
            <p:cNvSpPr txBox="1"/>
            <p:nvPr/>
          </p:nvSpPr>
          <p:spPr>
            <a:xfrm>
              <a:off x="4038020" y="4169013"/>
              <a:ext cx="4637540" cy="472225"/>
            </a:xfrm>
            <a:prstGeom prst="rect">
              <a:avLst/>
            </a:prstGeom>
            <a:noFill/>
          </p:spPr>
          <p:txBody>
            <a:bodyPr wrap="square" bIns="144000"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2800" b="1" i="0" spc="50" normalizeH="0" noProof="0" dirty="0">
                  <a:solidFill>
                    <a:schemeClr val="bg1"/>
                  </a:solidFill>
                  <a:uLnTx/>
                  <a:uFillTx/>
                  <a:latin typeface="+mn-lt"/>
                  <a:ea typeface="+mn-ea"/>
                  <a:cs typeface="+mn-cs"/>
                </a:rPr>
                <a:t>悪性のものを</a:t>
              </a:r>
              <a:r>
                <a:rPr kumimoji="1" lang="ja-JP" altLang="en-US" sz="3500" b="1" i="0" spc="50" normalizeH="0" noProof="0" dirty="0">
                  <a:solidFill>
                    <a:schemeClr val="bg1"/>
                  </a:solidFill>
                  <a:uLnTx/>
                  <a:uFillTx/>
                  <a:latin typeface="+mn-lt"/>
                  <a:ea typeface="+mn-ea"/>
                  <a:cs typeface="+mn-cs"/>
                </a:rPr>
                <a:t>がん</a:t>
              </a:r>
              <a:r>
                <a:rPr kumimoji="1" lang="ja-JP" altLang="en-US" sz="2800" b="1" i="0" spc="50" normalizeH="0" noProof="0" dirty="0">
                  <a:solidFill>
                    <a:schemeClr val="bg1"/>
                  </a:solidFill>
                  <a:uLnTx/>
                  <a:uFillTx/>
                  <a:latin typeface="+mn-lt"/>
                  <a:ea typeface="+mn-ea"/>
                  <a:cs typeface="+mn-cs"/>
                </a:rPr>
                <a:t>という</a:t>
              </a:r>
              <a:endParaRPr kumimoji="1" lang="en-US" altLang="ja-JP" sz="2800" b="1" spc="50" dirty="0">
                <a:solidFill>
                  <a:schemeClr val="bg1"/>
                </a:solidFill>
              </a:endParaRPr>
            </a:p>
          </p:txBody>
        </p:sp>
      </p:grpSp>
      <p:sp>
        <p:nvSpPr>
          <p:cNvPr id="21" name="テキスト ボックス 20"/>
          <p:cNvSpPr txBox="1"/>
          <p:nvPr/>
        </p:nvSpPr>
        <p:spPr>
          <a:xfrm>
            <a:off x="1248818" y="6469492"/>
            <a:ext cx="7316241" cy="253916"/>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050" b="0" i="0" normalizeH="0" noProof="0" dirty="0">
                <a:solidFill>
                  <a:schemeClr val="tx1">
                    <a:lumMod val="65000"/>
                    <a:lumOff val="35000"/>
                  </a:schemeClr>
                </a:solidFill>
                <a:uLnTx/>
                <a:uFillTx/>
                <a:latin typeface="+mn-lt"/>
                <a:ea typeface="+mn-ea"/>
                <a:cs typeface="+mn-cs"/>
              </a:rPr>
              <a:t>出典：国立がん研究センターがん情報サービス「知っておきたいがんの基礎知識」（一部改変）</a:t>
            </a:r>
            <a:endParaRPr kumimoji="1" lang="ja-JP" altLang="en-US" sz="1050" dirty="0">
              <a:solidFill>
                <a:schemeClr val="tx1">
                  <a:lumMod val="65000"/>
                  <a:lumOff val="35000"/>
                </a:schemeClr>
              </a:solidFill>
            </a:endParaRPr>
          </a:p>
        </p:txBody>
      </p:sp>
      <p:sp>
        <p:nvSpPr>
          <p:cNvPr id="22" name="角丸四角形吹き出し 21"/>
          <p:cNvSpPr/>
          <p:nvPr/>
        </p:nvSpPr>
        <p:spPr>
          <a:xfrm>
            <a:off x="3504594" y="1623292"/>
            <a:ext cx="5171863" cy="941612"/>
          </a:xfrm>
          <a:prstGeom prst="wedgeRoundRectCallout">
            <a:avLst>
              <a:gd name="adj1" fmla="val -58028"/>
              <a:gd name="adj2" fmla="val 2110"/>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異常な細胞ができる</a:t>
            </a:r>
          </a:p>
        </p:txBody>
      </p:sp>
    </p:spTree>
    <p:extLst>
      <p:ext uri="{BB962C8B-B14F-4D97-AF65-F5344CB8AC3E}">
        <p14:creationId xmlns:p14="http://schemas.microsoft.com/office/powerpoint/2010/main" val="2518819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algn="ctr" defTabSz="914400">
              <a:buNone/>
              <a:defRPr kumimoji="1" sz="3900" b="1" i="0" normalizeH="0" noProof="0">
                <a:solidFill>
                  <a:srgbClr val="FFFFFF"/>
                </a:solidFill>
                <a:uLnTx/>
                <a:uFillTx/>
                <a:latin typeface="+mn-lt"/>
                <a:ea typeface="+mn-ea"/>
                <a:cs typeface="+mn-cs"/>
              </a:defRPr>
            </a:pPr>
            <a:r>
              <a:rPr kumimoji="1" lang="ja-JP" altLang="en-US" sz="3900" b="1" i="0" normalizeH="0" noProof="0">
                <a:solidFill>
                  <a:srgbClr val="FFFFFF"/>
                </a:solidFill>
                <a:uLnTx/>
                <a:uFillTx/>
                <a:latin typeface="+mn-lt"/>
                <a:ea typeface="+mn-ea"/>
                <a:cs typeface="+mn-cs"/>
              </a:rPr>
              <a:t>がんの原因</a:t>
            </a:r>
          </a:p>
        </p:txBody>
      </p:sp>
      <p:sp>
        <p:nvSpPr>
          <p:cNvPr id="14" name="テキスト ボックス 13"/>
          <p:cNvSpPr txBox="1"/>
          <p:nvPr/>
        </p:nvSpPr>
        <p:spPr>
          <a:xfrm>
            <a:off x="764718" y="1175447"/>
            <a:ext cx="7614559" cy="1323439"/>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000" b="1" i="0" normalizeH="0" noProof="0" dirty="0">
                <a:solidFill>
                  <a:schemeClr val="tx1">
                    <a:lumMod val="75000"/>
                    <a:lumOff val="25000"/>
                  </a:schemeClr>
                </a:solidFill>
                <a:uLnTx/>
                <a:uFillTx/>
                <a:latin typeface="+mn-lt"/>
                <a:ea typeface="+mn-ea"/>
                <a:cs typeface="+mn-cs"/>
              </a:rPr>
              <a:t>がんには原因のわかっている</a:t>
            </a:r>
            <a:endParaRPr kumimoji="1" lang="en-US" altLang="ja-JP" sz="4000" b="1" i="0" normalizeH="0" noProof="0" dirty="0">
              <a:solidFill>
                <a:schemeClr val="tx1">
                  <a:lumMod val="75000"/>
                  <a:lumOff val="25000"/>
                </a:schemeClr>
              </a:solidFill>
              <a:uLnTx/>
              <a:uFillTx/>
              <a:latin typeface="+mn-lt"/>
              <a:ea typeface="+mn-ea"/>
              <a:cs typeface="+mn-cs"/>
            </a:endParaRPr>
          </a:p>
          <a:p>
            <a:pPr marL="0" algn="ctr" defTabSz="914400">
              <a:buNone/>
              <a:defRPr kumimoji="1" sz="1800" b="0" i="0" normalizeH="0" noProof="0">
                <a:uLnTx/>
                <a:uFillTx/>
                <a:latin typeface="+mn-lt"/>
                <a:ea typeface="+mn-ea"/>
                <a:cs typeface="+mn-cs"/>
              </a:defRPr>
            </a:pPr>
            <a:r>
              <a:rPr kumimoji="1" lang="ja-JP" altLang="en-US" sz="4000" b="1" dirty="0">
                <a:solidFill>
                  <a:schemeClr val="tx1">
                    <a:lumMod val="75000"/>
                    <a:lumOff val="25000"/>
                  </a:schemeClr>
                </a:solidFill>
              </a:rPr>
              <a:t>ものとわからないものがある</a:t>
            </a:r>
            <a:endParaRPr kumimoji="1" lang="en-US" altLang="ja-JP" sz="4000" b="1" i="0" normalizeH="0" noProof="0" dirty="0">
              <a:solidFill>
                <a:schemeClr val="tx1">
                  <a:lumMod val="75000"/>
                  <a:lumOff val="25000"/>
                </a:schemeClr>
              </a:solidFill>
              <a:uLnTx/>
              <a:uFillTx/>
              <a:latin typeface="+mn-lt"/>
              <a:ea typeface="+mn-ea"/>
              <a:cs typeface="+mn-cs"/>
            </a:endParaRPr>
          </a:p>
        </p:txBody>
      </p:sp>
      <p:grpSp>
        <p:nvGrpSpPr>
          <p:cNvPr id="5" name="グループ化 4">
            <a:extLst>
              <a:ext uri="{FF2B5EF4-FFF2-40B4-BE49-F238E27FC236}">
                <a16:creationId xmlns:a16="http://schemas.microsoft.com/office/drawing/2014/main" id="{53114DC7-130A-10FC-EDC4-54FBB3E06AFB}"/>
              </a:ext>
            </a:extLst>
          </p:cNvPr>
          <p:cNvGrpSpPr/>
          <p:nvPr/>
        </p:nvGrpSpPr>
        <p:grpSpPr>
          <a:xfrm>
            <a:off x="395536" y="3524137"/>
            <a:ext cx="8352928" cy="3312368"/>
            <a:chOff x="878357" y="3241736"/>
            <a:chExt cx="7317899" cy="3960440"/>
          </a:xfrm>
        </p:grpSpPr>
        <p:pic>
          <p:nvPicPr>
            <p:cNvPr id="7" name="図 6">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878357" y="3241736"/>
              <a:ext cx="7317899" cy="3960440"/>
            </a:xfrm>
            <a:prstGeom prst="rect">
              <a:avLst/>
            </a:prstGeom>
          </p:spPr>
        </p:pic>
        <p:sp>
          <p:nvSpPr>
            <p:cNvPr id="2" name="正方形/長方形 1">
              <a:extLst>
                <a:ext uri="{FF2B5EF4-FFF2-40B4-BE49-F238E27FC236}">
                  <a16:creationId xmlns:a16="http://schemas.microsoft.com/office/drawing/2014/main" id="{0E06D556-32A3-4043-AC01-FB4C7806E4BD}"/>
                </a:ext>
              </a:extLst>
            </p:cNvPr>
            <p:cNvSpPr/>
            <p:nvPr/>
          </p:nvSpPr>
          <p:spPr>
            <a:xfrm>
              <a:off x="3601204" y="5963200"/>
              <a:ext cx="2044205" cy="60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不明</a:t>
              </a:r>
              <a:endParaRPr kumimoji="1" lang="ja-JP" altLang="en-US" sz="3600" b="1" dirty="0">
                <a:solidFill>
                  <a:schemeClr val="tx1"/>
                </a:solidFill>
              </a:endParaRPr>
            </a:p>
          </p:txBody>
        </p:sp>
      </p:grpSp>
      <p:grpSp>
        <p:nvGrpSpPr>
          <p:cNvPr id="3" name="グループ化 2"/>
          <p:cNvGrpSpPr/>
          <p:nvPr/>
        </p:nvGrpSpPr>
        <p:grpSpPr>
          <a:xfrm>
            <a:off x="746263" y="3189390"/>
            <a:ext cx="2740997" cy="2655638"/>
            <a:chOff x="754810" y="1751022"/>
            <a:chExt cx="2915873" cy="2915870"/>
          </a:xfrm>
        </p:grpSpPr>
        <p:sp>
          <p:nvSpPr>
            <p:cNvPr id="24" name="円/楕円 23"/>
            <p:cNvSpPr/>
            <p:nvPr/>
          </p:nvSpPr>
          <p:spPr>
            <a:xfrm>
              <a:off x="754810" y="1751022"/>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7" name="テキスト ボックス 26"/>
            <p:cNvSpPr txBox="1"/>
            <p:nvPr/>
          </p:nvSpPr>
          <p:spPr>
            <a:xfrm>
              <a:off x="947352" y="2617568"/>
              <a:ext cx="2723331" cy="118277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細菌・</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ウイルス</a:t>
              </a:r>
            </a:p>
          </p:txBody>
        </p:sp>
      </p:grpSp>
      <p:grpSp>
        <p:nvGrpSpPr>
          <p:cNvPr id="8" name="グループ化 7">
            <a:extLst>
              <a:ext uri="{FF2B5EF4-FFF2-40B4-BE49-F238E27FC236}">
                <a16:creationId xmlns:a16="http://schemas.microsoft.com/office/drawing/2014/main" id="{41C9ED03-5D98-42A4-809C-64ED69413F11}"/>
              </a:ext>
            </a:extLst>
          </p:cNvPr>
          <p:cNvGrpSpPr/>
          <p:nvPr/>
        </p:nvGrpSpPr>
        <p:grpSpPr>
          <a:xfrm>
            <a:off x="5956139" y="3581315"/>
            <a:ext cx="1702756" cy="1653128"/>
            <a:chOff x="7156012" y="446875"/>
            <a:chExt cx="1702756" cy="1653128"/>
          </a:xfrm>
        </p:grpSpPr>
        <p:sp>
          <p:nvSpPr>
            <p:cNvPr id="18" name="円/楕円 17"/>
            <p:cNvSpPr/>
            <p:nvPr/>
          </p:nvSpPr>
          <p:spPr>
            <a:xfrm>
              <a:off x="7156012" y="446875"/>
              <a:ext cx="1702756" cy="1653128"/>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dirty="0"/>
            </a:p>
          </p:txBody>
        </p:sp>
        <p:sp>
          <p:nvSpPr>
            <p:cNvPr id="19" name="テキスト ボックス 18"/>
            <p:cNvSpPr txBox="1"/>
            <p:nvPr/>
          </p:nvSpPr>
          <p:spPr>
            <a:xfrm>
              <a:off x="7350309" y="955881"/>
              <a:ext cx="1352497" cy="83099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2400" b="1" i="0" normalizeH="0" noProof="0" dirty="0">
                  <a:solidFill>
                    <a:schemeClr val="tx1">
                      <a:lumMod val="75000"/>
                      <a:lumOff val="25000"/>
                    </a:schemeClr>
                  </a:solidFill>
                  <a:uLnTx/>
                  <a:uFillTx/>
                  <a:latin typeface="+mn-lt"/>
                  <a:ea typeface="+mn-ea"/>
                  <a:cs typeface="+mn-cs"/>
                </a:rPr>
                <a:t>遺伝的</a:t>
              </a:r>
              <a:endParaRPr lang="en-US" altLang="ja-JP" sz="24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2400" b="1" i="0" normalizeH="0" noProof="0" dirty="0">
                  <a:solidFill>
                    <a:schemeClr val="tx1">
                      <a:lumMod val="75000"/>
                      <a:lumOff val="25000"/>
                    </a:schemeClr>
                  </a:solidFill>
                  <a:uLnTx/>
                  <a:uFillTx/>
                  <a:latin typeface="+mn-lt"/>
                  <a:ea typeface="+mn-ea"/>
                  <a:cs typeface="+mn-cs"/>
                </a:rPr>
                <a:t>原因</a:t>
              </a:r>
            </a:p>
          </p:txBody>
        </p:sp>
      </p:grpSp>
      <p:grpSp>
        <p:nvGrpSpPr>
          <p:cNvPr id="9" name="グループ化 8">
            <a:extLst>
              <a:ext uri="{FF2B5EF4-FFF2-40B4-BE49-F238E27FC236}">
                <a16:creationId xmlns:a16="http://schemas.microsoft.com/office/drawing/2014/main" id="{5E2C3F79-19DA-74F4-4D05-3A00E0ABED17}"/>
              </a:ext>
            </a:extLst>
          </p:cNvPr>
          <p:cNvGrpSpPr/>
          <p:nvPr/>
        </p:nvGrpSpPr>
        <p:grpSpPr>
          <a:xfrm>
            <a:off x="1082142" y="2498081"/>
            <a:ext cx="7176041" cy="3276523"/>
            <a:chOff x="1308618" y="2260974"/>
            <a:chExt cx="7176041" cy="3276523"/>
          </a:xfrm>
        </p:grpSpPr>
        <p:grpSp>
          <p:nvGrpSpPr>
            <p:cNvPr id="4" name="グループ化 3"/>
            <p:cNvGrpSpPr/>
            <p:nvPr/>
          </p:nvGrpSpPr>
          <p:grpSpPr>
            <a:xfrm>
              <a:off x="3407485" y="2554854"/>
              <a:ext cx="3016404" cy="2982643"/>
              <a:chOff x="3806998" y="1894775"/>
              <a:chExt cx="2915872" cy="2915870"/>
            </a:xfrm>
          </p:grpSpPr>
          <p:sp>
            <p:nvSpPr>
              <p:cNvPr id="20" name="円/楕円 19"/>
              <p:cNvSpPr/>
              <p:nvPr/>
            </p:nvSpPr>
            <p:spPr>
              <a:xfrm>
                <a:off x="3806998" y="1894775"/>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6" name="テキスト ボックス 25"/>
              <p:cNvSpPr txBox="1"/>
              <p:nvPr/>
            </p:nvSpPr>
            <p:spPr>
              <a:xfrm>
                <a:off x="4040230" y="3077035"/>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1" i="0" normalizeH="0" noProof="0" dirty="0">
                    <a:solidFill>
                      <a:schemeClr val="tx1">
                        <a:lumMod val="75000"/>
                        <a:lumOff val="25000"/>
                      </a:schemeClr>
                    </a:solidFill>
                    <a:uLnTx/>
                    <a:uFillTx/>
                    <a:latin typeface="+mn-lt"/>
                    <a:ea typeface="+mn-ea"/>
                    <a:cs typeface="+mn-cs"/>
                  </a:rPr>
                  <a:t>生活習慣</a:t>
                </a:r>
              </a:p>
            </p:txBody>
          </p:sp>
        </p:grpSp>
        <p:sp>
          <p:nvSpPr>
            <p:cNvPr id="6" name="テキスト ボックス 5">
              <a:extLst>
                <a:ext uri="{FF2B5EF4-FFF2-40B4-BE49-F238E27FC236}">
                  <a16:creationId xmlns:a16="http://schemas.microsoft.com/office/drawing/2014/main" id="{58D17502-E404-D368-F581-F6971A77AB99}"/>
                </a:ext>
              </a:extLst>
            </p:cNvPr>
            <p:cNvSpPr txBox="1"/>
            <p:nvPr/>
          </p:nvSpPr>
          <p:spPr>
            <a:xfrm>
              <a:off x="1308618" y="2260974"/>
              <a:ext cx="7176041" cy="985190"/>
            </a:xfrm>
            <a:custGeom>
              <a:avLst/>
              <a:gdLst>
                <a:gd name="connsiteX0" fmla="*/ 0 w 6772842"/>
                <a:gd name="connsiteY0" fmla="*/ 0 h 1622507"/>
                <a:gd name="connsiteX1" fmla="*/ 3950825 w 6772842"/>
                <a:gd name="connsiteY1" fmla="*/ 0 h 1622507"/>
                <a:gd name="connsiteX2" fmla="*/ 3950825 w 6772842"/>
                <a:gd name="connsiteY2" fmla="*/ 0 h 1622507"/>
                <a:gd name="connsiteX3" fmla="*/ 5644035 w 6772842"/>
                <a:gd name="connsiteY3" fmla="*/ 0 h 1622507"/>
                <a:gd name="connsiteX4" fmla="*/ 6772842 w 6772842"/>
                <a:gd name="connsiteY4" fmla="*/ 0 h 1622507"/>
                <a:gd name="connsiteX5" fmla="*/ 6772842 w 6772842"/>
                <a:gd name="connsiteY5" fmla="*/ 632170 h 1622507"/>
                <a:gd name="connsiteX6" fmla="*/ 6772842 w 6772842"/>
                <a:gd name="connsiteY6" fmla="*/ 632170 h 1622507"/>
                <a:gd name="connsiteX7" fmla="*/ 6772842 w 6772842"/>
                <a:gd name="connsiteY7" fmla="*/ 903100 h 1622507"/>
                <a:gd name="connsiteX8" fmla="*/ 6772842 w 6772842"/>
                <a:gd name="connsiteY8" fmla="*/ 1083720 h 1622507"/>
                <a:gd name="connsiteX9" fmla="*/ 4805835 w 6772842"/>
                <a:gd name="connsiteY9" fmla="*/ 1083720 h 1622507"/>
                <a:gd name="connsiteX10" fmla="*/ 4001302 w 6772842"/>
                <a:gd name="connsiteY10" fmla="*/ 1622507 h 1622507"/>
                <a:gd name="connsiteX11" fmla="*/ 3950825 w 6772842"/>
                <a:gd name="connsiteY11" fmla="*/ 1083720 h 1622507"/>
                <a:gd name="connsiteX12" fmla="*/ 0 w 6772842"/>
                <a:gd name="connsiteY12" fmla="*/ 1083720 h 1622507"/>
                <a:gd name="connsiteX13" fmla="*/ 0 w 6772842"/>
                <a:gd name="connsiteY13" fmla="*/ 903100 h 1622507"/>
                <a:gd name="connsiteX14" fmla="*/ 0 w 6772842"/>
                <a:gd name="connsiteY14" fmla="*/ 632170 h 1622507"/>
                <a:gd name="connsiteX15" fmla="*/ 0 w 6772842"/>
                <a:gd name="connsiteY15" fmla="*/ 632170 h 1622507"/>
                <a:gd name="connsiteX16" fmla="*/ 0 w 6772842"/>
                <a:gd name="connsiteY16" fmla="*/ 0 h 16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72841" h="1622507">
                  <a:moveTo>
                    <a:pt x="0" y="0"/>
                  </a:moveTo>
                  <a:lnTo>
                    <a:pt x="3950825" y="0"/>
                  </a:lnTo>
                  <a:lnTo>
                    <a:pt x="3950825" y="0"/>
                  </a:lnTo>
                  <a:lnTo>
                    <a:pt x="5644035" y="0"/>
                  </a:lnTo>
                  <a:lnTo>
                    <a:pt x="6772842" y="0"/>
                  </a:lnTo>
                  <a:lnTo>
                    <a:pt x="6772842" y="632170"/>
                  </a:lnTo>
                  <a:lnTo>
                    <a:pt x="6772842" y="632170"/>
                  </a:lnTo>
                  <a:lnTo>
                    <a:pt x="6772842" y="903100"/>
                  </a:lnTo>
                  <a:lnTo>
                    <a:pt x="6772842" y="1083720"/>
                  </a:lnTo>
                  <a:lnTo>
                    <a:pt x="4805835" y="1083720"/>
                  </a:lnTo>
                  <a:lnTo>
                    <a:pt x="4001302" y="1622507"/>
                  </a:lnTo>
                  <a:lnTo>
                    <a:pt x="3950825" y="1083720"/>
                  </a:lnTo>
                  <a:lnTo>
                    <a:pt x="0" y="1083720"/>
                  </a:lnTo>
                  <a:lnTo>
                    <a:pt x="0" y="903100"/>
                  </a:lnTo>
                  <a:lnTo>
                    <a:pt x="0" y="632170"/>
                  </a:lnTo>
                  <a:lnTo>
                    <a:pt x="0" y="632170"/>
                  </a:lnTo>
                  <a:lnTo>
                    <a:pt x="0" y="0"/>
                  </a:lnTo>
                  <a:close/>
                </a:path>
              </a:pathLst>
            </a:custGeom>
            <a:solidFill>
              <a:schemeClr val="bg1"/>
            </a:solidFill>
            <a:ln w="38100">
              <a:solidFill>
                <a:srgbClr val="FF9900"/>
              </a:solidFill>
            </a:ln>
            <a:effectLst>
              <a:outerShdw blurRad="50800" dist="38100" dir="2700000" algn="tl" rotWithShape="0">
                <a:prstClr val="black">
                  <a:alpha val="40000"/>
                </a:prstClr>
              </a:outerShdw>
            </a:effectLst>
          </p:spPr>
          <p:txBody>
            <a:bodyPr wrap="square" lIns="180000" tIns="144000" rtlCol="0" anchor="t" anchorCtr="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algn="l">
                <a:defRPr kumimoji="1" sz="4400" b="1" i="0" normalizeH="0" noProof="0">
                  <a:uLnTx/>
                  <a:uFillTx/>
                  <a:latin typeface="+mn-lt"/>
                  <a:ea typeface="+mn-ea"/>
                  <a:cs typeface="+mn-cs"/>
                </a:defRPr>
              </a:pPr>
              <a:r>
                <a:rPr kumimoji="1" lang="ja-JP" altLang="en-US" sz="2800" b="1" i="0" normalizeH="0" noProof="0" dirty="0">
                  <a:solidFill>
                    <a:schemeClr val="tx1">
                      <a:lumMod val="75000"/>
                      <a:lumOff val="25000"/>
                    </a:schemeClr>
                  </a:solidFill>
                  <a:uLnTx/>
                  <a:uFillTx/>
                  <a:latin typeface="+mn-lt"/>
                  <a:ea typeface="+mn-ea"/>
                  <a:cs typeface="+mn-cs"/>
                </a:rPr>
                <a:t>たばこ・飲酒・偏った食</a:t>
              </a:r>
              <a:r>
                <a:rPr kumimoji="1" lang="ja-JP" altLang="en-US" sz="2800" b="1" i="0" spc="-300" normalizeH="0" noProof="0" dirty="0">
                  <a:solidFill>
                    <a:schemeClr val="tx1">
                      <a:lumMod val="75000"/>
                      <a:lumOff val="25000"/>
                    </a:schemeClr>
                  </a:solidFill>
                  <a:uLnTx/>
                  <a:uFillTx/>
                  <a:latin typeface="+mn-lt"/>
                  <a:ea typeface="+mn-ea"/>
                  <a:cs typeface="+mn-cs"/>
                </a:rPr>
                <a:t>事</a:t>
              </a:r>
              <a:r>
                <a:rPr kumimoji="1" lang="ja-JP" altLang="en-US" sz="2800" b="1" i="0" normalizeH="0" noProof="0" dirty="0">
                  <a:solidFill>
                    <a:schemeClr val="tx1">
                      <a:lumMod val="75000"/>
                      <a:lumOff val="25000"/>
                    </a:schemeClr>
                  </a:solidFill>
                  <a:uLnTx/>
                  <a:uFillTx/>
                  <a:latin typeface="+mn-lt"/>
                  <a:ea typeface="+mn-ea"/>
                  <a:cs typeface="+mn-cs"/>
                </a:rPr>
                <a:t>・運動不足など</a:t>
              </a:r>
            </a:p>
          </p:txBody>
        </p:sp>
      </p:grpSp>
    </p:spTree>
    <p:extLst>
      <p:ext uri="{BB962C8B-B14F-4D97-AF65-F5344CB8AC3E}">
        <p14:creationId xmlns:p14="http://schemas.microsoft.com/office/powerpoint/2010/main" val="1888095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7884" y="3864896"/>
            <a:ext cx="4251266" cy="2221940"/>
            <a:chOff x="257884" y="4015372"/>
            <a:chExt cx="4251266" cy="2221940"/>
          </a:xfrm>
        </p:grpSpPr>
        <p:sp>
          <p:nvSpPr>
            <p:cNvPr id="15" name="円/楕円 14"/>
            <p:cNvSpPr/>
            <p:nvPr/>
          </p:nvSpPr>
          <p:spPr>
            <a:xfrm>
              <a:off x="25788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50" name="テキスト ボックス 49"/>
            <p:cNvSpPr txBox="1"/>
            <p:nvPr/>
          </p:nvSpPr>
          <p:spPr>
            <a:xfrm>
              <a:off x="447102" y="4643532"/>
              <a:ext cx="3816424" cy="1118255"/>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細胞が変異する</a:t>
              </a:r>
              <a:br>
                <a:rPr kumimoji="1" lang="en-US" altLang="ja-JP"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可能性が高まる</a:t>
              </a:r>
              <a:endParaRPr lang="en-US" altLang="ja-JP" sz="35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5" name="グループ化 4"/>
          <p:cNvGrpSpPr/>
          <p:nvPr/>
        </p:nvGrpSpPr>
        <p:grpSpPr>
          <a:xfrm>
            <a:off x="4473394" y="3864896"/>
            <a:ext cx="4251266" cy="2221940"/>
            <a:chOff x="4473394" y="4015372"/>
            <a:chExt cx="4251266" cy="2221940"/>
          </a:xfrm>
        </p:grpSpPr>
        <p:sp>
          <p:nvSpPr>
            <p:cNvPr id="16" name="円/楕円 15"/>
            <p:cNvSpPr/>
            <p:nvPr/>
          </p:nvSpPr>
          <p:spPr>
            <a:xfrm>
              <a:off x="447339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51" name="テキスト ボックス 50"/>
            <p:cNvSpPr txBox="1"/>
            <p:nvPr/>
          </p:nvSpPr>
          <p:spPr>
            <a:xfrm>
              <a:off x="4644008" y="4383015"/>
              <a:ext cx="3888432" cy="1631216"/>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細胞を正常に</a:t>
              </a:r>
              <a:br>
                <a:rPr kumimoji="1" lang="en-US" altLang="ja-JP"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保つ働きが</a:t>
              </a:r>
              <a:endParaRPr lang="en-US" altLang="ja-JP" sz="35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低下</a:t>
              </a:r>
              <a:r>
                <a:rPr kumimoji="1" lang="ja-JP" altLang="en-US" sz="3500" b="1" i="0" spc="-15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しはじめる</a:t>
              </a:r>
              <a:endParaRPr lang="en-US" altLang="ja-JP" sz="3500" b="1" spc="-15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 name="角丸四角形 1"/>
          <p:cNvSpPr/>
          <p:nvPr/>
        </p:nvSpPr>
        <p:spPr>
          <a:xfrm>
            <a:off x="418382" y="1126412"/>
            <a:ext cx="8114058" cy="1072255"/>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lang="ja-JP" altLang="en-US"/>
          </a:p>
        </p:txBody>
      </p:sp>
      <p:sp>
        <p:nvSpPr>
          <p:cNvPr id="25" name="テキスト ボックス 24"/>
          <p:cNvSpPr txBox="1"/>
          <p:nvPr/>
        </p:nvSpPr>
        <p:spPr>
          <a:xfrm>
            <a:off x="0" y="188640"/>
            <a:ext cx="9119744"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高齢化も原因の一つ</a:t>
            </a:r>
            <a:endParaRPr lang="en-US" altLang="ja-JP" sz="4400" dirty="0"/>
          </a:p>
        </p:txBody>
      </p:sp>
      <p:pic>
        <p:nvPicPr>
          <p:cNvPr id="10" name="Picture 2" descr="C:\Users\nakamura\Desktop\サタケさんイラストスライド化拡大-02.png"/>
          <p:cNvPicPr>
            <a:picLocks noChangeAspect="1" noChangeArrowheads="1"/>
          </p:cNvPicPr>
          <p:nvPr/>
        </p:nvPicPr>
        <p:blipFill>
          <a:blip r:embed="rId3" cstate="print">
            <a:extLst>
              <a:ext uri="{28A0092B-C50C-407E-A947-70E740481C1C}">
                <a14:useLocalDpi xmlns:a14="http://schemas.microsoft.com/office/drawing/2010/main" val="0"/>
              </a:ext>
            </a:extLst>
          </a:blip>
          <a:srcRect b="22328"/>
          <a:stretch>
            <a:fillRect/>
          </a:stretch>
        </p:blipFill>
        <p:spPr bwMode="auto">
          <a:xfrm>
            <a:off x="6665041" y="1079817"/>
            <a:ext cx="2341651" cy="143983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324880" y="5916275"/>
            <a:ext cx="6368540" cy="746202"/>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54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5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3600" b="1" i="0" normalizeH="0" noProof="0" dirty="0">
                <a:solidFill>
                  <a:srgbClr val="FFFFFF"/>
                </a:solidFill>
                <a:uLnTx/>
                <a:uFillTx/>
                <a:latin typeface="メイリオ" panose="020B0604030504040204" pitchFamily="50" charset="-128"/>
                <a:ea typeface="メイリオ" panose="020B0604030504040204" pitchFamily="50" charset="-128"/>
                <a:cs typeface="+mn-cs"/>
              </a:rPr>
              <a:t>がんは誰もがなりうる病気</a:t>
            </a:r>
          </a:p>
        </p:txBody>
      </p:sp>
      <p:grpSp>
        <p:nvGrpSpPr>
          <p:cNvPr id="3" name="グループ化 2"/>
          <p:cNvGrpSpPr/>
          <p:nvPr/>
        </p:nvGrpSpPr>
        <p:grpSpPr>
          <a:xfrm>
            <a:off x="280610" y="2086013"/>
            <a:ext cx="4196906" cy="2066367"/>
            <a:chOff x="280610" y="2236489"/>
            <a:chExt cx="4196906" cy="2066367"/>
          </a:xfrm>
        </p:grpSpPr>
        <p:sp>
          <p:nvSpPr>
            <p:cNvPr id="7" name="テキスト ボックス 6"/>
            <p:cNvSpPr txBox="1"/>
            <p:nvPr/>
          </p:nvSpPr>
          <p:spPr>
            <a:xfrm>
              <a:off x="280610" y="2787883"/>
              <a:ext cx="4196906" cy="1118255"/>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細胞分裂の</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回数が多くなる</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下矢印 11"/>
            <p:cNvSpPr/>
            <p:nvPr/>
          </p:nvSpPr>
          <p:spPr>
            <a:xfrm flipH="1">
              <a:off x="1973894" y="3820100"/>
              <a:ext cx="819246" cy="482756"/>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30" name="下矢印 29"/>
            <p:cNvSpPr/>
            <p:nvPr/>
          </p:nvSpPr>
          <p:spPr>
            <a:xfrm flipH="1">
              <a:off x="1945691" y="2236489"/>
              <a:ext cx="819246" cy="482756"/>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31" name="下矢印 30"/>
          <p:cNvSpPr/>
          <p:nvPr/>
        </p:nvSpPr>
        <p:spPr>
          <a:xfrm flipH="1">
            <a:off x="6238321" y="2076084"/>
            <a:ext cx="787279" cy="2076296"/>
          </a:xfrm>
          <a:prstGeom prst="downArrow">
            <a:avLst>
              <a:gd name="adj1" fmla="val 50000"/>
              <a:gd name="adj2" fmla="val 3757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19" name="テキスト ボックス 18">
            <a:extLst>
              <a:ext uri="{FF2B5EF4-FFF2-40B4-BE49-F238E27FC236}">
                <a16:creationId xmlns:a16="http://schemas.microsoft.com/office/drawing/2014/main" id="{12706FA6-A392-49BA-BD95-F7586EE96B71}"/>
              </a:ext>
            </a:extLst>
          </p:cNvPr>
          <p:cNvSpPr txBox="1"/>
          <p:nvPr/>
        </p:nvSpPr>
        <p:spPr>
          <a:xfrm>
            <a:off x="1625450" y="1335697"/>
            <a:ext cx="5767400" cy="707886"/>
          </a:xfrm>
          <a:prstGeom prst="rect">
            <a:avLst/>
          </a:prstGeom>
          <a:noFill/>
        </p:spPr>
        <p:txBody>
          <a:bodyPr wrap="square" rtlCol="0">
            <a:spAutoFit/>
          </a:bodyPr>
          <a:lstStyle>
            <a:defPPr>
              <a:defRPr lang="ja-JP"/>
            </a:defPPr>
          </a:lstStyle>
          <a:p>
            <a:pPr algn="ctr"/>
            <a:r>
              <a:rPr kumimoji="1" lang="ja-JP" altLang="ja-JP" sz="4000" b="1"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年をとっていくと…</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075284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750"/>
                                        <p:tgtEl>
                                          <p:spTgt spid="31"/>
                                        </p:tgtEl>
                                      </p:cBhvr>
                                    </p:animEffect>
                                  </p:childTnLst>
                                </p:cTn>
                              </p:par>
                            </p:childTnLst>
                          </p:cTn>
                        </p:par>
                        <p:par>
                          <p:cTn id="11" fill="hold" nodeType="afterGroup">
                            <p:stCondLst>
                              <p:cond delay="7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535833" y="5849962"/>
            <a:ext cx="7913440" cy="792109"/>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54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5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en-US" altLang="ja-JP" sz="3600" b="1" i="0" normalizeH="0" noProof="0">
                <a:solidFill>
                  <a:srgbClr val="FFFFFF"/>
                </a:solidFill>
                <a:uLnTx/>
                <a:uFillTx/>
                <a:latin typeface="メイリオ" panose="020B0604030504040204" pitchFamily="50" charset="-128"/>
                <a:ea typeface="メイリオ" panose="020B0604030504040204" pitchFamily="50" charset="-128"/>
                <a:cs typeface="+mn-cs"/>
              </a:rPr>
              <a:t>50</a:t>
            </a:r>
            <a:r>
              <a:rPr kumimoji="1" lang="ja-JP" altLang="en-US" sz="3600" b="1" i="0" normalizeH="0" noProof="0">
                <a:solidFill>
                  <a:srgbClr val="FFFFFF"/>
                </a:solidFill>
                <a:uLnTx/>
                <a:uFillTx/>
                <a:latin typeface="メイリオ" panose="020B0604030504040204" pitchFamily="50" charset="-128"/>
                <a:ea typeface="メイリオ" panose="020B0604030504040204" pitchFamily="50" charset="-128"/>
                <a:cs typeface="+mn-cs"/>
              </a:rPr>
              <a:t>才前後からがんになる人が増える</a:t>
            </a:r>
          </a:p>
        </p:txBody>
      </p:sp>
      <p:sp>
        <p:nvSpPr>
          <p:cNvPr id="11" name="テキスト ボックス 10"/>
          <p:cNvSpPr txBox="1"/>
          <p:nvPr/>
        </p:nvSpPr>
        <p:spPr>
          <a:xfrm>
            <a:off x="598115" y="5524186"/>
            <a:ext cx="7913440" cy="253916"/>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（厚生労働省「人口動態統計」より国立がん研究センターがん情報サービスが作成（「がん登録・統計」））</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7" name="テキスト ボックス 16"/>
          <p:cNvSpPr txBox="1"/>
          <p:nvPr/>
        </p:nvSpPr>
        <p:spPr>
          <a:xfrm>
            <a:off x="683568" y="162882"/>
            <a:ext cx="8076135"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年齢別がんになる人の割合</a:t>
            </a:r>
          </a:p>
        </p:txBody>
      </p:sp>
      <p:pic>
        <p:nvPicPr>
          <p:cNvPr id="5" name="図 4">
            <a:extLst>
              <a:ext uri="{FF2B5EF4-FFF2-40B4-BE49-F238E27FC236}">
                <a16:creationId xmlns:a16="http://schemas.microsoft.com/office/drawing/2014/main" id="{F9151F58-39DC-7D5B-579F-9912FE26CD43}"/>
              </a:ext>
            </a:extLst>
          </p:cNvPr>
          <p:cNvPicPr>
            <a:picLocks noChangeAspect="1"/>
          </p:cNvPicPr>
          <p:nvPr/>
        </p:nvPicPr>
        <p:blipFill rotWithShape="1">
          <a:blip r:embed="rId3"/>
          <a:srcRect l="9450" t="34732" r="30701" b="18214"/>
          <a:stretch/>
        </p:blipFill>
        <p:spPr>
          <a:xfrm>
            <a:off x="323528" y="1390415"/>
            <a:ext cx="8436174" cy="4077169"/>
          </a:xfrm>
          <a:prstGeom prst="rect">
            <a:avLst/>
          </a:prstGeom>
        </p:spPr>
      </p:pic>
      <p:sp>
        <p:nvSpPr>
          <p:cNvPr id="14" name="角丸四角形吹き出し 13"/>
          <p:cNvSpPr/>
          <p:nvPr/>
        </p:nvSpPr>
        <p:spPr>
          <a:xfrm>
            <a:off x="4067944" y="2558358"/>
            <a:ext cx="1656184" cy="870642"/>
          </a:xfrm>
          <a:prstGeom prst="wedgeRoundRectCallout">
            <a:avLst>
              <a:gd name="adj1" fmla="val -16419"/>
              <a:gd name="adj2" fmla="val 155623"/>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sz="44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50</a:t>
            </a:r>
            <a:r>
              <a:rPr kumimoji="1" lang="ja-JP" altLang="en-US" sz="44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才</a:t>
            </a:r>
          </a:p>
        </p:txBody>
      </p:sp>
      <p:pic>
        <p:nvPicPr>
          <p:cNvPr id="1026" name="Picture 2" descr="男性用トイレイラスト｜無料イラスト・フリー素材なら「イラストAC」">
            <a:extLst>
              <a:ext uri="{FF2B5EF4-FFF2-40B4-BE49-F238E27FC236}">
                <a16:creationId xmlns:a16="http://schemas.microsoft.com/office/drawing/2014/main" id="{75C75F5E-9BFB-6526-636D-A3D0D953C51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7266" y="1997368"/>
            <a:ext cx="533206" cy="7986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女性マークイラスト｜無料イラスト・フリー素材なら「イラストAC」">
            <a:extLst>
              <a:ext uri="{FF2B5EF4-FFF2-40B4-BE49-F238E27FC236}">
                <a16:creationId xmlns:a16="http://schemas.microsoft.com/office/drawing/2014/main" id="{902BCCF7-31AE-E98C-9272-0FE88DE39A1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3996" y="3402956"/>
            <a:ext cx="1160004" cy="87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63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403" y="1285089"/>
            <a:ext cx="4279625" cy="2445501"/>
          </a:xfrm>
          <a:prstGeom prst="rect">
            <a:avLst/>
          </a:prstGeom>
        </p:spPr>
      </p:pic>
      <p:sp>
        <p:nvSpPr>
          <p:cNvPr id="16" name="角丸四角形吹き出し 15"/>
          <p:cNvSpPr/>
          <p:nvPr/>
        </p:nvSpPr>
        <p:spPr>
          <a:xfrm>
            <a:off x="1823043" y="3645024"/>
            <a:ext cx="5496341" cy="1584176"/>
          </a:xfrm>
          <a:custGeom>
            <a:avLst/>
            <a:gdLst>
              <a:gd name="connsiteX0" fmla="*/ 0 w 5806539"/>
              <a:gd name="connsiteY0" fmla="*/ 878234 h 1923155"/>
              <a:gd name="connsiteX1" fmla="*/ 208989 w 5806539"/>
              <a:gd name="connsiteY1" fmla="*/ 669245 h 1923155"/>
              <a:gd name="connsiteX2" fmla="*/ 2580387 w 5806539"/>
              <a:gd name="connsiteY2" fmla="*/ 668824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06539" h="1923155">
                <a:moveTo>
                  <a:pt x="0" y="878234"/>
                </a:moveTo>
                <a:cubicBezTo>
                  <a:pt x="0" y="762813"/>
                  <a:pt x="93568" y="669245"/>
                  <a:pt x="208989" y="669245"/>
                </a:cubicBezTo>
                <a:lnTo>
                  <a:pt x="2580387" y="668824"/>
                </a:lnTo>
                <a:lnTo>
                  <a:pt x="2905528" y="0"/>
                </a:lnTo>
                <a:lnTo>
                  <a:pt x="3242351" y="673880"/>
                </a:lnTo>
                <a:lnTo>
                  <a:pt x="5597550" y="669245"/>
                </a:lnTo>
                <a:cubicBezTo>
                  <a:pt x="5712971" y="669245"/>
                  <a:pt x="5806539" y="762813"/>
                  <a:pt x="5806539" y="878234"/>
                </a:cubicBezTo>
                <a:lnTo>
                  <a:pt x="5806539" y="878230"/>
                </a:lnTo>
                <a:lnTo>
                  <a:pt x="5806539" y="878230"/>
                </a:lnTo>
                <a:lnTo>
                  <a:pt x="5806539" y="1191708"/>
                </a:lnTo>
                <a:lnTo>
                  <a:pt x="5806539" y="1714166"/>
                </a:lnTo>
                <a:cubicBezTo>
                  <a:pt x="5806539" y="1829587"/>
                  <a:pt x="5712971" y="1923155"/>
                  <a:pt x="5597550" y="1923155"/>
                </a:cubicBezTo>
                <a:lnTo>
                  <a:pt x="2419391" y="1923155"/>
                </a:lnTo>
                <a:lnTo>
                  <a:pt x="967757" y="1923155"/>
                </a:lnTo>
                <a:lnTo>
                  <a:pt x="967757" y="1923155"/>
                </a:lnTo>
                <a:lnTo>
                  <a:pt x="208989" y="1923155"/>
                </a:lnTo>
                <a:cubicBezTo>
                  <a:pt x="93568" y="1923155"/>
                  <a:pt x="0" y="1829587"/>
                  <a:pt x="0" y="1714166"/>
                </a:cubicBezTo>
                <a:lnTo>
                  <a:pt x="0" y="1191708"/>
                </a:lnTo>
                <a:lnTo>
                  <a:pt x="0" y="878230"/>
                </a:lnTo>
                <a:lnTo>
                  <a:pt x="0" y="878230"/>
                </a:lnTo>
                <a:lnTo>
                  <a:pt x="0" y="878234"/>
                </a:lnTo>
                <a:close/>
              </a:path>
            </a:pathLst>
          </a:cu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216000" rIns="0" bIns="108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4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２人に１人</a:t>
            </a:r>
          </a:p>
        </p:txBody>
      </p:sp>
      <p:sp>
        <p:nvSpPr>
          <p:cNvPr id="6" name="テキスト ボックス 5"/>
          <p:cNvSpPr txBox="1"/>
          <p:nvPr/>
        </p:nvSpPr>
        <p:spPr>
          <a:xfrm>
            <a:off x="431540" y="208696"/>
            <a:ext cx="8280919" cy="769441"/>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a:solidFill>
                  <a:srgbClr val="FFFFFF"/>
                </a:solidFill>
                <a:uLnTx/>
                <a:uFillTx/>
                <a:latin typeface="メイリオ" panose="020B0604030504040204" pitchFamily="50" charset="-128"/>
                <a:ea typeface="メイリオ" panose="020B0604030504040204" pitchFamily="50" charset="-128"/>
                <a:cs typeface="+mn-cs"/>
              </a:rPr>
              <a:t>がんになる人の割合</a:t>
            </a:r>
          </a:p>
        </p:txBody>
      </p:sp>
      <p:sp>
        <p:nvSpPr>
          <p:cNvPr id="7" name="テキスト ボックス 6"/>
          <p:cNvSpPr txBox="1"/>
          <p:nvPr/>
        </p:nvSpPr>
        <p:spPr>
          <a:xfrm>
            <a:off x="2319899" y="6483044"/>
            <a:ext cx="6092105" cy="253916"/>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050" b="0" i="0" normalizeH="0" noProof="0">
                <a:solidFill>
                  <a:schemeClr val="tx1">
                    <a:lumMod val="65000"/>
                    <a:lumOff val="3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出典：国立がん研究センターがん情報サービス「がん登録・統計」最新がん統計</a:t>
            </a:r>
            <a:endParaRPr kumimoji="1" lang="ja-JP" altLang="en-US" sz="105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0E2EC8C0-EC8B-90B4-BB85-AD87A0EEC83E}"/>
              </a:ext>
            </a:extLst>
          </p:cNvPr>
          <p:cNvSpPr txBox="1"/>
          <p:nvPr/>
        </p:nvSpPr>
        <p:spPr>
          <a:xfrm>
            <a:off x="614494" y="5445225"/>
            <a:ext cx="7913440" cy="919796"/>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54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5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dirty="0">
                <a:solidFill>
                  <a:srgbClr val="FFFFFF"/>
                </a:solidFill>
                <a:uLnTx/>
                <a:uFillTx/>
                <a:latin typeface="メイリオ" panose="020B0604030504040204" pitchFamily="50" charset="-128"/>
                <a:ea typeface="メイリオ" panose="020B0604030504040204" pitchFamily="50" charset="-128"/>
                <a:cs typeface="+mn-cs"/>
              </a:rPr>
              <a:t>がんはとても身近な病気</a:t>
            </a:r>
          </a:p>
        </p:txBody>
      </p:sp>
    </p:spTree>
    <p:extLst>
      <p:ext uri="{BB962C8B-B14F-4D97-AF65-F5344CB8AC3E}">
        <p14:creationId xmlns:p14="http://schemas.microsoft.com/office/powerpoint/2010/main" val="1947674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8813"/>
  <p:tag name="AS_OS" val="Microsoft Windows NT 6.2.9200.0"/>
  <p:tag name="AS_RELEASE_DATE" val="2018.03.09"/>
  <p:tag name="AS_TITLE" val="Aspose.Slides for .NET 3.5 Client Profile"/>
  <p:tag name="AS_VERSION" val="18.2.1"/>
</p:tagLst>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1476</Words>
  <Application>Microsoft Office PowerPoint</Application>
  <PresentationFormat>画面に合わせる (4:3)</PresentationFormat>
  <Paragraphs>277</Paragraphs>
  <Slides>30</Slides>
  <Notes>29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30</vt:i4>
      </vt:variant>
    </vt:vector>
  </HeadingPairs>
  <TitlesOfParts>
    <vt:vector size="40" baseType="lpstr">
      <vt:lpstr>BIZ UDPゴシック</vt:lpstr>
      <vt:lpstr>HGP創英角ｺﾞｼｯｸUB</vt:lpstr>
      <vt:lpstr>HGS創英角ｺﾞｼｯｸUB</vt:lpstr>
      <vt:lpstr>ＭＳ Ｐゴシック</vt:lpstr>
      <vt:lpstr>メイリオ</vt:lpstr>
      <vt:lpstr>游明朝</vt:lpstr>
      <vt:lpstr>Calibri</vt:lpstr>
      <vt:lpstr>Century Gothic</vt:lpstr>
      <vt:lpstr>Wingdings 3</vt:lpstr>
      <vt:lpstr>ウィスプ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三好綾</dc:creator>
  <cp:lastModifiedBy>高木 寛之</cp:lastModifiedBy>
  <cp:revision>63</cp:revision>
  <cp:lastPrinted>2021-01-20T15:23:24Z</cp:lastPrinted>
  <dcterms:created xsi:type="dcterms:W3CDTF">2021-01-20T06:23:24Z</dcterms:created>
  <dcterms:modified xsi:type="dcterms:W3CDTF">2025-02-26T23:15:10Z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2025-02-26T23:15:07Z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faafa092-9694-4280-899e-a5720a233bc7</vt:lpwstr>
  </property>
  <property fmtid="{D5CDD505-2E9C-101B-9397-08002B2CF9AE}" pid="8" name="MSIP_Label_defa4170-0d19-0005-0004-bc88714345d2_ContentBits">
    <vt:lpwstr>0</vt:lpwstr>
  </property>
</Properties>
</file>