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1"/>
  </p:notesMasterIdLst>
  <p:sldIdLst>
    <p:sldId id="256" r:id="rId3"/>
    <p:sldId id="257" r:id="rId4"/>
    <p:sldId id="258" r:id="rId5"/>
    <p:sldId id="259" r:id="rId6"/>
    <p:sldId id="592" r:id="rId7"/>
    <p:sldId id="260" r:id="rId8"/>
    <p:sldId id="261" r:id="rId9"/>
    <p:sldId id="718" r:id="rId10"/>
    <p:sldId id="582" r:id="rId11"/>
    <p:sldId id="586" r:id="rId12"/>
    <p:sldId id="585" r:id="rId13"/>
    <p:sldId id="584" r:id="rId14"/>
    <p:sldId id="535" r:id="rId15"/>
    <p:sldId id="587" r:id="rId16"/>
    <p:sldId id="589" r:id="rId17"/>
    <p:sldId id="543" r:id="rId18"/>
    <p:sldId id="593" r:id="rId19"/>
    <p:sldId id="590"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087" autoAdjust="0"/>
  </p:normalViewPr>
  <p:slideViewPr>
    <p:cSldViewPr snapToGrid="0">
      <p:cViewPr varScale="1">
        <p:scale>
          <a:sx n="70" d="100"/>
          <a:sy n="70" d="100"/>
        </p:scale>
        <p:origin x="72" y="13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系列 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strRef>
              <c:f>Sheet1!$A$2:$A$6</c:f>
              <c:strCache>
                <c:ptCount val="5"/>
                <c:pt idx="0">
                  <c:v>危険</c:v>
                </c:pt>
                <c:pt idx="1">
                  <c:v>辛い</c:v>
                </c:pt>
                <c:pt idx="2">
                  <c:v>治りにくい</c:v>
                </c:pt>
                <c:pt idx="3">
                  <c:v>亡くなってしまうことが多い</c:v>
                </c:pt>
                <c:pt idx="4">
                  <c:v>怖い</c:v>
                </c:pt>
              </c:strCache>
            </c:strRef>
          </c:cat>
          <c:val>
            <c:numRef>
              <c:f>Sheet1!$B$2:$B$6</c:f>
              <c:numCache>
                <c:formatCode>General</c:formatCode>
                <c:ptCount val="5"/>
                <c:pt idx="0">
                  <c:v>15</c:v>
                </c:pt>
                <c:pt idx="1">
                  <c:v>15</c:v>
                </c:pt>
                <c:pt idx="2">
                  <c:v>16</c:v>
                </c:pt>
                <c:pt idx="3">
                  <c:v>24</c:v>
                </c:pt>
                <c:pt idx="4">
                  <c:v>63</c:v>
                </c:pt>
              </c:numCache>
            </c:numRef>
          </c:val>
          <c:extLst>
            <c:ext xmlns:c16="http://schemas.microsoft.com/office/drawing/2014/chart" uri="{C3380CC4-5D6E-409C-BE32-E72D297353CC}">
              <c16:uniqueId val="{00000000-3128-438E-9AC1-7A7ECBB3469D}"/>
            </c:ext>
          </c:extLst>
        </c:ser>
        <c:dLbls>
          <c:showLegendKey val="0"/>
          <c:showVal val="0"/>
          <c:showCatName val="0"/>
          <c:showSerName val="0"/>
          <c:showPercent val="0"/>
          <c:showBubbleSize val="0"/>
        </c:dLbls>
        <c:gapWidth val="150"/>
        <c:shape val="box"/>
        <c:axId val="406304312"/>
        <c:axId val="406300352"/>
        <c:axId val="0"/>
      </c:bar3DChart>
      <c:catAx>
        <c:axId val="4063043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lt1">
                    <a:lumMod val="85000"/>
                  </a:schemeClr>
                </a:solidFill>
                <a:latin typeface="メイリオ" panose="020B0604030504040204" pitchFamily="50" charset="-128"/>
                <a:ea typeface="メイリオ" panose="020B0604030504040204" pitchFamily="50" charset="-128"/>
                <a:cs typeface="+mn-cs"/>
              </a:defRPr>
            </a:pPr>
            <a:endParaRPr lang="ja-JP"/>
          </a:p>
        </c:txPr>
        <c:crossAx val="406300352"/>
        <c:crosses val="autoZero"/>
        <c:auto val="1"/>
        <c:lblAlgn val="ctr"/>
        <c:lblOffset val="100"/>
        <c:noMultiLvlLbl val="0"/>
      </c:catAx>
      <c:valAx>
        <c:axId val="406300352"/>
        <c:scaling>
          <c:orientation val="minMax"/>
          <c:max val="150"/>
          <c:min val="0"/>
        </c:scaling>
        <c:delete val="0"/>
        <c:axPos val="b"/>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lt1">
                    <a:lumMod val="85000"/>
                  </a:schemeClr>
                </a:solidFill>
                <a:latin typeface="+mn-lt"/>
                <a:ea typeface="+mn-ea"/>
                <a:cs typeface="+mn-cs"/>
              </a:defRPr>
            </a:pPr>
            <a:endParaRPr lang="ja-JP"/>
          </a:p>
        </c:txPr>
        <c:crossAx val="406304312"/>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売上高</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7A5-4430-A94B-8B1DE5B0607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7A5-4430-A94B-8B1DE5B06072}"/>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いない</c:v>
                </c:pt>
                <c:pt idx="1">
                  <c:v>いる</c:v>
                </c:pt>
              </c:strCache>
            </c:strRef>
          </c:cat>
          <c:val>
            <c:numRef>
              <c:f>Sheet1!$B$2:$B$3</c:f>
              <c:numCache>
                <c:formatCode>General</c:formatCode>
                <c:ptCount val="2"/>
                <c:pt idx="0">
                  <c:v>96</c:v>
                </c:pt>
                <c:pt idx="1">
                  <c:v>55</c:v>
                </c:pt>
              </c:numCache>
            </c:numRef>
          </c:val>
          <c:extLst>
            <c:ext xmlns:c16="http://schemas.microsoft.com/office/drawing/2014/chart" uri="{C3380CC4-5D6E-409C-BE32-E72D297353CC}">
              <c16:uniqueId val="{00000000-73EC-4420-978B-A629B8963F6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売上高</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7CB-4594-A00E-92240FBBF02A}"/>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7CB-4594-A00E-92240FBBF02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いない</c:v>
                </c:pt>
                <c:pt idx="1">
                  <c:v>いる</c:v>
                </c:pt>
              </c:strCache>
            </c:strRef>
          </c:cat>
          <c:val>
            <c:numRef>
              <c:f>Sheet1!$B$2:$B$3</c:f>
              <c:numCache>
                <c:formatCode>General</c:formatCode>
                <c:ptCount val="2"/>
                <c:pt idx="0">
                  <c:v>119</c:v>
                </c:pt>
                <c:pt idx="1">
                  <c:v>32</c:v>
                </c:pt>
              </c:numCache>
            </c:numRef>
          </c:val>
          <c:extLst>
            <c:ext xmlns:c16="http://schemas.microsoft.com/office/drawing/2014/chart" uri="{C3380CC4-5D6E-409C-BE32-E72D297353CC}">
              <c16:uniqueId val="{00000004-47CB-4594-A00E-92240FBBF02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705BF-ED66-47F2-9FC6-40EF9E0116EB}" type="datetimeFigureOut">
              <a:rPr kumimoji="1" lang="ja-JP" altLang="en-US" smtClean="0"/>
              <a:t>2025/3/25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3C537-9DAB-40DF-B2D3-80AF5DD1776E}" type="slidenum">
              <a:rPr kumimoji="1" lang="ja-JP" altLang="en-US" smtClean="0"/>
              <a:t>‹#›</a:t>
            </a:fld>
            <a:endParaRPr kumimoji="1" lang="ja-JP" altLang="en-US"/>
          </a:p>
        </p:txBody>
      </p:sp>
    </p:spTree>
    <p:extLst>
      <p:ext uri="{BB962C8B-B14F-4D97-AF65-F5344CB8AC3E}">
        <p14:creationId xmlns:p14="http://schemas.microsoft.com/office/powerpoint/2010/main" val="151151712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40</a:t>
            </a:r>
            <a:r>
              <a:rPr kumimoji="1" lang="ja-JP" altLang="en-US" dirty="0"/>
              <a:t>分＋質問タイム</a:t>
            </a:r>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1</a:t>
            </a:fld>
            <a:endParaRPr kumimoji="1" lang="ja-JP" altLang="en-US"/>
          </a:p>
        </p:txBody>
      </p:sp>
    </p:spTree>
    <p:extLst>
      <p:ext uri="{BB962C8B-B14F-4D97-AF65-F5344CB8AC3E}">
        <p14:creationId xmlns:p14="http://schemas.microsoft.com/office/powerpoint/2010/main" val="261258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10</a:t>
            </a:fld>
            <a:endParaRPr kumimoji="1" lang="ja-JP" altLang="en-US"/>
          </a:p>
        </p:txBody>
      </p:sp>
    </p:spTree>
    <p:extLst>
      <p:ext uri="{BB962C8B-B14F-4D97-AF65-F5344CB8AC3E}">
        <p14:creationId xmlns:p14="http://schemas.microsoft.com/office/powerpoint/2010/main" val="2753698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11</a:t>
            </a:fld>
            <a:endParaRPr kumimoji="1" lang="ja-JP" altLang="en-US"/>
          </a:p>
        </p:txBody>
      </p:sp>
    </p:spTree>
    <p:extLst>
      <p:ext uri="{BB962C8B-B14F-4D97-AF65-F5344CB8AC3E}">
        <p14:creationId xmlns:p14="http://schemas.microsoft.com/office/powerpoint/2010/main" val="377468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12</a:t>
            </a:fld>
            <a:endParaRPr kumimoji="1" lang="ja-JP" altLang="en-US"/>
          </a:p>
        </p:txBody>
      </p:sp>
    </p:spTree>
    <p:extLst>
      <p:ext uri="{BB962C8B-B14F-4D97-AF65-F5344CB8AC3E}">
        <p14:creationId xmlns:p14="http://schemas.microsoft.com/office/powerpoint/2010/main" val="2670297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13</a:t>
            </a:fld>
            <a:endParaRPr kumimoji="1" lang="ja-JP" altLang="en-US"/>
          </a:p>
        </p:txBody>
      </p:sp>
    </p:spTree>
    <p:extLst>
      <p:ext uri="{BB962C8B-B14F-4D97-AF65-F5344CB8AC3E}">
        <p14:creationId xmlns:p14="http://schemas.microsoft.com/office/powerpoint/2010/main" val="2805229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14</a:t>
            </a:fld>
            <a:endParaRPr kumimoji="1" lang="ja-JP" altLang="en-US"/>
          </a:p>
        </p:txBody>
      </p:sp>
    </p:spTree>
    <p:extLst>
      <p:ext uri="{BB962C8B-B14F-4D97-AF65-F5344CB8AC3E}">
        <p14:creationId xmlns:p14="http://schemas.microsoft.com/office/powerpoint/2010/main" val="353616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15</a:t>
            </a:fld>
            <a:endParaRPr kumimoji="1" lang="ja-JP" altLang="en-US"/>
          </a:p>
        </p:txBody>
      </p:sp>
    </p:spTree>
    <p:extLst>
      <p:ext uri="{BB962C8B-B14F-4D97-AF65-F5344CB8AC3E}">
        <p14:creationId xmlns:p14="http://schemas.microsoft.com/office/powerpoint/2010/main" val="29788481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922713" y="9499600"/>
            <a:ext cx="29987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1" tIns="46544" rIns="93091" bIns="46544" anchor="b"/>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50888" indent="-288925" defTabSz="915988">
              <a:defRPr kumimoji="1">
                <a:solidFill>
                  <a:schemeClr val="tx1"/>
                </a:solidFill>
                <a:latin typeface="Arial" panose="020B0604020202020204" pitchFamily="34" charset="0"/>
                <a:ea typeface="ＭＳ Ｐゴシック" panose="020B0600070205080204" pitchFamily="50" charset="-128"/>
              </a:defRPr>
            </a:lvl2pPr>
            <a:lvl3pPr marL="1155700" indent="-230188" defTabSz="915988">
              <a:defRPr kumimoji="1">
                <a:solidFill>
                  <a:schemeClr val="tx1"/>
                </a:solidFill>
                <a:latin typeface="Arial" panose="020B0604020202020204" pitchFamily="34" charset="0"/>
                <a:ea typeface="ＭＳ Ｐゴシック" panose="020B0600070205080204" pitchFamily="50" charset="-128"/>
              </a:defRPr>
            </a:lvl3pPr>
            <a:lvl4pPr marL="1619250" indent="-231775" defTabSz="915988">
              <a:defRPr kumimoji="1">
                <a:solidFill>
                  <a:schemeClr val="tx1"/>
                </a:solidFill>
                <a:latin typeface="Arial" panose="020B0604020202020204" pitchFamily="34" charset="0"/>
                <a:ea typeface="ＭＳ Ｐゴシック" panose="020B0600070205080204" pitchFamily="50" charset="-128"/>
              </a:defRPr>
            </a:lvl4pPr>
            <a:lvl5pPr marL="2081213" indent="-231775" defTabSz="915988">
              <a:defRPr kumimoji="1">
                <a:solidFill>
                  <a:schemeClr val="tx1"/>
                </a:solidFill>
                <a:latin typeface="Arial" panose="020B0604020202020204" pitchFamily="34" charset="0"/>
                <a:ea typeface="ＭＳ Ｐゴシック" panose="020B0600070205080204" pitchFamily="50" charset="-128"/>
              </a:defRPr>
            </a:lvl5pPr>
            <a:lvl6pPr marL="2538413" indent="-231775" defTabSz="9159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5613" indent="-231775" defTabSz="9159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2813" indent="-231775" defTabSz="9159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0013" indent="-231775" defTabSz="9159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46B14ECF-9BB7-4F7B-BE9F-F6A3DAC1BE16}" type="slidenum">
              <a:rPr kumimoji="0" lang="en-US" altLang="ja-JP" sz="13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15988" rtl="0" eaLnBrk="0" fontAlgn="base" latinLnBrk="0" hangingPunct="0">
                <a:lnSpc>
                  <a:spcPct val="100000"/>
                </a:lnSpc>
                <a:spcBef>
                  <a:spcPct val="0"/>
                </a:spcBef>
                <a:spcAft>
                  <a:spcPct val="0"/>
                </a:spcAft>
                <a:buClrTx/>
                <a:buSzTx/>
                <a:buFontTx/>
                <a:buNone/>
                <a:tabLst/>
                <a:defRPr/>
              </a:pPr>
              <a:t>16</a:t>
            </a:fld>
            <a:endParaRPr kumimoji="0" lang="en-US" altLang="ja-JP" sz="13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8850" name="スライド イメージ プレースホルダ 1"/>
          <p:cNvSpPr>
            <a:spLocks noGrp="1" noRot="1" noChangeAspect="1" noTextEdit="1"/>
          </p:cNvSpPr>
          <p:nvPr>
            <p:ph type="sldImg"/>
          </p:nvPr>
        </p:nvSpPr>
        <p:spPr bwMode="auto">
          <a:xfrm>
            <a:off x="446088" y="1243013"/>
            <a:ext cx="5965825" cy="3355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ノート プレースホルダ 2"/>
          <p:cNvSpPr>
            <a:spLocks noGrp="1"/>
          </p:cNvSpPr>
          <p:nvPr>
            <p:ph type="body" idx="1"/>
          </p:nvPr>
        </p:nvSpPr>
        <p:spPr>
          <a:ln/>
        </p:spPr>
        <p:txBody>
          <a:bodyPr/>
          <a:lstStyle/>
          <a:p>
            <a:pPr>
              <a:spcBef>
                <a:spcPct val="0"/>
              </a:spcBef>
            </a:pPr>
            <a:endParaRPr lang="en-US" altLang="ja-JP" dirty="0"/>
          </a:p>
        </p:txBody>
      </p:sp>
      <p:sp>
        <p:nvSpPr>
          <p:cNvPr id="78852" name="スライド番号プレースホルダ 3"/>
          <p:cNvSpPr txBox="1">
            <a:spLocks noGrp="1"/>
          </p:cNvSpPr>
          <p:nvPr/>
        </p:nvSpPr>
        <p:spPr bwMode="auto">
          <a:xfrm>
            <a:off x="3922713" y="9499600"/>
            <a:ext cx="29987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1" tIns="46544" rIns="93091" bIns="46544" anchor="b"/>
          <a:lstStyle>
            <a:lvl1pPr defTabSz="915988">
              <a:defRPr kumimoji="1">
                <a:solidFill>
                  <a:schemeClr val="tx1"/>
                </a:solidFill>
                <a:latin typeface="Arial" panose="020B0604020202020204" pitchFamily="34" charset="0"/>
                <a:ea typeface="ＭＳ Ｐゴシック" panose="020B0600070205080204" pitchFamily="50" charset="-128"/>
              </a:defRPr>
            </a:lvl1pPr>
            <a:lvl2pPr marL="750888" indent="-288925" defTabSz="915988">
              <a:defRPr kumimoji="1">
                <a:solidFill>
                  <a:schemeClr val="tx1"/>
                </a:solidFill>
                <a:latin typeface="Arial" panose="020B0604020202020204" pitchFamily="34" charset="0"/>
                <a:ea typeface="ＭＳ Ｐゴシック" panose="020B0600070205080204" pitchFamily="50" charset="-128"/>
              </a:defRPr>
            </a:lvl2pPr>
            <a:lvl3pPr marL="1155700" indent="-230188" defTabSz="915988">
              <a:defRPr kumimoji="1">
                <a:solidFill>
                  <a:schemeClr val="tx1"/>
                </a:solidFill>
                <a:latin typeface="Arial" panose="020B0604020202020204" pitchFamily="34" charset="0"/>
                <a:ea typeface="ＭＳ Ｐゴシック" panose="020B0600070205080204" pitchFamily="50" charset="-128"/>
              </a:defRPr>
            </a:lvl3pPr>
            <a:lvl4pPr marL="1619250" indent="-231775" defTabSz="915988">
              <a:defRPr kumimoji="1">
                <a:solidFill>
                  <a:schemeClr val="tx1"/>
                </a:solidFill>
                <a:latin typeface="Arial" panose="020B0604020202020204" pitchFamily="34" charset="0"/>
                <a:ea typeface="ＭＳ Ｐゴシック" panose="020B0600070205080204" pitchFamily="50" charset="-128"/>
              </a:defRPr>
            </a:lvl4pPr>
            <a:lvl5pPr marL="2081213" indent="-231775" defTabSz="915988">
              <a:defRPr kumimoji="1">
                <a:solidFill>
                  <a:schemeClr val="tx1"/>
                </a:solidFill>
                <a:latin typeface="Arial" panose="020B0604020202020204" pitchFamily="34" charset="0"/>
                <a:ea typeface="ＭＳ Ｐゴシック" panose="020B0600070205080204" pitchFamily="50" charset="-128"/>
              </a:defRPr>
            </a:lvl5pPr>
            <a:lvl6pPr marL="2538413" indent="-231775" defTabSz="9159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5613" indent="-231775" defTabSz="9159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2813" indent="-231775" defTabSz="9159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0013" indent="-231775" defTabSz="9159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5988" rtl="0" eaLnBrk="0" fontAlgn="base" latinLnBrk="0" hangingPunct="0">
              <a:lnSpc>
                <a:spcPct val="100000"/>
              </a:lnSpc>
              <a:spcBef>
                <a:spcPct val="0"/>
              </a:spcBef>
              <a:spcAft>
                <a:spcPct val="0"/>
              </a:spcAft>
              <a:buClrTx/>
              <a:buSzTx/>
              <a:buFontTx/>
              <a:buNone/>
              <a:tabLst/>
              <a:defRPr/>
            </a:pPr>
            <a:fld id="{E3427C28-36CD-4322-AF40-8D9C022801C3}" type="slidenum">
              <a:rPr kumimoji="0" lang="en-US" altLang="ja-JP" sz="13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pPr marL="0" marR="0" lvl="0" indent="0" algn="r" defTabSz="915988" rtl="0" eaLnBrk="0" fontAlgn="base" latinLnBrk="0" hangingPunct="0">
                <a:lnSpc>
                  <a:spcPct val="100000"/>
                </a:lnSpc>
                <a:spcBef>
                  <a:spcPct val="0"/>
                </a:spcBef>
                <a:spcAft>
                  <a:spcPct val="0"/>
                </a:spcAft>
                <a:buClrTx/>
                <a:buSzTx/>
                <a:buFontTx/>
                <a:buNone/>
                <a:tabLst/>
                <a:defRPr/>
              </a:pPr>
              <a:t>16</a:t>
            </a:fld>
            <a:endParaRPr kumimoji="0" lang="en-US" altLang="ja-JP" sz="13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8853" name="日付プレースホルダ 5"/>
          <p:cNvSpPr>
            <a:spLocks noGrp="1"/>
          </p:cNvSpPr>
          <p:nvPr>
            <p:ph type="dt" sz="quarter" idx="1"/>
          </p:nvPr>
        </p:nvSpPr>
        <p:spPr>
          <a:noFill/>
        </p:spPr>
        <p:txBody>
          <a:bodyPr/>
          <a:lstStyle>
            <a:lvl1pPr defTabSz="928688">
              <a:defRPr kumimoji="1">
                <a:solidFill>
                  <a:schemeClr val="tx1"/>
                </a:solidFill>
                <a:latin typeface="Arial" panose="020B0604020202020204" pitchFamily="34" charset="0"/>
                <a:ea typeface="ＭＳ Ｐゴシック" panose="020B0600070205080204" pitchFamily="50" charset="-128"/>
              </a:defRPr>
            </a:lvl1pPr>
            <a:lvl2pPr marL="750888" indent="-288925" defTabSz="928688">
              <a:defRPr kumimoji="1">
                <a:solidFill>
                  <a:schemeClr val="tx1"/>
                </a:solidFill>
                <a:latin typeface="Arial" panose="020B0604020202020204" pitchFamily="34" charset="0"/>
                <a:ea typeface="ＭＳ Ｐゴシック" panose="020B0600070205080204" pitchFamily="50" charset="-128"/>
              </a:defRPr>
            </a:lvl2pPr>
            <a:lvl3pPr marL="1155700" indent="-230188" defTabSz="928688">
              <a:defRPr kumimoji="1">
                <a:solidFill>
                  <a:schemeClr val="tx1"/>
                </a:solidFill>
                <a:latin typeface="Arial" panose="020B0604020202020204" pitchFamily="34" charset="0"/>
                <a:ea typeface="ＭＳ Ｐゴシック" panose="020B0600070205080204" pitchFamily="50" charset="-128"/>
              </a:defRPr>
            </a:lvl3pPr>
            <a:lvl4pPr marL="1619250" indent="-231775" defTabSz="928688">
              <a:defRPr kumimoji="1">
                <a:solidFill>
                  <a:schemeClr val="tx1"/>
                </a:solidFill>
                <a:latin typeface="Arial" panose="020B0604020202020204" pitchFamily="34" charset="0"/>
                <a:ea typeface="ＭＳ Ｐゴシック" panose="020B0600070205080204" pitchFamily="50" charset="-128"/>
              </a:defRPr>
            </a:lvl4pPr>
            <a:lvl5pPr marL="2081213" indent="-231775" defTabSz="928688">
              <a:defRPr kumimoji="1">
                <a:solidFill>
                  <a:schemeClr val="tx1"/>
                </a:solidFill>
                <a:latin typeface="Arial" panose="020B0604020202020204" pitchFamily="34" charset="0"/>
                <a:ea typeface="ＭＳ Ｐゴシック" panose="020B0600070205080204" pitchFamily="50" charset="-128"/>
              </a:defRPr>
            </a:lvl5pPr>
            <a:lvl6pPr marL="2538413" indent="-231775" defTabSz="9286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5613" indent="-231775" defTabSz="9286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2813" indent="-231775" defTabSz="9286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0013" indent="-231775" defTabSz="928688"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28688" rtl="0" eaLnBrk="1" fontAlgn="base" latinLnBrk="0" hangingPunct="1">
              <a:lnSpc>
                <a:spcPct val="100000"/>
              </a:lnSpc>
              <a:spcBef>
                <a:spcPct val="0"/>
              </a:spcBef>
              <a:spcAft>
                <a:spcPct val="0"/>
              </a:spcAft>
              <a:buClrTx/>
              <a:buSzTx/>
              <a:buFontTx/>
              <a:buNone/>
              <a:tabLst/>
              <a:defRPr/>
            </a:pPr>
            <a:endParaRPr kumimoji="0" lang="en-US" altLang="ja-JP" sz="13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95913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17</a:t>
            </a:fld>
            <a:endParaRPr kumimoji="1" lang="ja-JP" altLang="en-US"/>
          </a:p>
        </p:txBody>
      </p:sp>
    </p:spTree>
    <p:extLst>
      <p:ext uri="{BB962C8B-B14F-4D97-AF65-F5344CB8AC3E}">
        <p14:creationId xmlns:p14="http://schemas.microsoft.com/office/powerpoint/2010/main" val="1959536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18</a:t>
            </a:fld>
            <a:endParaRPr kumimoji="1" lang="ja-JP" altLang="en-US"/>
          </a:p>
        </p:txBody>
      </p:sp>
    </p:spTree>
    <p:extLst>
      <p:ext uri="{BB962C8B-B14F-4D97-AF65-F5344CB8AC3E}">
        <p14:creationId xmlns:p14="http://schemas.microsoft.com/office/powerpoint/2010/main" val="4264107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2</a:t>
            </a:fld>
            <a:endParaRPr kumimoji="1" lang="ja-JP" altLang="en-US"/>
          </a:p>
        </p:txBody>
      </p:sp>
    </p:spTree>
    <p:extLst>
      <p:ext uri="{BB962C8B-B14F-4D97-AF65-F5344CB8AC3E}">
        <p14:creationId xmlns:p14="http://schemas.microsoft.com/office/powerpoint/2010/main" val="897258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3</a:t>
            </a:fld>
            <a:endParaRPr kumimoji="1" lang="ja-JP" altLang="en-US"/>
          </a:p>
        </p:txBody>
      </p:sp>
    </p:spTree>
    <p:extLst>
      <p:ext uri="{BB962C8B-B14F-4D97-AF65-F5344CB8AC3E}">
        <p14:creationId xmlns:p14="http://schemas.microsoft.com/office/powerpoint/2010/main" val="3555577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4</a:t>
            </a:fld>
            <a:endParaRPr kumimoji="1" lang="ja-JP" altLang="en-US"/>
          </a:p>
        </p:txBody>
      </p:sp>
    </p:spTree>
    <p:extLst>
      <p:ext uri="{BB962C8B-B14F-4D97-AF65-F5344CB8AC3E}">
        <p14:creationId xmlns:p14="http://schemas.microsoft.com/office/powerpoint/2010/main" val="4261069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5</a:t>
            </a:fld>
            <a:endParaRPr kumimoji="1" lang="ja-JP" altLang="en-US"/>
          </a:p>
        </p:txBody>
      </p:sp>
    </p:spTree>
    <p:extLst>
      <p:ext uri="{BB962C8B-B14F-4D97-AF65-F5344CB8AC3E}">
        <p14:creationId xmlns:p14="http://schemas.microsoft.com/office/powerpoint/2010/main" val="1301543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6</a:t>
            </a:fld>
            <a:endParaRPr kumimoji="1" lang="ja-JP" altLang="en-US"/>
          </a:p>
        </p:txBody>
      </p:sp>
    </p:spTree>
    <p:extLst>
      <p:ext uri="{BB962C8B-B14F-4D97-AF65-F5344CB8AC3E}">
        <p14:creationId xmlns:p14="http://schemas.microsoft.com/office/powerpoint/2010/main" val="133434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7</a:t>
            </a:fld>
            <a:endParaRPr kumimoji="1" lang="ja-JP" altLang="en-US"/>
          </a:p>
        </p:txBody>
      </p:sp>
    </p:spTree>
    <p:extLst>
      <p:ext uri="{BB962C8B-B14F-4D97-AF65-F5344CB8AC3E}">
        <p14:creationId xmlns:p14="http://schemas.microsoft.com/office/powerpoint/2010/main" val="370466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8</a:t>
            </a:fld>
            <a:endParaRPr kumimoji="1" lang="ja-JP" altLang="en-US"/>
          </a:p>
        </p:txBody>
      </p:sp>
    </p:spTree>
    <p:extLst>
      <p:ext uri="{BB962C8B-B14F-4D97-AF65-F5344CB8AC3E}">
        <p14:creationId xmlns:p14="http://schemas.microsoft.com/office/powerpoint/2010/main" val="4227475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9F3C537-9DAB-40DF-B2D3-80AF5DD1776E}" type="slidenum">
              <a:rPr kumimoji="1" lang="ja-JP" altLang="en-US" smtClean="0"/>
              <a:t>9</a:t>
            </a:fld>
            <a:endParaRPr kumimoji="1" lang="ja-JP" altLang="en-US"/>
          </a:p>
        </p:txBody>
      </p:sp>
    </p:spTree>
    <p:extLst>
      <p:ext uri="{BB962C8B-B14F-4D97-AF65-F5344CB8AC3E}">
        <p14:creationId xmlns:p14="http://schemas.microsoft.com/office/powerpoint/2010/main" val="9069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61E2B2-2428-83BA-7C98-95308C59BF7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0E773DF-BB68-B6BF-B043-F293B51DE0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A44958D-B96A-0E87-A09C-CCA7E3D5F51B}"/>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6201A4D3-AC52-BC5C-9E8D-526B186FFC7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DC5DA3-DE65-3D86-2394-1780E21234A9}"/>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326190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1405B0-8215-BBDB-D777-21D37DCCFFAA}"/>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3B3705-E91D-C2A9-E288-2F99508A216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F8CD922-B8A6-BA24-D60A-C73C91CD702F}"/>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1C54EBE1-0D43-9991-97F4-3A782AD574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FBC660-C102-31A5-53B6-6F434FDBA57A}"/>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2733183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8605AE9-24F4-6082-AFA3-19A90E7EA93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CB58816-C643-C720-8C09-8F4ECD23EF3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F1E664E-F620-A876-9F2F-E42DC25672F1}"/>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D6491EE0-8F60-38E6-1913-75D1A5A5D40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A5A68D-9605-2687-D861-E2F2961951F9}"/>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1974884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AFE084B4-0F77-4342-836C-DF5D6D778BA5}"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1D7223BD-0E86-402D-BFF9-DCAA64F1A8C2}" type="slidenum">
              <a:rPr lang="ja-JP" altLang="en-US"/>
              <a:pPr>
                <a:defRPr/>
              </a:pPr>
              <a:t>‹#›</a:t>
            </a:fld>
            <a:endParaRPr lang="ja-JP" altLang="en-US"/>
          </a:p>
        </p:txBody>
      </p:sp>
    </p:spTree>
    <p:extLst>
      <p:ext uri="{BB962C8B-B14F-4D97-AF65-F5344CB8AC3E}">
        <p14:creationId xmlns:p14="http://schemas.microsoft.com/office/powerpoint/2010/main" val="888389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36C4584-2AAE-445A-8281-C133AA5E5C6F}"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100866F-92B1-45E7-8495-09D6682060A5}" type="slidenum">
              <a:rPr lang="ja-JP" altLang="en-US"/>
              <a:pPr>
                <a:defRPr/>
              </a:pPr>
              <a:t>‹#›</a:t>
            </a:fld>
            <a:endParaRPr lang="ja-JP" altLang="en-US"/>
          </a:p>
        </p:txBody>
      </p:sp>
    </p:spTree>
    <p:extLst>
      <p:ext uri="{BB962C8B-B14F-4D97-AF65-F5344CB8AC3E}">
        <p14:creationId xmlns:p14="http://schemas.microsoft.com/office/powerpoint/2010/main" val="2671374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E9CC35A-855E-446D-94FC-46B85E862FDC}"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E216085A-7132-4A44-88D8-DFFCBD3E52E4}" type="slidenum">
              <a:rPr lang="ja-JP" altLang="en-US"/>
              <a:pPr>
                <a:defRPr/>
              </a:pPr>
              <a:t>‹#›</a:t>
            </a:fld>
            <a:endParaRPr lang="ja-JP" altLang="en-US"/>
          </a:p>
        </p:txBody>
      </p:sp>
    </p:spTree>
    <p:extLst>
      <p:ext uri="{BB962C8B-B14F-4D97-AF65-F5344CB8AC3E}">
        <p14:creationId xmlns:p14="http://schemas.microsoft.com/office/powerpoint/2010/main" val="1366996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41C07000-3381-41EB-BB91-58D9651F5678}"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F1E6262B-0E90-4A6C-9DEC-A1D0661057E0}" type="slidenum">
              <a:rPr lang="ja-JP" altLang="en-US"/>
              <a:pPr>
                <a:defRPr/>
              </a:pPr>
              <a:t>‹#›</a:t>
            </a:fld>
            <a:endParaRPr lang="ja-JP" altLang="en-US"/>
          </a:p>
        </p:txBody>
      </p:sp>
    </p:spTree>
    <p:extLst>
      <p:ext uri="{BB962C8B-B14F-4D97-AF65-F5344CB8AC3E}">
        <p14:creationId xmlns:p14="http://schemas.microsoft.com/office/powerpoint/2010/main" val="2253433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177E61E5-1C00-44CD-9F4A-4ABE59022931}"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083F815E-4DA2-41BF-AEA9-92434EA437FE}" type="slidenum">
              <a:rPr lang="ja-JP" altLang="en-US"/>
              <a:pPr>
                <a:defRPr/>
              </a:pPr>
              <a:t>‹#›</a:t>
            </a:fld>
            <a:endParaRPr lang="ja-JP" altLang="en-US"/>
          </a:p>
        </p:txBody>
      </p:sp>
    </p:spTree>
    <p:extLst>
      <p:ext uri="{BB962C8B-B14F-4D97-AF65-F5344CB8AC3E}">
        <p14:creationId xmlns:p14="http://schemas.microsoft.com/office/powerpoint/2010/main" val="1368429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74ADE6CD-0AAF-49FB-8612-3E815F59083A}"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589F1002-BC87-416A-973D-AE367F8185DB}" type="slidenum">
              <a:rPr lang="ja-JP" altLang="en-US"/>
              <a:pPr>
                <a:defRPr/>
              </a:pPr>
              <a:t>‹#›</a:t>
            </a:fld>
            <a:endParaRPr lang="ja-JP" altLang="en-US"/>
          </a:p>
        </p:txBody>
      </p:sp>
    </p:spTree>
    <p:extLst>
      <p:ext uri="{BB962C8B-B14F-4D97-AF65-F5344CB8AC3E}">
        <p14:creationId xmlns:p14="http://schemas.microsoft.com/office/powerpoint/2010/main" val="166942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24D1C73D-8D12-4826-B8F6-93E201E5FF53}"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B41C0C9D-4B44-4DFA-B81F-A2B5BB35D370}" type="slidenum">
              <a:rPr lang="ja-JP" altLang="en-US"/>
              <a:pPr>
                <a:defRPr/>
              </a:pPr>
              <a:t>‹#›</a:t>
            </a:fld>
            <a:endParaRPr lang="ja-JP" altLang="en-US"/>
          </a:p>
        </p:txBody>
      </p:sp>
    </p:spTree>
    <p:extLst>
      <p:ext uri="{BB962C8B-B14F-4D97-AF65-F5344CB8AC3E}">
        <p14:creationId xmlns:p14="http://schemas.microsoft.com/office/powerpoint/2010/main" val="2504604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3DBD71B-0DEC-4DCF-87B3-5E4F6A7D6A22}"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C9203D7D-FCE8-49CB-B5D4-EFBD06CC4480}" type="slidenum">
              <a:rPr lang="ja-JP" altLang="en-US"/>
              <a:pPr>
                <a:defRPr/>
              </a:pPr>
              <a:t>‹#›</a:t>
            </a:fld>
            <a:endParaRPr lang="ja-JP" altLang="en-US"/>
          </a:p>
        </p:txBody>
      </p:sp>
    </p:spTree>
    <p:extLst>
      <p:ext uri="{BB962C8B-B14F-4D97-AF65-F5344CB8AC3E}">
        <p14:creationId xmlns:p14="http://schemas.microsoft.com/office/powerpoint/2010/main" val="231369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C51433-FBD0-6EEE-F0FB-C35CC833E1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1BFBA0C-8168-2061-EF78-518C6B5941E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B40DFA9-61BE-6630-F0E7-FB43F627ACDF}"/>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6420E308-22D7-22E5-892A-D7714CDBE1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D4F0FD1-EADE-E6F1-5B4D-5FC750F41AA9}"/>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690824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8500172-6E78-484A-AB77-E50FA3876D39}"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DBD6BCBD-6FF7-4CA3-BB98-BF930947FEB3}" type="slidenum">
              <a:rPr lang="ja-JP" altLang="en-US"/>
              <a:pPr>
                <a:defRPr/>
              </a:pPr>
              <a:t>‹#›</a:t>
            </a:fld>
            <a:endParaRPr lang="ja-JP" altLang="en-US"/>
          </a:p>
        </p:txBody>
      </p:sp>
    </p:spTree>
    <p:extLst>
      <p:ext uri="{BB962C8B-B14F-4D97-AF65-F5344CB8AC3E}">
        <p14:creationId xmlns:p14="http://schemas.microsoft.com/office/powerpoint/2010/main" val="1489713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51DED85-3981-46DE-BDE9-DF8A7DC83E67}"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4BCFA2E-E79C-412B-B363-F35863D5CE37}" type="slidenum">
              <a:rPr lang="ja-JP" altLang="en-US"/>
              <a:pPr>
                <a:defRPr/>
              </a:pPr>
              <a:t>‹#›</a:t>
            </a:fld>
            <a:endParaRPr lang="ja-JP" altLang="en-US"/>
          </a:p>
        </p:txBody>
      </p:sp>
    </p:spTree>
    <p:extLst>
      <p:ext uri="{BB962C8B-B14F-4D97-AF65-F5344CB8AC3E}">
        <p14:creationId xmlns:p14="http://schemas.microsoft.com/office/powerpoint/2010/main" val="31032763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4AD192E-EB95-4FB4-B88F-B6F8272B9FA3}"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6A2806FB-8966-40B7-B785-3E1D474F4807}" type="slidenum">
              <a:rPr lang="ja-JP" altLang="en-US"/>
              <a:pPr>
                <a:defRPr/>
              </a:pPr>
              <a:t>‹#›</a:t>
            </a:fld>
            <a:endParaRPr lang="ja-JP" altLang="en-US"/>
          </a:p>
        </p:txBody>
      </p:sp>
    </p:spTree>
    <p:extLst>
      <p:ext uri="{BB962C8B-B14F-4D97-AF65-F5344CB8AC3E}">
        <p14:creationId xmlns:p14="http://schemas.microsoft.com/office/powerpoint/2010/main" val="3678098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249CAD-9DF5-FA56-29BA-DA7944DC85D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FBB13C-DBAB-C733-7C87-4F11000D3C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DE3EDB8-0DA6-751A-6CAD-A51AC7DA61A1}"/>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B439168E-87BC-0675-3EE8-FFCF9EBFD7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AC9036C-29B3-3B0E-A631-2C5B5C70CBAE}"/>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1752061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E36296-15DD-311A-9CB7-1A2CCD4702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BB2660D-6267-BD36-B12D-32B4726EAAD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312B710-4797-0EA2-D5ED-4372DCF824F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E2B415-152A-F54C-47BC-175FB83E8C73}"/>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BB19DE3C-A375-F28D-6831-796F26CEBB0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AC8662D-0AA5-A43F-A606-1BAFA0DF0B97}"/>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4104264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360B7-2C27-DDAB-9FB4-C95F0909345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60DB00-ED3F-C868-4A4E-07C37F4CF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B2121E5-7356-0024-1074-DA4D7807732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C66B843-457A-4545-3EC0-F2277A222C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EF03635-F9AB-5009-2D0E-D1D1993C654A}"/>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8061086-8885-9BAF-FCB1-320B5B2753AC}"/>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8" name="フッター プレースホルダー 7">
            <a:extLst>
              <a:ext uri="{FF2B5EF4-FFF2-40B4-BE49-F238E27FC236}">
                <a16:creationId xmlns:a16="http://schemas.microsoft.com/office/drawing/2014/main" id="{78893AF5-0010-3AA8-D2CD-1DEA6D94C35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A96372E5-C087-79B8-0198-8B8A5CD7F154}"/>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65068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5D5A46-283A-CCD0-0D39-C0A0CF2EBD7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4C6CC39-9E11-9369-8FBB-37BBB1BA6F75}"/>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4" name="フッター プレースホルダー 3">
            <a:extLst>
              <a:ext uri="{FF2B5EF4-FFF2-40B4-BE49-F238E27FC236}">
                <a16:creationId xmlns:a16="http://schemas.microsoft.com/office/drawing/2014/main" id="{36CAE1FD-4B9B-8178-D202-17FFC988D70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1C236475-174D-4164-8FC8-50858DBA46DD}"/>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393499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755315C-D153-CD73-1B4E-A8C93F1FB428}"/>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3" name="フッター プレースホルダー 2">
            <a:extLst>
              <a:ext uri="{FF2B5EF4-FFF2-40B4-BE49-F238E27FC236}">
                <a16:creationId xmlns:a16="http://schemas.microsoft.com/office/drawing/2014/main" id="{BA26E196-EE15-DF1C-0DC3-52BF04E44FC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C032B78-8B46-B186-FB7E-AF8A6C964439}"/>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3318842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F4F050-36B0-6F83-6908-08CE84EADC9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B2E99E0-66BF-90F6-62D0-B95A1162E7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9C1F1FE0-2106-E581-88BD-8A181EF13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7233E4-9983-3029-F05C-8952B45D305E}"/>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B5A1DA04-D500-99B8-B66B-478A5AD9B3E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820A5D7-6646-828E-8FD2-170344CC69C2}"/>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256570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7B2498-7349-E33C-E762-0AA2BAE8685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96675DA-1D4D-1823-6E22-BA9E4989A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86959BE-8775-A3A3-609D-0B79FEECB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AC4DFD-9410-A704-31BA-73955B701937}"/>
              </a:ext>
            </a:extLst>
          </p:cNvPr>
          <p:cNvSpPr>
            <a:spLocks noGrp="1"/>
          </p:cNvSpPr>
          <p:nvPr>
            <p:ph type="dt" sz="half" idx="10"/>
          </p:nvPr>
        </p:nvSpPr>
        <p:spPr/>
        <p:txBody>
          <a:bodyPr/>
          <a:lstStyle/>
          <a:p>
            <a:fld id="{E46CA638-FDD0-46C6-927C-090C02F701D4}" type="datetimeFigureOut">
              <a:rPr kumimoji="1" lang="ja-JP" altLang="en-US" smtClean="0"/>
              <a:t>2025/3/25</a:t>
            </a:fld>
            <a:endParaRPr kumimoji="1" lang="ja-JP" altLang="en-US"/>
          </a:p>
        </p:txBody>
      </p:sp>
      <p:sp>
        <p:nvSpPr>
          <p:cNvPr id="6" name="フッター プレースホルダー 5">
            <a:extLst>
              <a:ext uri="{FF2B5EF4-FFF2-40B4-BE49-F238E27FC236}">
                <a16:creationId xmlns:a16="http://schemas.microsoft.com/office/drawing/2014/main" id="{EBAB3CAF-5943-F06A-1538-8CDBB9C8911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8F528C-D5BD-88DD-D110-9706466E045A}"/>
              </a:ext>
            </a:extLst>
          </p:cNvPr>
          <p:cNvSpPr>
            <a:spLocks noGrp="1"/>
          </p:cNvSpPr>
          <p:nvPr>
            <p:ph type="sldNum" sz="quarter" idx="12"/>
          </p:nvPr>
        </p:nvSpPr>
        <p:spPr/>
        <p:txBody>
          <a:body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3098138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02E17C9-34FB-E46E-ED38-DDB363E0C5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ABD23FB-827D-99F9-1B7F-38574F89E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E0F0C6-F866-5EB7-734B-F427B2A637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6CA638-FDD0-46C6-927C-090C02F701D4}" type="datetimeFigureOut">
              <a:rPr kumimoji="1" lang="ja-JP" altLang="en-US" smtClean="0"/>
              <a:t>2025/3/25</a:t>
            </a:fld>
            <a:endParaRPr kumimoji="1" lang="ja-JP" altLang="en-US"/>
          </a:p>
        </p:txBody>
      </p:sp>
      <p:sp>
        <p:nvSpPr>
          <p:cNvPr id="5" name="フッター プレースホルダー 4">
            <a:extLst>
              <a:ext uri="{FF2B5EF4-FFF2-40B4-BE49-F238E27FC236}">
                <a16:creationId xmlns:a16="http://schemas.microsoft.com/office/drawing/2014/main" id="{A52AFF9E-2466-BE94-2AD9-443EFAFBC4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8603A30-B12C-6F01-EC26-1419528F0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5C673-FD24-41FE-A207-02C00918DB4B}" type="slidenum">
              <a:rPr kumimoji="1" lang="ja-JP" altLang="en-US" smtClean="0"/>
              <a:t>‹#›</a:t>
            </a:fld>
            <a:endParaRPr kumimoji="1" lang="ja-JP" altLang="en-US"/>
          </a:p>
        </p:txBody>
      </p:sp>
    </p:spTree>
    <p:extLst>
      <p:ext uri="{BB962C8B-B14F-4D97-AF65-F5344CB8AC3E}">
        <p14:creationId xmlns:p14="http://schemas.microsoft.com/office/powerpoint/2010/main" val="138421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873AE73F-6D13-48FE-A6E1-13C3F320F164}" type="datetime1">
              <a:rPr lang="ja-JP" altLang="en-US">
                <a:solidFill>
                  <a:prstClr val="black">
                    <a:tint val="75000"/>
                  </a:prstClr>
                </a:solidFill>
              </a:rPr>
              <a:pPr>
                <a:defRPr/>
              </a:pPr>
              <a:t>2025/3/25</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8BF941D-F2FE-4A4E-8C76-DC3CE3C12D5A}" type="slidenum">
              <a:rPr lang="ja-JP" altLang="en-US"/>
              <a:pPr>
                <a:defRPr/>
              </a:pPr>
              <a:t>‹#›</a:t>
            </a:fld>
            <a:endParaRPr lang="ja-JP" altLang="en-US"/>
          </a:p>
        </p:txBody>
      </p:sp>
    </p:spTree>
    <p:extLst>
      <p:ext uri="{BB962C8B-B14F-4D97-AF65-F5344CB8AC3E}">
        <p14:creationId xmlns:p14="http://schemas.microsoft.com/office/powerpoint/2010/main" val="29533440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B87370-48AA-3D94-F642-B03F4BD2E640}"/>
              </a:ext>
            </a:extLst>
          </p:cNvPr>
          <p:cNvSpPr>
            <a:spLocks noGrp="1"/>
          </p:cNvSpPr>
          <p:nvPr>
            <p:ph type="ctrTitle"/>
          </p:nvPr>
        </p:nvSpPr>
        <p:spPr/>
        <p:txBody>
          <a:bodyPr>
            <a:normAutofit/>
          </a:bodyPr>
          <a:lstStyle/>
          <a:p>
            <a:r>
              <a:rPr kumimoji="1" lang="ja-JP" altLang="en-US" sz="5400" dirty="0">
                <a:latin typeface="メイリオ" panose="020B0604030504040204" pitchFamily="50" charset="-128"/>
                <a:ea typeface="メイリオ" panose="020B0604030504040204" pitchFamily="50" charset="-128"/>
              </a:rPr>
              <a:t>がん</a:t>
            </a:r>
            <a:r>
              <a:rPr lang="ja-JP" altLang="en-US" sz="5400" dirty="0">
                <a:latin typeface="メイリオ" panose="020B0604030504040204" pitchFamily="50" charset="-128"/>
                <a:ea typeface="メイリオ" panose="020B0604030504040204" pitchFamily="50" charset="-128"/>
              </a:rPr>
              <a:t>と付き合いながら</a:t>
            </a:r>
            <a:br>
              <a:rPr lang="en-US" altLang="ja-JP" sz="5400" dirty="0">
                <a:latin typeface="メイリオ" panose="020B0604030504040204" pitchFamily="50" charset="-128"/>
                <a:ea typeface="メイリオ" panose="020B0604030504040204" pitchFamily="50" charset="-128"/>
              </a:rPr>
            </a:br>
            <a:r>
              <a:rPr lang="ja-JP" altLang="en-US" sz="5400" dirty="0">
                <a:latin typeface="メイリオ" panose="020B0604030504040204" pitchFamily="50" charset="-128"/>
                <a:ea typeface="メイリオ" panose="020B0604030504040204" pitchFamily="50" charset="-128"/>
              </a:rPr>
              <a:t>今を生きる</a:t>
            </a:r>
            <a:endParaRPr kumimoji="1" lang="ja-JP" altLang="en-US" sz="5400" dirty="0">
              <a:latin typeface="メイリオ" panose="020B0604030504040204" pitchFamily="50" charset="-128"/>
              <a:ea typeface="メイリオ" panose="020B0604030504040204" pitchFamily="50" charset="-128"/>
            </a:endParaRPr>
          </a:p>
        </p:txBody>
      </p:sp>
      <p:sp>
        <p:nvSpPr>
          <p:cNvPr id="3" name="字幕 2">
            <a:extLst>
              <a:ext uri="{FF2B5EF4-FFF2-40B4-BE49-F238E27FC236}">
                <a16:creationId xmlns:a16="http://schemas.microsoft.com/office/drawing/2014/main" id="{2C1599B0-AC47-2B52-CD00-BD9DB2B198FE}"/>
              </a:ext>
            </a:extLst>
          </p:cNvPr>
          <p:cNvSpPr>
            <a:spLocks noGrp="1"/>
          </p:cNvSpPr>
          <p:nvPr>
            <p:ph type="subTitle" idx="1"/>
          </p:nvPr>
        </p:nvSpPr>
        <p:spPr>
          <a:xfrm>
            <a:off x="1524000" y="4222526"/>
            <a:ext cx="9144000" cy="1655762"/>
          </a:xfrm>
        </p:spPr>
        <p:txBody>
          <a:bodyPr/>
          <a:lstStyle/>
          <a:p>
            <a:pPr algn="r"/>
            <a:r>
              <a:rPr kumimoji="1" lang="ja-JP" altLang="en-US" dirty="0">
                <a:latin typeface="メイリオ" panose="020B0604030504040204" pitchFamily="50" charset="-128"/>
                <a:ea typeface="メイリオ" panose="020B0604030504040204" pitchFamily="50" charset="-128"/>
              </a:rPr>
              <a:t>公立学校共済組合　東海中央病院</a:t>
            </a:r>
            <a:endParaRPr kumimoji="1" lang="en-US" altLang="ja-JP" dirty="0">
              <a:latin typeface="メイリオ" panose="020B0604030504040204" pitchFamily="50" charset="-128"/>
              <a:ea typeface="メイリオ" panose="020B0604030504040204" pitchFamily="50" charset="-128"/>
            </a:endParaRPr>
          </a:p>
          <a:p>
            <a:pPr algn="r"/>
            <a:r>
              <a:rPr kumimoji="1" lang="ja-JP" altLang="en-US" dirty="0">
                <a:latin typeface="メイリオ" panose="020B0604030504040204" pitchFamily="50" charset="-128"/>
                <a:ea typeface="メイリオ" panose="020B0604030504040204" pitchFamily="50" charset="-128"/>
              </a:rPr>
              <a:t>がん看護専門看護師　住田俊彦</a:t>
            </a:r>
          </a:p>
        </p:txBody>
      </p:sp>
    </p:spTree>
    <p:extLst>
      <p:ext uri="{BB962C8B-B14F-4D97-AF65-F5344CB8AC3E}">
        <p14:creationId xmlns:p14="http://schemas.microsoft.com/office/powerpoint/2010/main" val="162293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BEAB86-8A07-1B68-99C5-8E869942115B}"/>
              </a:ext>
            </a:extLst>
          </p:cNvPr>
          <p:cNvSpPr>
            <a:spLocks noGrp="1"/>
          </p:cNvSpPr>
          <p:nvPr>
            <p:ph type="title"/>
          </p:nvPr>
        </p:nvSpPr>
        <p:spPr/>
        <p:txBody>
          <a:bodyPr>
            <a:normAutofit/>
          </a:bodyPr>
          <a:lstStyle/>
          <a:p>
            <a:r>
              <a:rPr kumimoji="1" lang="ja-JP" altLang="en-US" sz="4000" dirty="0">
                <a:latin typeface="メイリオ" panose="020B0604030504040204" pitchFamily="50" charset="-128"/>
                <a:ea typeface="メイリオ" panose="020B0604030504040204" pitchFamily="50" charset="-128"/>
              </a:rPr>
              <a:t>がんの発生要因と予防</a:t>
            </a:r>
          </a:p>
        </p:txBody>
      </p:sp>
      <p:sp>
        <p:nvSpPr>
          <p:cNvPr id="4" name="吹き出し: 角を丸めた四角形 3">
            <a:extLst>
              <a:ext uri="{FF2B5EF4-FFF2-40B4-BE49-F238E27FC236}">
                <a16:creationId xmlns:a16="http://schemas.microsoft.com/office/drawing/2014/main" id="{7DD2907A-6195-45A5-3B2C-92A6FE5F4778}"/>
              </a:ext>
            </a:extLst>
          </p:cNvPr>
          <p:cNvSpPr/>
          <p:nvPr/>
        </p:nvSpPr>
        <p:spPr>
          <a:xfrm>
            <a:off x="6417427" y="1690688"/>
            <a:ext cx="1644007" cy="1053224"/>
          </a:xfrm>
          <a:prstGeom prst="wedgeRoundRectCallout">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rPr>
              <a:t>気づかないことが多い</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5" name="吹き出し: 角を丸めた四角形 4">
            <a:extLst>
              <a:ext uri="{FF2B5EF4-FFF2-40B4-BE49-F238E27FC236}">
                <a16:creationId xmlns:a16="http://schemas.microsoft.com/office/drawing/2014/main" id="{234B4D3B-9A41-D92D-1027-B94334E0686C}"/>
              </a:ext>
            </a:extLst>
          </p:cNvPr>
          <p:cNvSpPr/>
          <p:nvPr/>
        </p:nvSpPr>
        <p:spPr>
          <a:xfrm>
            <a:off x="3736876" y="1678345"/>
            <a:ext cx="1865137" cy="1053224"/>
          </a:xfrm>
          <a:prstGeom prst="wedgeRoundRectCallout">
            <a:avLst>
              <a:gd name="adj1" fmla="val 31533"/>
              <a:gd name="adj2" fmla="val 78467"/>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レベルが上がっていくと治らなくなる</a:t>
            </a:r>
          </a:p>
        </p:txBody>
      </p:sp>
      <p:sp>
        <p:nvSpPr>
          <p:cNvPr id="6" name="吹き出し: 角を丸めた四角形 5">
            <a:extLst>
              <a:ext uri="{FF2B5EF4-FFF2-40B4-BE49-F238E27FC236}">
                <a16:creationId xmlns:a16="http://schemas.microsoft.com/office/drawing/2014/main" id="{AF7535AD-884E-9FF4-BFF7-C36225D76EFA}"/>
              </a:ext>
            </a:extLst>
          </p:cNvPr>
          <p:cNvSpPr/>
          <p:nvPr/>
        </p:nvSpPr>
        <p:spPr>
          <a:xfrm>
            <a:off x="838200" y="5240502"/>
            <a:ext cx="3162300" cy="1053224"/>
          </a:xfrm>
          <a:prstGeom prst="wedgeRoundRectCallout">
            <a:avLst>
              <a:gd name="adj1" fmla="val 49073"/>
              <a:gd name="adj2" fmla="val -74215"/>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ステージが高くなるほど死亡率が高くなっていくイメージ</a:t>
            </a:r>
          </a:p>
        </p:txBody>
      </p:sp>
      <p:sp>
        <p:nvSpPr>
          <p:cNvPr id="7" name="吹き出し: 角を丸めた四角形 6">
            <a:extLst>
              <a:ext uri="{FF2B5EF4-FFF2-40B4-BE49-F238E27FC236}">
                <a16:creationId xmlns:a16="http://schemas.microsoft.com/office/drawing/2014/main" id="{3C727E47-75E8-C79E-393E-99E723F7E14C}"/>
              </a:ext>
            </a:extLst>
          </p:cNvPr>
          <p:cNvSpPr/>
          <p:nvPr/>
        </p:nvSpPr>
        <p:spPr>
          <a:xfrm>
            <a:off x="1334004" y="2495550"/>
            <a:ext cx="2402873" cy="1512231"/>
          </a:xfrm>
          <a:prstGeom prst="wedgeRoundRectCallout">
            <a:avLst>
              <a:gd name="adj1" fmla="val 88702"/>
              <a:gd name="adj2" fmla="val 24365"/>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rPr>
              <a:t>タバコ・酒を必要以上に摂取している健康に悪い人がなる</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8" name="吹き出し: 角を丸めた四角形 7">
            <a:extLst>
              <a:ext uri="{FF2B5EF4-FFF2-40B4-BE49-F238E27FC236}">
                <a16:creationId xmlns:a16="http://schemas.microsoft.com/office/drawing/2014/main" id="{5A23AA65-FFB1-0208-4F91-63FDCE09E0C7}"/>
              </a:ext>
            </a:extLst>
          </p:cNvPr>
          <p:cNvSpPr/>
          <p:nvPr/>
        </p:nvSpPr>
        <p:spPr>
          <a:xfrm>
            <a:off x="7466296" y="3654314"/>
            <a:ext cx="3391700" cy="1586188"/>
          </a:xfrm>
          <a:prstGeom prst="wedgeRoundRectCallout">
            <a:avLst>
              <a:gd name="adj1" fmla="val -62386"/>
              <a:gd name="adj2" fmla="val 14798"/>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rPr>
              <a:t>早期発見すると助かることを知っているから、定期的な人間ドックなどが大切だと思う。ステージが進行すると苦しい</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9" name="吹き出し: 角を丸めた四角形 8">
            <a:extLst>
              <a:ext uri="{FF2B5EF4-FFF2-40B4-BE49-F238E27FC236}">
                <a16:creationId xmlns:a16="http://schemas.microsoft.com/office/drawing/2014/main" id="{8CC1EC46-DE31-573F-9ED7-4846D6666D3B}"/>
              </a:ext>
            </a:extLst>
          </p:cNvPr>
          <p:cNvSpPr/>
          <p:nvPr/>
        </p:nvSpPr>
        <p:spPr>
          <a:xfrm>
            <a:off x="6480284" y="5767114"/>
            <a:ext cx="3162300" cy="1053223"/>
          </a:xfrm>
          <a:prstGeom prst="wedgeRoundRectCallout">
            <a:avLst>
              <a:gd name="adj1" fmla="val -17001"/>
              <a:gd name="adj2" fmla="val -73504"/>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定期的な検診や規則正しい生活、バランスの良い食事をすることで防げる</a:t>
            </a:r>
          </a:p>
        </p:txBody>
      </p:sp>
      <p:pic>
        <p:nvPicPr>
          <p:cNvPr id="10" name="Picture 4" descr="中学生の無料イラスト | フリーイラスト素材集 ジャパクリップ">
            <a:extLst>
              <a:ext uri="{FF2B5EF4-FFF2-40B4-BE49-F238E27FC236}">
                <a16:creationId xmlns:a16="http://schemas.microsoft.com/office/drawing/2014/main" id="{A7E99DB6-628E-A86E-6769-8C949AC14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723" y="3009517"/>
            <a:ext cx="1954555" cy="260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36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男女別がん検診受診率（40～69歳）の推移　グラフ画像">
            <a:extLst>
              <a:ext uri="{FF2B5EF4-FFF2-40B4-BE49-F238E27FC236}">
                <a16:creationId xmlns:a16="http://schemas.microsoft.com/office/drawing/2014/main" id="{831E81D3-34D0-A8E5-93DD-427374A9DA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73" r="2967" b="3478"/>
          <a:stretch/>
        </p:blipFill>
        <p:spPr bwMode="auto">
          <a:xfrm>
            <a:off x="932992" y="1061545"/>
            <a:ext cx="10326017" cy="545339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72E0270-8C78-1858-1648-D408D2AACC0A}"/>
              </a:ext>
            </a:extLst>
          </p:cNvPr>
          <p:cNvSpPr txBox="1"/>
          <p:nvPr/>
        </p:nvSpPr>
        <p:spPr>
          <a:xfrm>
            <a:off x="10218683" y="6492875"/>
            <a:ext cx="1933903"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出典：国民生活基礎調査</a:t>
            </a:r>
          </a:p>
        </p:txBody>
      </p:sp>
      <p:sp>
        <p:nvSpPr>
          <p:cNvPr id="2" name="タイトル 1">
            <a:extLst>
              <a:ext uri="{FF2B5EF4-FFF2-40B4-BE49-F238E27FC236}">
                <a16:creationId xmlns:a16="http://schemas.microsoft.com/office/drawing/2014/main" id="{34E649A1-0BE8-C871-6530-B5D9C3691E55}"/>
              </a:ext>
            </a:extLst>
          </p:cNvPr>
          <p:cNvSpPr>
            <a:spLocks noGrp="1"/>
          </p:cNvSpPr>
          <p:nvPr>
            <p:ph type="title"/>
          </p:nvPr>
        </p:nvSpPr>
        <p:spPr/>
        <p:txBody>
          <a:bodyPr>
            <a:normAutofit/>
          </a:bodyPr>
          <a:lstStyle/>
          <a:p>
            <a:r>
              <a:rPr kumimoji="1" lang="ja-JP" altLang="en-US" sz="4000" dirty="0">
                <a:latin typeface="メイリオ" panose="020B0604030504040204" pitchFamily="50" charset="-128"/>
                <a:ea typeface="メイリオ" panose="020B0604030504040204" pitchFamily="50" charset="-128"/>
              </a:rPr>
              <a:t>がん検診受診率の推移</a:t>
            </a:r>
          </a:p>
        </p:txBody>
      </p:sp>
      <p:pic>
        <p:nvPicPr>
          <p:cNvPr id="3" name="図 2">
            <a:extLst>
              <a:ext uri="{FF2B5EF4-FFF2-40B4-BE49-F238E27FC236}">
                <a16:creationId xmlns:a16="http://schemas.microsoft.com/office/drawing/2014/main" id="{7DA37206-8433-43B1-8B64-25389468B437}"/>
              </a:ext>
            </a:extLst>
          </p:cNvPr>
          <p:cNvPicPr>
            <a:picLocks noChangeAspect="1"/>
          </p:cNvPicPr>
          <p:nvPr/>
        </p:nvPicPr>
        <p:blipFill>
          <a:blip r:embed="rId4"/>
          <a:stretch>
            <a:fillRect/>
          </a:stretch>
        </p:blipFill>
        <p:spPr>
          <a:xfrm>
            <a:off x="9759395" y="41806"/>
            <a:ext cx="2016969" cy="2016969"/>
          </a:xfrm>
          <a:prstGeom prst="rect">
            <a:avLst/>
          </a:prstGeom>
        </p:spPr>
      </p:pic>
    </p:spTree>
    <p:extLst>
      <p:ext uri="{BB962C8B-B14F-4D97-AF65-F5344CB8AC3E}">
        <p14:creationId xmlns:p14="http://schemas.microsoft.com/office/powerpoint/2010/main" val="404315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106743-DC88-55BB-880C-C7D50C1F8A67}"/>
              </a:ext>
            </a:extLst>
          </p:cNvPr>
          <p:cNvSpPr>
            <a:spLocks noGrp="1"/>
          </p:cNvSpPr>
          <p:nvPr>
            <p:ph type="title"/>
          </p:nvPr>
        </p:nvSpPr>
        <p:spPr/>
        <p:txBody>
          <a:bodyPr>
            <a:normAutofit/>
          </a:bodyPr>
          <a:lstStyle/>
          <a:p>
            <a:r>
              <a:rPr kumimoji="1" lang="ja-JP" altLang="en-US" sz="4000" dirty="0">
                <a:latin typeface="メイリオ" panose="020B0604030504040204" pitchFamily="50" charset="-128"/>
                <a:ea typeface="メイリオ" panose="020B0604030504040204" pitchFamily="50" charset="-128"/>
              </a:rPr>
              <a:t>たばことがん</a:t>
            </a:r>
          </a:p>
        </p:txBody>
      </p:sp>
      <p:pic>
        <p:nvPicPr>
          <p:cNvPr id="6146" name="Picture 2" descr="たばことがん まず、知っておきたいこと：[国立がん研究センター がん情報サービス 一般の方へ]">
            <a:extLst>
              <a:ext uri="{FF2B5EF4-FFF2-40B4-BE49-F238E27FC236}">
                <a16:creationId xmlns:a16="http://schemas.microsoft.com/office/drawing/2014/main" id="{2C1CB056-423C-CB7A-2B1E-B29D2AAF28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947" y="586280"/>
            <a:ext cx="6000750" cy="60007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A96D22F-4274-C18F-3B1E-F9BB39AFE1C2}"/>
              </a:ext>
            </a:extLst>
          </p:cNvPr>
          <p:cNvSpPr txBox="1"/>
          <p:nvPr/>
        </p:nvSpPr>
        <p:spPr>
          <a:xfrm>
            <a:off x="409903" y="2070538"/>
            <a:ext cx="5555044" cy="4154984"/>
          </a:xfrm>
          <a:prstGeom prst="rect">
            <a:avLst/>
          </a:prstGeom>
          <a:noFill/>
        </p:spPr>
        <p:txBody>
          <a:bodyPr wrap="square" rtlCol="0">
            <a:spAutoFit/>
          </a:bodyPr>
          <a:lstStyle/>
          <a:p>
            <a:pPr marL="342900" indent="-342900">
              <a:buFont typeface="Arial" panose="020B0604020202020204" pitchFamily="34" charset="0"/>
              <a:buChar char="•"/>
            </a:pPr>
            <a:r>
              <a:rPr lang="ja-JP" altLang="en-US" sz="2400" b="0" i="0" dirty="0">
                <a:solidFill>
                  <a:srgbClr val="000000"/>
                </a:solidFill>
                <a:effectLst/>
                <a:latin typeface="メイリオ" panose="020B0604030504040204" pitchFamily="50" charset="-128"/>
                <a:ea typeface="メイリオ" panose="020B0604030504040204" pitchFamily="50" charset="-128"/>
              </a:rPr>
              <a:t>がんを予防するためには、たばこを吸わないことが最も効果的。</a:t>
            </a:r>
            <a:endParaRPr lang="en-US" altLang="ja-JP" sz="2400" b="0" i="0" dirty="0">
              <a:solidFill>
                <a:srgbClr val="000000"/>
              </a:solidFill>
              <a:effectLst/>
              <a:latin typeface="メイリオ" panose="020B0604030504040204" pitchFamily="50" charset="-128"/>
              <a:ea typeface="メイリオ" panose="020B0604030504040204" pitchFamily="50" charset="-128"/>
            </a:endParaRPr>
          </a:p>
          <a:p>
            <a:endParaRPr lang="en-US" altLang="ja-JP" sz="2400" b="0" i="0" dirty="0">
              <a:solidFill>
                <a:srgbClr val="000000"/>
              </a:solidFill>
              <a:effectLst/>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b="0" i="0" dirty="0">
                <a:solidFill>
                  <a:srgbClr val="000000"/>
                </a:solidFill>
                <a:effectLst/>
                <a:latin typeface="メイリオ" panose="020B0604030504040204" pitchFamily="50" charset="-128"/>
                <a:ea typeface="メイリオ" panose="020B0604030504040204" pitchFamily="50" charset="-128"/>
              </a:rPr>
              <a:t>禁煙することによってがんになるリスクを下げることができ、周りの人の健康への影響（受動喫煙）も少なくすることができる。</a:t>
            </a:r>
            <a:endParaRPr lang="en-US" altLang="ja-JP" sz="2400" b="0" i="0" dirty="0">
              <a:solidFill>
                <a:srgbClr val="000000"/>
              </a:solidFill>
              <a:effectLst/>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en-US" altLang="ja-JP" sz="2400" b="0" i="0" dirty="0">
              <a:solidFill>
                <a:srgbClr val="000000"/>
              </a:solidFill>
              <a:effectLst/>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成人喫煙率</a:t>
            </a:r>
            <a:r>
              <a:rPr kumimoji="1" lang="en-US" altLang="ja-JP"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　男性：</a:t>
            </a:r>
            <a:r>
              <a:rPr lang="en-US" altLang="ja-JP" sz="2400" dirty="0">
                <a:latin typeface="メイリオ" panose="020B0604030504040204" pitchFamily="50" charset="-128"/>
                <a:ea typeface="メイリオ" panose="020B0604030504040204" pitchFamily="50" charset="-128"/>
              </a:rPr>
              <a:t>27.1</a:t>
            </a:r>
            <a:r>
              <a:rPr lang="ja-JP" altLang="en-US" sz="2400" dirty="0">
                <a:latin typeface="メイリオ" panose="020B0604030504040204" pitchFamily="50" charset="-128"/>
                <a:ea typeface="メイリオ" panose="020B0604030504040204" pitchFamily="50" charset="-128"/>
              </a:rPr>
              <a:t>％　女性：</a:t>
            </a:r>
            <a:r>
              <a:rPr lang="en-US" altLang="ja-JP" sz="2400" dirty="0">
                <a:latin typeface="メイリオ" panose="020B0604030504040204" pitchFamily="50" charset="-128"/>
                <a:ea typeface="メイリオ" panose="020B0604030504040204" pitchFamily="50" charset="-128"/>
              </a:rPr>
              <a:t>7.6</a:t>
            </a:r>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男女計：</a:t>
            </a:r>
            <a:r>
              <a:rPr lang="en-US" altLang="ja-JP" sz="2400" dirty="0">
                <a:latin typeface="メイリオ" panose="020B0604030504040204" pitchFamily="50" charset="-128"/>
                <a:ea typeface="メイリオ" panose="020B0604030504040204" pitchFamily="50" charset="-128"/>
              </a:rPr>
              <a:t>16.7</a:t>
            </a:r>
            <a:r>
              <a:rPr lang="ja-JP" altLang="en-US"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AEA0092-1F85-13F2-AE37-39F3849B9658}"/>
              </a:ext>
            </a:extLst>
          </p:cNvPr>
          <p:cNvSpPr txBox="1"/>
          <p:nvPr/>
        </p:nvSpPr>
        <p:spPr>
          <a:xfrm>
            <a:off x="10089600" y="6492875"/>
            <a:ext cx="1876097"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出典：がん情報サービス</a:t>
            </a:r>
          </a:p>
        </p:txBody>
      </p:sp>
    </p:spTree>
    <p:extLst>
      <p:ext uri="{BB962C8B-B14F-4D97-AF65-F5344CB8AC3E}">
        <p14:creationId xmlns:p14="http://schemas.microsoft.com/office/powerpoint/2010/main" val="1100086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pPr fontAlgn="base">
              <a:spcBef>
                <a:spcPct val="0"/>
              </a:spcBef>
              <a:spcAft>
                <a:spcPct val="0"/>
              </a:spcAft>
              <a:defRPr/>
            </a:pPr>
            <a:fld id="{F4099DA7-94AE-4A9F-B7CD-26A415CB1B55}" type="slidenum">
              <a:rPr lang="ja-JP" altLang="en-US">
                <a:ea typeface="ＭＳ Ｐゴシック" panose="020B0600070205080204" pitchFamily="50" charset="-128"/>
              </a:rPr>
              <a:pPr fontAlgn="base">
                <a:spcBef>
                  <a:spcPct val="0"/>
                </a:spcBef>
                <a:spcAft>
                  <a:spcPct val="0"/>
                </a:spcAft>
                <a:defRPr/>
              </a:pPr>
              <a:t>13</a:t>
            </a:fld>
            <a:endParaRPr lang="ja-JP" altLang="en-US">
              <a:ea typeface="ＭＳ Ｐゴシック" panose="020B0600070205080204" pitchFamily="50" charset="-128"/>
            </a:endParaRPr>
          </a:p>
        </p:txBody>
      </p:sp>
      <p:sp>
        <p:nvSpPr>
          <p:cNvPr id="5" name="正方形/長方形 4"/>
          <p:cNvSpPr/>
          <p:nvPr/>
        </p:nvSpPr>
        <p:spPr>
          <a:xfrm>
            <a:off x="2551599" y="1674674"/>
            <a:ext cx="7088800" cy="3508653"/>
          </a:xfrm>
          <a:prstGeom prst="rect">
            <a:avLst/>
          </a:prstGeom>
          <a:noFill/>
        </p:spPr>
        <p:txBody>
          <a:bodyPr wrap="none" lIns="91440" tIns="45720" rIns="91440" bIns="45720">
            <a:spAutoFit/>
          </a:bodyPr>
          <a:lstStyle/>
          <a:p>
            <a:pPr algn="ctr" eaLnBrk="0" fontAlgn="base" hangingPunct="0">
              <a:spcBef>
                <a:spcPct val="0"/>
              </a:spcBef>
              <a:spcAft>
                <a:spcPts val="3600"/>
              </a:spcAft>
            </a:pPr>
            <a:r>
              <a:rPr lang="ja-JP" altLang="en-US" sz="540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Arial" panose="020B0604020202020204" pitchFamily="34" charset="0"/>
                <a:ea typeface="ＭＳ Ｐゴシック" panose="020B0600070205080204" pitchFamily="50" charset="-128"/>
              </a:rPr>
              <a:t>みなさんは</a:t>
            </a:r>
            <a:endParaRPr lang="en-US" altLang="ja-JP" sz="540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Arial" panose="020B0604020202020204" pitchFamily="34" charset="0"/>
              <a:ea typeface="ＭＳ Ｐゴシック" panose="020B0600070205080204" pitchFamily="50" charset="-128"/>
            </a:endParaRPr>
          </a:p>
          <a:p>
            <a:pPr algn="ctr" eaLnBrk="0" fontAlgn="base" hangingPunct="0">
              <a:spcBef>
                <a:spcPct val="0"/>
              </a:spcBef>
              <a:spcAft>
                <a:spcPts val="3600"/>
              </a:spcAft>
            </a:pPr>
            <a:r>
              <a:rPr lang="ja-JP" altLang="en-US" sz="540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Arial" panose="020B0604020202020204" pitchFamily="34" charset="0"/>
                <a:ea typeface="ＭＳ Ｐゴシック" panose="020B0600070205080204" pitchFamily="50" charset="-128"/>
              </a:rPr>
              <a:t>人の死について</a:t>
            </a:r>
            <a:endParaRPr lang="en-US" altLang="ja-JP" sz="540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Arial" panose="020B0604020202020204" pitchFamily="34" charset="0"/>
              <a:ea typeface="ＭＳ Ｐゴシック" panose="020B0600070205080204" pitchFamily="50" charset="-128"/>
            </a:endParaRPr>
          </a:p>
          <a:p>
            <a:pPr algn="ctr" eaLnBrk="0" fontAlgn="base" hangingPunct="0">
              <a:spcBef>
                <a:spcPct val="0"/>
              </a:spcBef>
              <a:spcAft>
                <a:spcPts val="3600"/>
              </a:spcAft>
            </a:pPr>
            <a:r>
              <a:rPr lang="ja-JP" altLang="en-US" sz="5400" b="1" dirty="0">
                <a:ln w="9525">
                  <a:solidFill>
                    <a:prstClr val="white"/>
                  </a:solidFill>
                  <a:prstDash val="solid"/>
                </a:ln>
                <a:solidFill>
                  <a:srgbClr val="4BACC6"/>
                </a:solidFill>
                <a:effectLst>
                  <a:outerShdw blurRad="12700" dist="38100" dir="2700000" algn="tl" rotWithShape="0">
                    <a:srgbClr val="4BACC6">
                      <a:lumMod val="60000"/>
                      <a:lumOff val="40000"/>
                    </a:srgbClr>
                  </a:outerShdw>
                </a:effectLst>
                <a:latin typeface="Arial" panose="020B0604020202020204" pitchFamily="34" charset="0"/>
                <a:ea typeface="ＭＳ Ｐゴシック" panose="020B0600070205080204" pitchFamily="50" charset="-128"/>
              </a:rPr>
              <a:t>考えたことはありますか</a:t>
            </a:r>
          </a:p>
        </p:txBody>
      </p:sp>
    </p:spTree>
    <p:extLst>
      <p:ext uri="{BB962C8B-B14F-4D97-AF65-F5344CB8AC3E}">
        <p14:creationId xmlns:p14="http://schemas.microsoft.com/office/powerpoint/2010/main" val="2361189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9B7204-5A9C-A75A-941A-3645A3B8DC26}"/>
              </a:ext>
            </a:extLst>
          </p:cNvPr>
          <p:cNvSpPr>
            <a:spLocks noGrp="1"/>
          </p:cNvSpPr>
          <p:nvPr>
            <p:ph type="title"/>
          </p:nvPr>
        </p:nvSpPr>
        <p:spPr/>
        <p:txBody>
          <a:bodyPr>
            <a:normAutofit/>
          </a:bodyPr>
          <a:lstStyle/>
          <a:p>
            <a:r>
              <a:rPr lang="ja-JP" altLang="en-US" sz="4000" dirty="0">
                <a:latin typeface="メイリオ" panose="020B0604030504040204" pitchFamily="50" charset="-128"/>
                <a:ea typeface="メイリオ" panose="020B0604030504040204" pitchFamily="50" charset="-128"/>
              </a:rPr>
              <a:t>平均寿命と健康寿命</a:t>
            </a:r>
            <a:endParaRPr kumimoji="1" lang="ja-JP" altLang="en-US" sz="4000" dirty="0">
              <a:latin typeface="メイリオ" panose="020B0604030504040204" pitchFamily="50" charset="-128"/>
              <a:ea typeface="メイリオ" panose="020B0604030504040204" pitchFamily="50" charset="-128"/>
            </a:endParaRPr>
          </a:p>
        </p:txBody>
      </p:sp>
      <p:sp>
        <p:nvSpPr>
          <p:cNvPr id="3" name="コンテンツ プレースホルダー 2">
            <a:extLst>
              <a:ext uri="{FF2B5EF4-FFF2-40B4-BE49-F238E27FC236}">
                <a16:creationId xmlns:a16="http://schemas.microsoft.com/office/drawing/2014/main" id="{619E1302-9C0B-4C24-60F8-B31209A93267}"/>
              </a:ext>
            </a:extLst>
          </p:cNvPr>
          <p:cNvSpPr>
            <a:spLocks noGrp="1"/>
          </p:cNvSpPr>
          <p:nvPr>
            <p:ph idx="1"/>
          </p:nvPr>
        </p:nvSpPr>
        <p:spPr/>
        <p:txBody>
          <a:bodyPr/>
          <a:lstStyle/>
          <a:p>
            <a:r>
              <a:rPr kumimoji="1" lang="ja-JP" altLang="en-US" dirty="0">
                <a:latin typeface="メイリオ" panose="020B0604030504040204" pitchFamily="50" charset="-128"/>
                <a:ea typeface="メイリオ" panose="020B0604030504040204" pitchFamily="50" charset="-128"/>
              </a:rPr>
              <a:t>平均寿命：生まれてから亡くなるまでの時間</a:t>
            </a:r>
            <a:endParaRPr kumimoji="1" lang="en-US" altLang="ja-JP" dirty="0">
              <a:latin typeface="メイリオ" panose="020B0604030504040204" pitchFamily="50" charset="-128"/>
              <a:ea typeface="メイリオ" panose="020B0604030504040204" pitchFamily="50" charset="-128"/>
            </a:endParaRPr>
          </a:p>
          <a:p>
            <a:pPr lvl="1">
              <a:buFont typeface="Wingdings" panose="05000000000000000000" pitchFamily="2" charset="2"/>
              <a:buChar char="u"/>
            </a:pPr>
            <a:r>
              <a:rPr lang="ja-JP" altLang="en-US" dirty="0">
                <a:latin typeface="メイリオ" panose="020B0604030504040204" pitchFamily="50" charset="-128"/>
                <a:ea typeface="メイリオ" panose="020B0604030504040204" pitchFamily="50" charset="-128"/>
              </a:rPr>
              <a:t>男性：</a:t>
            </a:r>
            <a:r>
              <a:rPr lang="en-US" altLang="ja-JP" dirty="0">
                <a:latin typeface="メイリオ" panose="020B0604030504040204" pitchFamily="50" charset="-128"/>
                <a:ea typeface="メイリオ" panose="020B0604030504040204" pitchFamily="50" charset="-128"/>
              </a:rPr>
              <a:t>81</a:t>
            </a:r>
            <a:r>
              <a:rPr lang="ja-JP" altLang="en-US" dirty="0">
                <a:latin typeface="メイリオ" panose="020B0604030504040204" pitchFamily="50" charset="-128"/>
                <a:ea typeface="メイリオ" panose="020B0604030504040204" pitchFamily="50" charset="-128"/>
              </a:rPr>
              <a:t>歳　女性：</a:t>
            </a:r>
            <a:r>
              <a:rPr lang="en-US" altLang="ja-JP" dirty="0">
                <a:latin typeface="メイリオ" panose="020B0604030504040204" pitchFamily="50" charset="-128"/>
                <a:ea typeface="メイリオ" panose="020B0604030504040204" pitchFamily="50" charset="-128"/>
              </a:rPr>
              <a:t>87</a:t>
            </a:r>
            <a:r>
              <a:rPr lang="ja-JP" altLang="en-US" dirty="0">
                <a:latin typeface="メイリオ" panose="020B0604030504040204" pitchFamily="50" charset="-128"/>
                <a:ea typeface="メイリオ" panose="020B0604030504040204" pitchFamily="50" charset="-128"/>
              </a:rPr>
              <a:t>歳</a:t>
            </a:r>
            <a:endParaRPr lang="en-US" altLang="ja-JP" dirty="0">
              <a:latin typeface="メイリオ" panose="020B0604030504040204" pitchFamily="50" charset="-128"/>
              <a:ea typeface="メイリオ" panose="020B0604030504040204" pitchFamily="50" charset="-128"/>
            </a:endParaRPr>
          </a:p>
          <a:p>
            <a:pPr lvl="1">
              <a:buFont typeface="Wingdings" panose="05000000000000000000" pitchFamily="2" charset="2"/>
              <a:buChar char="u"/>
            </a:pPr>
            <a:r>
              <a:rPr lang="en-US" altLang="ja-JP" dirty="0">
                <a:latin typeface="メイリオ" panose="020B0604030504040204" pitchFamily="50" charset="-128"/>
                <a:ea typeface="メイリオ" panose="020B0604030504040204" pitchFamily="50" charset="-128"/>
              </a:rPr>
              <a:t>90</a:t>
            </a:r>
            <a:r>
              <a:rPr lang="ja-JP" altLang="en-US" dirty="0">
                <a:latin typeface="メイリオ" panose="020B0604030504040204" pitchFamily="50" charset="-128"/>
                <a:ea typeface="メイリオ" panose="020B0604030504040204" pitchFamily="50" charset="-128"/>
              </a:rPr>
              <a:t>歳を迎える人の割合 ⇒ 男性：</a:t>
            </a:r>
            <a:r>
              <a:rPr lang="en-US" altLang="ja-JP" dirty="0">
                <a:latin typeface="メイリオ" panose="020B0604030504040204" pitchFamily="50" charset="-128"/>
                <a:ea typeface="メイリオ" panose="020B0604030504040204" pitchFamily="50" charset="-128"/>
              </a:rPr>
              <a:t>4</a:t>
            </a:r>
            <a:r>
              <a:rPr lang="ja-JP" altLang="en-US" dirty="0">
                <a:latin typeface="メイリオ" panose="020B0604030504040204" pitchFamily="50" charset="-128"/>
                <a:ea typeface="メイリオ" panose="020B0604030504040204" pitchFamily="50" charset="-128"/>
              </a:rPr>
              <a:t>人に</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人　女性：</a:t>
            </a:r>
            <a:r>
              <a:rPr lang="en-US" altLang="ja-JP" dirty="0">
                <a:latin typeface="メイリオ" panose="020B0604030504040204" pitchFamily="50" charset="-128"/>
                <a:ea typeface="メイリオ" panose="020B0604030504040204" pitchFamily="50" charset="-128"/>
              </a:rPr>
              <a:t>2</a:t>
            </a:r>
            <a:r>
              <a:rPr lang="ja-JP" altLang="en-US" dirty="0">
                <a:latin typeface="メイリオ" panose="020B0604030504040204" pitchFamily="50" charset="-128"/>
                <a:ea typeface="メイリオ" panose="020B0604030504040204" pitchFamily="50" charset="-128"/>
              </a:rPr>
              <a:t>人に</a:t>
            </a:r>
            <a:r>
              <a:rPr lang="en-US" altLang="ja-JP" dirty="0">
                <a:latin typeface="メイリオ" panose="020B0604030504040204" pitchFamily="50" charset="-128"/>
                <a:ea typeface="メイリオ" panose="020B0604030504040204" pitchFamily="50" charset="-128"/>
              </a:rPr>
              <a:t>1</a:t>
            </a:r>
            <a:r>
              <a:rPr lang="ja-JP" altLang="en-US" dirty="0">
                <a:latin typeface="メイリオ" panose="020B0604030504040204" pitchFamily="50" charset="-128"/>
                <a:ea typeface="メイリオ" panose="020B0604030504040204" pitchFamily="50" charset="-128"/>
              </a:rPr>
              <a:t>人</a:t>
            </a:r>
            <a:endParaRPr lang="en-US" altLang="ja-JP" dirty="0">
              <a:latin typeface="メイリオ" panose="020B0604030504040204" pitchFamily="50" charset="-128"/>
              <a:ea typeface="メイリオ" panose="020B0604030504040204" pitchFamily="50" charset="-128"/>
            </a:endParaRPr>
          </a:p>
          <a:p>
            <a:pPr lvl="2"/>
            <a:endParaRPr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健康寿命：健康上の問題によって日常生活が制限されることなく生活できる期間</a:t>
            </a:r>
            <a:endParaRPr kumimoji="1" lang="en-US" altLang="ja-JP" dirty="0">
              <a:latin typeface="メイリオ" panose="020B0604030504040204" pitchFamily="50" charset="-128"/>
              <a:ea typeface="メイリオ" panose="020B0604030504040204" pitchFamily="50" charset="-128"/>
            </a:endParaRPr>
          </a:p>
          <a:p>
            <a:pPr lvl="1">
              <a:buFont typeface="Wingdings" panose="05000000000000000000" pitchFamily="2" charset="2"/>
              <a:buChar char="u"/>
            </a:pPr>
            <a:r>
              <a:rPr lang="ja-JP" altLang="en-US" dirty="0">
                <a:latin typeface="メイリオ" panose="020B0604030504040204" pitchFamily="50" charset="-128"/>
                <a:ea typeface="メイリオ" panose="020B0604030504040204" pitchFamily="50" charset="-128"/>
              </a:rPr>
              <a:t>男性：</a:t>
            </a:r>
            <a:r>
              <a:rPr lang="en-US" altLang="ja-JP" dirty="0">
                <a:latin typeface="メイリオ" panose="020B0604030504040204" pitchFamily="50" charset="-128"/>
                <a:ea typeface="メイリオ" panose="020B0604030504040204" pitchFamily="50" charset="-128"/>
              </a:rPr>
              <a:t>72</a:t>
            </a:r>
            <a:r>
              <a:rPr lang="ja-JP" altLang="en-US" dirty="0">
                <a:latin typeface="メイリオ" panose="020B0604030504040204" pitchFamily="50" charset="-128"/>
                <a:ea typeface="メイリオ" panose="020B0604030504040204" pitchFamily="50" charset="-128"/>
              </a:rPr>
              <a:t>歳　女性：</a:t>
            </a:r>
            <a:r>
              <a:rPr lang="en-US" altLang="ja-JP" dirty="0">
                <a:latin typeface="メイリオ" panose="020B0604030504040204" pitchFamily="50" charset="-128"/>
                <a:ea typeface="メイリオ" panose="020B0604030504040204" pitchFamily="50" charset="-128"/>
              </a:rPr>
              <a:t>75</a:t>
            </a:r>
            <a:r>
              <a:rPr lang="ja-JP" altLang="en-US" dirty="0">
                <a:latin typeface="メイリオ" panose="020B0604030504040204" pitchFamily="50" charset="-128"/>
                <a:ea typeface="メイリオ" panose="020B0604030504040204" pitchFamily="50" charset="-128"/>
              </a:rPr>
              <a:t>歳</a:t>
            </a:r>
            <a:endParaRPr lang="en-US" altLang="ja-JP" dirty="0">
              <a:latin typeface="メイリオ" panose="020B0604030504040204" pitchFamily="50" charset="-128"/>
              <a:ea typeface="メイリオ" panose="020B0604030504040204" pitchFamily="50" charset="-128"/>
            </a:endParaRPr>
          </a:p>
          <a:p>
            <a:pPr lvl="1">
              <a:buFont typeface="Wingdings" panose="05000000000000000000" pitchFamily="2" charset="2"/>
              <a:buChar char="u"/>
            </a:pPr>
            <a:r>
              <a:rPr kumimoji="1" lang="ja-JP" altLang="en-US" dirty="0">
                <a:latin typeface="メイリオ" panose="020B0604030504040204" pitchFamily="50" charset="-128"/>
                <a:ea typeface="メイリオ" panose="020B0604030504040204" pitchFamily="50" charset="-128"/>
              </a:rPr>
              <a:t>男性は約</a:t>
            </a:r>
            <a:r>
              <a:rPr kumimoji="1" lang="en-US" altLang="ja-JP" dirty="0">
                <a:latin typeface="メイリオ" panose="020B0604030504040204" pitchFamily="50" charset="-128"/>
                <a:ea typeface="メイリオ" panose="020B0604030504040204" pitchFamily="50" charset="-128"/>
              </a:rPr>
              <a:t>9</a:t>
            </a:r>
            <a:r>
              <a:rPr kumimoji="1" lang="ja-JP" altLang="en-US" dirty="0">
                <a:latin typeface="メイリオ" panose="020B0604030504040204" pitchFamily="50" charset="-128"/>
                <a:ea typeface="メイリオ" panose="020B0604030504040204" pitchFamily="50" charset="-128"/>
              </a:rPr>
              <a:t>年、女性は約</a:t>
            </a:r>
            <a:r>
              <a:rPr kumimoji="1" lang="en-US" altLang="ja-JP" dirty="0">
                <a:latin typeface="メイリオ" panose="020B0604030504040204" pitchFamily="50" charset="-128"/>
                <a:ea typeface="メイリオ" panose="020B0604030504040204" pitchFamily="50" charset="-128"/>
              </a:rPr>
              <a:t>12</a:t>
            </a:r>
            <a:r>
              <a:rPr kumimoji="1" lang="ja-JP" altLang="en-US" dirty="0">
                <a:latin typeface="メイリオ" panose="020B0604030504040204" pitchFamily="50" charset="-128"/>
                <a:ea typeface="メイリオ" panose="020B0604030504040204" pitchFamily="50" charset="-128"/>
              </a:rPr>
              <a:t>年、日常生活に制限のある「不健康な期間」がある</a:t>
            </a:r>
          </a:p>
        </p:txBody>
      </p:sp>
    </p:spTree>
    <p:extLst>
      <p:ext uri="{BB962C8B-B14F-4D97-AF65-F5344CB8AC3E}">
        <p14:creationId xmlns:p14="http://schemas.microsoft.com/office/powerpoint/2010/main" val="41209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2620E42-971C-5B3C-29F7-86BF37B4293C}"/>
              </a:ext>
            </a:extLst>
          </p:cNvPr>
          <p:cNvSpPr txBox="1"/>
          <p:nvPr/>
        </p:nvSpPr>
        <p:spPr>
          <a:xfrm>
            <a:off x="4921469" y="3167390"/>
            <a:ext cx="2349062"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動画：家族会</a:t>
            </a:r>
          </a:p>
        </p:txBody>
      </p:sp>
    </p:spTree>
    <p:extLst>
      <p:ext uri="{BB962C8B-B14F-4D97-AF65-F5344CB8AC3E}">
        <p14:creationId xmlns:p14="http://schemas.microsoft.com/office/powerpoint/2010/main" val="1189073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スライド番号プレースホル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fontAlgn="base">
              <a:spcBef>
                <a:spcPct val="0"/>
              </a:spcBef>
              <a:spcAft>
                <a:spcPct val="0"/>
              </a:spcAft>
              <a:defRPr/>
            </a:pPr>
            <a:fld id="{D9156478-AAEE-4E59-82EF-3ECD56118E27}" type="slidenum">
              <a:rPr lang="ja-JP" altLang="en-US">
                <a:solidFill>
                  <a:srgbClr val="808080"/>
                </a:solidFill>
                <a:latin typeface="ＭＳ Ｐゴシック" panose="020B0600070205080204" pitchFamily="50" charset="-128"/>
              </a:rPr>
              <a:pPr fontAlgn="base">
                <a:spcBef>
                  <a:spcPct val="0"/>
                </a:spcBef>
                <a:spcAft>
                  <a:spcPct val="0"/>
                </a:spcAft>
                <a:defRPr/>
              </a:pPr>
              <a:t>16</a:t>
            </a:fld>
            <a:endParaRPr lang="en-US" altLang="ja-JP">
              <a:solidFill>
                <a:srgbClr val="808080"/>
              </a:solidFill>
              <a:latin typeface="ＭＳ Ｐゴシック" panose="020B0600070205080204" pitchFamily="50" charset="-128"/>
            </a:endParaRPr>
          </a:p>
        </p:txBody>
      </p:sp>
      <p:sp>
        <p:nvSpPr>
          <p:cNvPr id="77826" name="テキスト ボックス 11"/>
          <p:cNvSpPr txBox="1">
            <a:spLocks noChangeArrowheads="1"/>
          </p:cNvSpPr>
          <p:nvPr/>
        </p:nvSpPr>
        <p:spPr bwMode="auto">
          <a:xfrm>
            <a:off x="2678114" y="6321426"/>
            <a:ext cx="73294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tabLst>
                <a:tab pos="342900" algn="l"/>
              </a:tabLst>
              <a:defRPr kumimoji="1">
                <a:solidFill>
                  <a:schemeClr val="tx1"/>
                </a:solidFill>
                <a:latin typeface="Arial" panose="020B0604020202020204" pitchFamily="34" charset="0"/>
                <a:ea typeface="ＭＳ Ｐゴシック" panose="020B0600070205080204" pitchFamily="50" charset="-128"/>
              </a:defRPr>
            </a:lvl1pPr>
            <a:lvl2pPr marL="742950" indent="-285750">
              <a:tabLst>
                <a:tab pos="342900" algn="l"/>
              </a:tabLst>
              <a:defRPr kumimoji="1">
                <a:solidFill>
                  <a:schemeClr val="tx1"/>
                </a:solidFill>
                <a:latin typeface="Arial" panose="020B0604020202020204" pitchFamily="34" charset="0"/>
                <a:ea typeface="ＭＳ Ｐゴシック" panose="020B0600070205080204" pitchFamily="50" charset="-128"/>
              </a:defRPr>
            </a:lvl2pPr>
            <a:lvl3pPr marL="1143000" indent="-228600">
              <a:tabLst>
                <a:tab pos="342900" algn="l"/>
              </a:tabLst>
              <a:defRPr kumimoji="1">
                <a:solidFill>
                  <a:schemeClr val="tx1"/>
                </a:solidFill>
                <a:latin typeface="Arial" panose="020B0604020202020204" pitchFamily="34" charset="0"/>
                <a:ea typeface="ＭＳ Ｐゴシック" panose="020B0600070205080204" pitchFamily="50" charset="-128"/>
              </a:defRPr>
            </a:lvl3pPr>
            <a:lvl4pPr marL="1600200" indent="-228600">
              <a:tabLst>
                <a:tab pos="342900" algn="l"/>
              </a:tabLst>
              <a:defRPr kumimoji="1">
                <a:solidFill>
                  <a:schemeClr val="tx1"/>
                </a:solidFill>
                <a:latin typeface="Arial" panose="020B0604020202020204" pitchFamily="34" charset="0"/>
                <a:ea typeface="ＭＳ Ｐゴシック" panose="020B0600070205080204" pitchFamily="50" charset="-128"/>
              </a:defRPr>
            </a:lvl4pPr>
            <a:lvl5pPr marL="2057400" indent="-228600">
              <a:tabLst>
                <a:tab pos="342900" algn="l"/>
              </a:tabLst>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tabLst>
                <a:tab pos="342900" algn="l"/>
              </a:tabLs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tabLst>
                <a:tab pos="342900" algn="l"/>
              </a:tabLs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tabLst>
                <a:tab pos="342900" algn="l"/>
              </a:tabLs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tabLst>
                <a:tab pos="342900" algn="l"/>
              </a:tabLst>
              <a:defRPr kumimoji="1">
                <a:solidFill>
                  <a:schemeClr val="tx1"/>
                </a:solidFill>
                <a:latin typeface="Arial" panose="020B0604020202020204" pitchFamily="34" charset="0"/>
                <a:ea typeface="ＭＳ Ｐゴシック" panose="020B0600070205080204" pitchFamily="50" charset="-128"/>
              </a:defRPr>
            </a:lvl9pPr>
          </a:lstStyle>
          <a:p>
            <a:pPr algn="r" eaLnBrk="0" fontAlgn="base" hangingPunct="0">
              <a:spcBef>
                <a:spcPct val="0"/>
              </a:spcBef>
              <a:spcAft>
                <a:spcPct val="0"/>
              </a:spcAft>
              <a:defRPr/>
            </a:pPr>
            <a:r>
              <a:rPr lang="da-DK" altLang="ja-JP">
                <a:solidFill>
                  <a:srgbClr val="000000"/>
                </a:solidFill>
                <a:latin typeface="ＭＳ Ｐゴシック" panose="020B0600070205080204" pitchFamily="50" charset="-128"/>
              </a:rPr>
              <a:t>(Field MJ &amp; Cassel CK, 1997; Lunney JR et al., 2003</a:t>
            </a:r>
            <a:r>
              <a:rPr lang="ja-JP" altLang="en-US">
                <a:solidFill>
                  <a:srgbClr val="000000"/>
                </a:solidFill>
                <a:latin typeface="ＭＳ Ｐゴシック" panose="020B0600070205080204" pitchFamily="50" charset="-128"/>
              </a:rPr>
              <a:t>）を一部改変</a:t>
            </a:r>
            <a:endParaRPr lang="da-DK" altLang="ja-JP">
              <a:solidFill>
                <a:srgbClr val="000000"/>
              </a:solidFill>
              <a:latin typeface="ＭＳ Ｐゴシック" panose="020B0600070205080204" pitchFamily="50" charset="-128"/>
            </a:endParaRPr>
          </a:p>
        </p:txBody>
      </p:sp>
      <p:sp>
        <p:nvSpPr>
          <p:cNvPr id="77827" name="Rectangle 4"/>
          <p:cNvSpPr>
            <a:spLocks noGrp="1"/>
          </p:cNvSpPr>
          <p:nvPr>
            <p:ph type="title" idx="4294967295"/>
          </p:nvPr>
        </p:nvSpPr>
        <p:spPr>
          <a:xfrm>
            <a:off x="2093914" y="-9525"/>
            <a:ext cx="8574087" cy="890588"/>
          </a:xfrm>
        </p:spPr>
        <p:txBody>
          <a:bodyPr vert="horz" lIns="0" tIns="0" rIns="0" bIns="0" rtlCol="0" anchor="ctr">
            <a:normAutofit/>
          </a:bodyPr>
          <a:lstStyle/>
          <a:p>
            <a:r>
              <a:rPr lang="en-US" altLang="ja-JP" sz="3600" dirty="0" err="1">
                <a:latin typeface="HGPｺﾞｼｯｸE" panose="020B0900000000000000" pitchFamily="50" charset="-128"/>
                <a:ea typeface="HGPｺﾞｼｯｸE" panose="020B0900000000000000" pitchFamily="50" charset="-128"/>
              </a:rPr>
              <a:t>疾病と死への軌跡</a:t>
            </a:r>
            <a:endParaRPr lang="ja-JP" altLang="en-US" sz="3600" dirty="0">
              <a:latin typeface="HGPｺﾞｼｯｸE" panose="020B0900000000000000" pitchFamily="50" charset="-128"/>
              <a:ea typeface="HGPｺﾞｼｯｸE" panose="020B0900000000000000" pitchFamily="50" charset="-128"/>
            </a:endParaRPr>
          </a:p>
        </p:txBody>
      </p:sp>
      <p:grpSp>
        <p:nvGrpSpPr>
          <p:cNvPr id="77828" name="Group 70"/>
          <p:cNvGrpSpPr>
            <a:grpSpLocks/>
          </p:cNvGrpSpPr>
          <p:nvPr/>
        </p:nvGrpSpPr>
        <p:grpSpPr bwMode="auto">
          <a:xfrm>
            <a:off x="6343650" y="4184650"/>
            <a:ext cx="3927474" cy="2046288"/>
            <a:chOff x="3015" y="2594"/>
            <a:chExt cx="2474" cy="1289"/>
          </a:xfrm>
        </p:grpSpPr>
        <p:sp>
          <p:nvSpPr>
            <p:cNvPr id="77907" name="Text Box 5"/>
            <p:cNvSpPr txBox="1">
              <a:spLocks noChangeArrowheads="1"/>
            </p:cNvSpPr>
            <p:nvPr/>
          </p:nvSpPr>
          <p:spPr bwMode="auto">
            <a:xfrm>
              <a:off x="4726" y="3631"/>
              <a:ext cx="7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時間（年）</a:t>
              </a:r>
              <a:endParaRPr kumimoji="0" lang="en-US" altLang="ja-JP" sz="2000">
                <a:solidFill>
                  <a:srgbClr val="000000"/>
                </a:solidFill>
                <a:latin typeface="ＭＳ Ｐゴシック" panose="020B0600070205080204" pitchFamily="50" charset="-128"/>
              </a:endParaRPr>
            </a:p>
          </p:txBody>
        </p:sp>
        <p:sp>
          <p:nvSpPr>
            <p:cNvPr id="77908" name="Text Box 4"/>
            <p:cNvSpPr txBox="1">
              <a:spLocks noChangeArrowheads="1"/>
            </p:cNvSpPr>
            <p:nvPr/>
          </p:nvSpPr>
          <p:spPr bwMode="auto">
            <a:xfrm>
              <a:off x="4937" y="3329"/>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死</a:t>
              </a:r>
              <a:endParaRPr kumimoji="0" lang="en-US" altLang="ja-JP" sz="2000">
                <a:solidFill>
                  <a:srgbClr val="000000"/>
                </a:solidFill>
                <a:latin typeface="ＭＳ Ｐゴシック" panose="020B0600070205080204" pitchFamily="50" charset="-128"/>
              </a:endParaRPr>
            </a:p>
          </p:txBody>
        </p:sp>
        <p:sp>
          <p:nvSpPr>
            <p:cNvPr id="77909" name="Text Box 6"/>
            <p:cNvSpPr txBox="1">
              <a:spLocks noChangeArrowheads="1"/>
            </p:cNvSpPr>
            <p:nvPr/>
          </p:nvSpPr>
          <p:spPr bwMode="auto">
            <a:xfrm rot="10800000" flipH="1" flipV="1">
              <a:off x="3015" y="2721"/>
              <a:ext cx="31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健康状態</a:t>
              </a:r>
              <a:endParaRPr kumimoji="0" lang="en-US" altLang="ja-JP" sz="2000">
                <a:solidFill>
                  <a:srgbClr val="000000"/>
                </a:solidFill>
                <a:latin typeface="ＭＳ Ｐゴシック" panose="020B0600070205080204" pitchFamily="50" charset="-128"/>
              </a:endParaRPr>
            </a:p>
          </p:txBody>
        </p:sp>
        <p:sp>
          <p:nvSpPr>
            <p:cNvPr id="77910" name="Freeform 9"/>
            <p:cNvSpPr>
              <a:spLocks/>
            </p:cNvSpPr>
            <p:nvPr/>
          </p:nvSpPr>
          <p:spPr bwMode="auto">
            <a:xfrm>
              <a:off x="3322" y="2928"/>
              <a:ext cx="1559" cy="703"/>
            </a:xfrm>
            <a:custGeom>
              <a:avLst/>
              <a:gdLst>
                <a:gd name="T0" fmla="*/ 0 w 4007"/>
                <a:gd name="T1" fmla="*/ 0 h 1135"/>
                <a:gd name="T2" fmla="*/ 0 w 4007"/>
                <a:gd name="T3" fmla="*/ 1 h 1135"/>
                <a:gd name="T4" fmla="*/ 0 w 4007"/>
                <a:gd name="T5" fmla="*/ 1 h 1135"/>
                <a:gd name="T6" fmla="*/ 0 w 4007"/>
                <a:gd name="T7" fmla="*/ 1 h 1135"/>
                <a:gd name="T8" fmla="*/ 0 w 4007"/>
                <a:gd name="T9" fmla="*/ 1 h 1135"/>
                <a:gd name="T10" fmla="*/ 0 w 4007"/>
                <a:gd name="T11" fmla="*/ 1 h 1135"/>
                <a:gd name="T12" fmla="*/ 0 w 4007"/>
                <a:gd name="T13" fmla="*/ 1 h 1135"/>
                <a:gd name="T14" fmla="*/ 0 w 4007"/>
                <a:gd name="T15" fmla="*/ 1 h 1135"/>
                <a:gd name="T16" fmla="*/ 0 w 4007"/>
                <a:gd name="T17" fmla="*/ 1 h 1135"/>
                <a:gd name="T18" fmla="*/ 0 w 4007"/>
                <a:gd name="T19" fmla="*/ 1 h 1135"/>
                <a:gd name="T20" fmla="*/ 0 w 4007"/>
                <a:gd name="T21" fmla="*/ 1 h 1135"/>
                <a:gd name="T22" fmla="*/ 0 w 4007"/>
                <a:gd name="T23" fmla="*/ 1 h 1135"/>
                <a:gd name="T24" fmla="*/ 0 w 4007"/>
                <a:gd name="T25" fmla="*/ 1 h 1135"/>
                <a:gd name="T26" fmla="*/ 0 w 4007"/>
                <a:gd name="T27" fmla="*/ 1 h 1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07"/>
                <a:gd name="T43" fmla="*/ 0 h 1135"/>
                <a:gd name="T44" fmla="*/ 4007 w 4007"/>
                <a:gd name="T45" fmla="*/ 1135 h 11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07" h="1135">
                  <a:moveTo>
                    <a:pt x="0" y="0"/>
                  </a:moveTo>
                  <a:cubicBezTo>
                    <a:pt x="167" y="25"/>
                    <a:pt x="335" y="50"/>
                    <a:pt x="424" y="118"/>
                  </a:cubicBezTo>
                  <a:cubicBezTo>
                    <a:pt x="513" y="186"/>
                    <a:pt x="459" y="364"/>
                    <a:pt x="534" y="406"/>
                  </a:cubicBezTo>
                  <a:cubicBezTo>
                    <a:pt x="609" y="448"/>
                    <a:pt x="788" y="337"/>
                    <a:pt x="873" y="372"/>
                  </a:cubicBezTo>
                  <a:cubicBezTo>
                    <a:pt x="958" y="407"/>
                    <a:pt x="954" y="585"/>
                    <a:pt x="1042" y="618"/>
                  </a:cubicBezTo>
                  <a:cubicBezTo>
                    <a:pt x="1130" y="651"/>
                    <a:pt x="1305" y="536"/>
                    <a:pt x="1398" y="567"/>
                  </a:cubicBezTo>
                  <a:cubicBezTo>
                    <a:pt x="1491" y="598"/>
                    <a:pt x="1532" y="749"/>
                    <a:pt x="1601" y="804"/>
                  </a:cubicBezTo>
                  <a:cubicBezTo>
                    <a:pt x="1670" y="859"/>
                    <a:pt x="1703" y="879"/>
                    <a:pt x="1813" y="897"/>
                  </a:cubicBezTo>
                  <a:cubicBezTo>
                    <a:pt x="1923" y="915"/>
                    <a:pt x="2139" y="896"/>
                    <a:pt x="2262" y="914"/>
                  </a:cubicBezTo>
                  <a:cubicBezTo>
                    <a:pt x="2385" y="932"/>
                    <a:pt x="2388" y="992"/>
                    <a:pt x="2550" y="1008"/>
                  </a:cubicBezTo>
                  <a:cubicBezTo>
                    <a:pt x="2712" y="1024"/>
                    <a:pt x="3077" y="1000"/>
                    <a:pt x="3236" y="1008"/>
                  </a:cubicBezTo>
                  <a:cubicBezTo>
                    <a:pt x="3395" y="1016"/>
                    <a:pt x="3411" y="1054"/>
                    <a:pt x="3507" y="1058"/>
                  </a:cubicBezTo>
                  <a:cubicBezTo>
                    <a:pt x="3603" y="1062"/>
                    <a:pt x="3729" y="1020"/>
                    <a:pt x="3812" y="1033"/>
                  </a:cubicBezTo>
                  <a:cubicBezTo>
                    <a:pt x="3895" y="1046"/>
                    <a:pt x="3958" y="1117"/>
                    <a:pt x="4007" y="1135"/>
                  </a:cubicBezTo>
                </a:path>
              </a:pathLst>
            </a:custGeom>
            <a:noFill/>
            <a:ln w="50800">
              <a:solidFill>
                <a:srgbClr val="922088"/>
              </a:solidFill>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911" name="Text Box 10"/>
            <p:cNvSpPr txBox="1">
              <a:spLocks noChangeArrowheads="1"/>
            </p:cNvSpPr>
            <p:nvPr/>
          </p:nvSpPr>
          <p:spPr bwMode="auto">
            <a:xfrm>
              <a:off x="4263" y="2792"/>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400" b="1">
                  <a:solidFill>
                    <a:srgbClr val="922088"/>
                  </a:solidFill>
                  <a:latin typeface="ＭＳ Ｐゴシック" panose="020B0600070205080204" pitchFamily="50" charset="-128"/>
                  <a:ea typeface="Osaka"/>
                  <a:cs typeface="Osaka"/>
                </a:rPr>
                <a:t>衰弱</a:t>
              </a:r>
              <a:endParaRPr kumimoji="0" lang="en-US" altLang="ja-JP" sz="2400" b="1">
                <a:solidFill>
                  <a:srgbClr val="922088"/>
                </a:solidFill>
                <a:latin typeface="ＭＳ Ｐゴシック" panose="020B0600070205080204" pitchFamily="50" charset="-128"/>
              </a:endParaRPr>
            </a:p>
          </p:txBody>
        </p:sp>
        <p:grpSp>
          <p:nvGrpSpPr>
            <p:cNvPr id="77912" name="Group 60"/>
            <p:cNvGrpSpPr>
              <a:grpSpLocks/>
            </p:cNvGrpSpPr>
            <p:nvPr/>
          </p:nvGrpSpPr>
          <p:grpSpPr bwMode="auto">
            <a:xfrm>
              <a:off x="3312" y="2594"/>
              <a:ext cx="1996" cy="1053"/>
              <a:chOff x="3312" y="2608"/>
              <a:chExt cx="1996" cy="1053"/>
            </a:xfrm>
          </p:grpSpPr>
          <p:sp>
            <p:nvSpPr>
              <p:cNvPr id="77913" name="Line 8"/>
              <p:cNvSpPr>
                <a:spLocks noChangeShapeType="1"/>
              </p:cNvSpPr>
              <p:nvPr/>
            </p:nvSpPr>
            <p:spPr bwMode="auto">
              <a:xfrm flipV="1">
                <a:off x="3313" y="3652"/>
                <a:ext cx="199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914" name="Line 5"/>
              <p:cNvSpPr>
                <a:spLocks noChangeShapeType="1"/>
              </p:cNvSpPr>
              <p:nvPr/>
            </p:nvSpPr>
            <p:spPr bwMode="auto">
              <a:xfrm>
                <a:off x="3312" y="2608"/>
                <a:ext cx="0" cy="10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grpSp>
      </p:grpSp>
      <p:grpSp>
        <p:nvGrpSpPr>
          <p:cNvPr id="77829" name="Group 69"/>
          <p:cNvGrpSpPr>
            <a:grpSpLocks/>
          </p:cNvGrpSpPr>
          <p:nvPr/>
        </p:nvGrpSpPr>
        <p:grpSpPr bwMode="auto">
          <a:xfrm>
            <a:off x="6343650" y="1633538"/>
            <a:ext cx="4016374" cy="2049462"/>
            <a:chOff x="3015" y="693"/>
            <a:chExt cx="2530" cy="1291"/>
          </a:xfrm>
        </p:grpSpPr>
        <p:sp>
          <p:nvSpPr>
            <p:cNvPr id="77898" name="Text Box 2"/>
            <p:cNvSpPr txBox="1">
              <a:spLocks noChangeArrowheads="1"/>
            </p:cNvSpPr>
            <p:nvPr/>
          </p:nvSpPr>
          <p:spPr bwMode="auto">
            <a:xfrm>
              <a:off x="5026" y="1440"/>
              <a:ext cx="3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死</a:t>
              </a:r>
              <a:endParaRPr kumimoji="0" lang="en-US" altLang="ja-JP" sz="2000">
                <a:solidFill>
                  <a:srgbClr val="000000"/>
                </a:solidFill>
                <a:latin typeface="ＭＳ Ｐゴシック" panose="020B0600070205080204" pitchFamily="50" charset="-128"/>
              </a:endParaRPr>
            </a:p>
          </p:txBody>
        </p:sp>
        <p:grpSp>
          <p:nvGrpSpPr>
            <p:cNvPr id="77899" name="Group 65"/>
            <p:cNvGrpSpPr>
              <a:grpSpLocks/>
            </p:cNvGrpSpPr>
            <p:nvPr/>
          </p:nvGrpSpPr>
          <p:grpSpPr bwMode="auto">
            <a:xfrm>
              <a:off x="3318" y="966"/>
              <a:ext cx="1757" cy="768"/>
              <a:chOff x="3318" y="966"/>
              <a:chExt cx="1757" cy="768"/>
            </a:xfrm>
          </p:grpSpPr>
          <p:sp>
            <p:nvSpPr>
              <p:cNvPr id="77905" name="Line 7"/>
              <p:cNvSpPr>
                <a:spLocks noChangeShapeType="1"/>
              </p:cNvSpPr>
              <p:nvPr/>
            </p:nvSpPr>
            <p:spPr bwMode="auto">
              <a:xfrm flipV="1">
                <a:off x="3318" y="975"/>
                <a:ext cx="1408" cy="1"/>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906" name="Line 8"/>
              <p:cNvSpPr>
                <a:spLocks noChangeShapeType="1"/>
              </p:cNvSpPr>
              <p:nvPr/>
            </p:nvSpPr>
            <p:spPr bwMode="auto">
              <a:xfrm>
                <a:off x="4726" y="966"/>
                <a:ext cx="349" cy="768"/>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grpSp>
        <p:grpSp>
          <p:nvGrpSpPr>
            <p:cNvPr id="77900" name="Group 62"/>
            <p:cNvGrpSpPr>
              <a:grpSpLocks/>
            </p:cNvGrpSpPr>
            <p:nvPr/>
          </p:nvGrpSpPr>
          <p:grpSpPr bwMode="auto">
            <a:xfrm>
              <a:off x="3312" y="693"/>
              <a:ext cx="1996" cy="1053"/>
              <a:chOff x="3312" y="693"/>
              <a:chExt cx="1996" cy="1053"/>
            </a:xfrm>
          </p:grpSpPr>
          <p:sp>
            <p:nvSpPr>
              <p:cNvPr id="77903" name="Line 5"/>
              <p:cNvSpPr>
                <a:spLocks noChangeShapeType="1"/>
              </p:cNvSpPr>
              <p:nvPr/>
            </p:nvSpPr>
            <p:spPr bwMode="auto">
              <a:xfrm>
                <a:off x="3312" y="693"/>
                <a:ext cx="0" cy="10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904" name="Line 9"/>
              <p:cNvSpPr>
                <a:spLocks noChangeShapeType="1"/>
              </p:cNvSpPr>
              <p:nvPr/>
            </p:nvSpPr>
            <p:spPr bwMode="auto">
              <a:xfrm>
                <a:off x="3313" y="1732"/>
                <a:ext cx="199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grpSp>
        <p:sp>
          <p:nvSpPr>
            <p:cNvPr id="77901" name="Text Box 3"/>
            <p:cNvSpPr txBox="1">
              <a:spLocks noChangeArrowheads="1"/>
            </p:cNvSpPr>
            <p:nvPr/>
          </p:nvSpPr>
          <p:spPr bwMode="auto">
            <a:xfrm>
              <a:off x="4782" y="1732"/>
              <a:ext cx="7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時間（年）</a:t>
              </a:r>
              <a:endParaRPr kumimoji="0" lang="en-US" altLang="ja-JP" sz="2000">
                <a:solidFill>
                  <a:srgbClr val="000000"/>
                </a:solidFill>
                <a:latin typeface="ＭＳ Ｐゴシック" panose="020B0600070205080204" pitchFamily="50" charset="-128"/>
              </a:endParaRPr>
            </a:p>
          </p:txBody>
        </p:sp>
        <p:sp>
          <p:nvSpPr>
            <p:cNvPr id="77902" name="Text Box 6"/>
            <p:cNvSpPr txBox="1">
              <a:spLocks noChangeArrowheads="1"/>
            </p:cNvSpPr>
            <p:nvPr/>
          </p:nvSpPr>
          <p:spPr bwMode="auto">
            <a:xfrm rot="10800000" flipH="1" flipV="1">
              <a:off x="3015" y="856"/>
              <a:ext cx="31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健康状態</a:t>
              </a:r>
              <a:endParaRPr kumimoji="0" lang="en-US" altLang="ja-JP" sz="2000">
                <a:solidFill>
                  <a:srgbClr val="000000"/>
                </a:solidFill>
                <a:latin typeface="ＭＳ Ｐゴシック" panose="020B0600070205080204" pitchFamily="50" charset="-128"/>
              </a:endParaRPr>
            </a:p>
          </p:txBody>
        </p:sp>
      </p:grpSp>
      <p:grpSp>
        <p:nvGrpSpPr>
          <p:cNvPr id="77830" name="Group 71"/>
          <p:cNvGrpSpPr>
            <a:grpSpLocks/>
          </p:cNvGrpSpPr>
          <p:nvPr/>
        </p:nvGrpSpPr>
        <p:grpSpPr bwMode="auto">
          <a:xfrm>
            <a:off x="2128838" y="4184651"/>
            <a:ext cx="3924300" cy="2047875"/>
            <a:chOff x="360" y="2594"/>
            <a:chExt cx="2472" cy="1290"/>
          </a:xfrm>
        </p:grpSpPr>
        <p:sp>
          <p:nvSpPr>
            <p:cNvPr id="77873" name="Rectangle 4"/>
            <p:cNvSpPr>
              <a:spLocks noChangeArrowheads="1"/>
            </p:cNvSpPr>
            <p:nvPr/>
          </p:nvSpPr>
          <p:spPr bwMode="auto">
            <a:xfrm>
              <a:off x="2069" y="3632"/>
              <a:ext cx="76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時間（年）</a:t>
              </a:r>
              <a:endParaRPr kumimoji="0" lang="en-US" altLang="ja-JP" sz="2000">
                <a:solidFill>
                  <a:srgbClr val="000000"/>
                </a:solidFill>
                <a:latin typeface="ＭＳ Ｐゴシック" panose="020B0600070205080204" pitchFamily="50" charset="-128"/>
              </a:endParaRPr>
            </a:p>
          </p:txBody>
        </p:sp>
        <p:sp>
          <p:nvSpPr>
            <p:cNvPr id="77874" name="Rectangle 3"/>
            <p:cNvSpPr>
              <a:spLocks noChangeArrowheads="1"/>
            </p:cNvSpPr>
            <p:nvPr/>
          </p:nvSpPr>
          <p:spPr bwMode="auto">
            <a:xfrm>
              <a:off x="360" y="2724"/>
              <a:ext cx="31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健康状態</a:t>
              </a:r>
              <a:endParaRPr kumimoji="0" lang="en-US" altLang="ja-JP" sz="2000">
                <a:solidFill>
                  <a:srgbClr val="000000"/>
                </a:solidFill>
                <a:latin typeface="ＭＳ Ｐゴシック" panose="020B0600070205080204" pitchFamily="50" charset="-128"/>
              </a:endParaRPr>
            </a:p>
          </p:txBody>
        </p:sp>
        <p:sp>
          <p:nvSpPr>
            <p:cNvPr id="77875" name="Rectangle 5"/>
            <p:cNvSpPr>
              <a:spLocks noChangeArrowheads="1"/>
            </p:cNvSpPr>
            <p:nvPr/>
          </p:nvSpPr>
          <p:spPr bwMode="auto">
            <a:xfrm>
              <a:off x="1082" y="3329"/>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400" b="1">
                  <a:solidFill>
                    <a:srgbClr val="922088"/>
                  </a:solidFill>
                  <a:latin typeface="ＭＳ Ｐゴシック" panose="020B0600070205080204" pitchFamily="50" charset="-128"/>
                  <a:ea typeface="Osaka"/>
                  <a:cs typeface="Osaka"/>
                </a:rPr>
                <a:t>危機</a:t>
              </a:r>
              <a:endParaRPr kumimoji="0" lang="en-US" altLang="ja-JP" sz="2400" b="1">
                <a:solidFill>
                  <a:srgbClr val="922088"/>
                </a:solidFill>
                <a:latin typeface="ＭＳ Ｐゴシック" panose="020B0600070205080204" pitchFamily="50" charset="-128"/>
              </a:endParaRPr>
            </a:p>
          </p:txBody>
        </p:sp>
        <p:sp>
          <p:nvSpPr>
            <p:cNvPr id="77876" name="Rectangle 6"/>
            <p:cNvSpPr>
              <a:spLocks noChangeArrowheads="1"/>
            </p:cNvSpPr>
            <p:nvPr/>
          </p:nvSpPr>
          <p:spPr bwMode="auto">
            <a:xfrm>
              <a:off x="2269" y="3358"/>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死</a:t>
              </a:r>
              <a:endParaRPr kumimoji="0" lang="en-US" altLang="ja-JP" sz="2000">
                <a:solidFill>
                  <a:srgbClr val="000000"/>
                </a:solidFill>
                <a:latin typeface="ＭＳ Ｐゴシック" panose="020B0600070205080204" pitchFamily="50" charset="-128"/>
              </a:endParaRPr>
            </a:p>
          </p:txBody>
        </p:sp>
        <p:sp>
          <p:nvSpPr>
            <p:cNvPr id="77877" name="Rectangle 7"/>
            <p:cNvSpPr>
              <a:spLocks noChangeArrowheads="1"/>
            </p:cNvSpPr>
            <p:nvPr/>
          </p:nvSpPr>
          <p:spPr bwMode="auto">
            <a:xfrm>
              <a:off x="1176" y="2606"/>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400" b="1">
                  <a:solidFill>
                    <a:srgbClr val="922088"/>
                  </a:solidFill>
                  <a:latin typeface="ＭＳ Ｐゴシック" panose="020B0600070205080204" pitchFamily="50" charset="-128"/>
                  <a:ea typeface="Osaka"/>
                  <a:cs typeface="Osaka"/>
                </a:rPr>
                <a:t>悪化</a:t>
              </a:r>
              <a:endParaRPr kumimoji="0" lang="en-US" altLang="ja-JP" sz="2400" b="1">
                <a:solidFill>
                  <a:srgbClr val="922088"/>
                </a:solidFill>
                <a:latin typeface="ＭＳ Ｐゴシック" panose="020B0600070205080204" pitchFamily="50" charset="-128"/>
              </a:endParaRPr>
            </a:p>
          </p:txBody>
        </p:sp>
        <p:sp>
          <p:nvSpPr>
            <p:cNvPr id="77878" name="Line 10"/>
            <p:cNvSpPr>
              <a:spLocks noChangeShapeType="1"/>
            </p:cNvSpPr>
            <p:nvPr/>
          </p:nvSpPr>
          <p:spPr bwMode="auto">
            <a:xfrm>
              <a:off x="668" y="2826"/>
              <a:ext cx="117" cy="0"/>
            </a:xfrm>
            <a:prstGeom prst="line">
              <a:avLst/>
            </a:prstGeom>
            <a:noFill/>
            <a:ln w="50800" cap="sq">
              <a:solidFill>
                <a:srgbClr val="9220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79" name="Line 11"/>
            <p:cNvSpPr>
              <a:spLocks noChangeShapeType="1"/>
            </p:cNvSpPr>
            <p:nvPr/>
          </p:nvSpPr>
          <p:spPr bwMode="auto">
            <a:xfrm>
              <a:off x="785" y="2826"/>
              <a:ext cx="47" cy="224"/>
            </a:xfrm>
            <a:prstGeom prst="line">
              <a:avLst/>
            </a:prstGeom>
            <a:noFill/>
            <a:ln w="50800" cap="sq">
              <a:solidFill>
                <a:srgbClr val="9220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0" name="Line 12"/>
            <p:cNvSpPr>
              <a:spLocks noChangeShapeType="1"/>
            </p:cNvSpPr>
            <p:nvPr/>
          </p:nvSpPr>
          <p:spPr bwMode="auto">
            <a:xfrm flipV="1">
              <a:off x="832" y="2910"/>
              <a:ext cx="47" cy="140"/>
            </a:xfrm>
            <a:prstGeom prst="line">
              <a:avLst/>
            </a:prstGeom>
            <a:noFill/>
            <a:ln w="50800" cap="sq">
              <a:solidFill>
                <a:srgbClr val="9220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1" name="Line 13"/>
            <p:cNvSpPr>
              <a:spLocks noChangeShapeType="1"/>
            </p:cNvSpPr>
            <p:nvPr/>
          </p:nvSpPr>
          <p:spPr bwMode="auto">
            <a:xfrm>
              <a:off x="879" y="2910"/>
              <a:ext cx="164" cy="28"/>
            </a:xfrm>
            <a:prstGeom prst="line">
              <a:avLst/>
            </a:prstGeom>
            <a:noFill/>
            <a:ln w="50800" cap="sq">
              <a:solidFill>
                <a:srgbClr val="9220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2" name="Line 14"/>
            <p:cNvSpPr>
              <a:spLocks noChangeShapeType="1"/>
            </p:cNvSpPr>
            <p:nvPr/>
          </p:nvSpPr>
          <p:spPr bwMode="auto">
            <a:xfrm>
              <a:off x="1160" y="2938"/>
              <a:ext cx="305" cy="84"/>
            </a:xfrm>
            <a:prstGeom prst="line">
              <a:avLst/>
            </a:prstGeom>
            <a:noFill/>
            <a:ln w="50800" cap="sq">
              <a:solidFill>
                <a:srgbClr val="9220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3" name="Line 15"/>
            <p:cNvSpPr>
              <a:spLocks noChangeShapeType="1"/>
            </p:cNvSpPr>
            <p:nvPr/>
          </p:nvSpPr>
          <p:spPr bwMode="auto">
            <a:xfrm flipV="1">
              <a:off x="1535" y="3106"/>
              <a:ext cx="71" cy="168"/>
            </a:xfrm>
            <a:prstGeom prst="line">
              <a:avLst/>
            </a:prstGeom>
            <a:noFill/>
            <a:ln w="50800" cap="sq">
              <a:solidFill>
                <a:srgbClr val="922088"/>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4" name="Line 16"/>
            <p:cNvSpPr>
              <a:spLocks noChangeShapeType="1"/>
            </p:cNvSpPr>
            <p:nvPr/>
          </p:nvSpPr>
          <p:spPr bwMode="auto">
            <a:xfrm>
              <a:off x="1043" y="2938"/>
              <a:ext cx="23" cy="224"/>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5" name="Line 17"/>
            <p:cNvSpPr>
              <a:spLocks noChangeShapeType="1"/>
            </p:cNvSpPr>
            <p:nvPr/>
          </p:nvSpPr>
          <p:spPr bwMode="auto">
            <a:xfrm flipV="1">
              <a:off x="1066" y="2938"/>
              <a:ext cx="94" cy="224"/>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6" name="Line 18"/>
            <p:cNvSpPr>
              <a:spLocks noChangeShapeType="1"/>
            </p:cNvSpPr>
            <p:nvPr/>
          </p:nvSpPr>
          <p:spPr bwMode="auto">
            <a:xfrm>
              <a:off x="1465" y="3022"/>
              <a:ext cx="70" cy="252"/>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7" name="Line 19"/>
            <p:cNvSpPr>
              <a:spLocks noChangeShapeType="1"/>
            </p:cNvSpPr>
            <p:nvPr/>
          </p:nvSpPr>
          <p:spPr bwMode="auto">
            <a:xfrm>
              <a:off x="1604" y="3108"/>
              <a:ext cx="165" cy="84"/>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8" name="Line 20"/>
            <p:cNvSpPr>
              <a:spLocks noChangeShapeType="1"/>
            </p:cNvSpPr>
            <p:nvPr/>
          </p:nvSpPr>
          <p:spPr bwMode="auto">
            <a:xfrm>
              <a:off x="1769" y="3192"/>
              <a:ext cx="23" cy="140"/>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89" name="Line 21"/>
            <p:cNvSpPr>
              <a:spLocks noChangeShapeType="1"/>
            </p:cNvSpPr>
            <p:nvPr/>
          </p:nvSpPr>
          <p:spPr bwMode="auto">
            <a:xfrm flipV="1">
              <a:off x="1792" y="3220"/>
              <a:ext cx="47" cy="112"/>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90" name="Line 22"/>
            <p:cNvSpPr>
              <a:spLocks noChangeShapeType="1"/>
            </p:cNvSpPr>
            <p:nvPr/>
          </p:nvSpPr>
          <p:spPr bwMode="auto">
            <a:xfrm>
              <a:off x="1839" y="3220"/>
              <a:ext cx="94" cy="28"/>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91" name="Line 23"/>
            <p:cNvSpPr>
              <a:spLocks noChangeShapeType="1"/>
            </p:cNvSpPr>
            <p:nvPr/>
          </p:nvSpPr>
          <p:spPr bwMode="auto">
            <a:xfrm>
              <a:off x="1933" y="3248"/>
              <a:ext cx="23" cy="84"/>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92" name="Line 24"/>
            <p:cNvSpPr>
              <a:spLocks noChangeShapeType="1"/>
            </p:cNvSpPr>
            <p:nvPr/>
          </p:nvSpPr>
          <p:spPr bwMode="auto">
            <a:xfrm>
              <a:off x="2216" y="3358"/>
              <a:ext cx="0" cy="280"/>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93" name="Line 25"/>
            <p:cNvSpPr>
              <a:spLocks noChangeShapeType="1"/>
            </p:cNvSpPr>
            <p:nvPr/>
          </p:nvSpPr>
          <p:spPr bwMode="auto">
            <a:xfrm>
              <a:off x="1980" y="3276"/>
              <a:ext cx="236" cy="82"/>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94" name="Line 26"/>
            <p:cNvSpPr>
              <a:spLocks noChangeShapeType="1"/>
            </p:cNvSpPr>
            <p:nvPr/>
          </p:nvSpPr>
          <p:spPr bwMode="auto">
            <a:xfrm flipV="1">
              <a:off x="1956" y="3276"/>
              <a:ext cx="24" cy="56"/>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grpSp>
          <p:nvGrpSpPr>
            <p:cNvPr id="77895" name="Group 61"/>
            <p:cNvGrpSpPr>
              <a:grpSpLocks/>
            </p:cNvGrpSpPr>
            <p:nvPr/>
          </p:nvGrpSpPr>
          <p:grpSpPr bwMode="auto">
            <a:xfrm>
              <a:off x="655" y="2594"/>
              <a:ext cx="1996" cy="1053"/>
              <a:chOff x="655" y="2608"/>
              <a:chExt cx="1996" cy="1053"/>
            </a:xfrm>
          </p:grpSpPr>
          <p:sp>
            <p:nvSpPr>
              <p:cNvPr id="77896" name="Line 9"/>
              <p:cNvSpPr>
                <a:spLocks noChangeShapeType="1"/>
              </p:cNvSpPr>
              <p:nvPr/>
            </p:nvSpPr>
            <p:spPr bwMode="auto">
              <a:xfrm>
                <a:off x="656" y="3652"/>
                <a:ext cx="1995" cy="0"/>
              </a:xfrm>
              <a:prstGeom prst="line">
                <a:avLst/>
              </a:prstGeom>
              <a:noFill/>
              <a:ln w="254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97" name="Line 5"/>
              <p:cNvSpPr>
                <a:spLocks noChangeShapeType="1"/>
              </p:cNvSpPr>
              <p:nvPr/>
            </p:nvSpPr>
            <p:spPr bwMode="auto">
              <a:xfrm>
                <a:off x="655" y="2608"/>
                <a:ext cx="0" cy="10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grpSp>
      </p:grpSp>
      <p:grpSp>
        <p:nvGrpSpPr>
          <p:cNvPr id="77831" name="Group 68"/>
          <p:cNvGrpSpPr>
            <a:grpSpLocks/>
          </p:cNvGrpSpPr>
          <p:nvPr/>
        </p:nvGrpSpPr>
        <p:grpSpPr bwMode="auto">
          <a:xfrm>
            <a:off x="2128838" y="1633539"/>
            <a:ext cx="3636962" cy="1671637"/>
            <a:chOff x="360" y="693"/>
            <a:chExt cx="2291" cy="1053"/>
          </a:xfrm>
        </p:grpSpPr>
        <p:sp>
          <p:nvSpPr>
            <p:cNvPr id="77865" name="Text Box 2"/>
            <p:cNvSpPr txBox="1">
              <a:spLocks noChangeArrowheads="1"/>
            </p:cNvSpPr>
            <p:nvPr/>
          </p:nvSpPr>
          <p:spPr bwMode="auto">
            <a:xfrm>
              <a:off x="2269" y="1440"/>
              <a:ext cx="27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死</a:t>
              </a:r>
              <a:endParaRPr kumimoji="0" lang="en-US" altLang="ja-JP" sz="2000">
                <a:solidFill>
                  <a:srgbClr val="000000"/>
                </a:solidFill>
                <a:latin typeface="ＭＳ Ｐゴシック" panose="020B0600070205080204" pitchFamily="50" charset="-128"/>
              </a:endParaRPr>
            </a:p>
          </p:txBody>
        </p:sp>
        <p:grpSp>
          <p:nvGrpSpPr>
            <p:cNvPr id="77866" name="Group 64"/>
            <p:cNvGrpSpPr>
              <a:grpSpLocks/>
            </p:cNvGrpSpPr>
            <p:nvPr/>
          </p:nvGrpSpPr>
          <p:grpSpPr bwMode="auto">
            <a:xfrm>
              <a:off x="656" y="919"/>
              <a:ext cx="1446" cy="813"/>
              <a:chOff x="656" y="919"/>
              <a:chExt cx="1446" cy="813"/>
            </a:xfrm>
          </p:grpSpPr>
          <p:sp>
            <p:nvSpPr>
              <p:cNvPr id="77871" name="Line 5"/>
              <p:cNvSpPr>
                <a:spLocks noChangeShapeType="1"/>
              </p:cNvSpPr>
              <p:nvPr/>
            </p:nvSpPr>
            <p:spPr bwMode="auto">
              <a:xfrm flipV="1">
                <a:off x="656" y="932"/>
                <a:ext cx="1446" cy="5"/>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72" name="Line 6"/>
              <p:cNvSpPr>
                <a:spLocks noChangeShapeType="1"/>
              </p:cNvSpPr>
              <p:nvPr/>
            </p:nvSpPr>
            <p:spPr bwMode="auto">
              <a:xfrm>
                <a:off x="2102" y="919"/>
                <a:ext cx="0" cy="813"/>
              </a:xfrm>
              <a:prstGeom prst="line">
                <a:avLst/>
              </a:prstGeom>
              <a:noFill/>
              <a:ln w="50800">
                <a:solidFill>
                  <a:srgbClr val="922088"/>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grpSp>
        <p:sp>
          <p:nvSpPr>
            <p:cNvPr id="77867" name="Rectangle 3"/>
            <p:cNvSpPr>
              <a:spLocks noChangeArrowheads="1"/>
            </p:cNvSpPr>
            <p:nvPr/>
          </p:nvSpPr>
          <p:spPr bwMode="auto">
            <a:xfrm>
              <a:off x="360" y="859"/>
              <a:ext cx="310" cy="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健康状態</a:t>
              </a:r>
              <a:endParaRPr kumimoji="0" lang="en-US" altLang="ja-JP" sz="2000">
                <a:solidFill>
                  <a:srgbClr val="000000"/>
                </a:solidFill>
                <a:latin typeface="ＭＳ Ｐゴシック" panose="020B0600070205080204" pitchFamily="50" charset="-128"/>
              </a:endParaRPr>
            </a:p>
          </p:txBody>
        </p:sp>
        <p:grpSp>
          <p:nvGrpSpPr>
            <p:cNvPr id="77868" name="Group 63"/>
            <p:cNvGrpSpPr>
              <a:grpSpLocks/>
            </p:cNvGrpSpPr>
            <p:nvPr/>
          </p:nvGrpSpPr>
          <p:grpSpPr bwMode="auto">
            <a:xfrm>
              <a:off x="655" y="693"/>
              <a:ext cx="1996" cy="1053"/>
              <a:chOff x="655" y="693"/>
              <a:chExt cx="1996" cy="1053"/>
            </a:xfrm>
          </p:grpSpPr>
          <p:sp>
            <p:nvSpPr>
              <p:cNvPr id="77869" name="Line 7"/>
              <p:cNvSpPr>
                <a:spLocks noChangeShapeType="1"/>
              </p:cNvSpPr>
              <p:nvPr/>
            </p:nvSpPr>
            <p:spPr bwMode="auto">
              <a:xfrm flipV="1">
                <a:off x="656" y="1732"/>
                <a:ext cx="199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sp>
            <p:nvSpPr>
              <p:cNvPr id="77870" name="Line 5"/>
              <p:cNvSpPr>
                <a:spLocks noChangeShapeType="1"/>
              </p:cNvSpPr>
              <p:nvPr/>
            </p:nvSpPr>
            <p:spPr bwMode="auto">
              <a:xfrm>
                <a:off x="655" y="693"/>
                <a:ext cx="0" cy="105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ja-JP" altLang="en-US">
                  <a:solidFill>
                    <a:prstClr val="black"/>
                  </a:solidFill>
                  <a:latin typeface="Arial" panose="020B0604020202020204" pitchFamily="34" charset="0"/>
                  <a:ea typeface="ＭＳ Ｐゴシック" panose="020B0600070205080204" pitchFamily="50" charset="-128"/>
                </a:endParaRPr>
              </a:p>
            </p:txBody>
          </p:sp>
        </p:grpSp>
      </p:grpSp>
      <p:graphicFrame>
        <p:nvGraphicFramePr>
          <p:cNvPr id="112786" name="Group 146"/>
          <p:cNvGraphicFramePr>
            <a:graphicFrameLocks noGrp="1"/>
          </p:cNvGraphicFramePr>
          <p:nvPr/>
        </p:nvGraphicFramePr>
        <p:xfrm>
          <a:off x="2070101" y="1173163"/>
          <a:ext cx="3775075" cy="338138"/>
        </p:xfrm>
        <a:graphic>
          <a:graphicData uri="http://schemas.openxmlformats.org/drawingml/2006/table">
            <a:tbl>
              <a:tblPr/>
              <a:tblGrid>
                <a:gridCol w="354013">
                  <a:extLst>
                    <a:ext uri="{9D8B030D-6E8A-4147-A177-3AD203B41FA5}">
                      <a16:colId xmlns:a16="http://schemas.microsoft.com/office/drawing/2014/main" val="20000"/>
                    </a:ext>
                  </a:extLst>
                </a:gridCol>
                <a:gridCol w="3421062">
                  <a:extLst>
                    <a:ext uri="{9D8B030D-6E8A-4147-A177-3AD203B41FA5}">
                      <a16:colId xmlns:a16="http://schemas.microsoft.com/office/drawing/2014/main" val="20001"/>
                    </a:ext>
                  </a:extLst>
                </a:gridCol>
              </a:tblGrid>
              <a:tr h="338138">
                <a:tc>
                  <a:txBody>
                    <a:bodyPr/>
                    <a:lstStyle>
                      <a:lvl1pPr eaLnBrk="0" hangingPunct="0">
                        <a:spcBef>
                          <a:spcPct val="20000"/>
                        </a:spcBef>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kumimoji="1"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85000"/>
                        </a:lnSpc>
                        <a:spcBef>
                          <a:spcPct val="0"/>
                        </a:spcBef>
                        <a:spcAft>
                          <a:spcPct val="0"/>
                        </a:spcAft>
                        <a:buClrTx/>
                        <a:buSzTx/>
                        <a:buFont typeface="Wingdings" panose="05000000000000000000" pitchFamily="2" charset="2"/>
                        <a:buNone/>
                        <a:tabLst/>
                      </a:pPr>
                      <a:r>
                        <a:rPr kumimoji="1" lang="en-US" altLang="ja-JP" sz="2000" b="1"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1</a:t>
                      </a:r>
                    </a:p>
                  </a:txBody>
                  <a:tcPr marL="0" marR="0" marT="0" marB="0" anchor="ctr" horzOverflow="overflow">
                    <a:lnL w="12700" cap="flat" cmpd="sng" algn="ctr">
                      <a:solidFill>
                        <a:srgbClr val="922088"/>
                      </a:solidFill>
                      <a:prstDash val="solid"/>
                      <a:round/>
                      <a:headEnd type="none" w="med" len="med"/>
                      <a:tailEnd type="none" w="med" len="med"/>
                    </a:lnL>
                    <a:lnR w="12700" cap="flat" cmpd="sng" algn="ctr">
                      <a:solidFill>
                        <a:srgbClr val="922088"/>
                      </a:solidFill>
                      <a:prstDash val="solid"/>
                      <a:round/>
                      <a:headEnd type="none" w="med" len="med"/>
                      <a:tailEnd type="none" w="med" len="med"/>
                    </a:lnR>
                    <a:lnT w="12700" cap="flat" cmpd="sng" algn="ctr">
                      <a:solidFill>
                        <a:srgbClr val="922088"/>
                      </a:solidFill>
                      <a:prstDash val="solid"/>
                      <a:round/>
                      <a:headEnd type="none" w="med" len="med"/>
                      <a:tailEnd type="none" w="med" len="med"/>
                    </a:lnT>
                    <a:lnB w="12700" cap="flat" cmpd="sng" algn="ctr">
                      <a:solidFill>
                        <a:srgbClr val="922088"/>
                      </a:solidFill>
                      <a:prstDash val="solid"/>
                      <a:round/>
                      <a:headEnd type="none" w="med" len="med"/>
                      <a:tailEnd type="none" w="med" len="med"/>
                    </a:lnB>
                    <a:lnTlToBr>
                      <a:noFill/>
                    </a:lnTlToBr>
                    <a:lnBlToTr>
                      <a:noFill/>
                    </a:lnBlToTr>
                    <a:solidFill>
                      <a:srgbClr val="B069A8"/>
                    </a:solidFill>
                  </a:tcPr>
                </a:tc>
                <a:tc>
                  <a:txBody>
                    <a:bodyPr/>
                    <a:lstStyle>
                      <a:lvl1pPr eaLnBrk="0" hangingPunct="0">
                        <a:spcBef>
                          <a:spcPct val="20000"/>
                        </a:spcBef>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kumimoji="1"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突然死、予期せぬ原因</a:t>
                      </a:r>
                    </a:p>
                  </a:txBody>
                  <a:tcPr marL="72000" marR="0" marT="0" marB="0" anchor="ctr" horzOverflow="overflow">
                    <a:lnL w="12700" cap="flat" cmpd="sng" algn="ctr">
                      <a:solidFill>
                        <a:srgbClr val="922088"/>
                      </a:solidFill>
                      <a:prstDash val="solid"/>
                      <a:round/>
                      <a:headEnd type="none" w="med" len="med"/>
                      <a:tailEnd type="none" w="med" len="med"/>
                    </a:lnL>
                    <a:lnR w="12700" cap="flat" cmpd="sng" algn="ctr">
                      <a:solidFill>
                        <a:srgbClr val="922088"/>
                      </a:solidFill>
                      <a:prstDash val="solid"/>
                      <a:round/>
                      <a:headEnd type="none" w="med" len="med"/>
                      <a:tailEnd type="none" w="med" len="med"/>
                    </a:lnR>
                    <a:lnT w="12700" cap="flat" cmpd="sng" algn="ctr">
                      <a:solidFill>
                        <a:srgbClr val="922088"/>
                      </a:solidFill>
                      <a:prstDash val="solid"/>
                      <a:round/>
                      <a:headEnd type="none" w="med" len="med"/>
                      <a:tailEnd type="none" w="med" len="med"/>
                    </a:lnT>
                    <a:lnB w="12700" cap="flat" cmpd="sng" algn="ctr">
                      <a:solidFill>
                        <a:srgbClr val="922088"/>
                      </a:solidFill>
                      <a:prstDash val="solid"/>
                      <a:round/>
                      <a:headEnd type="none" w="med" len="med"/>
                      <a:tailEnd type="none" w="med" len="med"/>
                    </a:lnB>
                    <a:lnTlToBr>
                      <a:noFill/>
                    </a:lnTlToBr>
                    <a:lnBlToTr>
                      <a:noFill/>
                    </a:lnBlToTr>
                    <a:solidFill>
                      <a:srgbClr val="E7D7E9"/>
                    </a:solidFill>
                  </a:tcPr>
                </a:tc>
                <a:extLst>
                  <a:ext uri="{0D108BD9-81ED-4DB2-BD59-A6C34878D82A}">
                    <a16:rowId xmlns:a16="http://schemas.microsoft.com/office/drawing/2014/main" val="10000"/>
                  </a:ext>
                </a:extLst>
              </a:tr>
            </a:tbl>
          </a:graphicData>
        </a:graphic>
      </p:graphicFrame>
      <p:graphicFrame>
        <p:nvGraphicFramePr>
          <p:cNvPr id="112759" name="Group 119"/>
          <p:cNvGraphicFramePr>
            <a:graphicFrameLocks noGrp="1"/>
          </p:cNvGraphicFramePr>
          <p:nvPr/>
        </p:nvGraphicFramePr>
        <p:xfrm>
          <a:off x="6297613" y="1173163"/>
          <a:ext cx="3808412" cy="338138"/>
        </p:xfrm>
        <a:graphic>
          <a:graphicData uri="http://schemas.openxmlformats.org/drawingml/2006/table">
            <a:tbl>
              <a:tblPr/>
              <a:tblGrid>
                <a:gridCol w="354012">
                  <a:extLst>
                    <a:ext uri="{9D8B030D-6E8A-4147-A177-3AD203B41FA5}">
                      <a16:colId xmlns:a16="http://schemas.microsoft.com/office/drawing/2014/main" val="20000"/>
                    </a:ext>
                  </a:extLst>
                </a:gridCol>
                <a:gridCol w="3454400">
                  <a:extLst>
                    <a:ext uri="{9D8B030D-6E8A-4147-A177-3AD203B41FA5}">
                      <a16:colId xmlns:a16="http://schemas.microsoft.com/office/drawing/2014/main" val="20001"/>
                    </a:ext>
                  </a:extLst>
                </a:gridCol>
              </a:tblGrid>
              <a:tr h="338138">
                <a:tc>
                  <a:txBody>
                    <a:bodyPr/>
                    <a:lstStyle>
                      <a:lvl1pPr eaLnBrk="0" hangingPunct="0">
                        <a:spcBef>
                          <a:spcPct val="20000"/>
                        </a:spcBef>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kumimoji="1"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85000"/>
                        </a:lnSpc>
                        <a:spcBef>
                          <a:spcPct val="0"/>
                        </a:spcBef>
                        <a:spcAft>
                          <a:spcPct val="0"/>
                        </a:spcAft>
                        <a:buClrTx/>
                        <a:buSzTx/>
                        <a:buFont typeface="Wingdings" panose="05000000000000000000" pitchFamily="2" charset="2"/>
                        <a:buNone/>
                        <a:tabLst/>
                      </a:pPr>
                      <a:r>
                        <a:rPr kumimoji="1" lang="en-US" altLang="ja-JP" sz="2000" b="1"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2</a:t>
                      </a:r>
                    </a:p>
                  </a:txBody>
                  <a:tcPr marL="0" marR="0" marT="0" marB="0" anchor="ctr" horzOverflow="overflow">
                    <a:lnL w="12700" cap="flat" cmpd="sng" algn="ctr">
                      <a:solidFill>
                        <a:srgbClr val="922088"/>
                      </a:solidFill>
                      <a:prstDash val="solid"/>
                      <a:round/>
                      <a:headEnd type="none" w="med" len="med"/>
                      <a:tailEnd type="none" w="med" len="med"/>
                    </a:lnL>
                    <a:lnR w="12700" cap="flat" cmpd="sng" algn="ctr">
                      <a:solidFill>
                        <a:srgbClr val="922088"/>
                      </a:solidFill>
                      <a:prstDash val="solid"/>
                      <a:round/>
                      <a:headEnd type="none" w="med" len="med"/>
                      <a:tailEnd type="none" w="med" len="med"/>
                    </a:lnR>
                    <a:lnT w="12700" cap="flat" cmpd="sng" algn="ctr">
                      <a:solidFill>
                        <a:srgbClr val="922088"/>
                      </a:solidFill>
                      <a:prstDash val="solid"/>
                      <a:round/>
                      <a:headEnd type="none" w="med" len="med"/>
                      <a:tailEnd type="none" w="med" len="med"/>
                    </a:lnT>
                    <a:lnB w="12700" cap="flat" cmpd="sng" algn="ctr">
                      <a:solidFill>
                        <a:srgbClr val="922088"/>
                      </a:solidFill>
                      <a:prstDash val="solid"/>
                      <a:round/>
                      <a:headEnd type="none" w="med" len="med"/>
                      <a:tailEnd type="none" w="med" len="med"/>
                    </a:lnB>
                    <a:lnTlToBr>
                      <a:noFill/>
                    </a:lnTlToBr>
                    <a:lnBlToTr>
                      <a:noFill/>
                    </a:lnBlToTr>
                    <a:solidFill>
                      <a:srgbClr val="B069A8"/>
                    </a:solidFill>
                  </a:tcPr>
                </a:tc>
                <a:tc>
                  <a:txBody>
                    <a:bodyPr/>
                    <a:lstStyle>
                      <a:lvl1pPr eaLnBrk="0" hangingPunct="0">
                        <a:spcBef>
                          <a:spcPct val="20000"/>
                        </a:spcBef>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kumimoji="1"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着実に向かう短いターミナル期</a:t>
                      </a:r>
                    </a:p>
                  </a:txBody>
                  <a:tcPr marL="72000" marR="0" marT="0" marB="0" anchor="ctr" horzOverflow="overflow">
                    <a:lnL w="12700" cap="flat" cmpd="sng" algn="ctr">
                      <a:solidFill>
                        <a:srgbClr val="922088"/>
                      </a:solidFill>
                      <a:prstDash val="solid"/>
                      <a:round/>
                      <a:headEnd type="none" w="med" len="med"/>
                      <a:tailEnd type="none" w="med" len="med"/>
                    </a:lnL>
                    <a:lnR w="12700" cap="flat" cmpd="sng" algn="ctr">
                      <a:solidFill>
                        <a:srgbClr val="922088"/>
                      </a:solidFill>
                      <a:prstDash val="solid"/>
                      <a:round/>
                      <a:headEnd type="none" w="med" len="med"/>
                      <a:tailEnd type="none" w="med" len="med"/>
                    </a:lnR>
                    <a:lnT w="12700" cap="flat" cmpd="sng" algn="ctr">
                      <a:solidFill>
                        <a:srgbClr val="922088"/>
                      </a:solidFill>
                      <a:prstDash val="solid"/>
                      <a:round/>
                      <a:headEnd type="none" w="med" len="med"/>
                      <a:tailEnd type="none" w="med" len="med"/>
                    </a:lnT>
                    <a:lnB w="12700" cap="flat" cmpd="sng" algn="ctr">
                      <a:solidFill>
                        <a:srgbClr val="922088"/>
                      </a:solidFill>
                      <a:prstDash val="solid"/>
                      <a:round/>
                      <a:headEnd type="none" w="med" len="med"/>
                      <a:tailEnd type="none" w="med" len="med"/>
                    </a:lnB>
                    <a:lnTlToBr>
                      <a:noFill/>
                    </a:lnTlToBr>
                    <a:lnBlToTr>
                      <a:noFill/>
                    </a:lnBlToTr>
                    <a:solidFill>
                      <a:srgbClr val="E7D7E9"/>
                    </a:solidFill>
                  </a:tcPr>
                </a:tc>
                <a:extLst>
                  <a:ext uri="{0D108BD9-81ED-4DB2-BD59-A6C34878D82A}">
                    <a16:rowId xmlns:a16="http://schemas.microsoft.com/office/drawing/2014/main" val="10000"/>
                  </a:ext>
                </a:extLst>
              </a:tr>
            </a:tbl>
          </a:graphicData>
        </a:graphic>
      </p:graphicFrame>
      <p:graphicFrame>
        <p:nvGraphicFramePr>
          <p:cNvPr id="112787" name="Group 147"/>
          <p:cNvGraphicFramePr>
            <a:graphicFrameLocks noGrp="1"/>
          </p:cNvGraphicFramePr>
          <p:nvPr/>
        </p:nvGraphicFramePr>
        <p:xfrm>
          <a:off x="2070101" y="3746500"/>
          <a:ext cx="3775075" cy="338138"/>
        </p:xfrm>
        <a:graphic>
          <a:graphicData uri="http://schemas.openxmlformats.org/drawingml/2006/table">
            <a:tbl>
              <a:tblPr/>
              <a:tblGrid>
                <a:gridCol w="333375">
                  <a:extLst>
                    <a:ext uri="{9D8B030D-6E8A-4147-A177-3AD203B41FA5}">
                      <a16:colId xmlns:a16="http://schemas.microsoft.com/office/drawing/2014/main" val="20000"/>
                    </a:ext>
                  </a:extLst>
                </a:gridCol>
                <a:gridCol w="3441700">
                  <a:extLst>
                    <a:ext uri="{9D8B030D-6E8A-4147-A177-3AD203B41FA5}">
                      <a16:colId xmlns:a16="http://schemas.microsoft.com/office/drawing/2014/main" val="20001"/>
                    </a:ext>
                  </a:extLst>
                </a:gridCol>
              </a:tblGrid>
              <a:tr h="338138">
                <a:tc>
                  <a:txBody>
                    <a:bodyPr/>
                    <a:lstStyle>
                      <a:lvl1pPr eaLnBrk="0" hangingPunct="0">
                        <a:spcBef>
                          <a:spcPct val="20000"/>
                        </a:spcBef>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kumimoji="1"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85000"/>
                        </a:lnSpc>
                        <a:spcBef>
                          <a:spcPct val="0"/>
                        </a:spcBef>
                        <a:spcAft>
                          <a:spcPct val="0"/>
                        </a:spcAft>
                        <a:buClrTx/>
                        <a:buSzTx/>
                        <a:buFont typeface="Wingdings" panose="05000000000000000000" pitchFamily="2" charset="2"/>
                        <a:buNone/>
                        <a:tabLst/>
                      </a:pPr>
                      <a:r>
                        <a:rPr kumimoji="1" lang="en-US" altLang="ja-JP" sz="2000" b="1"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3</a:t>
                      </a:r>
                    </a:p>
                  </a:txBody>
                  <a:tcPr marL="0" marR="0" marT="0" marB="0" anchor="ctr" horzOverflow="overflow">
                    <a:lnL w="12700" cap="flat" cmpd="sng" algn="ctr">
                      <a:solidFill>
                        <a:srgbClr val="922088"/>
                      </a:solidFill>
                      <a:prstDash val="solid"/>
                      <a:round/>
                      <a:headEnd type="none" w="med" len="med"/>
                      <a:tailEnd type="none" w="med" len="med"/>
                    </a:lnL>
                    <a:lnR w="12700" cap="flat" cmpd="sng" algn="ctr">
                      <a:solidFill>
                        <a:srgbClr val="922088"/>
                      </a:solidFill>
                      <a:prstDash val="solid"/>
                      <a:round/>
                      <a:headEnd type="none" w="med" len="med"/>
                      <a:tailEnd type="none" w="med" len="med"/>
                    </a:lnR>
                    <a:lnT w="12700" cap="flat" cmpd="sng" algn="ctr">
                      <a:solidFill>
                        <a:srgbClr val="922088"/>
                      </a:solidFill>
                      <a:prstDash val="solid"/>
                      <a:round/>
                      <a:headEnd type="none" w="med" len="med"/>
                      <a:tailEnd type="none" w="med" len="med"/>
                    </a:lnT>
                    <a:lnB w="12700" cap="flat" cmpd="sng" algn="ctr">
                      <a:solidFill>
                        <a:srgbClr val="922088"/>
                      </a:solidFill>
                      <a:prstDash val="solid"/>
                      <a:round/>
                      <a:headEnd type="none" w="med" len="med"/>
                      <a:tailEnd type="none" w="med" len="med"/>
                    </a:lnB>
                    <a:lnTlToBr>
                      <a:noFill/>
                    </a:lnTlToBr>
                    <a:lnBlToTr>
                      <a:noFill/>
                    </a:lnBlToTr>
                    <a:solidFill>
                      <a:srgbClr val="B069A8"/>
                    </a:solidFill>
                  </a:tcPr>
                </a:tc>
                <a:tc>
                  <a:txBody>
                    <a:bodyPr/>
                    <a:lstStyle>
                      <a:lvl1pPr eaLnBrk="0" hangingPunct="0">
                        <a:spcBef>
                          <a:spcPct val="20000"/>
                        </a:spcBef>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kumimoji="1"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緩慢な悪化、危機の繰り返し</a:t>
                      </a:r>
                    </a:p>
                  </a:txBody>
                  <a:tcPr marL="72000" marR="0" marT="0" marB="0" anchor="ctr" horzOverflow="overflow">
                    <a:lnL w="12700" cap="flat" cmpd="sng" algn="ctr">
                      <a:solidFill>
                        <a:srgbClr val="922088"/>
                      </a:solidFill>
                      <a:prstDash val="solid"/>
                      <a:round/>
                      <a:headEnd type="none" w="med" len="med"/>
                      <a:tailEnd type="none" w="med" len="med"/>
                    </a:lnL>
                    <a:lnR w="12700" cap="flat" cmpd="sng" algn="ctr">
                      <a:solidFill>
                        <a:srgbClr val="922088"/>
                      </a:solidFill>
                      <a:prstDash val="solid"/>
                      <a:round/>
                      <a:headEnd type="none" w="med" len="med"/>
                      <a:tailEnd type="none" w="med" len="med"/>
                    </a:lnR>
                    <a:lnT w="12700" cap="flat" cmpd="sng" algn="ctr">
                      <a:solidFill>
                        <a:srgbClr val="922088"/>
                      </a:solidFill>
                      <a:prstDash val="solid"/>
                      <a:round/>
                      <a:headEnd type="none" w="med" len="med"/>
                      <a:tailEnd type="none" w="med" len="med"/>
                    </a:lnT>
                    <a:lnB w="12700" cap="flat" cmpd="sng" algn="ctr">
                      <a:solidFill>
                        <a:srgbClr val="922088"/>
                      </a:solidFill>
                      <a:prstDash val="solid"/>
                      <a:round/>
                      <a:headEnd type="none" w="med" len="med"/>
                      <a:tailEnd type="none" w="med" len="med"/>
                    </a:lnB>
                    <a:lnTlToBr>
                      <a:noFill/>
                    </a:lnTlToBr>
                    <a:lnBlToTr>
                      <a:noFill/>
                    </a:lnBlToTr>
                    <a:solidFill>
                      <a:srgbClr val="E7D7E9"/>
                    </a:solidFill>
                  </a:tcPr>
                </a:tc>
                <a:extLst>
                  <a:ext uri="{0D108BD9-81ED-4DB2-BD59-A6C34878D82A}">
                    <a16:rowId xmlns:a16="http://schemas.microsoft.com/office/drawing/2014/main" val="10000"/>
                  </a:ext>
                </a:extLst>
              </a:tr>
            </a:tbl>
          </a:graphicData>
        </a:graphic>
      </p:graphicFrame>
      <p:graphicFrame>
        <p:nvGraphicFramePr>
          <p:cNvPr id="112785" name="Group 145"/>
          <p:cNvGraphicFramePr>
            <a:graphicFrameLocks noGrp="1"/>
          </p:cNvGraphicFramePr>
          <p:nvPr/>
        </p:nvGraphicFramePr>
        <p:xfrm>
          <a:off x="6297614" y="3746500"/>
          <a:ext cx="3798887" cy="338138"/>
        </p:xfrm>
        <a:graphic>
          <a:graphicData uri="http://schemas.openxmlformats.org/drawingml/2006/table">
            <a:tbl>
              <a:tblPr/>
              <a:tblGrid>
                <a:gridCol w="354012">
                  <a:extLst>
                    <a:ext uri="{9D8B030D-6E8A-4147-A177-3AD203B41FA5}">
                      <a16:colId xmlns:a16="http://schemas.microsoft.com/office/drawing/2014/main" val="20000"/>
                    </a:ext>
                  </a:extLst>
                </a:gridCol>
                <a:gridCol w="3444875">
                  <a:extLst>
                    <a:ext uri="{9D8B030D-6E8A-4147-A177-3AD203B41FA5}">
                      <a16:colId xmlns:a16="http://schemas.microsoft.com/office/drawing/2014/main" val="20001"/>
                    </a:ext>
                  </a:extLst>
                </a:gridCol>
              </a:tblGrid>
              <a:tr h="338138">
                <a:tc>
                  <a:txBody>
                    <a:bodyPr/>
                    <a:lstStyle>
                      <a:lvl1pPr eaLnBrk="0" hangingPunct="0">
                        <a:spcBef>
                          <a:spcPct val="20000"/>
                        </a:spcBef>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kumimoji="1"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9pPr>
                    </a:lstStyle>
                    <a:p>
                      <a:pPr marL="0" marR="0" lvl="0" indent="0" algn="ctr" defTabSz="914400" rtl="0" eaLnBrk="0" fontAlgn="base" latinLnBrk="0" hangingPunct="0">
                        <a:lnSpc>
                          <a:spcPct val="85000"/>
                        </a:lnSpc>
                        <a:spcBef>
                          <a:spcPct val="0"/>
                        </a:spcBef>
                        <a:spcAft>
                          <a:spcPct val="0"/>
                        </a:spcAft>
                        <a:buClrTx/>
                        <a:buSzTx/>
                        <a:buFont typeface="Wingdings" panose="05000000000000000000" pitchFamily="2" charset="2"/>
                        <a:buNone/>
                        <a:tabLst/>
                      </a:pPr>
                      <a:r>
                        <a:rPr kumimoji="1" lang="en-US" altLang="ja-JP" sz="2000" b="1" i="0" u="none" strike="noStrike" cap="none" normalizeH="0" baseline="0">
                          <a:ln>
                            <a:noFill/>
                          </a:ln>
                          <a:solidFill>
                            <a:schemeClr val="bg1"/>
                          </a:solidFill>
                          <a:effectLst/>
                          <a:latin typeface="ＭＳ Ｐゴシック" panose="020B0600070205080204" pitchFamily="50" charset="-128"/>
                          <a:ea typeface="ＭＳ Ｐゴシック" panose="020B0600070205080204" pitchFamily="50" charset="-128"/>
                        </a:rPr>
                        <a:t>4</a:t>
                      </a:r>
                    </a:p>
                  </a:txBody>
                  <a:tcPr marL="0" marR="0" marT="0" marB="0" anchor="ctr" horzOverflow="overflow">
                    <a:lnL w="12700" cap="flat" cmpd="sng" algn="ctr">
                      <a:solidFill>
                        <a:srgbClr val="922088"/>
                      </a:solidFill>
                      <a:prstDash val="solid"/>
                      <a:round/>
                      <a:headEnd type="none" w="med" len="med"/>
                      <a:tailEnd type="none" w="med" len="med"/>
                    </a:lnL>
                    <a:lnR w="12700" cap="flat" cmpd="sng" algn="ctr">
                      <a:solidFill>
                        <a:srgbClr val="922088"/>
                      </a:solidFill>
                      <a:prstDash val="solid"/>
                      <a:round/>
                      <a:headEnd type="none" w="med" len="med"/>
                      <a:tailEnd type="none" w="med" len="med"/>
                    </a:lnR>
                    <a:lnT w="12700" cap="flat" cmpd="sng" algn="ctr">
                      <a:solidFill>
                        <a:srgbClr val="922088"/>
                      </a:solidFill>
                      <a:prstDash val="solid"/>
                      <a:round/>
                      <a:headEnd type="none" w="med" len="med"/>
                      <a:tailEnd type="none" w="med" len="med"/>
                    </a:lnT>
                    <a:lnB w="12700" cap="flat" cmpd="sng" algn="ctr">
                      <a:solidFill>
                        <a:srgbClr val="922088"/>
                      </a:solidFill>
                      <a:prstDash val="solid"/>
                      <a:round/>
                      <a:headEnd type="none" w="med" len="med"/>
                      <a:tailEnd type="none" w="med" len="med"/>
                    </a:lnB>
                    <a:lnTlToBr>
                      <a:noFill/>
                    </a:lnTlToBr>
                    <a:lnBlToTr>
                      <a:noFill/>
                    </a:lnBlToTr>
                    <a:solidFill>
                      <a:srgbClr val="B069A8"/>
                    </a:solidFill>
                  </a:tcPr>
                </a:tc>
                <a:tc>
                  <a:txBody>
                    <a:bodyPr/>
                    <a:lstStyle>
                      <a:lvl1pPr eaLnBrk="0" hangingPunct="0">
                        <a:spcBef>
                          <a:spcPct val="20000"/>
                        </a:spcBef>
                        <a:buFont typeface="Wingdings" panose="05000000000000000000" pitchFamily="2" charset="2"/>
                        <a:defRPr kumimoji="1" sz="2800">
                          <a:solidFill>
                            <a:schemeClr val="tx1"/>
                          </a:solidFill>
                          <a:latin typeface="Arial" panose="020B0604020202020204" pitchFamily="34" charset="0"/>
                        </a:defRPr>
                      </a:lvl1pPr>
                      <a:lvl2pPr marL="742950" indent="-285750" eaLnBrk="0" hangingPunct="0">
                        <a:spcBef>
                          <a:spcPct val="20000"/>
                        </a:spcBef>
                        <a:buFont typeface="Wingdings" panose="05000000000000000000" pitchFamily="2" charset="2"/>
                        <a:defRPr kumimoji="1" sz="2400">
                          <a:solidFill>
                            <a:schemeClr val="tx1"/>
                          </a:solidFill>
                          <a:latin typeface="Arial" panose="020B0604020202020204" pitchFamily="34" charset="0"/>
                        </a:defRPr>
                      </a:lvl2pPr>
                      <a:lvl3pPr marL="1143000" indent="-228600" eaLnBrk="0" hangingPunct="0">
                        <a:spcBef>
                          <a:spcPct val="20000"/>
                        </a:spcBef>
                        <a:buFont typeface="Wingdings" panose="05000000000000000000" pitchFamily="2" charset="2"/>
                        <a:defRPr kumimoji="1" sz="2000">
                          <a:solidFill>
                            <a:schemeClr val="tx1"/>
                          </a:solidFill>
                          <a:latin typeface="Arial" panose="020B0604020202020204" pitchFamily="34" charset="0"/>
                        </a:defRPr>
                      </a:lvl3pPr>
                      <a:lvl4pPr marL="16002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4pPr>
                      <a:lvl5pPr marL="2057400" indent="-228600" eaLnBrk="0" hangingPunct="0">
                        <a:spcBef>
                          <a:spcPct val="20000"/>
                        </a:spcBef>
                        <a:buFont typeface="Wingdings" panose="05000000000000000000" pitchFamily="2" charset="2"/>
                        <a:defRPr kumimoji="1">
                          <a:solidFill>
                            <a:schemeClr val="tx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defRPr kumimoji="1">
                          <a:solidFill>
                            <a:schemeClr val="tx1"/>
                          </a:solidFill>
                          <a:latin typeface="Arial" panose="020B0604020202020204" pitchFamily="34" charset="0"/>
                        </a:defRPr>
                      </a:lvl9pPr>
                    </a:lstStyle>
                    <a:p>
                      <a:pPr marL="0" marR="0" lvl="0" indent="0" algn="l" defTabSz="914400" rtl="0" eaLnBrk="0" fontAlgn="base" latinLnBrk="0" hangingPunct="0">
                        <a:lnSpc>
                          <a:spcPct val="85000"/>
                        </a:lnSpc>
                        <a:spcBef>
                          <a:spcPct val="0"/>
                        </a:spcBef>
                        <a:spcAft>
                          <a:spcPct val="0"/>
                        </a:spcAft>
                        <a:buClrTx/>
                        <a:buSzTx/>
                        <a:buFont typeface="Wingdings" panose="05000000000000000000" pitchFamily="2" charset="2"/>
                        <a:buNone/>
                        <a:tabLst/>
                      </a:pPr>
                      <a:r>
                        <a:rPr kumimoji="1" lang="ja-JP" altLang="en-US" sz="2000" b="1" i="0" u="none" strike="noStrike" cap="none" normalizeH="0" baseline="0">
                          <a:ln>
                            <a:noFill/>
                          </a:ln>
                          <a:solidFill>
                            <a:schemeClr val="tx1"/>
                          </a:solidFill>
                          <a:effectLst/>
                          <a:latin typeface="ＭＳ Ｐゴシック" panose="020B0600070205080204" pitchFamily="50" charset="-128"/>
                          <a:ea typeface="ＭＳ Ｐゴシック" panose="020B0600070205080204" pitchFamily="50" charset="-128"/>
                        </a:rPr>
                        <a:t>衰弱、予期した死</a:t>
                      </a:r>
                    </a:p>
                  </a:txBody>
                  <a:tcPr marL="72000" marR="0" marT="0" marB="0" anchor="ctr" horzOverflow="overflow">
                    <a:lnL w="12700" cap="flat" cmpd="sng" algn="ctr">
                      <a:solidFill>
                        <a:srgbClr val="922088"/>
                      </a:solidFill>
                      <a:prstDash val="solid"/>
                      <a:round/>
                      <a:headEnd type="none" w="med" len="med"/>
                      <a:tailEnd type="none" w="med" len="med"/>
                    </a:lnL>
                    <a:lnR w="12700" cap="flat" cmpd="sng" algn="ctr">
                      <a:solidFill>
                        <a:srgbClr val="922088"/>
                      </a:solidFill>
                      <a:prstDash val="solid"/>
                      <a:round/>
                      <a:headEnd type="none" w="med" len="med"/>
                      <a:tailEnd type="none" w="med" len="med"/>
                    </a:lnR>
                    <a:lnT w="12700" cap="flat" cmpd="sng" algn="ctr">
                      <a:solidFill>
                        <a:srgbClr val="922088"/>
                      </a:solidFill>
                      <a:prstDash val="solid"/>
                      <a:round/>
                      <a:headEnd type="none" w="med" len="med"/>
                      <a:tailEnd type="none" w="med" len="med"/>
                    </a:lnT>
                    <a:lnB w="12700" cap="flat" cmpd="sng" algn="ctr">
                      <a:solidFill>
                        <a:srgbClr val="922088"/>
                      </a:solidFill>
                      <a:prstDash val="solid"/>
                      <a:round/>
                      <a:headEnd type="none" w="med" len="med"/>
                      <a:tailEnd type="none" w="med" len="med"/>
                    </a:lnB>
                    <a:lnTlToBr>
                      <a:noFill/>
                    </a:lnTlToBr>
                    <a:lnBlToTr>
                      <a:noFill/>
                    </a:lnBlToTr>
                    <a:solidFill>
                      <a:srgbClr val="E7D7E9"/>
                    </a:solidFill>
                  </a:tcPr>
                </a:tc>
                <a:extLst>
                  <a:ext uri="{0D108BD9-81ED-4DB2-BD59-A6C34878D82A}">
                    <a16:rowId xmlns:a16="http://schemas.microsoft.com/office/drawing/2014/main" val="10000"/>
                  </a:ext>
                </a:extLst>
              </a:tr>
            </a:tbl>
          </a:graphicData>
        </a:graphic>
      </p:graphicFrame>
      <p:sp>
        <p:nvSpPr>
          <p:cNvPr id="77864" name="Rectangle 4"/>
          <p:cNvSpPr>
            <a:spLocks noChangeArrowheads="1"/>
          </p:cNvSpPr>
          <p:nvPr/>
        </p:nvSpPr>
        <p:spPr bwMode="auto">
          <a:xfrm>
            <a:off x="4762501" y="3292475"/>
            <a:ext cx="1211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0" fontAlgn="base" hangingPunct="0">
              <a:spcBef>
                <a:spcPct val="0"/>
              </a:spcBef>
              <a:spcAft>
                <a:spcPct val="0"/>
              </a:spcAft>
              <a:defRPr/>
            </a:pPr>
            <a:r>
              <a:rPr kumimoji="0" lang="ja-JP" altLang="en-US" sz="2000">
                <a:solidFill>
                  <a:srgbClr val="000000"/>
                </a:solidFill>
                <a:latin typeface="ＭＳ Ｐゴシック" panose="020B0600070205080204" pitchFamily="50" charset="-128"/>
              </a:rPr>
              <a:t>時間（年）</a:t>
            </a:r>
            <a:endParaRPr kumimoji="0" lang="en-US" altLang="ja-JP" sz="2000">
              <a:solidFill>
                <a:srgbClr val="000000"/>
              </a:solidFill>
              <a:latin typeface="ＭＳ Ｐゴシック" panose="020B0600070205080204" pitchFamily="50" charset="-128"/>
            </a:endParaRPr>
          </a:p>
        </p:txBody>
      </p:sp>
      <p:sp>
        <p:nvSpPr>
          <p:cNvPr id="2" name="円/楕円 1"/>
          <p:cNvSpPr/>
          <p:nvPr/>
        </p:nvSpPr>
        <p:spPr>
          <a:xfrm>
            <a:off x="6310312" y="881063"/>
            <a:ext cx="3786188" cy="2838451"/>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ja-JP" altLang="en-US">
              <a:solidFill>
                <a:prstClr val="white"/>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9075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B45F9D-3E72-4868-8D0C-5B32C7EA67A9}"/>
              </a:ext>
            </a:extLst>
          </p:cNvPr>
          <p:cNvSpPr>
            <a:spLocks noGrp="1"/>
          </p:cNvSpPr>
          <p:nvPr>
            <p:ph type="title"/>
          </p:nvPr>
        </p:nvSpPr>
        <p:spPr/>
        <p:txBody>
          <a:bodyPr>
            <a:normAutofit/>
          </a:bodyPr>
          <a:lstStyle/>
          <a:p>
            <a:r>
              <a:rPr lang="ja-JP" altLang="en-US" sz="4000" dirty="0">
                <a:latin typeface="メイリオ" panose="020B0604030504040204" pitchFamily="50" charset="-128"/>
                <a:ea typeface="メイリオ" panose="020B0604030504040204" pitchFamily="50" charset="-128"/>
              </a:rPr>
              <a:t>日本人にとっての望ましい死</a:t>
            </a:r>
            <a:r>
              <a:rPr kumimoji="1" lang="ja-JP" altLang="en-US" sz="4000" dirty="0">
                <a:latin typeface="メイリオ" panose="020B0604030504040204" pitchFamily="50" charset="-128"/>
                <a:ea typeface="メイリオ" panose="020B0604030504040204" pitchFamily="50" charset="-128"/>
              </a:rPr>
              <a:t>　</a:t>
            </a:r>
          </a:p>
        </p:txBody>
      </p:sp>
      <p:sp>
        <p:nvSpPr>
          <p:cNvPr id="4" name="AutoShape 53">
            <a:extLst>
              <a:ext uri="{FF2B5EF4-FFF2-40B4-BE49-F238E27FC236}">
                <a16:creationId xmlns:a16="http://schemas.microsoft.com/office/drawing/2014/main" id="{5B438EBF-DB2B-4DD9-AE53-5DF16889129B}"/>
              </a:ext>
            </a:extLst>
          </p:cNvPr>
          <p:cNvSpPr>
            <a:spLocks noChangeArrowheads="1"/>
          </p:cNvSpPr>
          <p:nvPr/>
        </p:nvSpPr>
        <p:spPr bwMode="auto">
          <a:xfrm>
            <a:off x="838200" y="1487056"/>
            <a:ext cx="3743325" cy="804646"/>
          </a:xfrm>
          <a:prstGeom prst="roundRect">
            <a:avLst>
              <a:gd name="adj" fmla="val 16667"/>
            </a:avLst>
          </a:prstGeom>
          <a:solidFill>
            <a:srgbClr val="DDBAD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eaLnBrk="1" hangingPunct="1">
              <a:lnSpc>
                <a:spcPct val="90000"/>
              </a:lnSpc>
              <a:spcBef>
                <a:spcPct val="0"/>
              </a:spcBef>
              <a:buFontTx/>
              <a:buNone/>
            </a:pPr>
            <a:r>
              <a:rPr lang="ja-JP" altLang="en-US" dirty="0">
                <a:latin typeface="メイリオ" panose="020B0604030504040204" pitchFamily="50" charset="-128"/>
                <a:ea typeface="メイリオ" panose="020B0604030504040204" pitchFamily="50" charset="-128"/>
              </a:rPr>
              <a:t>日本人の多くが共通して</a:t>
            </a:r>
            <a:br>
              <a:rPr lang="ja-JP" altLang="en-US" dirty="0">
                <a:latin typeface="メイリオ" panose="020B0604030504040204" pitchFamily="50" charset="-128"/>
                <a:ea typeface="メイリオ" panose="020B0604030504040204" pitchFamily="50" charset="-128"/>
              </a:rPr>
            </a:br>
            <a:r>
              <a:rPr lang="ja-JP" altLang="en-US" dirty="0">
                <a:latin typeface="メイリオ" panose="020B0604030504040204" pitchFamily="50" charset="-128"/>
                <a:ea typeface="メイリオ" panose="020B0604030504040204" pitchFamily="50" charset="-128"/>
              </a:rPr>
              <a:t>大切にしていること</a:t>
            </a:r>
          </a:p>
        </p:txBody>
      </p:sp>
      <p:sp>
        <p:nvSpPr>
          <p:cNvPr id="5" name="テキスト ボックス 11">
            <a:extLst>
              <a:ext uri="{FF2B5EF4-FFF2-40B4-BE49-F238E27FC236}">
                <a16:creationId xmlns:a16="http://schemas.microsoft.com/office/drawing/2014/main" id="{C7EC1FC4-0DF5-4244-8E36-8D17D28C083D}"/>
              </a:ext>
            </a:extLst>
          </p:cNvPr>
          <p:cNvSpPr txBox="1">
            <a:spLocks noChangeArrowheads="1"/>
          </p:cNvSpPr>
          <p:nvPr/>
        </p:nvSpPr>
        <p:spPr bwMode="auto">
          <a:xfrm>
            <a:off x="866775" y="2355201"/>
            <a:ext cx="509068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からだの苦痛が少なく過ごせる</a:t>
            </a:r>
          </a:p>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望んだ場所で過ごせる</a:t>
            </a:r>
          </a:p>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楽しみになるようなことがある</a:t>
            </a:r>
          </a:p>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医師や看護師を信頼できる</a:t>
            </a:r>
          </a:p>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負担にならない</a:t>
            </a:r>
          </a:p>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家族や友人と十分に時間を過ごせる</a:t>
            </a:r>
          </a:p>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身の回りのことは自分でできる</a:t>
            </a:r>
          </a:p>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落ち着いた環境で過ごす</a:t>
            </a:r>
          </a:p>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人として大切にされる</a:t>
            </a:r>
          </a:p>
          <a:p>
            <a:pPr algn="just" eaLnBrk="1" hangingPunct="1">
              <a:spcBef>
                <a:spcPts val="400"/>
              </a:spcBef>
              <a:buFontTx/>
              <a:buNone/>
            </a:pPr>
            <a:r>
              <a:rPr lang="ja-JP" altLang="en-US" sz="2200" dirty="0">
                <a:solidFill>
                  <a:srgbClr val="DDBADE"/>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人生を全うしたと感じる</a:t>
            </a:r>
          </a:p>
        </p:txBody>
      </p:sp>
      <p:sp>
        <p:nvSpPr>
          <p:cNvPr id="6" name="AutoShape 54">
            <a:extLst>
              <a:ext uri="{FF2B5EF4-FFF2-40B4-BE49-F238E27FC236}">
                <a16:creationId xmlns:a16="http://schemas.microsoft.com/office/drawing/2014/main" id="{F76C617B-550C-4EE6-866E-5575716945CA}"/>
              </a:ext>
            </a:extLst>
          </p:cNvPr>
          <p:cNvSpPr>
            <a:spLocks noChangeArrowheads="1"/>
          </p:cNvSpPr>
          <p:nvPr/>
        </p:nvSpPr>
        <p:spPr bwMode="auto">
          <a:xfrm>
            <a:off x="6131786" y="1487056"/>
            <a:ext cx="4212937" cy="813231"/>
          </a:xfrm>
          <a:prstGeom prst="roundRect">
            <a:avLst>
              <a:gd name="adj" fmla="val 16667"/>
            </a:avLst>
          </a:prstGeom>
          <a:solidFill>
            <a:srgbClr val="F4AEC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defPPr>
              <a:defRPr lang="en-US"/>
            </a:defPPr>
            <a:lvl1pPr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ctr" eaLnBrk="1" hangingPunct="1">
              <a:lnSpc>
                <a:spcPct val="90000"/>
              </a:lnSpc>
              <a:spcBef>
                <a:spcPct val="0"/>
              </a:spcBef>
              <a:buFontTx/>
              <a:buNone/>
            </a:pPr>
            <a:r>
              <a:rPr lang="ja-JP" altLang="en-US" dirty="0">
                <a:latin typeface="メイリオ" panose="020B0604030504040204" pitchFamily="50" charset="-128"/>
                <a:ea typeface="メイリオ" panose="020B0604030504040204" pitchFamily="50" charset="-128"/>
              </a:rPr>
              <a:t>人によって重要さは異なるが</a:t>
            </a:r>
          </a:p>
          <a:p>
            <a:pPr algn="ctr" eaLnBrk="1" hangingPunct="1">
              <a:lnSpc>
                <a:spcPct val="90000"/>
              </a:lnSpc>
              <a:spcBef>
                <a:spcPct val="0"/>
              </a:spcBef>
              <a:buFontTx/>
              <a:buNone/>
            </a:pPr>
            <a:r>
              <a:rPr lang="ja-JP" altLang="en-US" dirty="0">
                <a:latin typeface="メイリオ" panose="020B0604030504040204" pitchFamily="50" charset="-128"/>
                <a:ea typeface="メイリオ" panose="020B0604030504040204" pitchFamily="50" charset="-128"/>
              </a:rPr>
              <a:t>大切にしていること</a:t>
            </a:r>
          </a:p>
        </p:txBody>
      </p:sp>
      <p:sp>
        <p:nvSpPr>
          <p:cNvPr id="7" name="テキスト ボックス 11">
            <a:extLst>
              <a:ext uri="{FF2B5EF4-FFF2-40B4-BE49-F238E27FC236}">
                <a16:creationId xmlns:a16="http://schemas.microsoft.com/office/drawing/2014/main" id="{855117AE-4EB8-407D-A0D4-D1898DE90D04}"/>
              </a:ext>
            </a:extLst>
          </p:cNvPr>
          <p:cNvSpPr txBox="1">
            <a:spLocks noChangeArrowheads="1"/>
          </p:cNvSpPr>
          <p:nvPr/>
        </p:nvSpPr>
        <p:spPr bwMode="auto">
          <a:xfrm>
            <a:off x="6173062" y="2363787"/>
            <a:ext cx="4402572" cy="315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ＭＳ Ｐゴシック" panose="020B0600070205080204" pitchFamily="50" charset="-128"/>
                <a:ea typeface="ＭＳ Ｐゴシック" panose="020B0600070205080204" pitchFamily="50" charset="-128"/>
                <a:cs typeface="+mn-cs"/>
              </a:defRPr>
            </a:lvl9pPr>
          </a:lstStyle>
          <a:p>
            <a:pPr algn="just" eaLnBrk="1" hangingPunct="1">
              <a:spcBef>
                <a:spcPts val="400"/>
              </a:spcBef>
              <a:buFontTx/>
              <a:buNone/>
            </a:pPr>
            <a:r>
              <a:rPr lang="ja-JP" altLang="en-US" sz="2200" dirty="0">
                <a:solidFill>
                  <a:srgbClr val="F4AECA"/>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できるだけの治療を受ける</a:t>
            </a:r>
          </a:p>
          <a:p>
            <a:pPr algn="just" eaLnBrk="1" hangingPunct="1">
              <a:spcBef>
                <a:spcPts val="400"/>
              </a:spcBef>
              <a:buFontTx/>
              <a:buNone/>
            </a:pPr>
            <a:r>
              <a:rPr lang="ja-JP" altLang="en-US" sz="2200" dirty="0">
                <a:solidFill>
                  <a:srgbClr val="F4AECA"/>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自然な形で過ごす</a:t>
            </a:r>
          </a:p>
          <a:p>
            <a:pPr algn="just" eaLnBrk="1" hangingPunct="1">
              <a:spcBef>
                <a:spcPts val="400"/>
              </a:spcBef>
              <a:buFontTx/>
              <a:buNone/>
            </a:pPr>
            <a:r>
              <a:rPr lang="ja-JP" altLang="en-US" sz="2200" dirty="0">
                <a:solidFill>
                  <a:srgbClr val="F4AECA"/>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伝えたいことを伝えておける</a:t>
            </a:r>
          </a:p>
          <a:p>
            <a:pPr algn="just" eaLnBrk="1" hangingPunct="1">
              <a:spcBef>
                <a:spcPts val="400"/>
              </a:spcBef>
              <a:buFontTx/>
              <a:buNone/>
            </a:pPr>
            <a:r>
              <a:rPr lang="ja-JP" altLang="en-US" sz="2200" dirty="0">
                <a:solidFill>
                  <a:srgbClr val="F4AECA"/>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先々のことを自分で決められる</a:t>
            </a:r>
          </a:p>
          <a:p>
            <a:pPr algn="just" eaLnBrk="1" hangingPunct="1">
              <a:spcBef>
                <a:spcPts val="400"/>
              </a:spcBef>
              <a:buFontTx/>
              <a:buNone/>
            </a:pPr>
            <a:r>
              <a:rPr lang="ja-JP" altLang="en-US" sz="2200" dirty="0">
                <a:solidFill>
                  <a:srgbClr val="F4AECA"/>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病気や死を意識しない</a:t>
            </a:r>
          </a:p>
          <a:p>
            <a:pPr algn="just" eaLnBrk="1" hangingPunct="1">
              <a:spcBef>
                <a:spcPts val="400"/>
              </a:spcBef>
              <a:buFontTx/>
              <a:buNone/>
            </a:pPr>
            <a:r>
              <a:rPr lang="ja-JP" altLang="en-US" sz="2200" dirty="0">
                <a:solidFill>
                  <a:srgbClr val="F4AECA"/>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他人に弱った姿を見せない</a:t>
            </a:r>
          </a:p>
          <a:p>
            <a:pPr algn="just" eaLnBrk="1" hangingPunct="1">
              <a:spcBef>
                <a:spcPts val="400"/>
              </a:spcBef>
              <a:buFontTx/>
              <a:buNone/>
            </a:pPr>
            <a:r>
              <a:rPr lang="ja-JP" altLang="en-US" sz="2200" dirty="0">
                <a:solidFill>
                  <a:srgbClr val="F4AECA"/>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生きている価値を感じられる</a:t>
            </a:r>
          </a:p>
          <a:p>
            <a:pPr algn="just" eaLnBrk="1" hangingPunct="1">
              <a:spcBef>
                <a:spcPts val="400"/>
              </a:spcBef>
              <a:buFontTx/>
              <a:buNone/>
            </a:pPr>
            <a:r>
              <a:rPr lang="ja-JP" altLang="en-US" sz="2200" dirty="0">
                <a:solidFill>
                  <a:srgbClr val="F4AECA"/>
                </a:solidFill>
                <a:latin typeface="メイリオ" panose="020B0604030504040204" pitchFamily="50" charset="-128"/>
                <a:ea typeface="メイリオ" panose="020B0604030504040204" pitchFamily="50" charset="-128"/>
              </a:rPr>
              <a:t>●</a:t>
            </a:r>
            <a:r>
              <a:rPr lang="ja-JP" altLang="en-US" sz="2200" dirty="0">
                <a:latin typeface="メイリオ" panose="020B0604030504040204" pitchFamily="50" charset="-128"/>
                <a:ea typeface="メイリオ" panose="020B0604030504040204" pitchFamily="50" charset="-128"/>
              </a:rPr>
              <a:t>信仰に支えられている</a:t>
            </a:r>
          </a:p>
        </p:txBody>
      </p:sp>
      <p:sp>
        <p:nvSpPr>
          <p:cNvPr id="3" name="四角形: 角を丸くする 2">
            <a:extLst>
              <a:ext uri="{FF2B5EF4-FFF2-40B4-BE49-F238E27FC236}">
                <a16:creationId xmlns:a16="http://schemas.microsoft.com/office/drawing/2014/main" id="{9FAA0976-3075-39BD-46E5-CB1028B7B8B0}"/>
              </a:ext>
            </a:extLst>
          </p:cNvPr>
          <p:cNvSpPr/>
          <p:nvPr/>
        </p:nvSpPr>
        <p:spPr>
          <a:xfrm>
            <a:off x="927408" y="4259767"/>
            <a:ext cx="4882377" cy="390292"/>
          </a:xfrm>
          <a:prstGeom prst="round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81941C49-12DB-5479-6A07-9204AB1461B7}"/>
              </a:ext>
            </a:extLst>
          </p:cNvPr>
          <p:cNvSpPr/>
          <p:nvPr/>
        </p:nvSpPr>
        <p:spPr>
          <a:xfrm>
            <a:off x="6173062" y="4300683"/>
            <a:ext cx="4171661" cy="390292"/>
          </a:xfrm>
          <a:prstGeom prst="round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911BE4E6-E982-78C6-6794-BC914553C941}"/>
              </a:ext>
            </a:extLst>
          </p:cNvPr>
          <p:cNvSpPr/>
          <p:nvPr/>
        </p:nvSpPr>
        <p:spPr>
          <a:xfrm>
            <a:off x="6173062" y="3869475"/>
            <a:ext cx="4171661" cy="390292"/>
          </a:xfrm>
          <a:prstGeom prst="round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B6EFBB69-A815-3304-8BF1-0297AFAFDB39}"/>
              </a:ext>
            </a:extLst>
          </p:cNvPr>
          <p:cNvSpPr/>
          <p:nvPr/>
        </p:nvSpPr>
        <p:spPr>
          <a:xfrm>
            <a:off x="6173062" y="3111192"/>
            <a:ext cx="4171661" cy="390292"/>
          </a:xfrm>
          <a:prstGeom prst="round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3061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2620E42-971C-5B3C-29F7-86BF37B4293C}"/>
              </a:ext>
            </a:extLst>
          </p:cNvPr>
          <p:cNvSpPr txBox="1"/>
          <p:nvPr/>
        </p:nvSpPr>
        <p:spPr>
          <a:xfrm>
            <a:off x="4573314" y="3167390"/>
            <a:ext cx="3045372" cy="523220"/>
          </a:xfrm>
          <a:prstGeom prst="rect">
            <a:avLst/>
          </a:prstGeom>
          <a:noFill/>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動画：みとりびと</a:t>
            </a:r>
          </a:p>
        </p:txBody>
      </p:sp>
    </p:spTree>
    <p:extLst>
      <p:ext uri="{BB962C8B-B14F-4D97-AF65-F5344CB8AC3E}">
        <p14:creationId xmlns:p14="http://schemas.microsoft.com/office/powerpoint/2010/main" val="1443277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70666D-4EE2-1457-BF71-53FE48C35ACE}"/>
              </a:ext>
            </a:extLst>
          </p:cNvPr>
          <p:cNvSpPr>
            <a:spLocks noGrp="1"/>
          </p:cNvSpPr>
          <p:nvPr>
            <p:ph type="title"/>
          </p:nvPr>
        </p:nvSpPr>
        <p:spPr/>
        <p:txBody>
          <a:bodyPr>
            <a:normAutofit/>
          </a:bodyPr>
          <a:lstStyle/>
          <a:p>
            <a:r>
              <a:rPr kumimoji="1" lang="ja-JP" altLang="en-US" sz="4000" dirty="0">
                <a:latin typeface="メイリオ" panose="020B0604030504040204" pitchFamily="50" charset="-128"/>
                <a:ea typeface="メイリオ" panose="020B0604030504040204" pitchFamily="50" charset="-128"/>
              </a:rPr>
              <a:t>「がん」ってどんなイメージ</a:t>
            </a:r>
          </a:p>
        </p:txBody>
      </p:sp>
      <p:graphicFrame>
        <p:nvGraphicFramePr>
          <p:cNvPr id="6" name="グラフ 5">
            <a:extLst>
              <a:ext uri="{FF2B5EF4-FFF2-40B4-BE49-F238E27FC236}">
                <a16:creationId xmlns:a16="http://schemas.microsoft.com/office/drawing/2014/main" id="{48D9728E-B965-4E0C-DCAB-F779FC78B3F3}"/>
              </a:ext>
            </a:extLst>
          </p:cNvPr>
          <p:cNvGraphicFramePr/>
          <p:nvPr>
            <p:extLst>
              <p:ext uri="{D42A27DB-BD31-4B8C-83A1-F6EECF244321}">
                <p14:modId xmlns:p14="http://schemas.microsoft.com/office/powerpoint/2010/main" val="3198148034"/>
              </p:ext>
            </p:extLst>
          </p:nvPr>
        </p:nvGraphicFramePr>
        <p:xfrm>
          <a:off x="2032000" y="1345833"/>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7" name="テキスト ボックス 6">
            <a:extLst>
              <a:ext uri="{FF2B5EF4-FFF2-40B4-BE49-F238E27FC236}">
                <a16:creationId xmlns:a16="http://schemas.microsoft.com/office/drawing/2014/main" id="{8286A4CF-9DB3-5180-0987-354AEDAC274A}"/>
              </a:ext>
            </a:extLst>
          </p:cNvPr>
          <p:cNvSpPr txBox="1"/>
          <p:nvPr/>
        </p:nvSpPr>
        <p:spPr>
          <a:xfrm>
            <a:off x="5923534" y="1997765"/>
            <a:ext cx="1508539" cy="338554"/>
          </a:xfrm>
          <a:prstGeom prst="rect">
            <a:avLst/>
          </a:prstGeom>
          <a:noFill/>
        </p:spPr>
        <p:txBody>
          <a:bodyPr wrap="square" rtlCol="0">
            <a:spAutoFit/>
          </a:bodyPr>
          <a:lstStyle/>
          <a:p>
            <a:r>
              <a:rPr kumimoji="1" lang="en-US" altLang="ja-JP" sz="1600" dirty="0">
                <a:solidFill>
                  <a:schemeClr val="bg1"/>
                </a:solidFill>
                <a:latin typeface="メイリオ" panose="020B0604030504040204" pitchFamily="50" charset="-128"/>
                <a:ea typeface="メイリオ" panose="020B0604030504040204" pitchFamily="50" charset="-128"/>
              </a:rPr>
              <a:t>63</a:t>
            </a:r>
            <a:r>
              <a:rPr kumimoji="1" lang="ja-JP" altLang="en-US" sz="1600" dirty="0">
                <a:solidFill>
                  <a:schemeClr val="bg1"/>
                </a:solidFill>
                <a:latin typeface="メイリオ" panose="020B0604030504040204" pitchFamily="50" charset="-128"/>
                <a:ea typeface="メイリオ" panose="020B0604030504040204" pitchFamily="50" charset="-128"/>
              </a:rPr>
              <a:t>（</a:t>
            </a:r>
            <a:r>
              <a:rPr kumimoji="1" lang="en-US" altLang="ja-JP" sz="1600" dirty="0">
                <a:solidFill>
                  <a:schemeClr val="bg1"/>
                </a:solidFill>
                <a:latin typeface="メイリオ" panose="020B0604030504040204" pitchFamily="50" charset="-128"/>
                <a:ea typeface="メイリオ" panose="020B0604030504040204" pitchFamily="50" charset="-128"/>
              </a:rPr>
              <a:t>41</a:t>
            </a:r>
            <a:r>
              <a:rPr lang="en-US" altLang="ja-JP" sz="1600" dirty="0">
                <a:solidFill>
                  <a:schemeClr val="bg1"/>
                </a:solidFill>
                <a:latin typeface="メイリオ" panose="020B0604030504040204" pitchFamily="50" charset="-128"/>
                <a:ea typeface="メイリオ" panose="020B0604030504040204" pitchFamily="50" charset="-128"/>
              </a:rPr>
              <a:t>.</a:t>
            </a:r>
            <a:r>
              <a:rPr kumimoji="1" lang="en-US" altLang="ja-JP" sz="1600" dirty="0">
                <a:solidFill>
                  <a:schemeClr val="bg1"/>
                </a:solidFill>
                <a:latin typeface="メイリオ" panose="020B0604030504040204" pitchFamily="50" charset="-128"/>
                <a:ea typeface="メイリオ" panose="020B0604030504040204" pitchFamily="50" charset="-128"/>
              </a:rPr>
              <a:t>7</a:t>
            </a:r>
            <a:r>
              <a:rPr kumimoji="1" lang="ja-JP" altLang="en-US" sz="1600" dirty="0">
                <a:solidFill>
                  <a:schemeClr val="bg1"/>
                </a:solidFill>
                <a:latin typeface="メイリオ" panose="020B0604030504040204" pitchFamily="50" charset="-128"/>
                <a:ea typeface="メイリオ" panose="020B0604030504040204" pitchFamily="50" charset="-128"/>
              </a:rPr>
              <a:t>％）</a:t>
            </a:r>
          </a:p>
        </p:txBody>
      </p:sp>
      <p:sp>
        <p:nvSpPr>
          <p:cNvPr id="8" name="テキスト ボックス 7">
            <a:extLst>
              <a:ext uri="{FF2B5EF4-FFF2-40B4-BE49-F238E27FC236}">
                <a16:creationId xmlns:a16="http://schemas.microsoft.com/office/drawing/2014/main" id="{AB67116C-2F99-63ED-5DFE-B3397DA53539}"/>
              </a:ext>
            </a:extLst>
          </p:cNvPr>
          <p:cNvSpPr txBox="1"/>
          <p:nvPr/>
        </p:nvSpPr>
        <p:spPr>
          <a:xfrm>
            <a:off x="5839442" y="3767599"/>
            <a:ext cx="1508539" cy="338554"/>
          </a:xfrm>
          <a:prstGeom prst="rect">
            <a:avLst/>
          </a:prstGeom>
          <a:noFill/>
        </p:spPr>
        <p:txBody>
          <a:bodyPr wrap="square" rtlCol="0">
            <a:spAutoFit/>
          </a:bodyPr>
          <a:lstStyle/>
          <a:p>
            <a:r>
              <a:rPr lang="en-US" altLang="ja-JP" sz="1600" dirty="0">
                <a:solidFill>
                  <a:schemeClr val="bg1"/>
                </a:solidFill>
                <a:latin typeface="メイリオ" panose="020B0604030504040204" pitchFamily="50" charset="-128"/>
                <a:ea typeface="メイリオ" panose="020B0604030504040204" pitchFamily="50" charset="-128"/>
              </a:rPr>
              <a:t>16</a:t>
            </a:r>
            <a:r>
              <a:rPr kumimoji="1" lang="ja-JP" altLang="en-US" sz="1600" dirty="0">
                <a:solidFill>
                  <a:schemeClr val="bg1"/>
                </a:solidFill>
                <a:latin typeface="メイリオ" panose="020B0604030504040204" pitchFamily="50" charset="-128"/>
                <a:ea typeface="メイリオ" panose="020B0604030504040204" pitchFamily="50" charset="-128"/>
              </a:rPr>
              <a:t>（</a:t>
            </a:r>
            <a:r>
              <a:rPr kumimoji="1" lang="en-US" altLang="ja-JP" sz="1600" dirty="0">
                <a:solidFill>
                  <a:schemeClr val="bg1"/>
                </a:solidFill>
                <a:latin typeface="メイリオ" panose="020B0604030504040204" pitchFamily="50" charset="-128"/>
                <a:ea typeface="メイリオ" panose="020B0604030504040204" pitchFamily="50" charset="-128"/>
              </a:rPr>
              <a:t>10</a:t>
            </a:r>
            <a:r>
              <a:rPr lang="en-US" altLang="ja-JP" sz="1600" dirty="0">
                <a:solidFill>
                  <a:schemeClr val="bg1"/>
                </a:solidFill>
                <a:latin typeface="メイリオ" panose="020B0604030504040204" pitchFamily="50" charset="-128"/>
                <a:ea typeface="メイリオ" panose="020B0604030504040204" pitchFamily="50" charset="-128"/>
              </a:rPr>
              <a:t>.6</a:t>
            </a:r>
            <a:r>
              <a:rPr kumimoji="1" lang="ja-JP" altLang="en-US" sz="1600" dirty="0">
                <a:solidFill>
                  <a:schemeClr val="bg1"/>
                </a:solidFill>
                <a:latin typeface="メイリオ" panose="020B0604030504040204" pitchFamily="50" charset="-128"/>
                <a:ea typeface="メイリオ" panose="020B0604030504040204" pitchFamily="50" charset="-128"/>
              </a:rPr>
              <a:t>％）</a:t>
            </a:r>
          </a:p>
        </p:txBody>
      </p:sp>
      <p:sp>
        <p:nvSpPr>
          <p:cNvPr id="9" name="テキスト ボックス 8">
            <a:extLst>
              <a:ext uri="{FF2B5EF4-FFF2-40B4-BE49-F238E27FC236}">
                <a16:creationId xmlns:a16="http://schemas.microsoft.com/office/drawing/2014/main" id="{125A43E9-924F-454D-28E6-BA44940C11E9}"/>
              </a:ext>
            </a:extLst>
          </p:cNvPr>
          <p:cNvSpPr txBox="1"/>
          <p:nvPr/>
        </p:nvSpPr>
        <p:spPr>
          <a:xfrm>
            <a:off x="5868577" y="2928318"/>
            <a:ext cx="1508539" cy="338554"/>
          </a:xfrm>
          <a:prstGeom prst="rect">
            <a:avLst/>
          </a:prstGeom>
          <a:noFill/>
        </p:spPr>
        <p:txBody>
          <a:bodyPr wrap="square" rtlCol="0">
            <a:spAutoFit/>
          </a:bodyPr>
          <a:lstStyle/>
          <a:p>
            <a:r>
              <a:rPr lang="en-US" altLang="ja-JP" sz="1600" dirty="0">
                <a:solidFill>
                  <a:schemeClr val="bg1"/>
                </a:solidFill>
                <a:latin typeface="メイリオ" panose="020B0604030504040204" pitchFamily="50" charset="-128"/>
                <a:ea typeface="メイリオ" panose="020B0604030504040204" pitchFamily="50" charset="-128"/>
              </a:rPr>
              <a:t>24</a:t>
            </a:r>
            <a:r>
              <a:rPr kumimoji="1" lang="ja-JP" altLang="en-US" sz="1600" dirty="0">
                <a:solidFill>
                  <a:schemeClr val="bg1"/>
                </a:solidFill>
                <a:latin typeface="メイリオ" panose="020B0604030504040204" pitchFamily="50" charset="-128"/>
                <a:ea typeface="メイリオ" panose="020B0604030504040204" pitchFamily="50" charset="-128"/>
              </a:rPr>
              <a:t>（</a:t>
            </a:r>
            <a:r>
              <a:rPr kumimoji="1" lang="en-US" altLang="ja-JP" sz="1600" dirty="0">
                <a:solidFill>
                  <a:schemeClr val="bg1"/>
                </a:solidFill>
                <a:latin typeface="メイリオ" panose="020B0604030504040204" pitchFamily="50" charset="-128"/>
                <a:ea typeface="メイリオ" panose="020B0604030504040204" pitchFamily="50" charset="-128"/>
              </a:rPr>
              <a:t>15</a:t>
            </a:r>
            <a:r>
              <a:rPr lang="en-US" altLang="ja-JP" sz="1600" dirty="0">
                <a:solidFill>
                  <a:schemeClr val="bg1"/>
                </a:solidFill>
                <a:latin typeface="メイリオ" panose="020B0604030504040204" pitchFamily="50" charset="-128"/>
                <a:ea typeface="メイリオ" panose="020B0604030504040204" pitchFamily="50" charset="-128"/>
              </a:rPr>
              <a:t>.9</a:t>
            </a:r>
            <a:r>
              <a:rPr kumimoji="1" lang="ja-JP" altLang="en-US" sz="1600" dirty="0">
                <a:solidFill>
                  <a:schemeClr val="bg1"/>
                </a:solidFill>
                <a:latin typeface="メイリオ" panose="020B0604030504040204" pitchFamily="50" charset="-128"/>
                <a:ea typeface="メイリオ" panose="020B0604030504040204" pitchFamily="50" charset="-128"/>
              </a:rPr>
              <a:t>％）</a:t>
            </a:r>
          </a:p>
        </p:txBody>
      </p:sp>
      <p:sp>
        <p:nvSpPr>
          <p:cNvPr id="10" name="テキスト ボックス 9">
            <a:extLst>
              <a:ext uri="{FF2B5EF4-FFF2-40B4-BE49-F238E27FC236}">
                <a16:creationId xmlns:a16="http://schemas.microsoft.com/office/drawing/2014/main" id="{FCC981EA-BD49-441C-178E-B1AD3FDC3FF1}"/>
              </a:ext>
            </a:extLst>
          </p:cNvPr>
          <p:cNvSpPr txBox="1"/>
          <p:nvPr/>
        </p:nvSpPr>
        <p:spPr>
          <a:xfrm>
            <a:off x="9533561" y="6333537"/>
            <a:ext cx="822185" cy="338554"/>
          </a:xfrm>
          <a:prstGeom prst="rect">
            <a:avLst/>
          </a:prstGeom>
          <a:noFill/>
        </p:spPr>
        <p:txBody>
          <a:bodyPr wrap="square" rtlCol="0">
            <a:spAutoFit/>
          </a:bodyPr>
          <a:lstStyle/>
          <a:p>
            <a:r>
              <a:rPr kumimoji="1" lang="ja-JP" altLang="en-US" sz="1600" dirty="0">
                <a:solidFill>
                  <a:schemeClr val="bg1"/>
                </a:solidFill>
                <a:latin typeface="メイリオ" panose="020B0604030504040204" pitchFamily="50" charset="-128"/>
                <a:ea typeface="メイリオ" panose="020B0604030504040204" pitchFamily="50" charset="-128"/>
              </a:rPr>
              <a:t>（名）</a:t>
            </a:r>
          </a:p>
        </p:txBody>
      </p:sp>
      <p:sp>
        <p:nvSpPr>
          <p:cNvPr id="12" name="テキスト ボックス 11">
            <a:extLst>
              <a:ext uri="{FF2B5EF4-FFF2-40B4-BE49-F238E27FC236}">
                <a16:creationId xmlns:a16="http://schemas.microsoft.com/office/drawing/2014/main" id="{023C2D21-389E-BBAB-DBDB-28D6DC71BE47}"/>
              </a:ext>
            </a:extLst>
          </p:cNvPr>
          <p:cNvSpPr txBox="1"/>
          <p:nvPr/>
        </p:nvSpPr>
        <p:spPr>
          <a:xfrm>
            <a:off x="5786894" y="5536339"/>
            <a:ext cx="1508539" cy="338554"/>
          </a:xfrm>
          <a:prstGeom prst="rect">
            <a:avLst/>
          </a:prstGeom>
          <a:noFill/>
        </p:spPr>
        <p:txBody>
          <a:bodyPr wrap="square" rtlCol="0">
            <a:spAutoFit/>
          </a:bodyPr>
          <a:lstStyle/>
          <a:p>
            <a:r>
              <a:rPr lang="en-US" altLang="ja-JP" sz="1600" dirty="0">
                <a:solidFill>
                  <a:schemeClr val="bg1"/>
                </a:solidFill>
                <a:latin typeface="メイリオ" panose="020B0604030504040204" pitchFamily="50" charset="-128"/>
                <a:ea typeface="メイリオ" panose="020B0604030504040204" pitchFamily="50" charset="-128"/>
              </a:rPr>
              <a:t>15</a:t>
            </a:r>
            <a:r>
              <a:rPr kumimoji="1" lang="ja-JP" altLang="en-US" sz="1600" dirty="0">
                <a:solidFill>
                  <a:schemeClr val="bg1"/>
                </a:solidFill>
                <a:latin typeface="メイリオ" panose="020B0604030504040204" pitchFamily="50" charset="-128"/>
                <a:ea typeface="メイリオ" panose="020B0604030504040204" pitchFamily="50" charset="-128"/>
              </a:rPr>
              <a:t>（</a:t>
            </a:r>
            <a:r>
              <a:rPr lang="en-US" altLang="ja-JP" sz="1600" dirty="0">
                <a:solidFill>
                  <a:schemeClr val="bg1"/>
                </a:solidFill>
                <a:latin typeface="メイリオ" panose="020B0604030504040204" pitchFamily="50" charset="-128"/>
                <a:ea typeface="メイリオ" panose="020B0604030504040204" pitchFamily="50" charset="-128"/>
              </a:rPr>
              <a:t>9.9</a:t>
            </a:r>
            <a:r>
              <a:rPr kumimoji="1" lang="ja-JP" altLang="en-US" sz="1600" dirty="0">
                <a:solidFill>
                  <a:schemeClr val="bg1"/>
                </a:solidFill>
                <a:latin typeface="メイリオ" panose="020B0604030504040204" pitchFamily="50" charset="-128"/>
                <a:ea typeface="メイリオ" panose="020B0604030504040204" pitchFamily="50" charset="-128"/>
              </a:rPr>
              <a:t>％）</a:t>
            </a:r>
          </a:p>
        </p:txBody>
      </p:sp>
      <p:sp>
        <p:nvSpPr>
          <p:cNvPr id="13" name="テキスト ボックス 12">
            <a:extLst>
              <a:ext uri="{FF2B5EF4-FFF2-40B4-BE49-F238E27FC236}">
                <a16:creationId xmlns:a16="http://schemas.microsoft.com/office/drawing/2014/main" id="{98F84EC5-1587-025F-07DC-8CDF99AB209D}"/>
              </a:ext>
            </a:extLst>
          </p:cNvPr>
          <p:cNvSpPr txBox="1"/>
          <p:nvPr/>
        </p:nvSpPr>
        <p:spPr>
          <a:xfrm>
            <a:off x="5807917" y="4675451"/>
            <a:ext cx="1508539" cy="338554"/>
          </a:xfrm>
          <a:prstGeom prst="rect">
            <a:avLst/>
          </a:prstGeom>
          <a:noFill/>
        </p:spPr>
        <p:txBody>
          <a:bodyPr wrap="square" rtlCol="0">
            <a:spAutoFit/>
          </a:bodyPr>
          <a:lstStyle/>
          <a:p>
            <a:r>
              <a:rPr lang="en-US" altLang="ja-JP" sz="1600" dirty="0">
                <a:solidFill>
                  <a:schemeClr val="bg1"/>
                </a:solidFill>
                <a:latin typeface="メイリオ" panose="020B0604030504040204" pitchFamily="50" charset="-128"/>
                <a:ea typeface="メイリオ" panose="020B0604030504040204" pitchFamily="50" charset="-128"/>
              </a:rPr>
              <a:t>15</a:t>
            </a:r>
            <a:r>
              <a:rPr kumimoji="1" lang="ja-JP" altLang="en-US" sz="1600" dirty="0">
                <a:solidFill>
                  <a:schemeClr val="bg1"/>
                </a:solidFill>
                <a:latin typeface="メイリオ" panose="020B0604030504040204" pitchFamily="50" charset="-128"/>
                <a:ea typeface="メイリオ" panose="020B0604030504040204" pitchFamily="50" charset="-128"/>
              </a:rPr>
              <a:t>（</a:t>
            </a:r>
            <a:r>
              <a:rPr lang="en-US" altLang="ja-JP" sz="1600" dirty="0">
                <a:solidFill>
                  <a:schemeClr val="bg1"/>
                </a:solidFill>
                <a:latin typeface="メイリオ" panose="020B0604030504040204" pitchFamily="50" charset="-128"/>
                <a:ea typeface="メイリオ" panose="020B0604030504040204" pitchFamily="50" charset="-128"/>
              </a:rPr>
              <a:t>9.9</a:t>
            </a:r>
            <a:r>
              <a:rPr kumimoji="1" lang="ja-JP" altLang="en-US" sz="1600" dirty="0">
                <a:solidFill>
                  <a:schemeClr val="bg1"/>
                </a:solidFill>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03006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67E5C3-4E7B-BC33-702E-928E832435AC}"/>
              </a:ext>
            </a:extLst>
          </p:cNvPr>
          <p:cNvSpPr>
            <a:spLocks noGrp="1"/>
          </p:cNvSpPr>
          <p:nvPr>
            <p:ph type="title"/>
          </p:nvPr>
        </p:nvSpPr>
        <p:spPr/>
        <p:txBody>
          <a:bodyPr>
            <a:normAutofit/>
          </a:bodyPr>
          <a:lstStyle/>
          <a:p>
            <a:r>
              <a:rPr kumimoji="1" lang="ja-JP" altLang="en-US" sz="4000" dirty="0">
                <a:latin typeface="メイリオ" panose="020B0604030504040204" pitchFamily="50" charset="-128"/>
                <a:ea typeface="メイリオ" panose="020B0604030504040204" pitchFamily="50" charset="-128"/>
              </a:rPr>
              <a:t>死因別に見た死亡率の年次推移</a:t>
            </a:r>
          </a:p>
        </p:txBody>
      </p:sp>
      <p:pic>
        <p:nvPicPr>
          <p:cNvPr id="1026" name="Picture 2" descr="死因別に見た死亡率の年次推移：「令和2年（2020年）人口動態 ...">
            <a:extLst>
              <a:ext uri="{FF2B5EF4-FFF2-40B4-BE49-F238E27FC236}">
                <a16:creationId xmlns:a16="http://schemas.microsoft.com/office/drawing/2014/main" id="{15562A93-58DD-8FF1-669F-4C8AB1F6C8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027" b="9119"/>
          <a:stretch/>
        </p:blipFill>
        <p:spPr bwMode="auto">
          <a:xfrm>
            <a:off x="1524000" y="1355833"/>
            <a:ext cx="9144000" cy="5339251"/>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68C3944-9A68-6342-517B-D6939CCF42F8}"/>
              </a:ext>
            </a:extLst>
          </p:cNvPr>
          <p:cNvSpPr txBox="1"/>
          <p:nvPr/>
        </p:nvSpPr>
        <p:spPr>
          <a:xfrm>
            <a:off x="9648497" y="6492875"/>
            <a:ext cx="2406869"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出典：厚生労働省 人口動態調査</a:t>
            </a:r>
          </a:p>
        </p:txBody>
      </p:sp>
      <p:sp>
        <p:nvSpPr>
          <p:cNvPr id="8" name="テキスト ボックス 7">
            <a:extLst>
              <a:ext uri="{FF2B5EF4-FFF2-40B4-BE49-F238E27FC236}">
                <a16:creationId xmlns:a16="http://schemas.microsoft.com/office/drawing/2014/main" id="{C33CC0DE-A33D-404A-B074-F236A3EED07D}"/>
              </a:ext>
            </a:extLst>
          </p:cNvPr>
          <p:cNvSpPr txBox="1"/>
          <p:nvPr/>
        </p:nvSpPr>
        <p:spPr>
          <a:xfrm>
            <a:off x="9385738" y="2265897"/>
            <a:ext cx="2123089" cy="830997"/>
          </a:xfrm>
          <a:prstGeom prst="rect">
            <a:avLst/>
          </a:prstGeom>
          <a:noFill/>
          <a:ln w="19050">
            <a:solidFill>
              <a:schemeClr val="accent1"/>
            </a:solidFill>
          </a:ln>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385,797</a:t>
            </a:r>
            <a:r>
              <a:rPr lang="ja-JP" altLang="en-US" sz="1600" dirty="0">
                <a:latin typeface="メイリオ" panose="020B0604030504040204" pitchFamily="50" charset="-128"/>
                <a:ea typeface="メイリオ" panose="020B0604030504040204" pitchFamily="50" charset="-128"/>
              </a:rPr>
              <a:t>人</a:t>
            </a:r>
            <a:endParaRPr lang="en-US" altLang="ja-JP" sz="1600" dirty="0">
              <a:latin typeface="メイリオ" panose="020B0604030504040204" pitchFamily="50" charset="-128"/>
              <a:ea typeface="メイリオ" panose="020B0604030504040204" pitchFamily="50" charset="-128"/>
            </a:endParaRPr>
          </a:p>
          <a:p>
            <a:r>
              <a:rPr kumimoji="1" lang="ja-JP" altLang="en-US" sz="1600" dirty="0">
                <a:latin typeface="メイリオ" panose="020B0604030504040204" pitchFamily="50" charset="-128"/>
                <a:ea typeface="メイリオ" panose="020B0604030504040204" pitchFamily="50" charset="-128"/>
              </a:rPr>
              <a:t>　男性：</a:t>
            </a:r>
            <a:r>
              <a:rPr kumimoji="1" lang="en-US" altLang="ja-JP" sz="1600" dirty="0">
                <a:latin typeface="メイリオ" panose="020B0604030504040204" pitchFamily="50" charset="-128"/>
                <a:ea typeface="メイリオ" panose="020B0604030504040204" pitchFamily="50" charset="-128"/>
              </a:rPr>
              <a:t>223,291</a:t>
            </a:r>
            <a:r>
              <a:rPr kumimoji="1" lang="ja-JP" altLang="en-US" sz="1600" dirty="0">
                <a:latin typeface="メイリオ" panose="020B0604030504040204" pitchFamily="50" charset="-128"/>
                <a:ea typeface="メイリオ" panose="020B0604030504040204" pitchFamily="50" charset="-128"/>
              </a:rPr>
              <a:t>人</a:t>
            </a:r>
            <a:endParaRPr kumimoji="1"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女性：</a:t>
            </a:r>
            <a:r>
              <a:rPr lang="en-US" altLang="ja-JP" sz="1600" dirty="0">
                <a:latin typeface="メイリオ" panose="020B0604030504040204" pitchFamily="50" charset="-128"/>
                <a:ea typeface="メイリオ" panose="020B0604030504040204" pitchFamily="50" charset="-128"/>
              </a:rPr>
              <a:t>162,506</a:t>
            </a:r>
            <a:r>
              <a:rPr lang="ja-JP" altLang="en-US" sz="1600" dirty="0">
                <a:latin typeface="メイリオ" panose="020B0604030504040204" pitchFamily="50" charset="-128"/>
                <a:ea typeface="メイリオ" panose="020B0604030504040204" pitchFamily="50" charset="-128"/>
              </a:rPr>
              <a:t>人</a:t>
            </a:r>
            <a:endParaRPr kumimoji="1" lang="ja-JP" altLang="en-US" sz="1600" dirty="0">
              <a:latin typeface="メイリオ" panose="020B0604030504040204" pitchFamily="50" charset="-128"/>
              <a:ea typeface="メイリオ" panose="020B0604030504040204" pitchFamily="50" charset="-128"/>
            </a:endParaRPr>
          </a:p>
        </p:txBody>
      </p:sp>
      <p:cxnSp>
        <p:nvCxnSpPr>
          <p:cNvPr id="4" name="直線コネクタ 3">
            <a:extLst>
              <a:ext uri="{FF2B5EF4-FFF2-40B4-BE49-F238E27FC236}">
                <a16:creationId xmlns:a16="http://schemas.microsoft.com/office/drawing/2014/main" id="{BE392155-0698-09CE-4D3A-70C6F911DA24}"/>
              </a:ext>
            </a:extLst>
          </p:cNvPr>
          <p:cNvCxnSpPr>
            <a:cxnSpLocks/>
          </p:cNvCxnSpPr>
          <p:nvPr/>
        </p:nvCxnSpPr>
        <p:spPr>
          <a:xfrm>
            <a:off x="5623015" y="1555531"/>
            <a:ext cx="0" cy="447741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3C1BDF65-2CA3-F109-DA83-67D4C7E6F12B}"/>
              </a:ext>
            </a:extLst>
          </p:cNvPr>
          <p:cNvCxnSpPr>
            <a:cxnSpLocks/>
          </p:cNvCxnSpPr>
          <p:nvPr/>
        </p:nvCxnSpPr>
        <p:spPr>
          <a:xfrm flipV="1">
            <a:off x="6022455" y="2144053"/>
            <a:ext cx="1481921" cy="107468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474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悲しい | 無料のAi・PNG白黒シルエットイラスト">
            <a:extLst>
              <a:ext uri="{FF2B5EF4-FFF2-40B4-BE49-F238E27FC236}">
                <a16:creationId xmlns:a16="http://schemas.microsoft.com/office/drawing/2014/main" id="{96FB7452-1A09-D83D-C1B6-36C98F870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6660" y="2000249"/>
            <a:ext cx="3898681" cy="389868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AF79792-96C0-3D40-F334-C0109E3768D5}"/>
              </a:ext>
            </a:extLst>
          </p:cNvPr>
          <p:cNvSpPr txBox="1"/>
          <p:nvPr/>
        </p:nvSpPr>
        <p:spPr>
          <a:xfrm>
            <a:off x="552450" y="2019300"/>
            <a:ext cx="3594210" cy="1938992"/>
          </a:xfrm>
          <a:prstGeom prst="rect">
            <a:avLst/>
          </a:prstGeom>
          <a:noFill/>
          <a:ln w="12700">
            <a:solidFill>
              <a:srgbClr val="00B050"/>
            </a:solidFill>
          </a:ln>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日本人が一生のうちに</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がんと診断される確率は</a:t>
            </a:r>
            <a:endParaRPr kumimoji="1"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男性</a:t>
            </a: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人に</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人</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女性</a:t>
            </a:r>
            <a:r>
              <a:rPr lang="en-US" altLang="ja-JP" sz="2400" dirty="0">
                <a:latin typeface="メイリオ" panose="020B0604030504040204" pitchFamily="50" charset="-128"/>
                <a:ea typeface="メイリオ" panose="020B0604030504040204" pitchFamily="50" charset="-128"/>
              </a:rPr>
              <a:t>2</a:t>
            </a:r>
            <a:r>
              <a:rPr lang="ja-JP" altLang="en-US" sz="2400" dirty="0">
                <a:latin typeface="メイリオ" panose="020B0604030504040204" pitchFamily="50" charset="-128"/>
                <a:ea typeface="メイリオ" panose="020B0604030504040204" pitchFamily="50" charset="-128"/>
              </a:rPr>
              <a:t>人に</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人</a:t>
            </a:r>
            <a:endParaRPr lang="en-US" altLang="ja-JP"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44832ABF-0637-FD15-D5A2-CB10CE64326A}"/>
              </a:ext>
            </a:extLst>
          </p:cNvPr>
          <p:cNvSpPr txBox="1"/>
          <p:nvPr/>
        </p:nvSpPr>
        <p:spPr>
          <a:xfrm>
            <a:off x="7753350" y="1859340"/>
            <a:ext cx="3755478" cy="1938992"/>
          </a:xfrm>
          <a:prstGeom prst="rect">
            <a:avLst/>
          </a:prstGeom>
          <a:noFill/>
          <a:ln w="12700">
            <a:solidFill>
              <a:srgbClr val="00B050"/>
            </a:solidFill>
          </a:ln>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日本人ががんで死亡する確率は</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男性</a:t>
            </a:r>
            <a:r>
              <a:rPr lang="en-US" altLang="ja-JP" sz="2400" dirty="0">
                <a:latin typeface="メイリオ" panose="020B0604030504040204" pitchFamily="50" charset="-128"/>
                <a:ea typeface="メイリオ" panose="020B0604030504040204" pitchFamily="50" charset="-128"/>
              </a:rPr>
              <a:t>4</a:t>
            </a:r>
            <a:r>
              <a:rPr lang="ja-JP" altLang="en-US" sz="2400" dirty="0">
                <a:latin typeface="メイリオ" panose="020B0604030504040204" pitchFamily="50" charset="-128"/>
                <a:ea typeface="メイリオ" panose="020B0604030504040204" pitchFamily="50" charset="-128"/>
              </a:rPr>
              <a:t>人に</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人</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女性</a:t>
            </a:r>
            <a:r>
              <a:rPr lang="en-US" altLang="ja-JP" sz="2400" dirty="0">
                <a:latin typeface="メイリオ" panose="020B0604030504040204" pitchFamily="50" charset="-128"/>
                <a:ea typeface="メイリオ" panose="020B0604030504040204" pitchFamily="50" charset="-128"/>
              </a:rPr>
              <a:t>6</a:t>
            </a:r>
            <a:r>
              <a:rPr lang="ja-JP" altLang="en-US" sz="2400" dirty="0">
                <a:latin typeface="メイリオ" panose="020B0604030504040204" pitchFamily="50" charset="-128"/>
                <a:ea typeface="メイリオ" panose="020B0604030504040204" pitchFamily="50" charset="-128"/>
              </a:rPr>
              <a:t>人に</a:t>
            </a:r>
            <a:r>
              <a:rPr lang="en-US" altLang="ja-JP" sz="2400" dirty="0">
                <a:latin typeface="メイリオ" panose="020B0604030504040204" pitchFamily="50" charset="-128"/>
                <a:ea typeface="メイリオ" panose="020B0604030504040204" pitchFamily="50" charset="-128"/>
              </a:rPr>
              <a:t>1</a:t>
            </a:r>
            <a:r>
              <a:rPr lang="ja-JP" altLang="en-US" sz="2400" dirty="0">
                <a:latin typeface="メイリオ" panose="020B0604030504040204" pitchFamily="50" charset="-128"/>
                <a:ea typeface="メイリオ" panose="020B0604030504040204" pitchFamily="50" charset="-128"/>
              </a:rPr>
              <a:t>人</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258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8ED3C77-DBBF-F766-6C9B-7E2F3C80E5B1}"/>
              </a:ext>
            </a:extLst>
          </p:cNvPr>
          <p:cNvSpPr txBox="1"/>
          <p:nvPr/>
        </p:nvSpPr>
        <p:spPr>
          <a:xfrm>
            <a:off x="361294" y="396500"/>
            <a:ext cx="4578570" cy="707886"/>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身近な</a:t>
            </a:r>
            <a:r>
              <a:rPr lang="ja-JP" altLang="en-US" sz="2000" dirty="0">
                <a:latin typeface="メイリオ" panose="020B0604030504040204" pitchFamily="50" charset="-128"/>
                <a:ea typeface="メイリオ" panose="020B0604030504040204" pitchFamily="50" charset="-128"/>
              </a:rPr>
              <a:t>人ががんになったことがある、または、かかっている人はいますか？</a:t>
            </a:r>
            <a:endParaRPr kumimoji="1" lang="en-US" altLang="ja-JP" sz="2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27CF2AF0-CB49-8B58-CC09-EE25ADB82C79}"/>
              </a:ext>
            </a:extLst>
          </p:cNvPr>
          <p:cNvSpPr txBox="1"/>
          <p:nvPr/>
        </p:nvSpPr>
        <p:spPr>
          <a:xfrm>
            <a:off x="7621971" y="2230552"/>
            <a:ext cx="3619500" cy="707886"/>
          </a:xfrm>
          <a:prstGeom prst="rect">
            <a:avLst/>
          </a:prstGeom>
          <a:noFill/>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身近な</a:t>
            </a:r>
            <a:r>
              <a:rPr lang="ja-JP" altLang="en-US" sz="2000" dirty="0">
                <a:latin typeface="メイリオ" panose="020B0604030504040204" pitchFamily="50" charset="-128"/>
                <a:ea typeface="メイリオ" panose="020B0604030504040204" pitchFamily="50" charset="-128"/>
              </a:rPr>
              <a:t>人にがんで亡くなった人はいますか？</a:t>
            </a:r>
            <a:endParaRPr kumimoji="1" lang="en-US" altLang="ja-JP" sz="2000" dirty="0">
              <a:latin typeface="メイリオ" panose="020B0604030504040204" pitchFamily="50" charset="-128"/>
              <a:ea typeface="メイリオ" panose="020B0604030504040204" pitchFamily="50" charset="-128"/>
            </a:endParaRPr>
          </a:p>
        </p:txBody>
      </p:sp>
      <p:grpSp>
        <p:nvGrpSpPr>
          <p:cNvPr id="2" name="グループ化 1">
            <a:extLst>
              <a:ext uri="{FF2B5EF4-FFF2-40B4-BE49-F238E27FC236}">
                <a16:creationId xmlns:a16="http://schemas.microsoft.com/office/drawing/2014/main" id="{6BC91017-84EB-F134-7008-4263A7D3A2DC}"/>
              </a:ext>
            </a:extLst>
          </p:cNvPr>
          <p:cNvGrpSpPr/>
          <p:nvPr/>
        </p:nvGrpSpPr>
        <p:grpSpPr>
          <a:xfrm>
            <a:off x="-475370" y="719666"/>
            <a:ext cx="6502400" cy="4334934"/>
            <a:chOff x="-475370" y="719666"/>
            <a:chExt cx="6502400" cy="4334934"/>
          </a:xfrm>
        </p:grpSpPr>
        <p:graphicFrame>
          <p:nvGraphicFramePr>
            <p:cNvPr id="6" name="グラフ 5">
              <a:extLst>
                <a:ext uri="{FF2B5EF4-FFF2-40B4-BE49-F238E27FC236}">
                  <a16:creationId xmlns:a16="http://schemas.microsoft.com/office/drawing/2014/main" id="{E3278C57-2029-55C1-6663-7DDC34C5482D}"/>
                </a:ext>
              </a:extLst>
            </p:cNvPr>
            <p:cNvGraphicFramePr/>
            <p:nvPr>
              <p:extLst>
                <p:ext uri="{D42A27DB-BD31-4B8C-83A1-F6EECF244321}">
                  <p14:modId xmlns:p14="http://schemas.microsoft.com/office/powerpoint/2010/main" val="1382334383"/>
                </p:ext>
              </p:extLst>
            </p:nvPr>
          </p:nvGraphicFramePr>
          <p:xfrm>
            <a:off x="-475370" y="719666"/>
            <a:ext cx="6502400" cy="433493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a:extLst>
                <a:ext uri="{FF2B5EF4-FFF2-40B4-BE49-F238E27FC236}">
                  <a16:creationId xmlns:a16="http://schemas.microsoft.com/office/drawing/2014/main" id="{FEBFB190-42C3-877A-E7BF-E2A265DEF535}"/>
                </a:ext>
              </a:extLst>
            </p:cNvPr>
            <p:cNvSpPr txBox="1"/>
            <p:nvPr/>
          </p:nvSpPr>
          <p:spPr>
            <a:xfrm>
              <a:off x="709447" y="1861220"/>
              <a:ext cx="1124607"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(36.4</a:t>
              </a:r>
              <a:r>
                <a:rPr lang="en-US" altLang="ja-JP" dirty="0">
                  <a:latin typeface="メイリオ" panose="020B0604030504040204" pitchFamily="50" charset="-128"/>
                  <a:ea typeface="メイリオ" panose="020B0604030504040204" pitchFamily="50" charset="-128"/>
                </a:rPr>
                <a:t>%)</a:t>
              </a:r>
            </a:p>
          </p:txBody>
        </p:sp>
      </p:grpSp>
      <p:grpSp>
        <p:nvGrpSpPr>
          <p:cNvPr id="3" name="グループ化 2">
            <a:extLst>
              <a:ext uri="{FF2B5EF4-FFF2-40B4-BE49-F238E27FC236}">
                <a16:creationId xmlns:a16="http://schemas.microsoft.com/office/drawing/2014/main" id="{9B74F134-D5CB-A78E-B6F9-F8A76C208740}"/>
              </a:ext>
            </a:extLst>
          </p:cNvPr>
          <p:cNvGrpSpPr/>
          <p:nvPr/>
        </p:nvGrpSpPr>
        <p:grpSpPr>
          <a:xfrm>
            <a:off x="6058773" y="2553718"/>
            <a:ext cx="6502400" cy="4334934"/>
            <a:chOff x="6058773" y="2553718"/>
            <a:chExt cx="6502400" cy="4334934"/>
          </a:xfrm>
        </p:grpSpPr>
        <p:graphicFrame>
          <p:nvGraphicFramePr>
            <p:cNvPr id="8" name="グラフ 7">
              <a:extLst>
                <a:ext uri="{FF2B5EF4-FFF2-40B4-BE49-F238E27FC236}">
                  <a16:creationId xmlns:a16="http://schemas.microsoft.com/office/drawing/2014/main" id="{6AC48D96-0E0F-50A0-FFB6-B5128EA385D9}"/>
                </a:ext>
              </a:extLst>
            </p:cNvPr>
            <p:cNvGraphicFramePr/>
            <p:nvPr>
              <p:extLst>
                <p:ext uri="{D42A27DB-BD31-4B8C-83A1-F6EECF244321}">
                  <p14:modId xmlns:p14="http://schemas.microsoft.com/office/powerpoint/2010/main" val="4160471022"/>
                </p:ext>
              </p:extLst>
            </p:nvPr>
          </p:nvGraphicFramePr>
          <p:xfrm>
            <a:off x="6058773" y="2553718"/>
            <a:ext cx="6502400" cy="4334934"/>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a:extLst>
                <a:ext uri="{FF2B5EF4-FFF2-40B4-BE49-F238E27FC236}">
                  <a16:creationId xmlns:a16="http://schemas.microsoft.com/office/drawing/2014/main" id="{106B86B2-EDFE-1A95-120C-0375F8A8DECA}"/>
                </a:ext>
              </a:extLst>
            </p:cNvPr>
            <p:cNvSpPr txBox="1"/>
            <p:nvPr/>
          </p:nvSpPr>
          <p:spPr>
            <a:xfrm>
              <a:off x="7893270" y="3489237"/>
              <a:ext cx="1124607" cy="369332"/>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rPr>
                <a:t>(21.2</a:t>
              </a:r>
              <a:r>
                <a:rPr lang="en-US" altLang="ja-JP" dirty="0">
                  <a:latin typeface="メイリオ" panose="020B0604030504040204" pitchFamily="50" charset="-128"/>
                  <a:ea typeface="メイリオ" panose="020B0604030504040204" pitchFamily="50" charset="-128"/>
                </a:rPr>
                <a:t>%)</a:t>
              </a:r>
            </a:p>
          </p:txBody>
        </p:sp>
      </p:grpSp>
    </p:spTree>
    <p:extLst>
      <p:ext uri="{BB962C8B-B14F-4D97-AF65-F5344CB8AC3E}">
        <p14:creationId xmlns:p14="http://schemas.microsoft.com/office/powerpoint/2010/main" val="76117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5B31A3-3B00-5541-7AE2-FF8B3C78249F}"/>
              </a:ext>
            </a:extLst>
          </p:cNvPr>
          <p:cNvSpPr>
            <a:spLocks noGrp="1"/>
          </p:cNvSpPr>
          <p:nvPr>
            <p:ph type="title"/>
          </p:nvPr>
        </p:nvSpPr>
        <p:spPr/>
        <p:txBody>
          <a:bodyPr>
            <a:normAutofit/>
          </a:bodyPr>
          <a:lstStyle/>
          <a:p>
            <a:r>
              <a:rPr kumimoji="1" lang="ja-JP" altLang="en-US" sz="4000" dirty="0">
                <a:latin typeface="メイリオ" panose="020B0604030504040204" pitchFamily="50" charset="-128"/>
                <a:ea typeface="メイリオ" panose="020B0604030504040204" pitchFamily="50" charset="-128"/>
              </a:rPr>
              <a:t>年齢調整死亡率</a:t>
            </a:r>
          </a:p>
        </p:txBody>
      </p:sp>
      <p:pic>
        <p:nvPicPr>
          <p:cNvPr id="3074" name="Picture 2" descr="部位別がんの統計｜がんについて｜がん対策推進企業アクション">
            <a:extLst>
              <a:ext uri="{FF2B5EF4-FFF2-40B4-BE49-F238E27FC236}">
                <a16:creationId xmlns:a16="http://schemas.microsoft.com/office/drawing/2014/main" id="{22A47E82-52BF-D2FD-585A-3022DE3DF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785" y="103994"/>
            <a:ext cx="6678638" cy="332693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部位別がんの統計｜がんについて｜がん対策推進企業アクション">
            <a:extLst>
              <a:ext uri="{FF2B5EF4-FFF2-40B4-BE49-F238E27FC236}">
                <a16:creationId xmlns:a16="http://schemas.microsoft.com/office/drawing/2014/main" id="{10229784-4D32-2380-C4C6-3E4346363F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0785" y="3517489"/>
            <a:ext cx="6678638" cy="331868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FB264DDA-8B2D-095D-7816-BBC36157BEE2}"/>
              </a:ext>
            </a:extLst>
          </p:cNvPr>
          <p:cNvSpPr txBox="1"/>
          <p:nvPr/>
        </p:nvSpPr>
        <p:spPr>
          <a:xfrm>
            <a:off x="10797722" y="278566"/>
            <a:ext cx="816209" cy="400110"/>
          </a:xfrm>
          <a:prstGeom prst="rect">
            <a:avLst/>
          </a:prstGeom>
          <a:noFill/>
          <a:ln w="19050">
            <a:solidFill>
              <a:schemeClr val="accent1"/>
            </a:solidFill>
          </a:ln>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男性</a:t>
            </a:r>
          </a:p>
        </p:txBody>
      </p:sp>
      <p:sp>
        <p:nvSpPr>
          <p:cNvPr id="5" name="テキスト ボックス 4">
            <a:extLst>
              <a:ext uri="{FF2B5EF4-FFF2-40B4-BE49-F238E27FC236}">
                <a16:creationId xmlns:a16="http://schemas.microsoft.com/office/drawing/2014/main" id="{7B03EFE6-EB82-38A7-9ABA-59EB689E9E29}"/>
              </a:ext>
            </a:extLst>
          </p:cNvPr>
          <p:cNvSpPr txBox="1"/>
          <p:nvPr/>
        </p:nvSpPr>
        <p:spPr>
          <a:xfrm>
            <a:off x="10797721" y="3605502"/>
            <a:ext cx="816209" cy="400110"/>
          </a:xfrm>
          <a:prstGeom prst="rect">
            <a:avLst/>
          </a:prstGeom>
          <a:noFill/>
          <a:ln w="19050">
            <a:solidFill>
              <a:srgbClr val="FF0000"/>
            </a:solidFill>
          </a:ln>
        </p:spPr>
        <p:txBody>
          <a:bodyPr wrap="square" rtlCol="0">
            <a:spAutoFit/>
          </a:bodyPr>
          <a:lstStyle/>
          <a:p>
            <a:r>
              <a:rPr kumimoji="1" lang="ja-JP" altLang="en-US" sz="2000" dirty="0">
                <a:latin typeface="メイリオ" panose="020B0604030504040204" pitchFamily="50" charset="-128"/>
                <a:ea typeface="メイリオ" panose="020B0604030504040204" pitchFamily="50" charset="-128"/>
              </a:rPr>
              <a:t>女性</a:t>
            </a:r>
          </a:p>
        </p:txBody>
      </p:sp>
      <p:sp>
        <p:nvSpPr>
          <p:cNvPr id="6" name="テキスト ボックス 5">
            <a:extLst>
              <a:ext uri="{FF2B5EF4-FFF2-40B4-BE49-F238E27FC236}">
                <a16:creationId xmlns:a16="http://schemas.microsoft.com/office/drawing/2014/main" id="{739A754B-A51D-6B88-12A3-BA396B6CB1E2}"/>
              </a:ext>
            </a:extLst>
          </p:cNvPr>
          <p:cNvSpPr txBox="1"/>
          <p:nvPr/>
        </p:nvSpPr>
        <p:spPr>
          <a:xfrm>
            <a:off x="552450" y="2019300"/>
            <a:ext cx="4198226" cy="1569660"/>
          </a:xfrm>
          <a:prstGeom prst="rect">
            <a:avLst/>
          </a:prstGeom>
          <a:noFill/>
          <a:ln w="12700">
            <a:solidFill>
              <a:srgbClr val="00B050"/>
            </a:solidFill>
          </a:ln>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年齢調整死亡率とは</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高齢化など年齢構成の変化の影響を取り除いたもの</a:t>
            </a:r>
            <a:endParaRPr lang="en-US" altLang="ja-JP"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F135F72-AFDE-064E-6892-1F6918718944}"/>
              </a:ext>
            </a:extLst>
          </p:cNvPr>
          <p:cNvSpPr txBox="1"/>
          <p:nvPr/>
        </p:nvSpPr>
        <p:spPr>
          <a:xfrm>
            <a:off x="3494688" y="6559170"/>
            <a:ext cx="1876097" cy="276999"/>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出典：がん情報サービス</a:t>
            </a:r>
          </a:p>
        </p:txBody>
      </p:sp>
      <p:pic>
        <p:nvPicPr>
          <p:cNvPr id="3" name="図 2">
            <a:extLst>
              <a:ext uri="{FF2B5EF4-FFF2-40B4-BE49-F238E27FC236}">
                <a16:creationId xmlns:a16="http://schemas.microsoft.com/office/drawing/2014/main" id="{104EC39C-7C59-4AAC-2C5A-30DE7900ECD7}"/>
              </a:ext>
            </a:extLst>
          </p:cNvPr>
          <p:cNvPicPr>
            <a:picLocks noChangeAspect="1"/>
          </p:cNvPicPr>
          <p:nvPr/>
        </p:nvPicPr>
        <p:blipFill>
          <a:blip r:embed="rId5"/>
          <a:stretch>
            <a:fillRect/>
          </a:stretch>
        </p:blipFill>
        <p:spPr>
          <a:xfrm>
            <a:off x="1771650" y="1226310"/>
            <a:ext cx="8648700" cy="4495800"/>
          </a:xfrm>
          <a:prstGeom prst="rect">
            <a:avLst/>
          </a:prstGeom>
          <a:ln>
            <a:noFill/>
          </a:ln>
          <a:effectLst>
            <a:softEdge rad="112500"/>
          </a:effectLst>
        </p:spPr>
      </p:pic>
    </p:spTree>
    <p:extLst>
      <p:ext uri="{BB962C8B-B14F-4D97-AF65-F5344CB8AC3E}">
        <p14:creationId xmlns:p14="http://schemas.microsoft.com/office/powerpoint/2010/main" val="381739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074"/>
                                        </p:tgtEl>
                                        <p:attrNameLst>
                                          <p:attrName>style.visibility</p:attrName>
                                        </p:attrNameLst>
                                      </p:cBhvr>
                                      <p:to>
                                        <p:strVal val="visible"/>
                                      </p:to>
                                    </p:set>
                                    <p:animEffect transition="in" filter="fade">
                                      <p:cBhvr>
                                        <p:cTn id="26" dur="500"/>
                                        <p:tgtEl>
                                          <p:spTgt spid="30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DA0B49-86CC-203E-E80E-5BD1DA1D6026}"/>
              </a:ext>
            </a:extLst>
          </p:cNvPr>
          <p:cNvSpPr>
            <a:spLocks noGrp="1"/>
          </p:cNvSpPr>
          <p:nvPr>
            <p:ph type="title"/>
          </p:nvPr>
        </p:nvSpPr>
        <p:spPr/>
        <p:txBody>
          <a:bodyPr/>
          <a:lstStyle/>
          <a:p>
            <a:endParaRPr kumimoji="1" lang="ja-JP" altLang="en-US"/>
          </a:p>
        </p:txBody>
      </p:sp>
      <p:grpSp>
        <p:nvGrpSpPr>
          <p:cNvPr id="6" name="グループ化 5">
            <a:extLst>
              <a:ext uri="{FF2B5EF4-FFF2-40B4-BE49-F238E27FC236}">
                <a16:creationId xmlns:a16="http://schemas.microsoft.com/office/drawing/2014/main" id="{432C885A-7B66-6320-0075-67E85391767F}"/>
              </a:ext>
            </a:extLst>
          </p:cNvPr>
          <p:cNvGrpSpPr/>
          <p:nvPr/>
        </p:nvGrpSpPr>
        <p:grpSpPr>
          <a:xfrm>
            <a:off x="6400800" y="2514600"/>
            <a:ext cx="5791200" cy="4343400"/>
            <a:chOff x="6400800" y="2514600"/>
            <a:chExt cx="5791200" cy="4343400"/>
          </a:xfrm>
        </p:grpSpPr>
        <p:pic>
          <p:nvPicPr>
            <p:cNvPr id="4098" name="Picture 2" descr="ガッツポーズをとる棒人間：イラスト無料">
              <a:extLst>
                <a:ext uri="{FF2B5EF4-FFF2-40B4-BE49-F238E27FC236}">
                  <a16:creationId xmlns:a16="http://schemas.microsoft.com/office/drawing/2014/main" id="{DB010555-4B7E-B9DB-AC71-AB7180A558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514600"/>
              <a:ext cx="5791200" cy="43434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a:extLst>
                <a:ext uri="{FF2B5EF4-FFF2-40B4-BE49-F238E27FC236}">
                  <a16:creationId xmlns:a16="http://schemas.microsoft.com/office/drawing/2014/main" id="{51336732-8D28-ACCF-13CC-AFF171108330}"/>
                </a:ext>
              </a:extLst>
            </p:cNvPr>
            <p:cNvSpPr/>
            <p:nvPr/>
          </p:nvSpPr>
          <p:spPr>
            <a:xfrm>
              <a:off x="8839200" y="4519448"/>
              <a:ext cx="903890" cy="2627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テキスト ボックス 3">
            <a:extLst>
              <a:ext uri="{FF2B5EF4-FFF2-40B4-BE49-F238E27FC236}">
                <a16:creationId xmlns:a16="http://schemas.microsoft.com/office/drawing/2014/main" id="{7EBB4A12-576C-3952-9ABF-3FC59BE95079}"/>
              </a:ext>
            </a:extLst>
          </p:cNvPr>
          <p:cNvSpPr txBox="1"/>
          <p:nvPr/>
        </p:nvSpPr>
        <p:spPr>
          <a:xfrm>
            <a:off x="552449" y="2019300"/>
            <a:ext cx="9484929" cy="1938992"/>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がんの罹患：</a:t>
            </a:r>
            <a:r>
              <a:rPr lang="en-US" altLang="ja-JP" sz="2400" dirty="0">
                <a:latin typeface="メイリオ" panose="020B0604030504040204" pitchFamily="50" charset="-128"/>
                <a:ea typeface="メイリオ" panose="020B0604030504040204" pitchFamily="50" charset="-128"/>
              </a:rPr>
              <a:t>2010</a:t>
            </a:r>
            <a:r>
              <a:rPr lang="ja-JP" altLang="en-US" sz="2400" dirty="0">
                <a:latin typeface="メイリオ" panose="020B0604030504040204" pitchFamily="50" charset="-128"/>
                <a:ea typeface="メイリオ" panose="020B0604030504040204" pitchFamily="50" charset="-128"/>
              </a:rPr>
              <a:t>年前後まで増加し、その後横ばい</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がんの死亡：</a:t>
            </a:r>
            <a:r>
              <a:rPr kumimoji="1" lang="en-US" altLang="ja-JP" sz="2400" dirty="0">
                <a:latin typeface="メイリオ" panose="020B0604030504040204" pitchFamily="50" charset="-128"/>
                <a:ea typeface="メイリオ" panose="020B0604030504040204" pitchFamily="50" charset="-128"/>
              </a:rPr>
              <a:t>1990</a:t>
            </a:r>
            <a:r>
              <a:rPr kumimoji="1" lang="ja-JP" altLang="en-US" sz="2400" dirty="0">
                <a:latin typeface="メイリオ" panose="020B0604030504040204" pitchFamily="50" charset="-128"/>
                <a:ea typeface="メイリオ" panose="020B0604030504040204" pitchFamily="50" charset="-128"/>
              </a:rPr>
              <a:t>年代半ばをピークに減少</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がんの生存率：多くの部位で上昇傾向</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35733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D32FBC-3A1A-46EF-ED57-315B64DE20B5}"/>
              </a:ext>
            </a:extLst>
          </p:cNvPr>
          <p:cNvSpPr>
            <a:spLocks noGrp="1"/>
          </p:cNvSpPr>
          <p:nvPr>
            <p:ph type="title"/>
          </p:nvPr>
        </p:nvSpPr>
        <p:spPr/>
        <p:txBody>
          <a:bodyPr>
            <a:normAutofit/>
          </a:bodyPr>
          <a:lstStyle/>
          <a:p>
            <a:r>
              <a:rPr kumimoji="1" lang="en-US" altLang="ja-JP" sz="4000" dirty="0">
                <a:latin typeface="メイリオ" panose="020B0604030504040204" pitchFamily="50" charset="-128"/>
                <a:ea typeface="メイリオ" panose="020B0604030504040204" pitchFamily="50" charset="-128"/>
              </a:rPr>
              <a:t>2018</a:t>
            </a:r>
            <a:r>
              <a:rPr kumimoji="1" lang="ja-JP" altLang="en-US" sz="4000" dirty="0">
                <a:latin typeface="メイリオ" panose="020B0604030504040204" pitchFamily="50" charset="-128"/>
                <a:ea typeface="メイリオ" panose="020B0604030504040204" pitchFamily="50" charset="-128"/>
              </a:rPr>
              <a:t>年 ノーベル生理学・医学賞</a:t>
            </a:r>
          </a:p>
        </p:txBody>
      </p:sp>
      <p:sp>
        <p:nvSpPr>
          <p:cNvPr id="3" name="コンテンツ プレースホルダー 2">
            <a:extLst>
              <a:ext uri="{FF2B5EF4-FFF2-40B4-BE49-F238E27FC236}">
                <a16:creationId xmlns:a16="http://schemas.microsoft.com/office/drawing/2014/main" id="{64D1CC54-DA9D-18FA-7697-A4355169446B}"/>
              </a:ext>
            </a:extLst>
          </p:cNvPr>
          <p:cNvSpPr>
            <a:spLocks noGrp="1"/>
          </p:cNvSpPr>
          <p:nvPr>
            <p:ph idx="1"/>
          </p:nvPr>
        </p:nvSpPr>
        <p:spPr>
          <a:xfrm>
            <a:off x="838200" y="1825625"/>
            <a:ext cx="4114800" cy="4351338"/>
          </a:xfrm>
        </p:spPr>
        <p:txBody>
          <a:bodyPr/>
          <a:lstStyle/>
          <a:p>
            <a:pPr marL="0" indent="0">
              <a:buNone/>
            </a:pPr>
            <a:r>
              <a:rPr kumimoji="1" lang="ja-JP" altLang="en-US" dirty="0">
                <a:latin typeface="メイリオ" panose="020B0604030504040204" pitchFamily="50" charset="-128"/>
                <a:ea typeface="メイリオ" panose="020B0604030504040204" pitchFamily="50" charset="-128"/>
              </a:rPr>
              <a:t>「免疫抑制の阻害によるがん治療法の発見」</a:t>
            </a:r>
            <a:endParaRPr kumimoji="1" lang="en-US" altLang="ja-JP"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pPr marL="0" indent="0">
              <a:buNone/>
            </a:pPr>
            <a:r>
              <a:rPr lang="ja-JP" altLang="en-US" dirty="0">
                <a:latin typeface="メイリオ" panose="020B0604030504040204" pitchFamily="50" charset="-128"/>
                <a:ea typeface="メイリオ" panose="020B0604030504040204" pitchFamily="50" charset="-128"/>
              </a:rPr>
              <a:t>がん治療に画期的な道「免疫療法」を拓いた</a:t>
            </a:r>
            <a:endParaRPr kumimoji="1" lang="ja-JP" altLang="en-US" dirty="0">
              <a:latin typeface="メイリオ" panose="020B0604030504040204" pitchFamily="50" charset="-128"/>
              <a:ea typeface="メイリオ" panose="020B0604030504040204" pitchFamily="50" charset="-128"/>
            </a:endParaRPr>
          </a:p>
        </p:txBody>
      </p:sp>
      <p:pic>
        <p:nvPicPr>
          <p:cNvPr id="2050" name="Picture 2" descr="本庶 佑特別教授 ノーベル生理学・医学賞 受賞特別鼎談 - 京都大学広報誌『紅萠』">
            <a:extLst>
              <a:ext uri="{FF2B5EF4-FFF2-40B4-BE49-F238E27FC236}">
                <a16:creationId xmlns:a16="http://schemas.microsoft.com/office/drawing/2014/main" id="{18BD2EC1-A7CF-7184-B9C9-6E5ACE1377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646" r="5771" b="7127"/>
          <a:stretch/>
        </p:blipFill>
        <p:spPr bwMode="auto">
          <a:xfrm>
            <a:off x="5421313" y="1287517"/>
            <a:ext cx="6607339" cy="557048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623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5854B9-0A7F-7EBA-ED3E-07552A822AF9}"/>
              </a:ext>
            </a:extLst>
          </p:cNvPr>
          <p:cNvSpPr>
            <a:spLocks noGrp="1"/>
          </p:cNvSpPr>
          <p:nvPr>
            <p:ph type="title"/>
          </p:nvPr>
        </p:nvSpPr>
        <p:spPr/>
        <p:txBody>
          <a:bodyPr>
            <a:normAutofit/>
          </a:bodyPr>
          <a:lstStyle/>
          <a:p>
            <a:r>
              <a:rPr kumimoji="1" lang="ja-JP" altLang="en-US" sz="4000" dirty="0">
                <a:latin typeface="メイリオ" panose="020B0604030504040204" pitchFamily="50" charset="-128"/>
                <a:ea typeface="メイリオ" panose="020B0604030504040204" pitchFamily="50" charset="-128"/>
              </a:rPr>
              <a:t>がん治療</a:t>
            </a:r>
          </a:p>
        </p:txBody>
      </p:sp>
      <p:pic>
        <p:nvPicPr>
          <p:cNvPr id="5122" name="Picture 2" descr="がんの三大治療とは｜がん治療の概要｜がんについて知る ...">
            <a:extLst>
              <a:ext uri="{FF2B5EF4-FFF2-40B4-BE49-F238E27FC236}">
                <a16:creationId xmlns:a16="http://schemas.microsoft.com/office/drawing/2014/main" id="{A5873E55-A2EC-C6F3-CEFB-1031E49095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12" y="1921751"/>
            <a:ext cx="6572250" cy="4371975"/>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角を丸めた四角形 3">
            <a:extLst>
              <a:ext uri="{FF2B5EF4-FFF2-40B4-BE49-F238E27FC236}">
                <a16:creationId xmlns:a16="http://schemas.microsoft.com/office/drawing/2014/main" id="{144A556D-05D3-CBE8-D54F-8C74D8B1E646}"/>
              </a:ext>
            </a:extLst>
          </p:cNvPr>
          <p:cNvSpPr/>
          <p:nvPr/>
        </p:nvSpPr>
        <p:spPr>
          <a:xfrm>
            <a:off x="9948892" y="1690688"/>
            <a:ext cx="1347295" cy="1053224"/>
          </a:xfrm>
          <a:prstGeom prst="wedgeRoundRectCallout">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髪の毛が抜ける</a:t>
            </a:r>
          </a:p>
        </p:txBody>
      </p:sp>
      <p:sp>
        <p:nvSpPr>
          <p:cNvPr id="5" name="吹き出し: 角を丸めた四角形 4">
            <a:extLst>
              <a:ext uri="{FF2B5EF4-FFF2-40B4-BE49-F238E27FC236}">
                <a16:creationId xmlns:a16="http://schemas.microsoft.com/office/drawing/2014/main" id="{61B61FC0-12F9-D2D7-AEDE-5FAD89FB3C83}"/>
              </a:ext>
            </a:extLst>
          </p:cNvPr>
          <p:cNvSpPr/>
          <p:nvPr/>
        </p:nvSpPr>
        <p:spPr>
          <a:xfrm>
            <a:off x="7268342" y="1678345"/>
            <a:ext cx="1645830" cy="1053224"/>
          </a:xfrm>
          <a:prstGeom prst="wedgeRoundRectCallout">
            <a:avLst>
              <a:gd name="adj1" fmla="val 31533"/>
              <a:gd name="adj2" fmla="val 78467"/>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rPr>
              <a:t>治療が大変そう</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6" name="吹き出し: 角を丸めた四角形 5">
            <a:extLst>
              <a:ext uri="{FF2B5EF4-FFF2-40B4-BE49-F238E27FC236}">
                <a16:creationId xmlns:a16="http://schemas.microsoft.com/office/drawing/2014/main" id="{0599F478-AF03-2FA6-1257-97A27E2D399B}"/>
              </a:ext>
            </a:extLst>
          </p:cNvPr>
          <p:cNvSpPr/>
          <p:nvPr/>
        </p:nvSpPr>
        <p:spPr>
          <a:xfrm>
            <a:off x="6136702" y="5439651"/>
            <a:ext cx="1954555" cy="1053224"/>
          </a:xfrm>
          <a:prstGeom prst="wedgeRoundRectCallout">
            <a:avLst>
              <a:gd name="adj1" fmla="val 49073"/>
              <a:gd name="adj2" fmla="val -74215"/>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rPr>
              <a:t>抗がん剤治療がすごく痛い</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sp>
        <p:nvSpPr>
          <p:cNvPr id="7" name="吹き出し: 角を丸めた四角形 6">
            <a:extLst>
              <a:ext uri="{FF2B5EF4-FFF2-40B4-BE49-F238E27FC236}">
                <a16:creationId xmlns:a16="http://schemas.microsoft.com/office/drawing/2014/main" id="{85C5ACD4-0BE8-128E-3D72-24F1A1094170}"/>
              </a:ext>
            </a:extLst>
          </p:cNvPr>
          <p:cNvSpPr/>
          <p:nvPr/>
        </p:nvSpPr>
        <p:spPr>
          <a:xfrm>
            <a:off x="7037169" y="3818347"/>
            <a:ext cx="806013" cy="578781"/>
          </a:xfrm>
          <a:prstGeom prst="wedgeRoundRectCallout">
            <a:avLst>
              <a:gd name="adj1" fmla="val 88702"/>
              <a:gd name="adj2" fmla="val 24365"/>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辛い</a:t>
            </a:r>
          </a:p>
        </p:txBody>
      </p:sp>
      <p:sp>
        <p:nvSpPr>
          <p:cNvPr id="8" name="吹き出し: 角を丸めた四角形 7">
            <a:extLst>
              <a:ext uri="{FF2B5EF4-FFF2-40B4-BE49-F238E27FC236}">
                <a16:creationId xmlns:a16="http://schemas.microsoft.com/office/drawing/2014/main" id="{16491E90-EC0C-4ED9-C84E-91B3B363B860}"/>
              </a:ext>
            </a:extLst>
          </p:cNvPr>
          <p:cNvSpPr/>
          <p:nvPr/>
        </p:nvSpPr>
        <p:spPr>
          <a:xfrm>
            <a:off x="10997761" y="3654314"/>
            <a:ext cx="757729" cy="626708"/>
          </a:xfrm>
          <a:prstGeom prst="wedgeRoundRectCallout">
            <a:avLst>
              <a:gd name="adj1" fmla="val -73542"/>
              <a:gd name="adj2" fmla="val 8834"/>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メイリオ" panose="020B0604030504040204" pitchFamily="50" charset="-128"/>
                <a:ea typeface="メイリオ" panose="020B0604030504040204" pitchFamily="50" charset="-128"/>
              </a:rPr>
              <a:t>危険</a:t>
            </a:r>
          </a:p>
        </p:txBody>
      </p:sp>
      <p:sp>
        <p:nvSpPr>
          <p:cNvPr id="9" name="吹き出し: 角を丸めた四角形 8">
            <a:extLst>
              <a:ext uri="{FF2B5EF4-FFF2-40B4-BE49-F238E27FC236}">
                <a16:creationId xmlns:a16="http://schemas.microsoft.com/office/drawing/2014/main" id="{738D3EBD-CBD0-DCAF-1293-9E6679B097AD}"/>
              </a:ext>
            </a:extLst>
          </p:cNvPr>
          <p:cNvSpPr/>
          <p:nvPr/>
        </p:nvSpPr>
        <p:spPr>
          <a:xfrm>
            <a:off x="8875025" y="5767114"/>
            <a:ext cx="1645830" cy="896445"/>
          </a:xfrm>
          <a:prstGeom prst="wedgeRoundRectCallout">
            <a:avLst>
              <a:gd name="adj1" fmla="val -17001"/>
              <a:gd name="adj2" fmla="val -73504"/>
              <a:gd name="adj3" fmla="val 16667"/>
            </a:avLst>
          </a:prstGeom>
          <a:noFill/>
          <a:ln>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メイリオ" panose="020B0604030504040204" pitchFamily="50" charset="-128"/>
                <a:ea typeface="メイリオ" panose="020B0604030504040204" pitchFamily="50" charset="-128"/>
              </a:rPr>
              <a:t>手術しないといけない</a:t>
            </a:r>
            <a:endParaRPr kumimoji="1" lang="ja-JP" altLang="en-US" sz="2000" dirty="0">
              <a:solidFill>
                <a:schemeClr val="tx1"/>
              </a:solidFill>
              <a:latin typeface="メイリオ" panose="020B0604030504040204" pitchFamily="50" charset="-128"/>
              <a:ea typeface="メイリオ" panose="020B0604030504040204" pitchFamily="50" charset="-128"/>
            </a:endParaRPr>
          </a:p>
        </p:txBody>
      </p:sp>
      <p:pic>
        <p:nvPicPr>
          <p:cNvPr id="5124" name="Picture 4" descr="中学生の無料イラスト | フリーイラスト素材集 ジャパクリップ">
            <a:extLst>
              <a:ext uri="{FF2B5EF4-FFF2-40B4-BE49-F238E27FC236}">
                <a16:creationId xmlns:a16="http://schemas.microsoft.com/office/drawing/2014/main" id="{5310421E-C464-5ABE-E740-373C63826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014" y="3009517"/>
            <a:ext cx="1954555" cy="2606073"/>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E23C37A7-8C22-1BA8-AF78-111679C485CE}"/>
              </a:ext>
            </a:extLst>
          </p:cNvPr>
          <p:cNvPicPr>
            <a:picLocks noChangeAspect="1"/>
          </p:cNvPicPr>
          <p:nvPr/>
        </p:nvPicPr>
        <p:blipFill>
          <a:blip r:embed="rId5"/>
          <a:stretch>
            <a:fillRect/>
          </a:stretch>
        </p:blipFill>
        <p:spPr>
          <a:xfrm>
            <a:off x="1558600" y="1223908"/>
            <a:ext cx="3846046" cy="5439651"/>
          </a:xfrm>
          <a:prstGeom prst="rect">
            <a:avLst/>
          </a:prstGeom>
          <a:ln>
            <a:noFill/>
          </a:ln>
          <a:effectLst>
            <a:softEdge rad="112500"/>
          </a:effectLst>
        </p:spPr>
      </p:pic>
      <p:pic>
        <p:nvPicPr>
          <p:cNvPr id="10" name="図 9">
            <a:extLst>
              <a:ext uri="{FF2B5EF4-FFF2-40B4-BE49-F238E27FC236}">
                <a16:creationId xmlns:a16="http://schemas.microsoft.com/office/drawing/2014/main" id="{B750A69A-6494-3616-9E92-9448992C5508}"/>
              </a:ext>
            </a:extLst>
          </p:cNvPr>
          <p:cNvPicPr>
            <a:picLocks noChangeAspect="1"/>
          </p:cNvPicPr>
          <p:nvPr/>
        </p:nvPicPr>
        <p:blipFill>
          <a:blip r:embed="rId6"/>
          <a:stretch>
            <a:fillRect/>
          </a:stretch>
        </p:blipFill>
        <p:spPr>
          <a:xfrm>
            <a:off x="714567" y="1551918"/>
            <a:ext cx="3269603" cy="4519243"/>
          </a:xfrm>
          <a:prstGeom prst="rect">
            <a:avLst/>
          </a:prstGeom>
          <a:ln>
            <a:noFill/>
          </a:ln>
          <a:effectLst>
            <a:softEdge rad="112500"/>
          </a:effectLst>
        </p:spPr>
      </p:pic>
    </p:spTree>
    <p:extLst>
      <p:ext uri="{BB962C8B-B14F-4D97-AF65-F5344CB8AC3E}">
        <p14:creationId xmlns:p14="http://schemas.microsoft.com/office/powerpoint/2010/main" val="304664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821</Words>
  <Application>Microsoft Office PowerPoint</Application>
  <PresentationFormat>ワイド画面</PresentationFormat>
  <Paragraphs>151</Paragraphs>
  <Slides>18</Slides>
  <Notes>18</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18</vt:i4>
      </vt:variant>
    </vt:vector>
  </HeadingPairs>
  <TitlesOfParts>
    <vt:vector size="28" baseType="lpstr">
      <vt:lpstr>HGPｺﾞｼｯｸE</vt:lpstr>
      <vt:lpstr>ＭＳ Ｐゴシック</vt:lpstr>
      <vt:lpstr>メイリオ</vt:lpstr>
      <vt:lpstr>游ゴシック</vt:lpstr>
      <vt:lpstr>游ゴシック Light</vt:lpstr>
      <vt:lpstr>Arial</vt:lpstr>
      <vt:lpstr>Calibri</vt:lpstr>
      <vt:lpstr>Wingdings</vt:lpstr>
      <vt:lpstr>Office テーマ</vt:lpstr>
      <vt:lpstr>1_Office テーマ</vt:lpstr>
      <vt:lpstr>がんと付き合いながら 今を生きる</vt:lpstr>
      <vt:lpstr>「がん」ってどんなイメージ</vt:lpstr>
      <vt:lpstr>死因別に見た死亡率の年次推移</vt:lpstr>
      <vt:lpstr>PowerPoint プレゼンテーション</vt:lpstr>
      <vt:lpstr>PowerPoint プレゼンテーション</vt:lpstr>
      <vt:lpstr>年齢調整死亡率</vt:lpstr>
      <vt:lpstr>PowerPoint プレゼンテーション</vt:lpstr>
      <vt:lpstr>2018年 ノーベル生理学・医学賞</vt:lpstr>
      <vt:lpstr>がん治療</vt:lpstr>
      <vt:lpstr>がんの発生要因と予防</vt:lpstr>
      <vt:lpstr>がん検診受診率の推移</vt:lpstr>
      <vt:lpstr>たばことがん</vt:lpstr>
      <vt:lpstr>PowerPoint プレゼンテーション</vt:lpstr>
      <vt:lpstr>平均寿命と健康寿命</vt:lpstr>
      <vt:lpstr>PowerPoint プレゼンテーション</vt:lpstr>
      <vt:lpstr>疾病と死への軌跡</vt:lpstr>
      <vt:lpstr>日本人にとっての望ましい死　</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がんと付き合いながら 今を生きる</dc:title>
  <dc:creator>高木 寛之</dc:creator>
  <cp:lastModifiedBy>高木 寛之</cp:lastModifiedBy>
  <cp:revision>34</cp:revision>
  <dcterms:created xsi:type="dcterms:W3CDTF">2024-07-01T00:44:02Z</dcterms:created>
  <dcterms:modified xsi:type="dcterms:W3CDTF">2025-03-25T01:17:13Z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2025-03-25T01:17:08Z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283a5c67-25e8-47c1-9c4f-b57dd348ee25</vt:lpwstr>
  </property>
  <property fmtid="{D5CDD505-2E9C-101B-9397-08002B2CF9AE}" pid="8" name="MSIP_Label_defa4170-0d19-0005-0004-bc88714345d2_ContentBits">
    <vt:lpwstr>0</vt:lpwstr>
  </property>
</Properties>
</file>