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2"/>
  </p:notesMasterIdLst>
  <p:sldIdLst>
    <p:sldId id="256" r:id="rId5"/>
    <p:sldId id="257" r:id="rId6"/>
    <p:sldId id="259" r:id="rId7"/>
    <p:sldId id="260" r:id="rId8"/>
    <p:sldId id="261" r:id="rId9"/>
    <p:sldId id="262"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360F3-4C2C-5422-D7AB-2ED7D5A184D0}" name="Gifu" initials="G" userId="Gif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AC1D-5E7D-489A-8AC8-6D81F0F8547A}" type="datetimeFigureOut">
              <a:rPr kumimoji="1" lang="ja-JP" altLang="en-US" smtClean="0"/>
              <a:t>2025/1/17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8FE7E-B589-4BA0-9DCF-9718CEB94CDE}" type="slidenum">
              <a:rPr kumimoji="1" lang="ja-JP" altLang="en-US" smtClean="0"/>
              <a:t>‹#›</a:t>
            </a:fld>
            <a:endParaRPr kumimoji="1" lang="ja-JP" altLang="en-US"/>
          </a:p>
        </p:txBody>
      </p:sp>
    </p:spTree>
    <p:extLst>
      <p:ext uri="{BB962C8B-B14F-4D97-AF65-F5344CB8AC3E}">
        <p14:creationId xmlns:p14="http://schemas.microsoft.com/office/powerpoint/2010/main" val="1251239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541D983-AF66-428C-B6A4-2CB15F249F1B}"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56226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F07C47-8DF2-4702-957B-6FBB11F61200}"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15487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9A7075-DB29-4B9F-969C-95DAA5313BEE}"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5267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C4EBED-39C5-49BD-A3CE-3406F3985FE2}"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415263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F206C1-7F44-416C-A862-FAC2549DA487}"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60607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3602C6F-2378-4C2A-AF7D-E492630021FE}"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9651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DDB177-7E73-45A1-A2F7-95ABCD3773B9}" type="datetime1">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81134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0DBE4EA-BC56-4A82-A48E-825AC3699A65}" type="datetime1">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15102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F1BFA-C5FC-452F-9B99-2A55AD8197D8}" type="datetime1">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209824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B8125A7-CFF5-4C9A-B414-3964B86A0743}"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418252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8F6572-C4FE-43BE-AFE9-F1BD78283CC7}"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50959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70089-899C-4925-9BC6-6C0D16E1CBBC}" type="datetime1">
              <a:rPr kumimoji="1" lang="ja-JP" altLang="en-US" smtClean="0"/>
              <a:t>2025/1/17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863716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7D0D883-2E77-41B9-ABDE-D2B2F7E4BFD6}"/>
              </a:ext>
            </a:extLst>
          </p:cNvPr>
          <p:cNvSpPr>
            <a:spLocks noGrp="1"/>
          </p:cNvSpPr>
          <p:nvPr>
            <p:ph type="ctrTitle"/>
          </p:nvPr>
        </p:nvSpPr>
        <p:spPr>
          <a:xfrm>
            <a:off x="1531854" y="2687319"/>
            <a:ext cx="6080289" cy="1483359"/>
          </a:xfrm>
        </p:spPr>
        <p:txBody>
          <a:bodyPr anchor="t">
            <a:noAutofit/>
          </a:bodyPr>
          <a:lstStyle/>
          <a:p>
            <a:r>
              <a:rPr lang="ja-JP" altLang="en-US" sz="6600" dirty="0">
                <a:latin typeface="BIZ UDP明朝 Medium" panose="02020500000000000000" pitchFamily="18" charset="-128"/>
                <a:ea typeface="BIZ UDP明朝 Medium" panose="02020500000000000000" pitchFamily="18" charset="-128"/>
              </a:rPr>
              <a:t>ワンクリックの罠</a:t>
            </a:r>
            <a:endParaRPr kumimoji="1" lang="ja-JP" altLang="en-US" sz="6600" dirty="0">
              <a:latin typeface="BIZ UDP明朝 Medium" panose="02020500000000000000" pitchFamily="18" charset="-128"/>
              <a:ea typeface="BIZ UDP明朝 Medium" panose="02020500000000000000" pitchFamily="18" charset="-128"/>
            </a:endParaRPr>
          </a:p>
        </p:txBody>
      </p:sp>
      <p:sp>
        <p:nvSpPr>
          <p:cNvPr id="5" name="字幕 2">
            <a:extLst>
              <a:ext uri="{FF2B5EF4-FFF2-40B4-BE49-F238E27FC236}">
                <a16:creationId xmlns:a16="http://schemas.microsoft.com/office/drawing/2014/main" id="{D76C164C-331E-4C6B-B9E4-BA5A8CC14EF0}"/>
              </a:ext>
            </a:extLst>
          </p:cNvPr>
          <p:cNvSpPr>
            <a:spLocks noGrp="1"/>
          </p:cNvSpPr>
          <p:nvPr>
            <p:ph type="subTitle" idx="1"/>
          </p:nvPr>
        </p:nvSpPr>
        <p:spPr>
          <a:xfrm>
            <a:off x="1846736" y="3793660"/>
            <a:ext cx="5450526" cy="594042"/>
          </a:xfrm>
        </p:spPr>
        <p:txBody>
          <a:bodyPr>
            <a:normAutofit/>
          </a:bodyPr>
          <a:lstStyle/>
          <a:p>
            <a:r>
              <a:rPr kumimoji="1" lang="ja-JP" altLang="en-US" sz="1800" b="1" dirty="0"/>
              <a:t>～ </a:t>
            </a:r>
            <a:r>
              <a:rPr lang="ja-JP" altLang="en-US" sz="1800" b="1" dirty="0"/>
              <a:t>ワンクリック詐欺</a:t>
            </a:r>
            <a:r>
              <a:rPr kumimoji="1" lang="ja-JP" altLang="en-US" sz="1800" b="1" dirty="0"/>
              <a:t>に注意しましょう！ ～</a:t>
            </a:r>
          </a:p>
        </p:txBody>
      </p:sp>
      <p:pic>
        <p:nvPicPr>
          <p:cNvPr id="6" name="図 5">
            <a:extLst>
              <a:ext uri="{FF2B5EF4-FFF2-40B4-BE49-F238E27FC236}">
                <a16:creationId xmlns:a16="http://schemas.microsoft.com/office/drawing/2014/main" id="{9DCB05B9-962A-4D3E-B1C5-17A9F176E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42" y="2312982"/>
            <a:ext cx="989253" cy="2232034"/>
          </a:xfrm>
          <a:prstGeom prst="rect">
            <a:avLst/>
          </a:prstGeom>
        </p:spPr>
      </p:pic>
      <p:pic>
        <p:nvPicPr>
          <p:cNvPr id="7" name="図 6">
            <a:extLst>
              <a:ext uri="{FF2B5EF4-FFF2-40B4-BE49-F238E27FC236}">
                <a16:creationId xmlns:a16="http://schemas.microsoft.com/office/drawing/2014/main" id="{4FB3DBEE-CA2D-4D8E-A61A-20C747C12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739533" y="-859209"/>
            <a:ext cx="2404467" cy="6015671"/>
          </a:xfrm>
          <a:prstGeom prst="rect">
            <a:avLst/>
          </a:prstGeom>
        </p:spPr>
      </p:pic>
    </p:spTree>
    <p:extLst>
      <p:ext uri="{BB962C8B-B14F-4D97-AF65-F5344CB8AC3E}">
        <p14:creationId xmlns:p14="http://schemas.microsoft.com/office/powerpoint/2010/main" val="182342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F7FDD8A9-6978-4BB4-899E-20C0F032AB51}"/>
              </a:ext>
            </a:extLst>
          </p:cNvPr>
          <p:cNvSpPr>
            <a:spLocks noGrp="1"/>
          </p:cNvSpPr>
          <p:nvPr>
            <p:ph type="subTitle" idx="1"/>
          </p:nvPr>
        </p:nvSpPr>
        <p:spPr>
          <a:xfrm>
            <a:off x="166719" y="800884"/>
            <a:ext cx="8810562" cy="677460"/>
          </a:xfrm>
          <a:effectLst/>
        </p:spPr>
        <p:txBody>
          <a:bodyPr>
            <a:noAutofit/>
          </a:bodyPr>
          <a:lstStyle/>
          <a:p>
            <a:r>
              <a:rPr kumimoji="1" lang="ja-JP" altLang="en-US" sz="3800" b="1" dirty="0">
                <a:solidFill>
                  <a:srgbClr val="FF0000"/>
                </a:solidFill>
                <a:latin typeface="BIZ UDPゴシック" panose="020B0400000000000000" pitchFamily="50" charset="-128"/>
                <a:ea typeface="BIZ UDPゴシック" panose="020B0400000000000000" pitchFamily="50" charset="-128"/>
              </a:rPr>
              <a:t>一度クリック</a:t>
            </a:r>
            <a:r>
              <a:rPr kumimoji="1" lang="ja-JP" altLang="en-US" sz="3800" b="1" dirty="0">
                <a:latin typeface="BIZ UDPゴシック" panose="020B0400000000000000" pitchFamily="50" charset="-128"/>
                <a:ea typeface="BIZ UDPゴシック" panose="020B0400000000000000" pitchFamily="50" charset="-128"/>
              </a:rPr>
              <a:t>しただけで</a:t>
            </a:r>
            <a:r>
              <a:rPr kumimoji="1" lang="ja-JP" altLang="en-US" sz="3800" b="1" dirty="0">
                <a:solidFill>
                  <a:srgbClr val="FF0000"/>
                </a:solidFill>
                <a:latin typeface="BIZ UDPゴシック" panose="020B0400000000000000" pitchFamily="50" charset="-128"/>
                <a:ea typeface="BIZ UDPゴシック" panose="020B0400000000000000" pitchFamily="50" charset="-128"/>
              </a:rPr>
              <a:t>「登録完了」</a:t>
            </a:r>
            <a:r>
              <a:rPr kumimoji="1" lang="ja-JP" altLang="en-US" sz="3800" b="1" dirty="0">
                <a:latin typeface="BIZ UDPゴシック" panose="020B0400000000000000" pitchFamily="50" charset="-128"/>
                <a:ea typeface="BIZ UDPゴシック" panose="020B0400000000000000" pitchFamily="50" charset="-128"/>
              </a:rPr>
              <a:t>、　</a:t>
            </a:r>
            <a:r>
              <a:rPr kumimoji="1" lang="ja-JP" altLang="en-US" sz="3800" b="1" dirty="0">
                <a:solidFill>
                  <a:srgbClr val="FF0000"/>
                </a:solidFill>
                <a:latin typeface="BIZ UDPゴシック" panose="020B0400000000000000" pitchFamily="50" charset="-128"/>
                <a:ea typeface="BIZ UDPゴシック" panose="020B0400000000000000" pitchFamily="50" charset="-128"/>
              </a:rPr>
              <a:t>「高額な料金請求」</a:t>
            </a:r>
            <a:r>
              <a:rPr kumimoji="1" lang="ja-JP" altLang="en-US" sz="3800" b="1" dirty="0">
                <a:latin typeface="BIZ UDPゴシック" panose="020B0400000000000000" pitchFamily="50" charset="-128"/>
                <a:ea typeface="BIZ UDPゴシック" panose="020B0400000000000000" pitchFamily="50" charset="-128"/>
              </a:rPr>
              <a:t>は</a:t>
            </a:r>
            <a:r>
              <a:rPr kumimoji="1" lang="ja-JP" altLang="en-US" sz="3800" b="1" dirty="0">
                <a:solidFill>
                  <a:srgbClr val="FF0000"/>
                </a:solidFill>
                <a:latin typeface="BIZ UDPゴシック" panose="020B0400000000000000" pitchFamily="50" charset="-128"/>
                <a:ea typeface="BIZ UDPゴシック" panose="020B0400000000000000" pitchFamily="50" charset="-128"/>
              </a:rPr>
              <a:t>詐欺！</a:t>
            </a:r>
          </a:p>
        </p:txBody>
      </p:sp>
      <p:sp>
        <p:nvSpPr>
          <p:cNvPr id="12" name="テキスト ボックス 11">
            <a:extLst>
              <a:ext uri="{FF2B5EF4-FFF2-40B4-BE49-F238E27FC236}">
                <a16:creationId xmlns:a16="http://schemas.microsoft.com/office/drawing/2014/main" id="{255D2367-4831-4EF8-985C-F2FB02D6B22F}"/>
              </a:ext>
            </a:extLst>
          </p:cNvPr>
          <p:cNvSpPr txBox="1"/>
          <p:nvPr/>
        </p:nvSpPr>
        <p:spPr>
          <a:xfrm>
            <a:off x="4722829" y="2407102"/>
            <a:ext cx="3912124" cy="3170099"/>
          </a:xfrm>
          <a:prstGeom prst="rect">
            <a:avLst/>
          </a:prstGeom>
          <a:noFill/>
          <a:effectLst/>
        </p:spPr>
        <p:txBody>
          <a:bodyPr wrap="square" rtlCol="0">
            <a:spAutoFit/>
          </a:bodyPr>
          <a:lstStyle/>
          <a:p>
            <a:r>
              <a:rPr lang="en-US" altLang="ja-JP" sz="2000" dirty="0">
                <a:latin typeface="BIZ UDPゴシック" panose="020B0400000000000000" pitchFamily="50" charset="-128"/>
                <a:ea typeface="BIZ UDPゴシック" panose="020B0400000000000000" pitchFamily="50" charset="-128"/>
              </a:rPr>
              <a:t>Web</a:t>
            </a:r>
            <a:r>
              <a:rPr lang="ja-JP" altLang="en-US" sz="2000" dirty="0">
                <a:latin typeface="BIZ UDPゴシック" panose="020B0400000000000000" pitchFamily="50" charset="-128"/>
                <a:ea typeface="BIZ UDPゴシック" panose="020B0400000000000000" pitchFamily="50" charset="-128"/>
              </a:rPr>
              <a:t>サイトや電子メール、</a:t>
            </a:r>
            <a:r>
              <a:rPr lang="en-US" altLang="ja-JP" sz="2000" dirty="0">
                <a:latin typeface="BIZ UDPゴシック" panose="020B0400000000000000" pitchFamily="50" charset="-128"/>
                <a:ea typeface="BIZ UDPゴシック" panose="020B0400000000000000" pitchFamily="50" charset="-128"/>
              </a:rPr>
              <a:t>SMS</a:t>
            </a:r>
            <a:r>
              <a:rPr lang="ja-JP" altLang="en-US" sz="2000" dirty="0">
                <a:latin typeface="BIZ UDPゴシック" panose="020B0400000000000000" pitchFamily="50" charset="-128"/>
                <a:ea typeface="BIZ UDPゴシック" panose="020B0400000000000000" pitchFamily="50" charset="-128"/>
              </a:rPr>
              <a:t>などのメッセージに記載された</a:t>
            </a:r>
            <a:r>
              <a:rPr lang="en-US" altLang="ja-JP" sz="20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を一度クリックしただけで、一方的にサービスへの入会などの契約成立を宣言され、</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多額の料金の支払いを</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求められるという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ワンクリック詐欺</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による被害が増加</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しています。</a:t>
            </a:r>
            <a:endParaRPr lang="en-US" altLang="ja-JP" sz="2000" dirty="0">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52BE175-2FD8-4C5A-AEBF-A830805B6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2166" y="4015174"/>
            <a:ext cx="751958" cy="1807898"/>
          </a:xfrm>
          <a:prstGeom prst="rect">
            <a:avLst/>
          </a:prstGeom>
        </p:spPr>
      </p:pic>
      <p:pic>
        <p:nvPicPr>
          <p:cNvPr id="3" name="図 2">
            <a:extLst>
              <a:ext uri="{FF2B5EF4-FFF2-40B4-BE49-F238E27FC236}">
                <a16:creationId xmlns:a16="http://schemas.microsoft.com/office/drawing/2014/main" id="{626AADFC-BEAB-4EA2-B4F2-86B44A2FF35C}"/>
              </a:ext>
            </a:extLst>
          </p:cNvPr>
          <p:cNvPicPr>
            <a:picLocks noChangeAspect="1"/>
          </p:cNvPicPr>
          <p:nvPr/>
        </p:nvPicPr>
        <p:blipFill>
          <a:blip r:embed="rId4"/>
          <a:stretch>
            <a:fillRect/>
          </a:stretch>
        </p:blipFill>
        <p:spPr>
          <a:xfrm>
            <a:off x="735289" y="2407102"/>
            <a:ext cx="3491849" cy="3195244"/>
          </a:xfrm>
          <a:prstGeom prst="rect">
            <a:avLst/>
          </a:prstGeom>
        </p:spPr>
      </p:pic>
    </p:spTree>
    <p:extLst>
      <p:ext uri="{BB962C8B-B14F-4D97-AF65-F5344CB8AC3E}">
        <p14:creationId xmlns:p14="http://schemas.microsoft.com/office/powerpoint/2010/main" val="46672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 name="字幕 2">
            <a:extLst>
              <a:ext uri="{FF2B5EF4-FFF2-40B4-BE49-F238E27FC236}">
                <a16:creationId xmlns:a16="http://schemas.microsoft.com/office/drawing/2014/main" id="{807E34DC-72C5-4070-830B-05DC0E64AD40}"/>
              </a:ext>
            </a:extLst>
          </p:cNvPr>
          <p:cNvSpPr>
            <a:spLocks noGrp="1"/>
          </p:cNvSpPr>
          <p:nvPr>
            <p:ph type="subTitle" idx="1"/>
          </p:nvPr>
        </p:nvSpPr>
        <p:spPr>
          <a:xfrm>
            <a:off x="-103696" y="655273"/>
            <a:ext cx="9351390" cy="677460"/>
          </a:xfrm>
          <a:effectLst/>
        </p:spPr>
        <p:txBody>
          <a:bodyPr>
            <a:noAutofit/>
          </a:bodyPr>
          <a:lstStyle/>
          <a:p>
            <a:r>
              <a:rPr kumimoji="1" lang="ja-JP" altLang="en-US" sz="2500" b="1" dirty="0">
                <a:latin typeface="BIZ UDPゴシック" panose="020B0400000000000000" pitchFamily="50" charset="-128"/>
                <a:ea typeface="BIZ UDPゴシック" panose="020B0400000000000000" pitchFamily="50" charset="-128"/>
              </a:rPr>
              <a:t>表示された電話番号に連絡してはいけません　　　　　　　　　　　　　</a:t>
            </a:r>
            <a:r>
              <a:rPr lang="ja-JP" altLang="en-US" sz="2500" b="1" dirty="0">
                <a:latin typeface="BIZ UDPゴシック" panose="020B0400000000000000" pitchFamily="50" charset="-128"/>
                <a:ea typeface="BIZ UDPゴシック" panose="020B0400000000000000" pitchFamily="50" charset="-128"/>
              </a:rPr>
              <a:t>安易に個人情報を伝えたり、お金を払ったりしてはいけません</a:t>
            </a:r>
            <a:endParaRPr kumimoji="1" lang="en-US" altLang="ja-JP" sz="2500" b="1"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1FADB95B-61A1-4910-881B-F9ED4B05500C}"/>
              </a:ext>
            </a:extLst>
          </p:cNvPr>
          <p:cNvPicPr>
            <a:picLocks noChangeAspect="1"/>
          </p:cNvPicPr>
          <p:nvPr/>
        </p:nvPicPr>
        <p:blipFill>
          <a:blip r:embed="rId3"/>
          <a:stretch>
            <a:fillRect/>
          </a:stretch>
        </p:blipFill>
        <p:spPr>
          <a:xfrm>
            <a:off x="922213" y="1516447"/>
            <a:ext cx="7299571" cy="4703864"/>
          </a:xfrm>
          <a:prstGeom prst="rect">
            <a:avLst/>
          </a:prstGeom>
        </p:spPr>
      </p:pic>
      <p:pic>
        <p:nvPicPr>
          <p:cNvPr id="11" name="図 10">
            <a:extLst>
              <a:ext uri="{FF2B5EF4-FFF2-40B4-BE49-F238E27FC236}">
                <a16:creationId xmlns:a16="http://schemas.microsoft.com/office/drawing/2014/main" id="{99DEBDC0-D08D-4E56-9C52-DD80EE7C0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824" y="2715101"/>
            <a:ext cx="2978870" cy="3505210"/>
          </a:xfrm>
          <a:prstGeom prst="rect">
            <a:avLst/>
          </a:prstGeom>
        </p:spPr>
      </p:pic>
    </p:spTree>
    <p:extLst>
      <p:ext uri="{BB962C8B-B14F-4D97-AF65-F5344CB8AC3E}">
        <p14:creationId xmlns:p14="http://schemas.microsoft.com/office/powerpoint/2010/main" val="237514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8C7C57A-90E3-4386-B29E-E5A5FF1A01AC}"/>
              </a:ext>
            </a:extLst>
          </p:cNvPr>
          <p:cNvSpPr/>
          <p:nvPr/>
        </p:nvSpPr>
        <p:spPr>
          <a:xfrm>
            <a:off x="254524" y="1866507"/>
            <a:ext cx="8606672" cy="4125985"/>
          </a:xfrm>
          <a:prstGeom prst="rect">
            <a:avLst/>
          </a:prstGeom>
          <a:solidFill>
            <a:schemeClr val="accent4">
              <a:lumMod val="20000"/>
              <a:lumOff val="80000"/>
              <a:alpha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C605501-B343-4ED6-8858-641B7F92BE99}"/>
              </a:ext>
            </a:extLst>
          </p:cNvPr>
          <p:cNvSpPr txBox="1"/>
          <p:nvPr/>
        </p:nvSpPr>
        <p:spPr>
          <a:xfrm>
            <a:off x="793256" y="2108019"/>
            <a:ext cx="7841695" cy="2246769"/>
          </a:xfrm>
          <a:prstGeom prst="rect">
            <a:avLst/>
          </a:prstGeom>
          <a:noFill/>
        </p:spPr>
        <p:txBody>
          <a:bodyPr wrap="square" rtlCol="0">
            <a:spAutoFit/>
          </a:bodyPr>
          <a:lstStyle/>
          <a:p>
            <a:r>
              <a:rPr lang="ja-JP" altLang="en-US" sz="4000" b="1" dirty="0">
                <a:solidFill>
                  <a:srgbClr val="FF0000"/>
                </a:solidFill>
                <a:latin typeface="BIZ UDPゴシック" panose="020B0400000000000000" pitchFamily="50" charset="-128"/>
                <a:ea typeface="BIZ UDPゴシック" panose="020B0400000000000000" pitchFamily="50" charset="-128"/>
              </a:rPr>
              <a:t>消費者ホットライン　</a:t>
            </a:r>
            <a:endParaRPr lang="en-US" altLang="ja-JP" sz="4000" b="1" dirty="0">
              <a:solidFill>
                <a:srgbClr val="FF0000"/>
              </a:solidFill>
              <a:latin typeface="BIZ UDPゴシック" panose="020B0400000000000000" pitchFamily="50" charset="-128"/>
              <a:ea typeface="BIZ UDPゴシック" panose="020B0400000000000000" pitchFamily="50" charset="-128"/>
            </a:endParaRPr>
          </a:p>
          <a:p>
            <a:r>
              <a:rPr lang="ja-JP" altLang="en-US" sz="4000" b="1" dirty="0">
                <a:solidFill>
                  <a:srgbClr val="FF0000"/>
                </a:solidFill>
                <a:latin typeface="BIZ UDPゴシック" panose="020B0400000000000000" pitchFamily="50" charset="-128"/>
                <a:ea typeface="BIZ UDPゴシック" panose="020B0400000000000000" pitchFamily="50" charset="-128"/>
              </a:rPr>
              <a:t>　　　　　</a:t>
            </a:r>
            <a:r>
              <a:rPr lang="ja-JP" altLang="en-US" sz="6000" b="1" dirty="0">
                <a:solidFill>
                  <a:srgbClr val="FF0000"/>
                </a:solidFill>
                <a:latin typeface="BIZ UDPゴシック" panose="020B0400000000000000" pitchFamily="50" charset="-128"/>
                <a:ea typeface="BIZ UDPゴシック" panose="020B0400000000000000" pitchFamily="50" charset="-128"/>
              </a:rPr>
              <a:t>１８８（いやや！）</a:t>
            </a:r>
          </a:p>
          <a:p>
            <a:endParaRPr kumimoji="1" lang="ja-JP" altLang="en-US" sz="4000" dirty="0">
              <a:solidFill>
                <a:srgbClr val="FF0000"/>
              </a:solidFill>
            </a:endParaRPr>
          </a:p>
        </p:txBody>
      </p:sp>
      <p:sp>
        <p:nvSpPr>
          <p:cNvPr id="15" name="テキスト ボックス 14">
            <a:extLst>
              <a:ext uri="{FF2B5EF4-FFF2-40B4-BE49-F238E27FC236}">
                <a16:creationId xmlns:a16="http://schemas.microsoft.com/office/drawing/2014/main" id="{A637103C-FF0C-4304-ACA2-7826BCA1B324}"/>
              </a:ext>
            </a:extLst>
          </p:cNvPr>
          <p:cNvSpPr txBox="1"/>
          <p:nvPr/>
        </p:nvSpPr>
        <p:spPr>
          <a:xfrm>
            <a:off x="783828" y="3923625"/>
            <a:ext cx="7841695" cy="1908215"/>
          </a:xfrm>
          <a:prstGeom prst="rect">
            <a:avLst/>
          </a:prstGeom>
          <a:noFill/>
        </p:spPr>
        <p:txBody>
          <a:bodyPr wrap="square" rtlCol="0">
            <a:spAutoFit/>
          </a:bodyPr>
          <a:lstStyle/>
          <a:p>
            <a:r>
              <a:rPr lang="ja-JP" altLang="en-US" sz="4000" b="1" dirty="0">
                <a:solidFill>
                  <a:srgbClr val="FF0000"/>
                </a:solidFill>
                <a:latin typeface="BIZ UDPゴシック" panose="020B0400000000000000" pitchFamily="50" charset="-128"/>
                <a:ea typeface="BIZ UDPゴシック" panose="020B0400000000000000" pitchFamily="50" charset="-128"/>
              </a:rPr>
              <a:t>岐阜県県民生活相談センター　</a:t>
            </a:r>
            <a:endParaRPr lang="en-US" altLang="ja-JP" sz="4000" b="1" dirty="0">
              <a:solidFill>
                <a:srgbClr val="FF0000"/>
              </a:solidFill>
              <a:latin typeface="BIZ UDPゴシック" panose="020B0400000000000000" pitchFamily="50" charset="-128"/>
              <a:ea typeface="BIZ UDPゴシック" panose="020B0400000000000000" pitchFamily="50" charset="-128"/>
            </a:endParaRPr>
          </a:p>
          <a:p>
            <a:r>
              <a:rPr lang="ja-JP" altLang="en-US" sz="6000" b="1">
                <a:solidFill>
                  <a:srgbClr val="FF0000"/>
                </a:solidFill>
                <a:latin typeface="BIZ UDPゴシック" panose="020B0400000000000000" pitchFamily="50" charset="-128"/>
                <a:ea typeface="BIZ UDPゴシック" panose="020B0400000000000000" pitchFamily="50" charset="-128"/>
              </a:rPr>
              <a:t>０５８－２７７－１００３</a:t>
            </a:r>
            <a:endParaRPr lang="ja-JP" altLang="en-US" sz="6000" b="1" dirty="0">
              <a:solidFill>
                <a:srgbClr val="FF0000"/>
              </a:solidFill>
              <a:latin typeface="BIZ UDPゴシック" panose="020B0400000000000000" pitchFamily="50" charset="-128"/>
              <a:ea typeface="BIZ UDPゴシック" panose="020B0400000000000000" pitchFamily="50" charset="-128"/>
            </a:endParaRPr>
          </a:p>
          <a:p>
            <a:endParaRPr kumimoji="1" lang="ja-JP" altLang="en-US" dirty="0">
              <a:solidFill>
                <a:srgbClr val="FF0000"/>
              </a:solidFill>
            </a:endParaRPr>
          </a:p>
        </p:txBody>
      </p:sp>
      <p:sp>
        <p:nvSpPr>
          <p:cNvPr id="18" name="正方形/長方形 17">
            <a:extLst>
              <a:ext uri="{FF2B5EF4-FFF2-40B4-BE49-F238E27FC236}">
                <a16:creationId xmlns:a16="http://schemas.microsoft.com/office/drawing/2014/main" id="{48D656DA-4B0F-42F4-B673-E85F128779FB}"/>
              </a:ext>
            </a:extLst>
          </p:cNvPr>
          <p:cNvSpPr/>
          <p:nvPr/>
        </p:nvSpPr>
        <p:spPr>
          <a:xfrm>
            <a:off x="254524" y="716436"/>
            <a:ext cx="8606672" cy="895547"/>
          </a:xfrm>
          <a:prstGeom prst="rect">
            <a:avLst/>
          </a:pr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字幕 2">
            <a:extLst>
              <a:ext uri="{FF2B5EF4-FFF2-40B4-BE49-F238E27FC236}">
                <a16:creationId xmlns:a16="http://schemas.microsoft.com/office/drawing/2014/main" id="{2C9511A6-2988-467B-9327-C6713450C6E3}"/>
              </a:ext>
            </a:extLst>
          </p:cNvPr>
          <p:cNvSpPr txBox="1">
            <a:spLocks/>
          </p:cNvSpPr>
          <p:nvPr/>
        </p:nvSpPr>
        <p:spPr>
          <a:xfrm>
            <a:off x="2569724" y="856081"/>
            <a:ext cx="4792610" cy="41273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200" b="1" dirty="0">
                <a:solidFill>
                  <a:schemeClr val="bg1"/>
                </a:solidFill>
                <a:latin typeface="BIZ UDPゴシック" panose="020B0400000000000000" pitchFamily="50" charset="-128"/>
                <a:ea typeface="BIZ UDPゴシック" panose="020B0400000000000000" pitchFamily="50" charset="-128"/>
              </a:rPr>
              <a:t>困ったときは・・・</a:t>
            </a:r>
            <a:endParaRPr lang="en-US" altLang="ja-JP" sz="4200" b="1" dirty="0">
              <a:solidFill>
                <a:schemeClr val="bg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977DFFF4-B990-4808-9B71-956B0C8D3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511" y="-2468116"/>
            <a:ext cx="2664903" cy="6667247"/>
          </a:xfrm>
          <a:prstGeom prst="rect">
            <a:avLst/>
          </a:prstGeom>
        </p:spPr>
      </p:pic>
    </p:spTree>
    <p:extLst>
      <p:ext uri="{BB962C8B-B14F-4D97-AF65-F5344CB8AC3E}">
        <p14:creationId xmlns:p14="http://schemas.microsoft.com/office/powerpoint/2010/main" val="41418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D77CADB-F751-407E-888B-8533EF49A6AA}"/>
              </a:ext>
            </a:extLst>
          </p:cNvPr>
          <p:cNvSpPr/>
          <p:nvPr/>
        </p:nvSpPr>
        <p:spPr>
          <a:xfrm>
            <a:off x="226296" y="2516643"/>
            <a:ext cx="8691408" cy="3468386"/>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字幕 2">
            <a:extLst>
              <a:ext uri="{FF2B5EF4-FFF2-40B4-BE49-F238E27FC236}">
                <a16:creationId xmlns:a16="http://schemas.microsoft.com/office/drawing/2014/main" id="{3794577C-7CC5-48C7-81D8-7259AC7DE60B}"/>
              </a:ext>
            </a:extLst>
          </p:cNvPr>
          <p:cNvSpPr>
            <a:spLocks noGrp="1"/>
          </p:cNvSpPr>
          <p:nvPr>
            <p:ph type="subTitle" idx="1"/>
          </p:nvPr>
        </p:nvSpPr>
        <p:spPr>
          <a:xfrm>
            <a:off x="297540" y="674067"/>
            <a:ext cx="8620163" cy="677460"/>
          </a:xfrm>
          <a:effectLst/>
        </p:spPr>
        <p:txBody>
          <a:bodyPr>
            <a:noAutofit/>
          </a:bodyPr>
          <a:lstStyle/>
          <a:p>
            <a:pPr algn="l"/>
            <a:r>
              <a:rPr lang="ja-JP" altLang="en-US" b="1" dirty="0">
                <a:latin typeface="BIZ UDPゴシック" panose="020B0400000000000000" pitchFamily="50" charset="-128"/>
                <a:ea typeface="BIZ UDPゴシック" panose="020B0400000000000000" pitchFamily="50" charset="-128"/>
              </a:rPr>
              <a:t>インターネット閲覧中、ある画像をクリックしたとたん、「登録　完了」、「今日中に入会金の支払いを求める」メッセージが表示されました。どう対応しますか？</a:t>
            </a:r>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字幕 2">
            <a:extLst>
              <a:ext uri="{FF2B5EF4-FFF2-40B4-BE49-F238E27FC236}">
                <a16:creationId xmlns:a16="http://schemas.microsoft.com/office/drawing/2014/main" id="{6DB69F39-9315-4499-86FA-CEC742D1FE2A}"/>
              </a:ext>
            </a:extLst>
          </p:cNvPr>
          <p:cNvSpPr txBox="1">
            <a:spLocks/>
          </p:cNvSpPr>
          <p:nvPr/>
        </p:nvSpPr>
        <p:spPr>
          <a:xfrm>
            <a:off x="368786" y="1943833"/>
            <a:ext cx="8548918"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a:latin typeface="BIZ UDPゴシック" panose="020B0400000000000000" pitchFamily="50" charset="-128"/>
                <a:ea typeface="BIZ UDPゴシック" panose="020B0400000000000000" pitchFamily="50" charset="-128"/>
              </a:rPr>
              <a:t>以下の①、②、③のうち、正しいと思うものを一つ選んで下さい。</a:t>
            </a:r>
          </a:p>
        </p:txBody>
      </p:sp>
      <p:sp>
        <p:nvSpPr>
          <p:cNvPr id="13" name="字幕 2">
            <a:extLst>
              <a:ext uri="{FF2B5EF4-FFF2-40B4-BE49-F238E27FC236}">
                <a16:creationId xmlns:a16="http://schemas.microsoft.com/office/drawing/2014/main" id="{024AAFBE-82CD-4825-9EB5-71DE3A2A1E97}"/>
              </a:ext>
            </a:extLst>
          </p:cNvPr>
          <p:cNvSpPr txBox="1">
            <a:spLocks/>
          </p:cNvSpPr>
          <p:nvPr/>
        </p:nvSpPr>
        <p:spPr>
          <a:xfrm>
            <a:off x="442122" y="3964431"/>
            <a:ext cx="8244950"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②特に登録の意志は無かったので、記載された電話番号に　　　　</a:t>
            </a:r>
            <a:endParaRPr lang="en-US" altLang="ja-JP" b="1" dirty="0">
              <a:latin typeface="BIZ UDPゴシック" panose="020B0400000000000000" pitchFamily="50" charset="-128"/>
              <a:ea typeface="BIZ UDPゴシック" panose="020B0400000000000000" pitchFamily="50" charset="-128"/>
            </a:endParaRPr>
          </a:p>
          <a:p>
            <a:pPr algn="l"/>
            <a:r>
              <a:rPr lang="ja-JP" altLang="en-US" b="1" dirty="0">
                <a:latin typeface="BIZ UDPゴシック" panose="020B0400000000000000" pitchFamily="50" charset="-128"/>
                <a:ea typeface="BIZ UDPゴシック" panose="020B0400000000000000" pitchFamily="50" charset="-128"/>
              </a:rPr>
              <a:t>　</a:t>
            </a:r>
          </a:p>
        </p:txBody>
      </p:sp>
      <p:sp>
        <p:nvSpPr>
          <p:cNvPr id="14" name="字幕 2">
            <a:extLst>
              <a:ext uri="{FF2B5EF4-FFF2-40B4-BE49-F238E27FC236}">
                <a16:creationId xmlns:a16="http://schemas.microsoft.com/office/drawing/2014/main" id="{2316CCD9-AA2F-45DD-BE56-8EDF5A8D2B56}"/>
              </a:ext>
            </a:extLst>
          </p:cNvPr>
          <p:cNvSpPr txBox="1">
            <a:spLocks/>
          </p:cNvSpPr>
          <p:nvPr/>
        </p:nvSpPr>
        <p:spPr>
          <a:xfrm>
            <a:off x="442122" y="2871962"/>
            <a:ext cx="8326830"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①登録してしまったのは自分の責任なので、いさぎよく、</a:t>
            </a:r>
            <a:endParaRPr lang="en-US" altLang="ja-JP" b="1" dirty="0">
              <a:latin typeface="BIZ UDPゴシック" panose="020B0400000000000000" pitchFamily="50" charset="-128"/>
              <a:ea typeface="BIZ UDPゴシック" panose="020B0400000000000000" pitchFamily="50" charset="-128"/>
            </a:endParaRPr>
          </a:p>
        </p:txBody>
      </p:sp>
      <p:sp>
        <p:nvSpPr>
          <p:cNvPr id="15" name="字幕 2">
            <a:extLst>
              <a:ext uri="{FF2B5EF4-FFF2-40B4-BE49-F238E27FC236}">
                <a16:creationId xmlns:a16="http://schemas.microsoft.com/office/drawing/2014/main" id="{A292DCC8-2C12-4498-A799-BADE898E46DD}"/>
              </a:ext>
            </a:extLst>
          </p:cNvPr>
          <p:cNvSpPr txBox="1">
            <a:spLocks/>
          </p:cNvSpPr>
          <p:nvPr/>
        </p:nvSpPr>
        <p:spPr>
          <a:xfrm>
            <a:off x="442122" y="5088714"/>
            <a:ext cx="8244950"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③無視をして何もしない</a:t>
            </a:r>
          </a:p>
        </p:txBody>
      </p:sp>
      <p:sp>
        <p:nvSpPr>
          <p:cNvPr id="2" name="正方形/長方形 1">
            <a:extLst>
              <a:ext uri="{FF2B5EF4-FFF2-40B4-BE49-F238E27FC236}">
                <a16:creationId xmlns:a16="http://schemas.microsoft.com/office/drawing/2014/main" id="{2527ED97-09FD-4311-9AE0-00DA74AAAEE0}"/>
              </a:ext>
            </a:extLst>
          </p:cNvPr>
          <p:cNvSpPr/>
          <p:nvPr/>
        </p:nvSpPr>
        <p:spPr>
          <a:xfrm>
            <a:off x="735311" y="3258938"/>
            <a:ext cx="3842719" cy="461665"/>
          </a:xfrm>
          <a:prstGeom prst="rect">
            <a:avLst/>
          </a:prstGeom>
        </p:spPr>
        <p:txBody>
          <a:bodyPr wrap="none">
            <a:spAutoFit/>
          </a:bodyPr>
          <a:lstStyle/>
          <a:p>
            <a:r>
              <a:rPr lang="ja-JP" altLang="en-US" sz="2400" b="1" dirty="0">
                <a:latin typeface="BIZ UDPゴシック" panose="020B0400000000000000" pitchFamily="50" charset="-128"/>
                <a:ea typeface="BIZ UDPゴシック" panose="020B0400000000000000" pitchFamily="50" charset="-128"/>
              </a:rPr>
              <a:t>すぐに支払いを完了させる</a:t>
            </a:r>
            <a:endParaRPr lang="ja-JP" altLang="en-US" sz="2400" dirty="0"/>
          </a:p>
        </p:txBody>
      </p:sp>
      <p:sp>
        <p:nvSpPr>
          <p:cNvPr id="3" name="正方形/長方形 2">
            <a:extLst>
              <a:ext uri="{FF2B5EF4-FFF2-40B4-BE49-F238E27FC236}">
                <a16:creationId xmlns:a16="http://schemas.microsoft.com/office/drawing/2014/main" id="{E47F79A8-89E0-4263-A7E8-28C7E2494B22}"/>
              </a:ext>
            </a:extLst>
          </p:cNvPr>
          <p:cNvSpPr/>
          <p:nvPr/>
        </p:nvSpPr>
        <p:spPr>
          <a:xfrm>
            <a:off x="735311" y="4340644"/>
            <a:ext cx="7175362" cy="461665"/>
          </a:xfrm>
          <a:prstGeom prst="rect">
            <a:avLst/>
          </a:prstGeom>
        </p:spPr>
        <p:txBody>
          <a:bodyPr wrap="none">
            <a:spAutoFit/>
          </a:bodyPr>
          <a:lstStyle/>
          <a:p>
            <a:r>
              <a:rPr lang="ja-JP" altLang="en-US" sz="2400" b="1" dirty="0">
                <a:latin typeface="BIZ UDPゴシック" panose="020B0400000000000000" pitchFamily="50" charset="-128"/>
                <a:ea typeface="BIZ UDPゴシック" panose="020B0400000000000000" pitchFamily="50" charset="-128"/>
              </a:rPr>
              <a:t>連絡し、間違いだった事を伝えキャンセルしてもらう</a:t>
            </a:r>
            <a:endParaRPr lang="ja-JP" altLang="en-US" sz="2400" dirty="0"/>
          </a:p>
        </p:txBody>
      </p:sp>
    </p:spTree>
    <p:extLst>
      <p:ext uri="{BB962C8B-B14F-4D97-AF65-F5344CB8AC3E}">
        <p14:creationId xmlns:p14="http://schemas.microsoft.com/office/powerpoint/2010/main" val="3977751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726E0A8-0105-4D43-9949-18225F86EF38}"/>
              </a:ext>
            </a:extLst>
          </p:cNvPr>
          <p:cNvSpPr/>
          <p:nvPr/>
        </p:nvSpPr>
        <p:spPr>
          <a:xfrm>
            <a:off x="247463" y="1434935"/>
            <a:ext cx="8651440" cy="4700213"/>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Pゴシック" panose="020B0400000000000000" pitchFamily="50" charset="-128"/>
              <a:ea typeface="BIZ UDPゴシック" panose="020B0400000000000000" pitchFamily="50" charset="-128"/>
            </a:endParaRPr>
          </a:p>
        </p:txBody>
      </p:sp>
      <p:sp>
        <p:nvSpPr>
          <p:cNvPr id="18" name="字幕 2">
            <a:extLst>
              <a:ext uri="{FF2B5EF4-FFF2-40B4-BE49-F238E27FC236}">
                <a16:creationId xmlns:a16="http://schemas.microsoft.com/office/drawing/2014/main" id="{FBD0763D-4C2F-453E-98C9-9E0A1B03A3C7}"/>
              </a:ext>
            </a:extLst>
          </p:cNvPr>
          <p:cNvSpPr>
            <a:spLocks noGrp="1"/>
          </p:cNvSpPr>
          <p:nvPr>
            <p:ph type="subTitle" idx="1"/>
          </p:nvPr>
        </p:nvSpPr>
        <p:spPr>
          <a:xfrm>
            <a:off x="247463" y="721721"/>
            <a:ext cx="1639097" cy="677460"/>
          </a:xfrm>
          <a:effectLst/>
        </p:spPr>
        <p:txBody>
          <a:bodyPr>
            <a:noAutofit/>
          </a:bodyPr>
          <a:lstStyle/>
          <a:p>
            <a:pPr algn="l"/>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回答</a:t>
            </a:r>
            <a:r>
              <a:rPr lang="en-US" altLang="ja-JP" sz="3200" b="1" dirty="0">
                <a:latin typeface="BIZ UDPゴシック" panose="020B0400000000000000" pitchFamily="50" charset="-128"/>
                <a:ea typeface="BIZ UDPゴシック" panose="020B0400000000000000" pitchFamily="50" charset="-128"/>
              </a:rPr>
              <a:t>】</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65D320B-F633-4E45-8053-524CD070E837}"/>
              </a:ext>
            </a:extLst>
          </p:cNvPr>
          <p:cNvSpPr/>
          <p:nvPr/>
        </p:nvSpPr>
        <p:spPr>
          <a:xfrm>
            <a:off x="368079" y="1540768"/>
            <a:ext cx="8407842" cy="4431983"/>
          </a:xfrm>
          <a:prstGeom prst="rect">
            <a:avLst/>
          </a:prstGeom>
        </p:spPr>
        <p:txBody>
          <a:bodyPr wrap="square">
            <a:spAutoFit/>
          </a:bodyPr>
          <a:lstStyle/>
          <a:p>
            <a:pPr fontAlgn="base"/>
            <a:r>
              <a:rPr lang="ja-JP" altLang="en-US" sz="2200" b="1" dirty="0">
                <a:solidFill>
                  <a:srgbClr val="FF0000"/>
                </a:solidFill>
                <a:latin typeface="BIZ UDPゴシック" panose="020B0400000000000000" pitchFamily="50" charset="-128"/>
                <a:ea typeface="BIZ UDPゴシック" panose="020B0400000000000000" pitchFamily="50" charset="-128"/>
              </a:rPr>
              <a:t>□ 知らないメールは開かない、</a:t>
            </a:r>
            <a:r>
              <a:rPr lang="en-US" altLang="ja-JP" sz="2200" b="1" dirty="0">
                <a:solidFill>
                  <a:srgbClr val="FF0000"/>
                </a:solidFill>
                <a:latin typeface="BIZ UDPゴシック" panose="020B0400000000000000" pitchFamily="50" charset="-128"/>
                <a:ea typeface="BIZ UDPゴシック" panose="020B0400000000000000" pitchFamily="50" charset="-128"/>
              </a:rPr>
              <a:t>URL</a:t>
            </a:r>
            <a:r>
              <a:rPr lang="ja-JP" altLang="en-US" sz="2200" b="1" dirty="0">
                <a:solidFill>
                  <a:srgbClr val="FF0000"/>
                </a:solidFill>
                <a:latin typeface="BIZ UDPゴシック" panose="020B0400000000000000" pitchFamily="50" charset="-128"/>
                <a:ea typeface="BIZ UDPゴシック" panose="020B0400000000000000" pitchFamily="50" charset="-128"/>
              </a:rPr>
              <a:t>をクリックしない</a:t>
            </a:r>
            <a:endParaRPr lang="en-US" altLang="ja-JP" sz="2200" b="1" dirty="0">
              <a:solidFill>
                <a:srgbClr val="FF0000"/>
              </a:solidFill>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ワンクリック詐欺は、いわゆる迷惑メールなど知らない人から送信されるメール　が発端になる場合が多いので、できるだけ知人以外からのメール</a:t>
            </a:r>
            <a:endParaRPr lang="en-US" altLang="ja-JP" sz="2000" dirty="0">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を受け取った際に安易に</a:t>
            </a:r>
            <a:r>
              <a:rPr lang="en-US" altLang="ja-JP" sz="2000" dirty="0">
                <a:latin typeface="BIZ UDPゴシック" panose="020B0400000000000000" pitchFamily="50" charset="-128"/>
                <a:ea typeface="BIZ UDPゴシック" panose="020B0400000000000000" pitchFamily="50" charset="-128"/>
              </a:rPr>
              <a:t>URL</a:t>
            </a:r>
            <a:r>
              <a:rPr lang="ja-JP" altLang="en-US" sz="2000" dirty="0">
                <a:latin typeface="BIZ UDPゴシック" panose="020B0400000000000000" pitchFamily="50" charset="-128"/>
                <a:ea typeface="BIZ UDPゴシック" panose="020B0400000000000000" pitchFamily="50" charset="-128"/>
              </a:rPr>
              <a:t>をクリックしないようにしましょう。</a:t>
            </a:r>
          </a:p>
          <a:p>
            <a:pPr fontAlgn="base"/>
            <a:endParaRPr lang="en-US" altLang="ja-JP" sz="800" dirty="0">
              <a:latin typeface="BIZ UDPゴシック" panose="020B0400000000000000" pitchFamily="50" charset="-128"/>
              <a:ea typeface="BIZ UDPゴシック" panose="020B0400000000000000" pitchFamily="50" charset="-128"/>
            </a:endParaRPr>
          </a:p>
          <a:p>
            <a:pPr fontAlgn="base"/>
            <a:r>
              <a:rPr lang="ja-JP" altLang="en-US" sz="2200" b="1" dirty="0">
                <a:solidFill>
                  <a:srgbClr val="FF0000"/>
                </a:solidFill>
                <a:latin typeface="BIZ UDPゴシック" panose="020B0400000000000000" pitchFamily="50" charset="-128"/>
                <a:ea typeface="BIZ UDPゴシック" panose="020B0400000000000000" pitchFamily="50" charset="-128"/>
              </a:rPr>
              <a:t>□ 絶対に連絡しない</a:t>
            </a:r>
            <a:endParaRPr lang="en-US" altLang="ja-JP" sz="2200" b="1" dirty="0">
              <a:solidFill>
                <a:srgbClr val="FF0000"/>
              </a:solidFill>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利用状況や支払理由などを確認するために業者に連絡をとることは、</a:t>
            </a:r>
            <a:endParaRPr lang="en-US" altLang="ja-JP" sz="2000" dirty="0">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相手に自分の連絡先などの情報を渡すことにつながります。決して連絡</a:t>
            </a:r>
            <a:endParaRPr lang="en-US" altLang="ja-JP" sz="2000" dirty="0">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をしないようにしましょう。</a:t>
            </a:r>
            <a:endParaRPr lang="en-US" altLang="ja-JP" sz="2000" dirty="0">
              <a:latin typeface="BIZ UDPゴシック" panose="020B0400000000000000" pitchFamily="50" charset="-128"/>
              <a:ea typeface="BIZ UDPゴシック" panose="020B0400000000000000" pitchFamily="50" charset="-128"/>
            </a:endParaRPr>
          </a:p>
          <a:p>
            <a:pPr fontAlgn="base"/>
            <a:endParaRPr lang="ja-JP" altLang="en-US" sz="800" dirty="0">
              <a:latin typeface="BIZ UDPゴシック" panose="020B0400000000000000" pitchFamily="50" charset="-128"/>
              <a:ea typeface="BIZ UDPゴシック" panose="020B0400000000000000" pitchFamily="50" charset="-128"/>
            </a:endParaRPr>
          </a:p>
          <a:p>
            <a:pPr fontAlgn="base"/>
            <a:r>
              <a:rPr lang="ja-JP" altLang="en-US" sz="2200" b="1" dirty="0">
                <a:solidFill>
                  <a:srgbClr val="FF0000"/>
                </a:solidFill>
                <a:latin typeface="BIZ UDPゴシック" panose="020B0400000000000000" pitchFamily="50" charset="-128"/>
                <a:ea typeface="BIZ UDPゴシック" panose="020B0400000000000000" pitchFamily="50" charset="-128"/>
              </a:rPr>
              <a:t>□ 身に覚えのない料金請求は無視</a:t>
            </a:r>
            <a:endParaRPr lang="en-US" altLang="ja-JP" sz="2200" b="1" dirty="0">
              <a:solidFill>
                <a:srgbClr val="FF0000"/>
              </a:solidFill>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法律では、消費者がコンピュータの操作ミスなどで、契約する意志なく</a:t>
            </a:r>
            <a:endParaRPr lang="en-US" altLang="ja-JP" sz="2000" dirty="0">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申し込んだ場合における救済措置がとられています。間違ってクリックした場合や、意図せず</a:t>
            </a:r>
            <a:r>
              <a:rPr lang="en-US" altLang="ja-JP" sz="2000" dirty="0">
                <a:latin typeface="BIZ UDPゴシック" panose="020B0400000000000000" pitchFamily="50" charset="-128"/>
                <a:ea typeface="BIZ UDPゴシック" panose="020B0400000000000000" pitchFamily="50" charset="-128"/>
              </a:rPr>
              <a:t>Web</a:t>
            </a:r>
            <a:r>
              <a:rPr lang="ja-JP" altLang="en-US" sz="2000" dirty="0">
                <a:latin typeface="BIZ UDPゴシック" panose="020B0400000000000000" pitchFamily="50" charset="-128"/>
                <a:ea typeface="BIZ UDPゴシック" panose="020B0400000000000000" pitchFamily="50" charset="-128"/>
              </a:rPr>
              <a:t>サイトを閲覧して料金を請求されても、解約手続きや連絡などはせずに無視しましょう。</a:t>
            </a:r>
            <a:endParaRPr lang="en-US" altLang="ja-JP" sz="2000" dirty="0">
              <a:latin typeface="BIZ UDPゴシック" panose="020B0400000000000000" pitchFamily="50" charset="-128"/>
              <a:ea typeface="BIZ UDPゴシック" panose="020B0400000000000000" pitchFamily="50" charset="-128"/>
            </a:endParaRPr>
          </a:p>
        </p:txBody>
      </p:sp>
      <p:sp>
        <p:nvSpPr>
          <p:cNvPr id="7" name="字幕 2">
            <a:extLst>
              <a:ext uri="{FF2B5EF4-FFF2-40B4-BE49-F238E27FC236}">
                <a16:creationId xmlns:a16="http://schemas.microsoft.com/office/drawing/2014/main" id="{015BF78D-8E30-4884-89FC-35CA09DEB0A1}"/>
              </a:ext>
            </a:extLst>
          </p:cNvPr>
          <p:cNvSpPr txBox="1">
            <a:spLocks/>
          </p:cNvSpPr>
          <p:nvPr/>
        </p:nvSpPr>
        <p:spPr>
          <a:xfrm>
            <a:off x="1790156" y="722852"/>
            <a:ext cx="5261093"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200" b="1" dirty="0">
                <a:solidFill>
                  <a:srgbClr val="FF0000"/>
                </a:solidFill>
                <a:latin typeface="BIZ UDPゴシック" panose="020B0400000000000000" pitchFamily="50" charset="-128"/>
                <a:ea typeface="BIZ UDPゴシック" panose="020B0400000000000000" pitchFamily="50" charset="-128"/>
              </a:rPr>
              <a:t>③無視をして何もしない</a:t>
            </a:r>
          </a:p>
        </p:txBody>
      </p:sp>
    </p:spTree>
    <p:extLst>
      <p:ext uri="{BB962C8B-B14F-4D97-AF65-F5344CB8AC3E}">
        <p14:creationId xmlns:p14="http://schemas.microsoft.com/office/powerpoint/2010/main" val="160500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73AB6C-6606-44B6-8F3F-E28A84E34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4" y="2360824"/>
            <a:ext cx="2136351" cy="2136351"/>
          </a:xfrm>
          <a:prstGeom prst="rect">
            <a:avLst/>
          </a:prstGeom>
        </p:spPr>
      </p:pic>
    </p:spTree>
    <p:extLst>
      <p:ext uri="{BB962C8B-B14F-4D97-AF65-F5344CB8AC3E}">
        <p14:creationId xmlns:p14="http://schemas.microsoft.com/office/powerpoint/2010/main" val="30575460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CE8E9D747E3934EA4AFBAD467119D20" ma:contentTypeVersion="13" ma:contentTypeDescription="新しいドキュメントを作成します。" ma:contentTypeScope="" ma:versionID="1670b91928265497479efd91ae04a549">
  <xsd:schema xmlns:xsd="http://www.w3.org/2001/XMLSchema" xmlns:xs="http://www.w3.org/2001/XMLSchema" xmlns:p="http://schemas.microsoft.com/office/2006/metadata/properties" xmlns:ns3="861f58fb-9636-4412-9491-ecf89c450817" xmlns:ns4="50f2a453-0846-4d56-9f86-7e009e04b0ae" targetNamespace="http://schemas.microsoft.com/office/2006/metadata/properties" ma:root="true" ma:fieldsID="f9dd2e03d8a8d1811a5c3e78097e0ffe" ns3:_="" ns4:_="">
    <xsd:import namespace="861f58fb-9636-4412-9491-ecf89c450817"/>
    <xsd:import namespace="50f2a453-0846-4d56-9f86-7e009e04b0a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f58fb-9636-4412-9491-ecf89c450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f2a453-0846-4d56-9f86-7e009e04b0a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61f58fb-9636-4412-9491-ecf89c450817" xsi:nil="true"/>
  </documentManagement>
</p:properties>
</file>

<file path=customXml/itemProps1.xml><?xml version="1.0" encoding="utf-8"?>
<ds:datastoreItem xmlns:ds="http://schemas.openxmlformats.org/officeDocument/2006/customXml" ds:itemID="{A13E635D-3D26-4F2D-8D13-EBF05FBC34F2}">
  <ds:schemaRefs>
    <ds:schemaRef ds:uri="http://schemas.microsoft.com/sharepoint/v3/contenttype/forms"/>
  </ds:schemaRefs>
</ds:datastoreItem>
</file>

<file path=customXml/itemProps2.xml><?xml version="1.0" encoding="utf-8"?>
<ds:datastoreItem xmlns:ds="http://schemas.openxmlformats.org/officeDocument/2006/customXml" ds:itemID="{272E394E-FFFB-4719-B268-62027EFB0E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f58fb-9636-4412-9491-ecf89c450817"/>
    <ds:schemaRef ds:uri="50f2a453-0846-4d56-9f86-7e009e04b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00C18-C675-4D3F-B832-F8CC5BD7F61B}">
  <ds:schemaRefs>
    <ds:schemaRef ds:uri="http://schemas.microsoft.com/office/2006/documentManagement/types"/>
    <ds:schemaRef ds:uri="http://schemas.microsoft.com/office/2006/metadata/properties"/>
    <ds:schemaRef ds:uri="861f58fb-9636-4412-9491-ecf89c450817"/>
    <ds:schemaRef ds:uri="http://purl.org/dc/terms/"/>
    <ds:schemaRef ds:uri="http://schemas.microsoft.com/office/infopath/2007/PartnerControls"/>
    <ds:schemaRef ds:uri="http://purl.org/dc/dcmitype/"/>
    <ds:schemaRef ds:uri="http://schemas.openxmlformats.org/package/2006/metadata/core-properties"/>
    <ds:schemaRef ds:uri="50f2a453-0846-4d56-9f86-7e009e04b0a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2534</TotalTime>
  <Words>408</Words>
  <Application>Microsoft Office PowerPoint</Application>
  <PresentationFormat>画面に合わせる (4:3)</PresentationFormat>
  <Paragraphs>37</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UDPゴシック</vt:lpstr>
      <vt:lpstr>BIZ UDP明朝 Medium</vt:lpstr>
      <vt:lpstr>游ゴシック</vt:lpstr>
      <vt:lpstr>Arial</vt:lpstr>
      <vt:lpstr>Calibri</vt:lpstr>
      <vt:lpstr>Calibri Light</vt:lpstr>
      <vt:lpstr>Office テーマ</vt:lpstr>
      <vt:lpstr>ワンクリックの罠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泉 浩資</dc:creator>
  <cp:lastModifiedBy>Gifu</cp:lastModifiedBy>
  <cp:revision>84</cp:revision>
  <dcterms:created xsi:type="dcterms:W3CDTF">2024-11-17T22:58:24Z</dcterms:created>
  <dcterms:modified xsi:type="dcterms:W3CDTF">2025-01-17T02:21:23Z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2024-12-12T02:40:59Z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abf75f6e-5e6b-4bea-a714-0d654d7292b7</vt:lpwstr>
  </property>
  <property fmtid="{D5CDD505-2E9C-101B-9397-08002B2CF9AE}" pid="8" name="MSIP_Label_defa4170-0d19-0005-0004-bc88714345d2_ContentBits">
    <vt:lpwstr>0</vt:lpwstr>
  </property>
  <property fmtid="{D5CDD505-2E9C-101B-9397-08002B2CF9AE}" pid="9" name="ContentTypeId">
    <vt:lpwstr>0x0101003CE8E9D747E3934EA4AFBAD467119D20</vt:lpwstr>
  </property>
</Properties>
</file>