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13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9A360F3-4C2C-5422-D7AB-2ED7D5A184D0}" name="Gifu" initials="G" userId="Gifu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1358" y="5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2DAC1D-5E7D-489A-8AC8-6D81F0F8547A}" type="datetimeFigureOut">
              <a:rPr kumimoji="1" lang="ja-JP" altLang="en-US" smtClean="0"/>
              <a:t>2025/1/17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78FE7E-B589-4BA0-9DCF-9718CEB94C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1239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3CA68-5640-4D22-A2B4-B58D0D2A3733}" type="datetime1">
              <a:rPr kumimoji="1" lang="ja-JP" altLang="en-US" smtClean="0"/>
              <a:t>2025/1/17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954BC-BAD2-41BE-983E-5DE9DC0FC0C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2260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FB9C3-2588-477A-B678-318CE50F6406}" type="datetime1">
              <a:rPr kumimoji="1" lang="ja-JP" altLang="en-US" smtClean="0"/>
              <a:t>2025/1/17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954BC-BAD2-41BE-983E-5DE9DC0FC0C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4878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73003-0ABF-4121-A7D3-B584B60BD72F}" type="datetime1">
              <a:rPr kumimoji="1" lang="ja-JP" altLang="en-US" smtClean="0"/>
              <a:t>2025/1/17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954BC-BAD2-41BE-983E-5DE9DC0FC0C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6764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8334E-D0C5-45A8-AE40-DF9D40812A92}" type="datetime1">
              <a:rPr kumimoji="1" lang="ja-JP" altLang="en-US" smtClean="0"/>
              <a:t>2025/1/17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954BC-BAD2-41BE-983E-5DE9DC0FC0C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2634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EFC95-0BA2-4F0B-946D-9660849421A0}" type="datetime1">
              <a:rPr kumimoji="1" lang="ja-JP" altLang="en-US" smtClean="0"/>
              <a:t>2025/1/17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954BC-BAD2-41BE-983E-5DE9DC0FC0C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6079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31C46-0A02-4AF6-AD4A-4DD10B0FFA24}" type="datetime1">
              <a:rPr kumimoji="1" lang="ja-JP" altLang="en-US" smtClean="0"/>
              <a:t>2025/1/17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954BC-BAD2-41BE-983E-5DE9DC0FC0C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5117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8276B-26E7-4F00-87C5-EF0333A4507E}" type="datetime1">
              <a:rPr kumimoji="1" lang="ja-JP" altLang="en-US" smtClean="0"/>
              <a:t>2025/1/17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954BC-BAD2-41BE-983E-5DE9DC0FC0C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1341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83CFF-FBF6-4F95-BBEE-D3FE10457427}" type="datetime1">
              <a:rPr kumimoji="1" lang="ja-JP" altLang="en-US" smtClean="0"/>
              <a:t>2025/1/17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954BC-BAD2-41BE-983E-5DE9DC0FC0C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1023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B0C56-DAEE-4517-8240-9E6E62012032}" type="datetime1">
              <a:rPr kumimoji="1" lang="ja-JP" altLang="en-US" smtClean="0"/>
              <a:t>2025/1/17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954BC-BAD2-41BE-983E-5DE9DC0FC0C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8249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6C239-AD4D-4BA1-B631-4B394FAECD73}" type="datetime1">
              <a:rPr kumimoji="1" lang="ja-JP" altLang="en-US" smtClean="0"/>
              <a:t>2025/1/17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954BC-BAD2-41BE-983E-5DE9DC0FC0C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2524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581E2-CEB1-4F3C-AC64-416CEF8C37F4}" type="datetime1">
              <a:rPr kumimoji="1" lang="ja-JP" altLang="en-US" smtClean="0"/>
              <a:t>2025/1/17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954BC-BAD2-41BE-983E-5DE9DC0FC0C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9594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8B2521-5E5B-45BF-ACA9-4DE7280124F2}" type="datetime1">
              <a:rPr kumimoji="1" lang="ja-JP" altLang="en-US" smtClean="0"/>
              <a:t>2025/1/17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B954BC-BAD2-41BE-983E-5DE9DC0FC0C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3716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>
            <a:extLst>
              <a:ext uri="{FF2B5EF4-FFF2-40B4-BE49-F238E27FC236}">
                <a16:creationId xmlns:a16="http://schemas.microsoft.com/office/drawing/2014/main" id="{07D0D883-2E77-41B9-ABDE-D2B2F7E4BF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31854" y="2687320"/>
            <a:ext cx="6080289" cy="1483359"/>
          </a:xfrm>
        </p:spPr>
        <p:txBody>
          <a:bodyPr anchor="t">
            <a:noAutofit/>
          </a:bodyPr>
          <a:lstStyle/>
          <a:p>
            <a:r>
              <a:rPr lang="ja-JP" altLang="en-US" sz="66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架空請求の罠</a:t>
            </a:r>
            <a:endParaRPr kumimoji="1" lang="ja-JP" altLang="en-US" sz="6600" dirty="0"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</p:txBody>
      </p:sp>
      <p:sp>
        <p:nvSpPr>
          <p:cNvPr id="5" name="字幕 2">
            <a:extLst>
              <a:ext uri="{FF2B5EF4-FFF2-40B4-BE49-F238E27FC236}">
                <a16:creationId xmlns:a16="http://schemas.microsoft.com/office/drawing/2014/main" id="{D76C164C-331E-4C6B-B9E4-BA5A8CC14E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46736" y="3793660"/>
            <a:ext cx="5450526" cy="594042"/>
          </a:xfrm>
        </p:spPr>
        <p:txBody>
          <a:bodyPr>
            <a:normAutofit/>
          </a:bodyPr>
          <a:lstStyle/>
          <a:p>
            <a:r>
              <a:rPr kumimoji="1" lang="ja-JP" altLang="en-US" sz="1800" b="1" dirty="0"/>
              <a:t>～ 架空請求に注意しましょう！ ～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9DCB05B9-962A-4D3E-B1C5-17A9F176EB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442" y="2312982"/>
            <a:ext cx="989253" cy="2232034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4FB3DBEE-CA2D-4D8E-A61A-20C747C12E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56610" y="-887490"/>
            <a:ext cx="2449682" cy="6128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4290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字幕 2">
            <a:extLst>
              <a:ext uri="{FF2B5EF4-FFF2-40B4-BE49-F238E27FC236}">
                <a16:creationId xmlns:a16="http://schemas.microsoft.com/office/drawing/2014/main" id="{F7FDD8A9-6978-4BB4-899E-20C0F032AB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6719" y="800884"/>
            <a:ext cx="8810562" cy="677460"/>
          </a:xfrm>
          <a:effectLst/>
        </p:spPr>
        <p:txBody>
          <a:bodyPr>
            <a:noAutofit/>
          </a:bodyPr>
          <a:lstStyle/>
          <a:p>
            <a:r>
              <a:rPr lang="ja-JP" altLang="en-US" sz="38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見覚えのない「</a:t>
            </a:r>
            <a:r>
              <a:rPr lang="ja-JP" altLang="en-US" sz="38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未払い金のお知らせ</a:t>
            </a:r>
            <a:r>
              <a:rPr lang="ja-JP" altLang="en-US" sz="38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」、「</a:t>
            </a:r>
            <a:r>
              <a:rPr lang="ja-JP" altLang="en-US" sz="38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支払わないと裁判</a:t>
            </a:r>
            <a:r>
              <a:rPr lang="ja-JP" altLang="en-US" sz="38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」は</a:t>
            </a:r>
            <a:r>
              <a:rPr lang="ja-JP" altLang="en-US" sz="38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詐欺！</a:t>
            </a:r>
            <a:endParaRPr kumimoji="1" lang="ja-JP" altLang="en-US" sz="3800" b="1" dirty="0"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255D2367-4831-4EF8-985C-F2FB02D6B22F}"/>
              </a:ext>
            </a:extLst>
          </p:cNvPr>
          <p:cNvSpPr txBox="1"/>
          <p:nvPr/>
        </p:nvSpPr>
        <p:spPr>
          <a:xfrm>
            <a:off x="4572000" y="2341114"/>
            <a:ext cx="4279769" cy="317009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有名な企業名をかたり「未払い料金が発生している」などの名目で、携帯電話にショートメッセージ</a:t>
            </a:r>
            <a:r>
              <a:rPr lang="en-US" altLang="ja-JP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(SMS)</a:t>
            </a:r>
            <a:r>
              <a:rPr lang="ja-JP" altLang="en-US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が送られ、「今日中に支払わないと裁判になる」など、法的措置を</a:t>
            </a:r>
            <a:endParaRPr lang="en-US" altLang="ja-JP" sz="2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ちらつかせる事で、</a:t>
            </a:r>
            <a:endParaRPr lang="en-US" altLang="ja-JP" sz="2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消費者の不安を煽り、</a:t>
            </a:r>
            <a:endParaRPr lang="en-US" altLang="ja-JP" sz="2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金銭をだまし取る</a:t>
            </a:r>
            <a:endParaRPr lang="en-US" altLang="ja-JP" sz="2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架空請求詐欺被害が</a:t>
            </a:r>
            <a:endParaRPr lang="en-US" altLang="ja-JP" sz="2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増加しています。</a:t>
            </a:r>
            <a:endParaRPr kumimoji="1" lang="ja-JP" altLang="en-US" sz="2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id="{03814DB9-09E3-4000-81A2-21C97974B3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824" y="2401561"/>
            <a:ext cx="3327661" cy="1628430"/>
          </a:xfrm>
          <a:prstGeom prst="rect">
            <a:avLst/>
          </a:prstGeom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752BE175-2FD8-4C5A-AEBF-A830805B6C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862" y="4187548"/>
            <a:ext cx="751958" cy="1807898"/>
          </a:xfrm>
          <a:prstGeom prst="rect">
            <a:avLst/>
          </a:prstGeom>
        </p:spPr>
      </p:pic>
      <p:grpSp>
        <p:nvGrpSpPr>
          <p:cNvPr id="29" name="グループ化 28">
            <a:extLst>
              <a:ext uri="{FF2B5EF4-FFF2-40B4-BE49-F238E27FC236}">
                <a16:creationId xmlns:a16="http://schemas.microsoft.com/office/drawing/2014/main" id="{562DBA5C-5E2C-4633-82BC-80533DD58D4F}"/>
              </a:ext>
            </a:extLst>
          </p:cNvPr>
          <p:cNvGrpSpPr/>
          <p:nvPr/>
        </p:nvGrpSpPr>
        <p:grpSpPr>
          <a:xfrm>
            <a:off x="556181" y="3742440"/>
            <a:ext cx="3827283" cy="2421164"/>
            <a:chOff x="556181" y="3742440"/>
            <a:chExt cx="3827283" cy="2421164"/>
          </a:xfrm>
        </p:grpSpPr>
        <p:grpSp>
          <p:nvGrpSpPr>
            <p:cNvPr id="28" name="グループ化 27">
              <a:extLst>
                <a:ext uri="{FF2B5EF4-FFF2-40B4-BE49-F238E27FC236}">
                  <a16:creationId xmlns:a16="http://schemas.microsoft.com/office/drawing/2014/main" id="{F35C5089-00EA-4253-B4D5-13A157BD46D4}"/>
                </a:ext>
              </a:extLst>
            </p:cNvPr>
            <p:cNvGrpSpPr/>
            <p:nvPr/>
          </p:nvGrpSpPr>
          <p:grpSpPr>
            <a:xfrm>
              <a:off x="556181" y="3742440"/>
              <a:ext cx="3827283" cy="2421164"/>
              <a:chOff x="556181" y="3742440"/>
              <a:chExt cx="3827283" cy="2421164"/>
            </a:xfrm>
          </p:grpSpPr>
          <p:sp>
            <p:nvSpPr>
              <p:cNvPr id="23" name="吹き出し: 円形 22">
                <a:extLst>
                  <a:ext uri="{FF2B5EF4-FFF2-40B4-BE49-F238E27FC236}">
                    <a16:creationId xmlns:a16="http://schemas.microsoft.com/office/drawing/2014/main" id="{835E3940-437A-4D92-BF80-E54E69D82821}"/>
                  </a:ext>
                </a:extLst>
              </p:cNvPr>
              <p:cNvSpPr/>
              <p:nvPr/>
            </p:nvSpPr>
            <p:spPr>
              <a:xfrm>
                <a:off x="556181" y="3742441"/>
                <a:ext cx="3827283" cy="2421163"/>
              </a:xfrm>
              <a:prstGeom prst="wedgeEllipseCallout">
                <a:avLst>
                  <a:gd name="adj1" fmla="val -30617"/>
                  <a:gd name="adj2" fmla="val -60074"/>
                </a:avLst>
              </a:prstGeom>
              <a:solidFill>
                <a:schemeClr val="tx2">
                  <a:lumMod val="40000"/>
                  <a:lumOff val="60000"/>
                </a:schemeClr>
              </a:solidFill>
              <a:ln w="6350">
                <a:solidFill>
                  <a:srgbClr val="3333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pic>
            <p:nvPicPr>
              <p:cNvPr id="18" name="図 17">
                <a:extLst>
                  <a:ext uri="{FF2B5EF4-FFF2-40B4-BE49-F238E27FC236}">
                    <a16:creationId xmlns:a16="http://schemas.microsoft.com/office/drawing/2014/main" id="{6047E80D-CEEE-479D-BEA9-7B0854F9627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87776" y="3742440"/>
                <a:ext cx="3795687" cy="2421163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cxnSp>
          <p:nvCxnSpPr>
            <p:cNvPr id="25" name="直線コネクタ 24">
              <a:extLst>
                <a:ext uri="{FF2B5EF4-FFF2-40B4-BE49-F238E27FC236}">
                  <a16:creationId xmlns:a16="http://schemas.microsoft.com/office/drawing/2014/main" id="{7496B376-A6AC-4A3F-A3A0-F710C233234D}"/>
                </a:ext>
              </a:extLst>
            </p:cNvPr>
            <p:cNvCxnSpPr/>
            <p:nvPr/>
          </p:nvCxnSpPr>
          <p:spPr>
            <a:xfrm>
              <a:off x="1602557" y="4029991"/>
              <a:ext cx="1734532" cy="1788998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コネクタ 25">
              <a:extLst>
                <a:ext uri="{FF2B5EF4-FFF2-40B4-BE49-F238E27FC236}">
                  <a16:creationId xmlns:a16="http://schemas.microsoft.com/office/drawing/2014/main" id="{0AA0F5B9-11FD-40CF-8B7D-50E331933581}"/>
                </a:ext>
              </a:extLst>
            </p:cNvPr>
            <p:cNvCxnSpPr>
              <a:cxnSpLocks/>
            </p:cNvCxnSpPr>
            <p:nvPr/>
          </p:nvCxnSpPr>
          <p:spPr>
            <a:xfrm>
              <a:off x="1258478" y="4206448"/>
              <a:ext cx="1041662" cy="1062657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667238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字幕 2">
            <a:extLst>
              <a:ext uri="{FF2B5EF4-FFF2-40B4-BE49-F238E27FC236}">
                <a16:creationId xmlns:a16="http://schemas.microsoft.com/office/drawing/2014/main" id="{E3F6B7C1-382C-4EC3-A478-B2A089D041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6977" y="675875"/>
            <a:ext cx="8530971" cy="677460"/>
          </a:xfrm>
          <a:effectLst/>
        </p:spPr>
        <p:txBody>
          <a:bodyPr>
            <a:noAutofit/>
          </a:bodyPr>
          <a:lstStyle/>
          <a:p>
            <a:r>
              <a:rPr lang="ja-JP" altLang="en-US" sz="36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事業者や裁判所等が</a:t>
            </a:r>
            <a:r>
              <a:rPr lang="ja-JP" altLang="en-US" sz="3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、</a:t>
            </a:r>
            <a:r>
              <a:rPr kumimoji="1" lang="ja-JP" altLang="en-US" sz="3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支払いのために</a:t>
            </a:r>
            <a:endParaRPr kumimoji="1" lang="en-US" altLang="ja-JP" sz="36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3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コンビニで</a:t>
            </a:r>
            <a:r>
              <a:rPr kumimoji="1" lang="ja-JP" altLang="en-US" sz="36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プリペイドカード</a:t>
            </a:r>
            <a:r>
              <a:rPr kumimoji="1" lang="ja-JP" altLang="en-US" sz="3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等を</a:t>
            </a:r>
            <a:r>
              <a:rPr kumimoji="1" lang="ja-JP" altLang="en-US" sz="36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購入</a:t>
            </a:r>
            <a:endParaRPr kumimoji="1" lang="en-US" altLang="ja-JP" sz="3600" b="1" dirty="0"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36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させる事は絶対に</a:t>
            </a:r>
            <a:r>
              <a:rPr lang="ja-JP" altLang="en-US" sz="36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ありません！</a:t>
            </a:r>
            <a:endParaRPr kumimoji="1" lang="en-US" altLang="ja-JP" sz="3600" b="1" dirty="0"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88EDF46D-D787-4670-8EAA-A6FA71C16978}"/>
              </a:ext>
            </a:extLst>
          </p:cNvPr>
          <p:cNvSpPr/>
          <p:nvPr/>
        </p:nvSpPr>
        <p:spPr>
          <a:xfrm>
            <a:off x="4100660" y="3097228"/>
            <a:ext cx="466817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架空請求詐欺は、未払いの料金がある</a:t>
            </a:r>
            <a:endParaRPr lang="en-US" altLang="ja-JP" sz="2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など架空の事実を口実に、法的措置などをちらつかせることで不安感を煽って</a:t>
            </a:r>
            <a:endParaRPr lang="en-US" altLang="ja-JP" sz="2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金銭等をだまし取る詐欺です。</a:t>
            </a:r>
            <a:endParaRPr lang="en-US" altLang="ja-JP" sz="2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lang="en-US" altLang="ja-JP" sz="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事業者や裁判所等の公的機関が未納</a:t>
            </a:r>
            <a:endParaRPr lang="en-US" altLang="ja-JP" sz="2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料金などの支払いに、コンビニエンス</a:t>
            </a:r>
            <a:endParaRPr lang="en-US" altLang="ja-JP" sz="2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ストアでプリペイドカード（電子マネー</a:t>
            </a:r>
            <a:r>
              <a:rPr lang="en-US" altLang="ja-JP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)</a:t>
            </a:r>
          </a:p>
          <a:p>
            <a:r>
              <a:rPr lang="ja-JP" altLang="en-US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等を購入させることは絶対にありません。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49BC5C9B-81F2-43BD-9366-F19C54BE2C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704" y="2855079"/>
            <a:ext cx="3016577" cy="3161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5183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AE0F51E4-DAA9-49BC-B701-6A4574EB2A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030" y="1544950"/>
            <a:ext cx="7299940" cy="4676631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99DEBDC0-D08D-4E56-9C52-DD80EE7C0A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045" y="3426536"/>
            <a:ext cx="2286955" cy="2691040"/>
          </a:xfrm>
          <a:prstGeom prst="rect">
            <a:avLst/>
          </a:prstGeom>
        </p:spPr>
      </p:pic>
      <p:sp>
        <p:nvSpPr>
          <p:cNvPr id="12" name="字幕 2">
            <a:extLst>
              <a:ext uri="{FF2B5EF4-FFF2-40B4-BE49-F238E27FC236}">
                <a16:creationId xmlns:a16="http://schemas.microsoft.com/office/drawing/2014/main" id="{807E34DC-72C5-4070-830B-05DC0E64AD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0855" y="636419"/>
            <a:ext cx="7007343" cy="677460"/>
          </a:xfrm>
          <a:effectLst/>
        </p:spPr>
        <p:txBody>
          <a:bodyPr>
            <a:noAutofit/>
          </a:bodyPr>
          <a:lstStyle/>
          <a:p>
            <a:r>
              <a:rPr lang="ja-JP" altLang="en-US" sz="27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見覚えのない未納料金</a:t>
            </a:r>
            <a:r>
              <a:rPr lang="ja-JP" altLang="en-US" sz="27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を請求されても、　　　</a:t>
            </a:r>
            <a:r>
              <a:rPr lang="ja-JP" altLang="en-US" sz="27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相手に連絡や支払いを行ってはいけません</a:t>
            </a:r>
            <a:endParaRPr kumimoji="1" lang="ja-JP" altLang="en-US" sz="2700" b="1" dirty="0"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751436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38C7C57A-90E3-4386-B29E-E5A5FF1A01AC}"/>
              </a:ext>
            </a:extLst>
          </p:cNvPr>
          <p:cNvSpPr/>
          <p:nvPr/>
        </p:nvSpPr>
        <p:spPr>
          <a:xfrm>
            <a:off x="254524" y="1866507"/>
            <a:ext cx="8606672" cy="4125985"/>
          </a:xfrm>
          <a:prstGeom prst="rect">
            <a:avLst/>
          </a:prstGeom>
          <a:solidFill>
            <a:schemeClr val="accent4">
              <a:lumMod val="20000"/>
              <a:lumOff val="80000"/>
              <a:alpha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4C605501-B343-4ED6-8858-641B7F92BE99}"/>
              </a:ext>
            </a:extLst>
          </p:cNvPr>
          <p:cNvSpPr txBox="1"/>
          <p:nvPr/>
        </p:nvSpPr>
        <p:spPr>
          <a:xfrm>
            <a:off x="793256" y="2108019"/>
            <a:ext cx="784169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消費者ホットライン　</a:t>
            </a:r>
            <a:endParaRPr lang="en-US" altLang="ja-JP" sz="4000" b="1" dirty="0"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40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　　</a:t>
            </a:r>
            <a:r>
              <a:rPr lang="ja-JP" altLang="en-US" sz="60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１８８（いやや！）</a:t>
            </a:r>
          </a:p>
          <a:p>
            <a:endParaRPr kumimoji="1" lang="ja-JP" altLang="en-US" sz="4000" dirty="0">
              <a:solidFill>
                <a:srgbClr val="FF0000"/>
              </a:solidFill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A637103C-FF0C-4304-ACA2-7826BCA1B324}"/>
              </a:ext>
            </a:extLst>
          </p:cNvPr>
          <p:cNvSpPr txBox="1"/>
          <p:nvPr/>
        </p:nvSpPr>
        <p:spPr>
          <a:xfrm>
            <a:off x="783828" y="3923625"/>
            <a:ext cx="7841695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岐阜県県民生活相談センター　</a:t>
            </a:r>
            <a:endParaRPr lang="en-US" altLang="ja-JP" sz="4000" b="1" dirty="0"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6000" b="1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０５８－２７７－１００３</a:t>
            </a:r>
            <a:endParaRPr lang="ja-JP" altLang="en-US" sz="6000" b="1" dirty="0"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48D656DA-4B0F-42F4-B673-E85F128779FB}"/>
              </a:ext>
            </a:extLst>
          </p:cNvPr>
          <p:cNvSpPr/>
          <p:nvPr/>
        </p:nvSpPr>
        <p:spPr>
          <a:xfrm>
            <a:off x="254524" y="716436"/>
            <a:ext cx="8606672" cy="895547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字幕 2">
            <a:extLst>
              <a:ext uri="{FF2B5EF4-FFF2-40B4-BE49-F238E27FC236}">
                <a16:creationId xmlns:a16="http://schemas.microsoft.com/office/drawing/2014/main" id="{2C9511A6-2988-467B-9327-C6713450C6E3}"/>
              </a:ext>
            </a:extLst>
          </p:cNvPr>
          <p:cNvSpPr txBox="1">
            <a:spLocks/>
          </p:cNvSpPr>
          <p:nvPr/>
        </p:nvSpPr>
        <p:spPr>
          <a:xfrm>
            <a:off x="2569724" y="856081"/>
            <a:ext cx="4792610" cy="412730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42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困ったときは・・・</a:t>
            </a:r>
            <a:endParaRPr lang="en-US" altLang="ja-JP" sz="42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id="{977DFFF4-B990-4808-9B71-956B0C8D37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511" y="-2468116"/>
            <a:ext cx="2664903" cy="6667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837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CD77CADB-F751-407E-888B-8533EF49A6AA}"/>
              </a:ext>
            </a:extLst>
          </p:cNvPr>
          <p:cNvSpPr/>
          <p:nvPr/>
        </p:nvSpPr>
        <p:spPr>
          <a:xfrm>
            <a:off x="226296" y="2516643"/>
            <a:ext cx="8691408" cy="3468386"/>
          </a:xfrm>
          <a:prstGeom prst="rect">
            <a:avLst/>
          </a:prstGeom>
          <a:solidFill>
            <a:schemeClr val="accent4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1" name="字幕 2">
            <a:extLst>
              <a:ext uri="{FF2B5EF4-FFF2-40B4-BE49-F238E27FC236}">
                <a16:creationId xmlns:a16="http://schemas.microsoft.com/office/drawing/2014/main" id="{3794577C-7CC5-48C7-81D8-7259AC7DE6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7540" y="674067"/>
            <a:ext cx="8620163" cy="677460"/>
          </a:xfrm>
          <a:effectLst/>
        </p:spPr>
        <p:txBody>
          <a:bodyPr>
            <a:noAutofit/>
          </a:bodyPr>
          <a:lstStyle/>
          <a:p>
            <a:pPr algn="l"/>
            <a:r>
              <a:rPr lang="ja-JP" altLang="en-US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インターネットサービスに未納料金があり、今日中に支払わないと裁判になるとの通知が届きました。　　　　　　　　　　　　　　　　どう対応すれば良いでしょうか？</a:t>
            </a:r>
            <a:endParaRPr kumimoji="1" lang="ja-JP" altLang="en-US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2" name="字幕 2">
            <a:extLst>
              <a:ext uri="{FF2B5EF4-FFF2-40B4-BE49-F238E27FC236}">
                <a16:creationId xmlns:a16="http://schemas.microsoft.com/office/drawing/2014/main" id="{6DB69F39-9315-4499-86FA-CEC742D1FE2A}"/>
              </a:ext>
            </a:extLst>
          </p:cNvPr>
          <p:cNvSpPr txBox="1">
            <a:spLocks/>
          </p:cNvSpPr>
          <p:nvPr/>
        </p:nvSpPr>
        <p:spPr>
          <a:xfrm>
            <a:off x="368786" y="1943833"/>
            <a:ext cx="8548918" cy="677460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以下の①、②、③のうち、正しいと思うものを一つ選んで下さい。</a:t>
            </a:r>
          </a:p>
        </p:txBody>
      </p:sp>
      <p:sp>
        <p:nvSpPr>
          <p:cNvPr id="13" name="字幕 2">
            <a:extLst>
              <a:ext uri="{FF2B5EF4-FFF2-40B4-BE49-F238E27FC236}">
                <a16:creationId xmlns:a16="http://schemas.microsoft.com/office/drawing/2014/main" id="{024AAFBE-82CD-4825-9EB5-71DE3A2A1E97}"/>
              </a:ext>
            </a:extLst>
          </p:cNvPr>
          <p:cNvSpPr txBox="1">
            <a:spLocks/>
          </p:cNvSpPr>
          <p:nvPr/>
        </p:nvSpPr>
        <p:spPr>
          <a:xfrm>
            <a:off x="442122" y="3964431"/>
            <a:ext cx="8244950" cy="677460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②裁判を回避するため、直ちに記載された電話番号へ連絡し、　　　　</a:t>
            </a:r>
            <a:endParaRPr lang="en-US" altLang="ja-JP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l"/>
            <a:r>
              <a:rPr lang="ja-JP" altLang="en-US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</a:p>
        </p:txBody>
      </p:sp>
      <p:sp>
        <p:nvSpPr>
          <p:cNvPr id="14" name="字幕 2">
            <a:extLst>
              <a:ext uri="{FF2B5EF4-FFF2-40B4-BE49-F238E27FC236}">
                <a16:creationId xmlns:a16="http://schemas.microsoft.com/office/drawing/2014/main" id="{2316CCD9-AA2F-45DD-BE56-8EDF5A8D2B56}"/>
              </a:ext>
            </a:extLst>
          </p:cNvPr>
          <p:cNvSpPr txBox="1">
            <a:spLocks/>
          </p:cNvSpPr>
          <p:nvPr/>
        </p:nvSpPr>
        <p:spPr>
          <a:xfrm>
            <a:off x="442122" y="2871962"/>
            <a:ext cx="8326830" cy="677460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①まずは、何の料金かをはっきりさせるため、記載された　　</a:t>
            </a:r>
            <a:endParaRPr lang="en-US" altLang="ja-JP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l"/>
            <a:r>
              <a:rPr lang="ja-JP" altLang="en-US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 　　　　　　　　　　　　</a:t>
            </a:r>
          </a:p>
        </p:txBody>
      </p:sp>
      <p:sp>
        <p:nvSpPr>
          <p:cNvPr id="15" name="字幕 2">
            <a:extLst>
              <a:ext uri="{FF2B5EF4-FFF2-40B4-BE49-F238E27FC236}">
                <a16:creationId xmlns:a16="http://schemas.microsoft.com/office/drawing/2014/main" id="{A292DCC8-2C12-4498-A799-BADE898E46DD}"/>
              </a:ext>
            </a:extLst>
          </p:cNvPr>
          <p:cNvSpPr txBox="1">
            <a:spLocks/>
          </p:cNvSpPr>
          <p:nvPr/>
        </p:nvSpPr>
        <p:spPr>
          <a:xfrm>
            <a:off x="442122" y="5088714"/>
            <a:ext cx="8244950" cy="677460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③見覚えのない請求なので無視をする</a:t>
            </a: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2527ED97-09FD-4311-9AE0-00DA74AAAEE0}"/>
              </a:ext>
            </a:extLst>
          </p:cNvPr>
          <p:cNvSpPr/>
          <p:nvPr/>
        </p:nvSpPr>
        <p:spPr>
          <a:xfrm>
            <a:off x="735311" y="3258938"/>
            <a:ext cx="60596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電話番号へ連絡し、内容をしっかり確認する</a:t>
            </a:r>
            <a:endParaRPr lang="ja-JP" altLang="en-US" sz="2400" dirty="0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E47F79A8-89E0-4263-A7E8-28C7E2494B22}"/>
              </a:ext>
            </a:extLst>
          </p:cNvPr>
          <p:cNvSpPr/>
          <p:nvPr/>
        </p:nvSpPr>
        <p:spPr>
          <a:xfrm>
            <a:off x="735311" y="4303161"/>
            <a:ext cx="38555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速やかに支払いを完了する</a:t>
            </a:r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9777516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8726E0A8-0105-4D43-9949-18225F86EF38}"/>
              </a:ext>
            </a:extLst>
          </p:cNvPr>
          <p:cNvSpPr/>
          <p:nvPr/>
        </p:nvSpPr>
        <p:spPr>
          <a:xfrm>
            <a:off x="247463" y="1387494"/>
            <a:ext cx="8651440" cy="4598219"/>
          </a:xfrm>
          <a:prstGeom prst="rect">
            <a:avLst/>
          </a:prstGeom>
          <a:solidFill>
            <a:schemeClr val="accent4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8" name="字幕 2">
            <a:extLst>
              <a:ext uri="{FF2B5EF4-FFF2-40B4-BE49-F238E27FC236}">
                <a16:creationId xmlns:a16="http://schemas.microsoft.com/office/drawing/2014/main" id="{FBD0763D-4C2F-453E-98C9-9E0A1B03A3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7463" y="721721"/>
            <a:ext cx="1639097" cy="677460"/>
          </a:xfrm>
          <a:effectLst/>
        </p:spPr>
        <p:txBody>
          <a:bodyPr>
            <a:noAutofit/>
          </a:bodyPr>
          <a:lstStyle/>
          <a:p>
            <a:pPr algn="l"/>
            <a:r>
              <a:rPr lang="en-US" altLang="ja-JP" sz="32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【</a:t>
            </a:r>
            <a:r>
              <a:rPr lang="ja-JP" altLang="en-US" sz="32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回答</a:t>
            </a:r>
            <a:r>
              <a:rPr lang="en-US" altLang="ja-JP" sz="32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】</a:t>
            </a:r>
            <a:endParaRPr kumimoji="1" lang="ja-JP" altLang="en-US" sz="32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B65D320B-F633-4E45-8053-524CD070E837}"/>
              </a:ext>
            </a:extLst>
          </p:cNvPr>
          <p:cNvSpPr/>
          <p:nvPr/>
        </p:nvSpPr>
        <p:spPr>
          <a:xfrm>
            <a:off x="415648" y="1606016"/>
            <a:ext cx="8312704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ja-JP" altLang="en-US" sz="22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□ 記載された電話番号へ連絡をしてはいけません</a:t>
            </a:r>
            <a:endParaRPr lang="en-US" altLang="ja-JP" sz="2200" b="1" dirty="0"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fontAlgn="base"/>
            <a:r>
              <a:rPr lang="ja-JP" altLang="en-US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見覚えのない未納料金の請求は、支払わないと裁判に</a:t>
            </a:r>
            <a:endParaRPr lang="en-US" altLang="ja-JP" sz="2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fontAlgn="base"/>
            <a:r>
              <a:rPr lang="ja-JP" altLang="en-US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なるなどの記載があっても、記載された電話番号へ</a:t>
            </a:r>
            <a:endParaRPr lang="en-US" altLang="ja-JP" sz="2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fontAlgn="base"/>
            <a:r>
              <a:rPr lang="ja-JP" altLang="en-US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連絡をしてはいけません。</a:t>
            </a:r>
            <a:endParaRPr lang="en-US" altLang="ja-JP" sz="2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fontAlgn="base"/>
            <a:endParaRPr lang="en-US" altLang="ja-JP" sz="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fontAlgn="base"/>
            <a:r>
              <a:rPr lang="ja-JP" altLang="en-US" sz="22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□ 支払いを行ってはいけません</a:t>
            </a:r>
            <a:endParaRPr lang="en-US" altLang="ja-JP" sz="2200" b="1" dirty="0"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fontAlgn="base"/>
            <a:r>
              <a:rPr lang="ja-JP" altLang="en-US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事業者、裁判所等が「未納料金の支払い」の名目で、</a:t>
            </a:r>
            <a:endParaRPr lang="en-US" altLang="ja-JP" sz="2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fontAlgn="base"/>
            <a:r>
              <a:rPr lang="ja-JP" altLang="en-US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コンビニエンスストアで、プリペイドカード（電子マネー</a:t>
            </a:r>
            <a:r>
              <a:rPr lang="en-US" altLang="ja-JP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)</a:t>
            </a:r>
            <a:r>
              <a:rPr lang="ja-JP" altLang="en-US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等を</a:t>
            </a:r>
            <a:endParaRPr lang="en-US" altLang="ja-JP" sz="2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fontAlgn="base"/>
            <a:r>
              <a:rPr lang="ja-JP" altLang="en-US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購入させることは絶対にありません。</a:t>
            </a:r>
            <a:endParaRPr lang="en-US" altLang="ja-JP" sz="2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fontAlgn="base"/>
            <a:r>
              <a:rPr lang="ja-JP" altLang="en-US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相手からの支払いの案内は相手にせず、支払いを行ってはいけません。</a:t>
            </a:r>
          </a:p>
          <a:p>
            <a:pPr fontAlgn="base"/>
            <a:endParaRPr lang="en-US" altLang="ja-JP" sz="8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fontAlgn="base"/>
            <a:r>
              <a:rPr lang="ja-JP" altLang="en-US" sz="22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□ 個人情報や暗証番号などを教えてはいけません</a:t>
            </a:r>
            <a:endParaRPr lang="en-US" altLang="ja-JP" sz="2200" b="1" dirty="0"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fontAlgn="base"/>
            <a:r>
              <a:rPr lang="ja-JP" altLang="en-US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クレジットカード番号や暗証番号はもちろん、個人情報などを聞かれても、絶対に教えてはいけません。</a:t>
            </a:r>
          </a:p>
          <a:p>
            <a:pPr fontAlgn="base"/>
            <a:endParaRPr lang="ja-JP" altLang="en-US" sz="2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6" name="字幕 2">
            <a:extLst>
              <a:ext uri="{FF2B5EF4-FFF2-40B4-BE49-F238E27FC236}">
                <a16:creationId xmlns:a16="http://schemas.microsoft.com/office/drawing/2014/main" id="{513058F7-A5EE-4463-AD8A-A098D45B538F}"/>
              </a:ext>
            </a:extLst>
          </p:cNvPr>
          <p:cNvSpPr txBox="1">
            <a:spLocks/>
          </p:cNvSpPr>
          <p:nvPr/>
        </p:nvSpPr>
        <p:spPr>
          <a:xfrm>
            <a:off x="1686459" y="739598"/>
            <a:ext cx="7297285" cy="677460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30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③見覚えのない請求なので無視をする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5D099C0D-6973-4E6F-A2B8-31C848D4A0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363" y="1623893"/>
            <a:ext cx="1470445" cy="226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0093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3C73AB6C-6606-44B6-8F3F-E28A84E340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824" y="2360824"/>
            <a:ext cx="2136351" cy="2136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5460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3CE8E9D747E3934EA4AFBAD467119D20" ma:contentTypeVersion="13" ma:contentTypeDescription="新しいドキュメントを作成します。" ma:contentTypeScope="" ma:versionID="1670b91928265497479efd91ae04a549">
  <xsd:schema xmlns:xsd="http://www.w3.org/2001/XMLSchema" xmlns:xs="http://www.w3.org/2001/XMLSchema" xmlns:p="http://schemas.microsoft.com/office/2006/metadata/properties" xmlns:ns3="861f58fb-9636-4412-9491-ecf89c450817" xmlns:ns4="50f2a453-0846-4d56-9f86-7e009e04b0ae" targetNamespace="http://schemas.microsoft.com/office/2006/metadata/properties" ma:root="true" ma:fieldsID="f9dd2e03d8a8d1811a5c3e78097e0ffe" ns3:_="" ns4:_="">
    <xsd:import namespace="861f58fb-9636-4412-9491-ecf89c450817"/>
    <xsd:import namespace="50f2a453-0846-4d56-9f86-7e009e04b0a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SearchProperties" minOccurs="0"/>
                <xsd:element ref="ns3:MediaServiceDateTaken" minOccurs="0"/>
                <xsd:element ref="ns3:MediaServiceSystemTags" minOccurs="0"/>
                <xsd:element ref="ns3:MediaServiceGenerationTime" minOccurs="0"/>
                <xsd:element ref="ns3:MediaServiceEventHashCode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1f58fb-9636-4412-9491-ecf89c45081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11" nillable="true" ma:displayName="_activity" ma:hidden="true" ma:internalName="_activity">
      <xsd:simpleType>
        <xsd:restriction base="dms:Note"/>
      </xsd:simpleType>
    </xsd:element>
    <xsd:element name="MediaServiceSearchProperties" ma:index="1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ystemTags" ma:index="17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f2a453-0846-4d56-9f86-7e009e04b0ae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共有のヒントのハッシュ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861f58fb-9636-4412-9491-ecf89c450817" xsi:nil="true"/>
  </documentManagement>
</p:properties>
</file>

<file path=customXml/itemProps1.xml><?xml version="1.0" encoding="utf-8"?>
<ds:datastoreItem xmlns:ds="http://schemas.openxmlformats.org/officeDocument/2006/customXml" ds:itemID="{DAC746A3-26FA-4ED7-AE54-7730095EE4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40AE736-6971-45A0-A107-8C937FACBA1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61f58fb-9636-4412-9491-ecf89c450817"/>
    <ds:schemaRef ds:uri="50f2a453-0846-4d56-9f86-7e009e04b0a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283381A-B741-4EA6-B6BA-4EB307665F9F}">
  <ds:schemaRefs>
    <ds:schemaRef ds:uri="http://schemas.microsoft.com/office/2006/documentManagement/types"/>
    <ds:schemaRef ds:uri="http://purl.org/dc/dcmitype/"/>
    <ds:schemaRef ds:uri="http://www.w3.org/XML/1998/namespace"/>
    <ds:schemaRef ds:uri="http://purl.org/dc/elements/1.1/"/>
    <ds:schemaRef ds:uri="861f58fb-9636-4412-9491-ecf89c450817"/>
    <ds:schemaRef ds:uri="50f2a453-0846-4d56-9f86-7e009e04b0ae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2424</TotalTime>
  <Words>476</Words>
  <Application>Microsoft Office PowerPoint</Application>
  <PresentationFormat>画面に合わせる (4:3)</PresentationFormat>
  <Paragraphs>50</Paragraphs>
  <Slides>8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15" baseType="lpstr">
      <vt:lpstr>BIZ UDPゴシック</vt:lpstr>
      <vt:lpstr>BIZ UDP明朝 Medium</vt:lpstr>
      <vt:lpstr>游ゴシック</vt:lpstr>
      <vt:lpstr>Arial</vt:lpstr>
      <vt:lpstr>Calibri</vt:lpstr>
      <vt:lpstr>Calibri Light</vt:lpstr>
      <vt:lpstr>Office テーマ</vt:lpstr>
      <vt:lpstr>架空請求の罠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泉 浩資</dc:creator>
  <cp:lastModifiedBy>Gifu</cp:lastModifiedBy>
  <cp:revision>78</cp:revision>
  <dcterms:created xsi:type="dcterms:W3CDTF">2024-11-17T22:58:24Z</dcterms:created>
  <dcterms:modified xsi:type="dcterms:W3CDTF">2025-01-17T02:21:12Z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2024-12-09T06:12:29Z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b3aceacd-ceff-4204-ad98-1574a3312f69</vt:lpwstr>
  </property>
  <property fmtid="{D5CDD505-2E9C-101B-9397-08002B2CF9AE}" pid="7" name="MSIP_Label_defa4170-0d19-0005-0004-bc88714345d2_ActionId">
    <vt:lpwstr>16b42731-627c-4db0-aab8-36c2c0306f9e</vt:lpwstr>
  </property>
  <property fmtid="{D5CDD505-2E9C-101B-9397-08002B2CF9AE}" pid="8" name="MSIP_Label_defa4170-0d19-0005-0004-bc88714345d2_ContentBits">
    <vt:lpwstr>0</vt:lpwstr>
  </property>
  <property fmtid="{D5CDD505-2E9C-101B-9397-08002B2CF9AE}" pid="9" name="ContentTypeId">
    <vt:lpwstr>0x0101003CE8E9D747E3934EA4AFBAD467119D20</vt:lpwstr>
  </property>
</Properties>
</file>