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Lst>
  <p:notesMasterIdLst>
    <p:notesMasterId r:id="rId13"/>
  </p:notesMasterIdLst>
  <p:sldIdLst>
    <p:sldId id="256" r:id="rId5"/>
    <p:sldId id="257" r:id="rId6"/>
    <p:sldId id="258" r:id="rId7"/>
    <p:sldId id="259" r:id="rId8"/>
    <p:sldId id="260" r:id="rId9"/>
    <p:sldId id="261" r:id="rId10"/>
    <p:sldId id="262" r:id="rId11"/>
    <p:sldId id="263" r:id="rId1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9A360F3-4C2C-5422-D7AB-2ED7D5A184D0}" name="Gifu" initials="G" userId="Gifu"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7" d="100"/>
          <a:sy n="87" d="100"/>
        </p:scale>
        <p:origin x="1358" y="50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notesMaster" Target="notesMasters/notesMaster1.xml"/><Relationship Id="rId18" Type="http://schemas.microsoft.com/office/2018/10/relationships/authors" Target="author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D2DAC1D-5E7D-489A-8AC8-6D81F0F8547A}" type="datetimeFigureOut">
              <a:rPr kumimoji="1" lang="ja-JP" altLang="en-US" smtClean="0"/>
              <a:t>2025/1/17</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478FE7E-B589-4BA0-9DCF-9718CEB94CDE}" type="slidenum">
              <a:rPr kumimoji="1" lang="ja-JP" altLang="en-US" smtClean="0"/>
              <a:t>‹#›</a:t>
            </a:fld>
            <a:endParaRPr kumimoji="1" lang="ja-JP" altLang="en-US"/>
          </a:p>
        </p:txBody>
      </p:sp>
    </p:spTree>
    <p:extLst>
      <p:ext uri="{BB962C8B-B14F-4D97-AF65-F5344CB8AC3E}">
        <p14:creationId xmlns:p14="http://schemas.microsoft.com/office/powerpoint/2010/main" val="1251239344"/>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4F9B1692-EF3B-4E52-B872-D1801CE6DFD7}"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3562260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B99528B-3CA7-4BB7-ACA8-48F3882F4607}"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1154878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F4F3734D-D716-4D82-83E2-BB041A88254B}"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15267644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5D344D9E-C94A-493B-89B0-BECE36F44E62}"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415263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986309D2-849C-40F4-8F01-16FB57E1052A}" type="datetime1">
              <a:rPr kumimoji="1" lang="ja-JP" altLang="en-US" smtClean="0"/>
              <a:t>2025/1/17</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36060798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C6063BC-8537-4BEB-9C17-385FC22F7D99}" type="datetime1">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19651171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BC15647E-8E37-4A07-95D6-4D8023C0CE66}" type="datetime1">
              <a:rPr kumimoji="1" lang="ja-JP" altLang="en-US" smtClean="0"/>
              <a:t>2025/1/17</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1811341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989DB7A-EFB4-48BD-A5B1-2F7D841F772F}" type="datetime1">
              <a:rPr kumimoji="1" lang="ja-JP" altLang="en-US" smtClean="0"/>
              <a:t>2025/1/17</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1151023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257948-9E3F-4F22-ADFC-5B8B4F989310}" type="datetime1">
              <a:rPr kumimoji="1" lang="ja-JP" altLang="en-US" smtClean="0"/>
              <a:t>2025/1/17</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20982491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CE402E4F-E875-4AAB-8FB4-B0516187D505}" type="datetime1">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41825244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BD02EAD4-F3ED-4B6F-804D-335C998BE27D}" type="datetime1">
              <a:rPr kumimoji="1" lang="ja-JP" altLang="en-US" smtClean="0"/>
              <a:t>2025/1/17</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5095940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047E99-87C9-45E2-9318-EE83FC3BD950}" type="datetime1">
              <a:rPr kumimoji="1" lang="ja-JP" altLang="en-US" smtClean="0"/>
              <a:t>2025/1/17</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B954BC-BAD2-41BE-983E-5DE9DC0FC0C4}" type="slidenum">
              <a:rPr kumimoji="1" lang="ja-JP" altLang="en-US" smtClean="0"/>
              <a:t>‹#›</a:t>
            </a:fld>
            <a:endParaRPr kumimoji="1" lang="ja-JP" altLang="en-US"/>
          </a:p>
        </p:txBody>
      </p:sp>
    </p:spTree>
    <p:extLst>
      <p:ext uri="{BB962C8B-B14F-4D97-AF65-F5344CB8AC3E}">
        <p14:creationId xmlns:p14="http://schemas.microsoft.com/office/powerpoint/2010/main" val="386371618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4" name="タイトル 1">
            <a:extLst>
              <a:ext uri="{FF2B5EF4-FFF2-40B4-BE49-F238E27FC236}">
                <a16:creationId xmlns:a16="http://schemas.microsoft.com/office/drawing/2014/main" id="{07D0D883-2E77-41B9-ABDE-D2B2F7E4BFD6}"/>
              </a:ext>
            </a:extLst>
          </p:cNvPr>
          <p:cNvSpPr>
            <a:spLocks noGrp="1"/>
          </p:cNvSpPr>
          <p:nvPr>
            <p:ph type="ctrTitle"/>
          </p:nvPr>
        </p:nvSpPr>
        <p:spPr>
          <a:xfrm>
            <a:off x="1531854" y="2687320"/>
            <a:ext cx="6080289" cy="1483359"/>
          </a:xfrm>
        </p:spPr>
        <p:txBody>
          <a:bodyPr anchor="t">
            <a:noAutofit/>
          </a:bodyPr>
          <a:lstStyle/>
          <a:p>
            <a:r>
              <a:rPr lang="ja-JP" altLang="en-US" sz="6600" dirty="0">
                <a:latin typeface="BIZ UDP明朝 Medium" panose="02020500000000000000" pitchFamily="18" charset="-128"/>
                <a:ea typeface="BIZ UDP明朝 Medium" panose="02020500000000000000" pitchFamily="18" charset="-128"/>
              </a:rPr>
              <a:t>危険なサポート</a:t>
            </a:r>
            <a:endParaRPr kumimoji="1" lang="ja-JP" altLang="en-US" sz="6600" dirty="0">
              <a:latin typeface="BIZ UDP明朝 Medium" panose="02020500000000000000" pitchFamily="18" charset="-128"/>
              <a:ea typeface="BIZ UDP明朝 Medium" panose="02020500000000000000" pitchFamily="18" charset="-128"/>
            </a:endParaRPr>
          </a:p>
        </p:txBody>
      </p:sp>
      <p:sp>
        <p:nvSpPr>
          <p:cNvPr id="5" name="字幕 2">
            <a:extLst>
              <a:ext uri="{FF2B5EF4-FFF2-40B4-BE49-F238E27FC236}">
                <a16:creationId xmlns:a16="http://schemas.microsoft.com/office/drawing/2014/main" id="{D76C164C-331E-4C6B-B9E4-BA5A8CC14EF0}"/>
              </a:ext>
            </a:extLst>
          </p:cNvPr>
          <p:cNvSpPr>
            <a:spLocks noGrp="1"/>
          </p:cNvSpPr>
          <p:nvPr>
            <p:ph type="subTitle" idx="1"/>
          </p:nvPr>
        </p:nvSpPr>
        <p:spPr>
          <a:xfrm>
            <a:off x="1846736" y="3793660"/>
            <a:ext cx="5450526" cy="594042"/>
          </a:xfrm>
        </p:spPr>
        <p:txBody>
          <a:bodyPr>
            <a:normAutofit/>
          </a:bodyPr>
          <a:lstStyle/>
          <a:p>
            <a:r>
              <a:rPr kumimoji="1" lang="ja-JP" altLang="en-US" sz="1800" b="1" dirty="0"/>
              <a:t>～ </a:t>
            </a:r>
            <a:r>
              <a:rPr lang="ja-JP" altLang="en-US" sz="1800" b="1" dirty="0"/>
              <a:t>サポート詐欺</a:t>
            </a:r>
            <a:r>
              <a:rPr kumimoji="1" lang="ja-JP" altLang="en-US" sz="1800" b="1" dirty="0"/>
              <a:t>に注意しましょう！ ～</a:t>
            </a:r>
          </a:p>
        </p:txBody>
      </p:sp>
      <p:pic>
        <p:nvPicPr>
          <p:cNvPr id="6" name="図 5">
            <a:extLst>
              <a:ext uri="{FF2B5EF4-FFF2-40B4-BE49-F238E27FC236}">
                <a16:creationId xmlns:a16="http://schemas.microsoft.com/office/drawing/2014/main" id="{9DCB05B9-962A-4D3E-B1C5-17A9F176EB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7442" y="2312982"/>
            <a:ext cx="989253" cy="2232034"/>
          </a:xfrm>
          <a:prstGeom prst="rect">
            <a:avLst/>
          </a:prstGeom>
        </p:spPr>
      </p:pic>
      <p:pic>
        <p:nvPicPr>
          <p:cNvPr id="7" name="図 6">
            <a:extLst>
              <a:ext uri="{FF2B5EF4-FFF2-40B4-BE49-F238E27FC236}">
                <a16:creationId xmlns:a16="http://schemas.microsoft.com/office/drawing/2014/main" id="{4FB3DBEE-CA2D-4D8E-A61A-20C747C12E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6656610" y="-887490"/>
            <a:ext cx="2449682" cy="6128794"/>
          </a:xfrm>
          <a:prstGeom prst="rect">
            <a:avLst/>
          </a:prstGeom>
        </p:spPr>
      </p:pic>
    </p:spTree>
    <p:extLst>
      <p:ext uri="{BB962C8B-B14F-4D97-AF65-F5344CB8AC3E}">
        <p14:creationId xmlns:p14="http://schemas.microsoft.com/office/powerpoint/2010/main" val="1823429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字幕 2">
            <a:extLst>
              <a:ext uri="{FF2B5EF4-FFF2-40B4-BE49-F238E27FC236}">
                <a16:creationId xmlns:a16="http://schemas.microsoft.com/office/drawing/2014/main" id="{F7FDD8A9-6978-4BB4-899E-20C0F032AB51}"/>
              </a:ext>
            </a:extLst>
          </p:cNvPr>
          <p:cNvSpPr>
            <a:spLocks noGrp="1"/>
          </p:cNvSpPr>
          <p:nvPr>
            <p:ph type="subTitle" idx="1"/>
          </p:nvPr>
        </p:nvSpPr>
        <p:spPr>
          <a:xfrm>
            <a:off x="166719" y="676266"/>
            <a:ext cx="8810562" cy="677460"/>
          </a:xfrm>
          <a:effectLst/>
        </p:spPr>
        <p:txBody>
          <a:bodyPr>
            <a:noAutofit/>
          </a:bodyPr>
          <a:lstStyle/>
          <a:p>
            <a:r>
              <a:rPr lang="ja-JP" altLang="en-US" sz="4400" b="1" dirty="0">
                <a:solidFill>
                  <a:srgbClr val="FF0000"/>
                </a:solidFill>
                <a:latin typeface="BIZ UDPゴシック" panose="020B0400000000000000" pitchFamily="50" charset="-128"/>
                <a:ea typeface="BIZ UDPゴシック" panose="020B0400000000000000" pitchFamily="50" charset="-128"/>
              </a:rPr>
              <a:t>突然</a:t>
            </a:r>
            <a:r>
              <a:rPr lang="ja-JP" altLang="en-US" sz="4400" b="1" dirty="0">
                <a:latin typeface="BIZ UDPゴシック" panose="020B0400000000000000" pitchFamily="50" charset="-128"/>
                <a:ea typeface="BIZ UDPゴシック" panose="020B0400000000000000" pitchFamily="50" charset="-128"/>
              </a:rPr>
              <a:t>の</a:t>
            </a:r>
            <a:r>
              <a:rPr lang="ja-JP" altLang="en-US" sz="4400" b="1" dirty="0">
                <a:solidFill>
                  <a:srgbClr val="FF0000"/>
                </a:solidFill>
                <a:latin typeface="BIZ UDPゴシック" panose="020B0400000000000000" pitchFamily="50" charset="-128"/>
                <a:ea typeface="BIZ UDPゴシック" panose="020B0400000000000000" pitchFamily="50" charset="-128"/>
              </a:rPr>
              <a:t>「警告画面」</a:t>
            </a:r>
            <a:r>
              <a:rPr lang="ja-JP" altLang="en-US" sz="4400" b="1" dirty="0">
                <a:latin typeface="BIZ UDPゴシック" panose="020B0400000000000000" pitchFamily="50" charset="-128"/>
                <a:ea typeface="BIZ UDPゴシック" panose="020B0400000000000000" pitchFamily="50" charset="-128"/>
              </a:rPr>
              <a:t>、</a:t>
            </a:r>
            <a:r>
              <a:rPr lang="ja-JP" altLang="en-US" sz="4400" b="1" dirty="0">
                <a:solidFill>
                  <a:srgbClr val="FF0000"/>
                </a:solidFill>
                <a:latin typeface="BIZ UDPゴシック" panose="020B0400000000000000" pitchFamily="50" charset="-128"/>
                <a:ea typeface="BIZ UDPゴシック" panose="020B0400000000000000" pitchFamily="50" charset="-128"/>
              </a:rPr>
              <a:t>「警告音」</a:t>
            </a:r>
            <a:endParaRPr lang="en-US" altLang="ja-JP" sz="4400" b="1" dirty="0">
              <a:solidFill>
                <a:srgbClr val="FF0000"/>
              </a:solidFill>
              <a:latin typeface="BIZ UDPゴシック" panose="020B0400000000000000" pitchFamily="50" charset="-128"/>
              <a:ea typeface="BIZ UDPゴシック" panose="020B0400000000000000" pitchFamily="50" charset="-128"/>
            </a:endParaRPr>
          </a:p>
          <a:p>
            <a:r>
              <a:rPr lang="ja-JP" altLang="en-US" sz="4400" b="1" dirty="0">
                <a:latin typeface="BIZ UDPゴシック" panose="020B0400000000000000" pitchFamily="50" charset="-128"/>
                <a:ea typeface="BIZ UDPゴシック" panose="020B0400000000000000" pitchFamily="50" charset="-128"/>
              </a:rPr>
              <a:t>などには</a:t>
            </a:r>
            <a:r>
              <a:rPr lang="ja-JP" altLang="en-US" sz="4400" b="1" dirty="0">
                <a:solidFill>
                  <a:srgbClr val="FF0000"/>
                </a:solidFill>
                <a:latin typeface="BIZ UDPゴシック" panose="020B0400000000000000" pitchFamily="50" charset="-128"/>
                <a:ea typeface="BIZ UDPゴシック" panose="020B0400000000000000" pitchFamily="50" charset="-128"/>
              </a:rPr>
              <a:t>要注意！</a:t>
            </a:r>
            <a:endParaRPr kumimoji="1" lang="ja-JP" altLang="en-US" sz="4400" b="1" dirty="0">
              <a:solidFill>
                <a:srgbClr val="FF0000"/>
              </a:solidFill>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255D2367-4831-4EF8-985C-F2FB02D6B22F}"/>
              </a:ext>
            </a:extLst>
          </p:cNvPr>
          <p:cNvSpPr txBox="1"/>
          <p:nvPr/>
        </p:nvSpPr>
        <p:spPr>
          <a:xfrm>
            <a:off x="4364610" y="2489546"/>
            <a:ext cx="4515439" cy="3170099"/>
          </a:xfrm>
          <a:prstGeom prst="rect">
            <a:avLst/>
          </a:prstGeom>
          <a:noFill/>
          <a:effectLst/>
        </p:spPr>
        <p:txBody>
          <a:bodyPr wrap="square" rtlCol="0">
            <a:spAutoFit/>
          </a:bodyPr>
          <a:lstStyle/>
          <a:p>
            <a:r>
              <a:rPr lang="ja-JP" altLang="en-US" sz="2000" dirty="0">
                <a:latin typeface="BIZ UDPゴシック" panose="020B0400000000000000" pitchFamily="50" charset="-128"/>
                <a:ea typeface="BIZ UDPゴシック" panose="020B0400000000000000" pitchFamily="50" charset="-128"/>
              </a:rPr>
              <a:t>パソコンやスマホ等で、インターネットを閲覧中に、突然、ウイルス感染したかのような嘘の </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・「警告画面」を表示させたり、</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・「警告音」を発生させる</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などして、</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ユーザーの不安を煽り、画面に記載</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された相談窓口に電話をかけさせ、</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サポートの名目で金銭を騙し取る</a:t>
            </a:r>
            <a:endParaRPr lang="en-US" altLang="ja-JP" sz="2000" dirty="0">
              <a:latin typeface="BIZ UDPゴシック" panose="020B0400000000000000" pitchFamily="50" charset="-128"/>
              <a:ea typeface="BIZ UDPゴシック" panose="020B0400000000000000" pitchFamily="50" charset="-128"/>
            </a:endParaRPr>
          </a:p>
          <a:p>
            <a:r>
              <a:rPr kumimoji="1" lang="ja-JP" altLang="en-US" sz="2000" dirty="0">
                <a:latin typeface="BIZ UDPゴシック" panose="020B0400000000000000" pitchFamily="50" charset="-128"/>
                <a:ea typeface="BIZ UDPゴシック" panose="020B0400000000000000" pitchFamily="50" charset="-128"/>
              </a:rPr>
              <a:t>サポート詐欺被害が増加しています。</a:t>
            </a:r>
          </a:p>
        </p:txBody>
      </p:sp>
      <p:pic>
        <p:nvPicPr>
          <p:cNvPr id="4" name="図 3">
            <a:extLst>
              <a:ext uri="{FF2B5EF4-FFF2-40B4-BE49-F238E27FC236}">
                <a16:creationId xmlns:a16="http://schemas.microsoft.com/office/drawing/2014/main" id="{DDD75FD7-F304-4860-9C39-2F1BA3FE8EF4}"/>
              </a:ext>
            </a:extLst>
          </p:cNvPr>
          <p:cNvPicPr>
            <a:picLocks noChangeAspect="1"/>
          </p:cNvPicPr>
          <p:nvPr/>
        </p:nvPicPr>
        <p:blipFill>
          <a:blip r:embed="rId3"/>
          <a:stretch>
            <a:fillRect/>
          </a:stretch>
        </p:blipFill>
        <p:spPr>
          <a:xfrm>
            <a:off x="679886" y="2413261"/>
            <a:ext cx="3420773" cy="3485056"/>
          </a:xfrm>
          <a:prstGeom prst="rect">
            <a:avLst/>
          </a:prstGeom>
        </p:spPr>
      </p:pic>
    </p:spTree>
    <p:extLst>
      <p:ext uri="{BB962C8B-B14F-4D97-AF65-F5344CB8AC3E}">
        <p14:creationId xmlns:p14="http://schemas.microsoft.com/office/powerpoint/2010/main" val="4667238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字幕 2">
            <a:extLst>
              <a:ext uri="{FF2B5EF4-FFF2-40B4-BE49-F238E27FC236}">
                <a16:creationId xmlns:a16="http://schemas.microsoft.com/office/drawing/2014/main" id="{E3F6B7C1-382C-4EC3-A478-B2A089D04138}"/>
              </a:ext>
            </a:extLst>
          </p:cNvPr>
          <p:cNvSpPr>
            <a:spLocks noGrp="1"/>
          </p:cNvSpPr>
          <p:nvPr>
            <p:ph type="subTitle" idx="1"/>
          </p:nvPr>
        </p:nvSpPr>
        <p:spPr>
          <a:xfrm>
            <a:off x="306514" y="667203"/>
            <a:ext cx="8530971" cy="677460"/>
          </a:xfrm>
          <a:effectLst/>
        </p:spPr>
        <p:txBody>
          <a:bodyPr>
            <a:noAutofit/>
          </a:bodyPr>
          <a:lstStyle/>
          <a:p>
            <a:r>
              <a:rPr kumimoji="1" lang="ja-JP" altLang="en-US" sz="4000" b="1" dirty="0">
                <a:solidFill>
                  <a:srgbClr val="FF0000"/>
                </a:solidFill>
                <a:latin typeface="BIZ UDPゴシック" panose="020B0400000000000000" pitchFamily="50" charset="-128"/>
                <a:ea typeface="BIZ UDPゴシック" panose="020B0400000000000000" pitchFamily="50" charset="-128"/>
              </a:rPr>
              <a:t>偽の警告画面を表示</a:t>
            </a:r>
            <a:r>
              <a:rPr kumimoji="1" lang="ja-JP" altLang="en-US" sz="4000" b="1" dirty="0">
                <a:latin typeface="BIZ UDPゴシック" panose="020B0400000000000000" pitchFamily="50" charset="-128"/>
                <a:ea typeface="BIZ UDPゴシック" panose="020B0400000000000000" pitchFamily="50" charset="-128"/>
              </a:rPr>
              <a:t>したりして</a:t>
            </a:r>
            <a:endParaRPr kumimoji="1" lang="en-US" altLang="ja-JP" sz="4000" b="1" dirty="0">
              <a:latin typeface="BIZ UDPゴシック" panose="020B0400000000000000" pitchFamily="50" charset="-128"/>
              <a:ea typeface="BIZ UDPゴシック" panose="020B0400000000000000" pitchFamily="50" charset="-128"/>
            </a:endParaRPr>
          </a:p>
          <a:p>
            <a:r>
              <a:rPr kumimoji="1" lang="ja-JP" altLang="en-US" sz="4000" b="1" dirty="0">
                <a:solidFill>
                  <a:srgbClr val="FF0000"/>
                </a:solidFill>
                <a:latin typeface="BIZ UDPゴシック" panose="020B0400000000000000" pitchFamily="50" charset="-128"/>
                <a:ea typeface="BIZ UDPゴシック" panose="020B0400000000000000" pitchFamily="50" charset="-128"/>
              </a:rPr>
              <a:t>不安を煽る</a:t>
            </a:r>
          </a:p>
        </p:txBody>
      </p:sp>
      <p:pic>
        <p:nvPicPr>
          <p:cNvPr id="4" name="図 3">
            <a:extLst>
              <a:ext uri="{FF2B5EF4-FFF2-40B4-BE49-F238E27FC236}">
                <a16:creationId xmlns:a16="http://schemas.microsoft.com/office/drawing/2014/main" id="{DDC60A10-567E-4DA2-989C-088884AB77A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66158" y="4223207"/>
            <a:ext cx="771327" cy="1854467"/>
          </a:xfrm>
          <a:prstGeom prst="rect">
            <a:avLst/>
          </a:prstGeom>
        </p:spPr>
      </p:pic>
      <p:sp>
        <p:nvSpPr>
          <p:cNvPr id="5" name="正方形/長方形 4">
            <a:extLst>
              <a:ext uri="{FF2B5EF4-FFF2-40B4-BE49-F238E27FC236}">
                <a16:creationId xmlns:a16="http://schemas.microsoft.com/office/drawing/2014/main" id="{88EDF46D-D787-4670-8EAA-A6FA71C16978}"/>
              </a:ext>
            </a:extLst>
          </p:cNvPr>
          <p:cNvSpPr/>
          <p:nvPr/>
        </p:nvSpPr>
        <p:spPr>
          <a:xfrm>
            <a:off x="4255310" y="2193584"/>
            <a:ext cx="4692638" cy="1938992"/>
          </a:xfrm>
          <a:prstGeom prst="rect">
            <a:avLst/>
          </a:prstGeom>
        </p:spPr>
        <p:txBody>
          <a:bodyPr wrap="square">
            <a:spAutoFit/>
          </a:bodyPr>
          <a:lstStyle/>
          <a:p>
            <a:r>
              <a:rPr lang="ja-JP" altLang="en-US" sz="2000" dirty="0">
                <a:latin typeface="BIZ UDPゴシック" panose="020B0400000000000000" pitchFamily="50" charset="-128"/>
                <a:ea typeface="BIZ UDPゴシック" panose="020B0400000000000000" pitchFamily="50" charset="-128"/>
              </a:rPr>
              <a:t>サポート詐欺の手口は、偽の警告画面</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等で利用者の不安を煽り、表示された</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電話番号に電話をかけさせようとします。</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電話をかけると、有料のサポート契約</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を勧められ、クレジットカード等での</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支払いを促されます。</a:t>
            </a:r>
          </a:p>
        </p:txBody>
      </p:sp>
      <p:pic>
        <p:nvPicPr>
          <p:cNvPr id="9" name="図 8">
            <a:extLst>
              <a:ext uri="{FF2B5EF4-FFF2-40B4-BE49-F238E27FC236}">
                <a16:creationId xmlns:a16="http://schemas.microsoft.com/office/drawing/2014/main" id="{BBC19F3B-886D-410E-A17C-B88EFC699B3C}"/>
              </a:ext>
            </a:extLst>
          </p:cNvPr>
          <p:cNvPicPr>
            <a:picLocks noChangeAspect="1"/>
          </p:cNvPicPr>
          <p:nvPr/>
        </p:nvPicPr>
        <p:blipFill>
          <a:blip r:embed="rId4"/>
          <a:stretch>
            <a:fillRect/>
          </a:stretch>
        </p:blipFill>
        <p:spPr>
          <a:xfrm>
            <a:off x="674999" y="2193584"/>
            <a:ext cx="3381276" cy="1955808"/>
          </a:xfrm>
          <a:prstGeom prst="rect">
            <a:avLst/>
          </a:prstGeom>
        </p:spPr>
      </p:pic>
      <p:pic>
        <p:nvPicPr>
          <p:cNvPr id="15" name="図 14">
            <a:extLst>
              <a:ext uri="{FF2B5EF4-FFF2-40B4-BE49-F238E27FC236}">
                <a16:creationId xmlns:a16="http://schemas.microsoft.com/office/drawing/2014/main" id="{0AB23052-7EFB-4AA3-ACA7-70EAB15E0DB3}"/>
              </a:ext>
            </a:extLst>
          </p:cNvPr>
          <p:cNvPicPr>
            <a:picLocks noChangeAspect="1"/>
          </p:cNvPicPr>
          <p:nvPr/>
        </p:nvPicPr>
        <p:blipFill>
          <a:blip r:embed="rId5"/>
          <a:stretch>
            <a:fillRect/>
          </a:stretch>
        </p:blipFill>
        <p:spPr>
          <a:xfrm>
            <a:off x="674999" y="4224261"/>
            <a:ext cx="3381276" cy="1889445"/>
          </a:xfrm>
          <a:prstGeom prst="rect">
            <a:avLst/>
          </a:prstGeom>
        </p:spPr>
      </p:pic>
      <p:sp>
        <p:nvSpPr>
          <p:cNvPr id="16" name="乗算記号 15">
            <a:extLst>
              <a:ext uri="{FF2B5EF4-FFF2-40B4-BE49-F238E27FC236}">
                <a16:creationId xmlns:a16="http://schemas.microsoft.com/office/drawing/2014/main" id="{38B21C06-C7AB-42FD-8DC1-FC037CE06832}"/>
              </a:ext>
            </a:extLst>
          </p:cNvPr>
          <p:cNvSpPr/>
          <p:nvPr/>
        </p:nvSpPr>
        <p:spPr>
          <a:xfrm>
            <a:off x="2629097" y="4149392"/>
            <a:ext cx="1427178" cy="1391198"/>
          </a:xfrm>
          <a:prstGeom prst="mathMultiply">
            <a:avLst/>
          </a:prstGeom>
          <a:solidFill>
            <a:srgbClr val="FF00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7" name="正方形/長方形 16">
            <a:extLst>
              <a:ext uri="{FF2B5EF4-FFF2-40B4-BE49-F238E27FC236}">
                <a16:creationId xmlns:a16="http://schemas.microsoft.com/office/drawing/2014/main" id="{F2843F2D-E082-45A6-B9BC-AF0004BC4A4E}"/>
              </a:ext>
            </a:extLst>
          </p:cNvPr>
          <p:cNvSpPr/>
          <p:nvPr/>
        </p:nvSpPr>
        <p:spPr>
          <a:xfrm>
            <a:off x="4255310" y="4223207"/>
            <a:ext cx="4572000" cy="1938992"/>
          </a:xfrm>
          <a:prstGeom prst="rect">
            <a:avLst/>
          </a:prstGeom>
        </p:spPr>
        <p:txBody>
          <a:bodyPr>
            <a:spAutoFit/>
          </a:bodyPr>
          <a:lstStyle/>
          <a:p>
            <a:r>
              <a:rPr lang="ja-JP" altLang="en-US" sz="2000" dirty="0">
                <a:latin typeface="BIZ UDPゴシック" panose="020B0400000000000000" pitchFamily="50" charset="-128"/>
                <a:ea typeface="BIZ UDPゴシック" panose="020B0400000000000000" pitchFamily="50" charset="-128"/>
              </a:rPr>
              <a:t>また、セキュリティソフトを</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装って遠隔操作ソフト等の</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インストールを促される事も</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あり、アカウントを乗っ取られ、</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不正送金等の被害に遭う</a:t>
            </a:r>
            <a:endParaRPr lang="en-US" altLang="ja-JP" sz="2000" dirty="0">
              <a:latin typeface="BIZ UDPゴシック" panose="020B0400000000000000" pitchFamily="50" charset="-128"/>
              <a:ea typeface="BIZ UDPゴシック" panose="020B0400000000000000" pitchFamily="50" charset="-128"/>
            </a:endParaRPr>
          </a:p>
          <a:p>
            <a:r>
              <a:rPr lang="ja-JP" altLang="en-US" sz="2000" dirty="0">
                <a:latin typeface="BIZ UDPゴシック" panose="020B0400000000000000" pitchFamily="50" charset="-128"/>
                <a:ea typeface="BIZ UDPゴシック" panose="020B0400000000000000" pitchFamily="50" charset="-128"/>
              </a:rPr>
              <a:t>恐れもあります。</a:t>
            </a:r>
            <a:endParaRPr lang="ja-JP" altLang="en-US" sz="2000" dirty="0"/>
          </a:p>
        </p:txBody>
      </p:sp>
    </p:spTree>
    <p:extLst>
      <p:ext uri="{BB962C8B-B14F-4D97-AF65-F5344CB8AC3E}">
        <p14:creationId xmlns:p14="http://schemas.microsoft.com/office/powerpoint/2010/main" val="7525183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2" name="字幕 2">
            <a:extLst>
              <a:ext uri="{FF2B5EF4-FFF2-40B4-BE49-F238E27FC236}">
                <a16:creationId xmlns:a16="http://schemas.microsoft.com/office/drawing/2014/main" id="{807E34DC-72C5-4070-830B-05DC0E64AD40}"/>
              </a:ext>
            </a:extLst>
          </p:cNvPr>
          <p:cNvSpPr>
            <a:spLocks noGrp="1"/>
          </p:cNvSpPr>
          <p:nvPr>
            <p:ph type="subTitle" idx="1"/>
          </p:nvPr>
        </p:nvSpPr>
        <p:spPr>
          <a:xfrm>
            <a:off x="-140261" y="740424"/>
            <a:ext cx="9559564" cy="677460"/>
          </a:xfrm>
          <a:effectLst/>
        </p:spPr>
        <p:txBody>
          <a:bodyPr>
            <a:noAutofit/>
          </a:bodyPr>
          <a:lstStyle/>
          <a:p>
            <a:r>
              <a:rPr kumimoji="1" lang="ja-JP" altLang="en-US" sz="2700" b="1" dirty="0">
                <a:latin typeface="BIZ UDPゴシック" panose="020B0400000000000000" pitchFamily="50" charset="-128"/>
                <a:ea typeface="BIZ UDPゴシック" panose="020B0400000000000000" pitchFamily="50" charset="-128"/>
              </a:rPr>
              <a:t>画面に表示された電話番号に</a:t>
            </a:r>
            <a:r>
              <a:rPr kumimoji="1" lang="ja-JP" altLang="en-US" sz="2700" b="1" dirty="0">
                <a:solidFill>
                  <a:srgbClr val="FF0000"/>
                </a:solidFill>
                <a:latin typeface="BIZ UDPゴシック" panose="020B0400000000000000" pitchFamily="50" charset="-128"/>
                <a:ea typeface="BIZ UDPゴシック" panose="020B0400000000000000" pitchFamily="50" charset="-128"/>
              </a:rPr>
              <a:t>連絡をしてはいけません！</a:t>
            </a:r>
          </a:p>
        </p:txBody>
      </p:sp>
      <p:sp>
        <p:nvSpPr>
          <p:cNvPr id="2" name="正方形/長方形 1">
            <a:extLst>
              <a:ext uri="{FF2B5EF4-FFF2-40B4-BE49-F238E27FC236}">
                <a16:creationId xmlns:a16="http://schemas.microsoft.com/office/drawing/2014/main" id="{EAB92015-D3C5-4CBA-A03E-A649ED3F4A48}"/>
              </a:ext>
            </a:extLst>
          </p:cNvPr>
          <p:cNvSpPr/>
          <p:nvPr/>
        </p:nvSpPr>
        <p:spPr>
          <a:xfrm>
            <a:off x="353505" y="1346331"/>
            <a:ext cx="8342722" cy="4858509"/>
          </a:xfrm>
          <a:prstGeom prst="rect">
            <a:avLst/>
          </a:prstGeom>
          <a:solidFill>
            <a:schemeClr val="accent4">
              <a:lumMod val="20000"/>
              <a:lumOff val="80000"/>
              <a:alpha val="7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1" name="図 10">
            <a:extLst>
              <a:ext uri="{FF2B5EF4-FFF2-40B4-BE49-F238E27FC236}">
                <a16:creationId xmlns:a16="http://schemas.microsoft.com/office/drawing/2014/main" id="{99DEBDC0-D08D-4E56-9C52-DD80EE7C0A2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27043" y="3221285"/>
            <a:ext cx="2596353" cy="3055106"/>
          </a:xfrm>
          <a:prstGeom prst="rect">
            <a:avLst/>
          </a:prstGeom>
        </p:spPr>
      </p:pic>
      <p:sp>
        <p:nvSpPr>
          <p:cNvPr id="3" name="正方形/長方形 2">
            <a:extLst>
              <a:ext uri="{FF2B5EF4-FFF2-40B4-BE49-F238E27FC236}">
                <a16:creationId xmlns:a16="http://schemas.microsoft.com/office/drawing/2014/main" id="{B642A11A-62E1-44AB-A9C4-87ABDCEE7E91}"/>
              </a:ext>
            </a:extLst>
          </p:cNvPr>
          <p:cNvSpPr/>
          <p:nvPr/>
        </p:nvSpPr>
        <p:spPr>
          <a:xfrm>
            <a:off x="2187019" y="1489435"/>
            <a:ext cx="4769962" cy="603316"/>
          </a:xfrm>
          <a:prstGeom prst="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3200" b="1" dirty="0">
                <a:latin typeface="BIZ UDPゴシック" panose="020B0400000000000000" pitchFamily="50" charset="-128"/>
                <a:ea typeface="BIZ UDPゴシック" panose="020B0400000000000000" pitchFamily="50" charset="-128"/>
              </a:rPr>
              <a:t>サポート詐欺にご注意！</a:t>
            </a:r>
          </a:p>
        </p:txBody>
      </p:sp>
      <p:sp>
        <p:nvSpPr>
          <p:cNvPr id="4" name="テキスト ボックス 3">
            <a:extLst>
              <a:ext uri="{FF2B5EF4-FFF2-40B4-BE49-F238E27FC236}">
                <a16:creationId xmlns:a16="http://schemas.microsoft.com/office/drawing/2014/main" id="{0EAB2FF4-F446-4A64-B0F0-D874C023E34E}"/>
              </a:ext>
            </a:extLst>
          </p:cNvPr>
          <p:cNvSpPr txBox="1"/>
          <p:nvPr/>
        </p:nvSpPr>
        <p:spPr>
          <a:xfrm>
            <a:off x="512897" y="2231923"/>
            <a:ext cx="8183329" cy="3662541"/>
          </a:xfrm>
          <a:prstGeom prst="rect">
            <a:avLst/>
          </a:prstGeom>
          <a:noFill/>
        </p:spPr>
        <p:txBody>
          <a:bodyPr wrap="square" rtlCol="0">
            <a:spAutoFit/>
          </a:bodyPr>
          <a:lstStyle/>
          <a:p>
            <a:r>
              <a:rPr kumimoji="1" lang="ja-JP" altLang="en-US" sz="2000" b="1" dirty="0">
                <a:latin typeface="BIZ UDPゴシック" panose="020B0400000000000000" pitchFamily="50" charset="-128"/>
                <a:ea typeface="BIZ UDPゴシック" panose="020B0400000000000000" pitchFamily="50" charset="-128"/>
              </a:rPr>
              <a:t>・突然 </a:t>
            </a:r>
            <a:r>
              <a:rPr kumimoji="1" lang="ja-JP" altLang="en-US" sz="2400" b="1" dirty="0">
                <a:solidFill>
                  <a:srgbClr val="FF0000"/>
                </a:solidFill>
                <a:latin typeface="BIZ UDPゴシック" panose="020B0400000000000000" pitchFamily="50" charset="-128"/>
                <a:ea typeface="BIZ UDPゴシック" panose="020B0400000000000000" pitchFamily="50" charset="-128"/>
              </a:rPr>
              <a:t>警告画面</a:t>
            </a:r>
            <a:r>
              <a:rPr kumimoji="1" lang="ja-JP" altLang="en-US" sz="2000" b="1" dirty="0">
                <a:solidFill>
                  <a:srgbClr val="FF0000"/>
                </a:solidFill>
                <a:latin typeface="BIZ UDPゴシック" panose="020B0400000000000000" pitchFamily="50" charset="-128"/>
                <a:ea typeface="BIZ UDPゴシック" panose="020B0400000000000000" pitchFamily="50" charset="-128"/>
              </a:rPr>
              <a:t> や </a:t>
            </a:r>
            <a:r>
              <a:rPr kumimoji="1" lang="ja-JP" altLang="en-US" sz="2400" b="1" dirty="0">
                <a:solidFill>
                  <a:srgbClr val="FF0000"/>
                </a:solidFill>
                <a:latin typeface="BIZ UDPゴシック" panose="020B0400000000000000" pitchFamily="50" charset="-128"/>
                <a:ea typeface="BIZ UDPゴシック" panose="020B0400000000000000" pitchFamily="50" charset="-128"/>
              </a:rPr>
              <a:t>警告音</a:t>
            </a:r>
            <a:r>
              <a:rPr kumimoji="1" lang="ja-JP" altLang="en-US" sz="2000" b="1" dirty="0">
                <a:solidFill>
                  <a:srgbClr val="FF0000"/>
                </a:solidFill>
                <a:latin typeface="BIZ UDPゴシック" panose="020B0400000000000000" pitchFamily="50" charset="-128"/>
                <a:ea typeface="BIZ UDPゴシック" panose="020B0400000000000000" pitchFamily="50" charset="-128"/>
              </a:rPr>
              <a:t> が出ても、</a:t>
            </a:r>
            <a:r>
              <a:rPr kumimoji="1" lang="ja-JP" altLang="en-US" sz="2000" b="1" dirty="0">
                <a:latin typeface="BIZ UDPゴシック" panose="020B0400000000000000" pitchFamily="50" charset="-128"/>
                <a:ea typeface="BIZ UDPゴシック" panose="020B0400000000000000" pitchFamily="50" charset="-128"/>
              </a:rPr>
              <a:t>慌てて</a:t>
            </a:r>
            <a:r>
              <a:rPr kumimoji="1" lang="ja-JP" altLang="en-US" sz="2000" b="1" dirty="0">
                <a:solidFill>
                  <a:srgbClr val="FF0000"/>
                </a:solidFill>
                <a:latin typeface="BIZ UDPゴシック" panose="020B0400000000000000" pitchFamily="50" charset="-128"/>
                <a:ea typeface="BIZ UDPゴシック" panose="020B0400000000000000" pitchFamily="50" charset="-128"/>
              </a:rPr>
              <a:t>表示された電話番号に</a:t>
            </a:r>
            <a:endParaRPr kumimoji="1" lang="en-US" altLang="ja-JP" sz="20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2400" b="1" dirty="0">
                <a:solidFill>
                  <a:srgbClr val="FF0000"/>
                </a:solidFill>
                <a:latin typeface="BIZ UDPゴシック" panose="020B0400000000000000" pitchFamily="50" charset="-128"/>
                <a:ea typeface="BIZ UDPゴシック" panose="020B0400000000000000" pitchFamily="50" charset="-128"/>
              </a:rPr>
              <a:t> 連絡してはいけません！</a:t>
            </a:r>
            <a:endParaRPr kumimoji="1" lang="en-US" altLang="ja-JP" sz="2400" b="1" dirty="0">
              <a:solidFill>
                <a:srgbClr val="FF0000"/>
              </a:solidFill>
              <a:latin typeface="BIZ UDPゴシック" panose="020B0400000000000000" pitchFamily="50" charset="-128"/>
              <a:ea typeface="BIZ UDPゴシック" panose="020B0400000000000000" pitchFamily="50" charset="-128"/>
            </a:endParaRPr>
          </a:p>
          <a:p>
            <a:endParaRPr kumimoji="1" lang="en-US" altLang="ja-JP" sz="8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2000" b="1" dirty="0">
                <a:latin typeface="BIZ UDPゴシック" panose="020B0400000000000000" pitchFamily="50" charset="-128"/>
                <a:ea typeface="BIZ UDPゴシック" panose="020B0400000000000000" pitchFamily="50" charset="-128"/>
              </a:rPr>
              <a:t>・</a:t>
            </a:r>
            <a:r>
              <a:rPr kumimoji="1" lang="ja-JP" altLang="en-US" sz="2400" b="1" dirty="0">
                <a:solidFill>
                  <a:srgbClr val="FF0000"/>
                </a:solidFill>
                <a:latin typeface="BIZ UDPゴシック" panose="020B0400000000000000" pitchFamily="50" charset="-128"/>
                <a:ea typeface="BIZ UDPゴシック" panose="020B0400000000000000" pitchFamily="50" charset="-128"/>
              </a:rPr>
              <a:t>セキュリティソフトを契約 </a:t>
            </a:r>
            <a:r>
              <a:rPr kumimoji="1" lang="ja-JP" altLang="en-US" sz="2000" b="1" dirty="0">
                <a:latin typeface="BIZ UDPゴシック" panose="020B0400000000000000" pitchFamily="50" charset="-128"/>
                <a:ea typeface="BIZ UDPゴシック" panose="020B0400000000000000" pitchFamily="50" charset="-128"/>
              </a:rPr>
              <a:t>してしまった場合や、 </a:t>
            </a:r>
            <a:r>
              <a:rPr kumimoji="1" lang="ja-JP" altLang="en-US" sz="2400" b="1" dirty="0">
                <a:solidFill>
                  <a:srgbClr val="FF0000"/>
                </a:solidFill>
                <a:latin typeface="BIZ UDPゴシック" panose="020B0400000000000000" pitchFamily="50" charset="-128"/>
                <a:ea typeface="BIZ UDPゴシック" panose="020B0400000000000000" pitchFamily="50" charset="-128"/>
              </a:rPr>
              <a:t>警告画面が</a:t>
            </a:r>
            <a:endParaRPr kumimoji="1" lang="en-US" altLang="ja-JP" sz="24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2400" b="1" dirty="0">
                <a:solidFill>
                  <a:srgbClr val="FF0000"/>
                </a:solidFill>
                <a:latin typeface="BIZ UDPゴシック" panose="020B0400000000000000" pitchFamily="50" charset="-128"/>
                <a:ea typeface="BIZ UDPゴシック" panose="020B0400000000000000" pitchFamily="50" charset="-128"/>
              </a:rPr>
              <a:t> 消えない </a:t>
            </a:r>
            <a:r>
              <a:rPr kumimoji="1" lang="ja-JP" altLang="en-US" sz="2000" b="1" dirty="0">
                <a:latin typeface="BIZ UDPゴシック" panose="020B0400000000000000" pitchFamily="50" charset="-128"/>
                <a:ea typeface="BIZ UDPゴシック" panose="020B0400000000000000" pitchFamily="50" charset="-128"/>
              </a:rPr>
              <a:t>場合等の </a:t>
            </a:r>
            <a:r>
              <a:rPr kumimoji="1" lang="ja-JP" altLang="en-US" sz="2400" b="1" dirty="0">
                <a:solidFill>
                  <a:srgbClr val="FF0000"/>
                </a:solidFill>
                <a:latin typeface="BIZ UDPゴシック" panose="020B0400000000000000" pitchFamily="50" charset="-128"/>
                <a:ea typeface="BIZ UDPゴシック" panose="020B0400000000000000" pitchFamily="50" charset="-128"/>
              </a:rPr>
              <a:t>対処方法 </a:t>
            </a:r>
            <a:r>
              <a:rPr kumimoji="1" lang="ja-JP" altLang="en-US" sz="2000" b="1" dirty="0">
                <a:latin typeface="BIZ UDPゴシック" panose="020B0400000000000000" pitchFamily="50" charset="-128"/>
                <a:ea typeface="BIZ UDPゴシック" panose="020B0400000000000000" pitchFamily="50" charset="-128"/>
              </a:rPr>
              <a:t>については、独立行政法人情報処理  </a:t>
            </a:r>
            <a:endParaRPr kumimoji="1" lang="en-US" altLang="ja-JP" sz="2000" b="1" dirty="0">
              <a:latin typeface="BIZ UDPゴシック" panose="020B0400000000000000" pitchFamily="50" charset="-128"/>
              <a:ea typeface="BIZ UDPゴシック" panose="020B0400000000000000" pitchFamily="50" charset="-128"/>
            </a:endParaRPr>
          </a:p>
          <a:p>
            <a:r>
              <a:rPr kumimoji="1" lang="en-US" altLang="ja-JP" sz="2000" b="1" dirty="0">
                <a:latin typeface="BIZ UDPゴシック" panose="020B0400000000000000" pitchFamily="50" charset="-128"/>
                <a:ea typeface="BIZ UDPゴシック" panose="020B0400000000000000" pitchFamily="50" charset="-128"/>
              </a:rPr>
              <a:t> </a:t>
            </a:r>
            <a:r>
              <a:rPr kumimoji="1" lang="ja-JP" altLang="en-US" sz="2000" b="1" dirty="0">
                <a:latin typeface="BIZ UDPゴシック" panose="020B0400000000000000" pitchFamily="50" charset="-128"/>
                <a:ea typeface="BIZ UDPゴシック" panose="020B0400000000000000" pitchFamily="50" charset="-128"/>
              </a:rPr>
              <a:t>推進機構（ＩＰＡ）のサイトで紹介されています。</a:t>
            </a:r>
            <a:endParaRPr kumimoji="1" lang="en-US" altLang="ja-JP" sz="2000" b="1" dirty="0">
              <a:latin typeface="BIZ UDPゴシック" panose="020B0400000000000000" pitchFamily="50" charset="-128"/>
              <a:ea typeface="BIZ UDPゴシック" panose="020B0400000000000000" pitchFamily="50" charset="-128"/>
            </a:endParaRPr>
          </a:p>
          <a:p>
            <a:endParaRPr kumimoji="1" lang="en-US" altLang="ja-JP" sz="8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2000" b="1" dirty="0">
                <a:latin typeface="BIZ UDPゴシック" panose="020B0400000000000000" pitchFamily="50" charset="-128"/>
                <a:ea typeface="BIZ UDPゴシック" panose="020B0400000000000000" pitchFamily="50" charset="-128"/>
              </a:rPr>
              <a:t>・クレジットカードで </a:t>
            </a:r>
            <a:r>
              <a:rPr kumimoji="1" lang="ja-JP" altLang="en-US" sz="2400" b="1" dirty="0">
                <a:solidFill>
                  <a:srgbClr val="FF0000"/>
                </a:solidFill>
                <a:latin typeface="BIZ UDPゴシック" panose="020B0400000000000000" pitchFamily="50" charset="-128"/>
                <a:ea typeface="BIZ UDPゴシック" panose="020B0400000000000000" pitchFamily="50" charset="-128"/>
              </a:rPr>
              <a:t>支払いを行ってしまった場合 </a:t>
            </a:r>
            <a:r>
              <a:rPr kumimoji="1" lang="ja-JP" altLang="en-US" sz="2000" b="1" dirty="0">
                <a:latin typeface="BIZ UDPゴシック" panose="020B0400000000000000" pitchFamily="50" charset="-128"/>
                <a:ea typeface="BIZ UDPゴシック" panose="020B0400000000000000" pitchFamily="50" charset="-128"/>
              </a:rPr>
              <a:t>には、</a:t>
            </a:r>
            <a:endParaRPr kumimoji="1" lang="en-US" altLang="ja-JP" sz="2000" b="1" dirty="0">
              <a:latin typeface="BIZ UDPゴシック" panose="020B0400000000000000" pitchFamily="50" charset="-128"/>
              <a:ea typeface="BIZ UDPゴシック" panose="020B0400000000000000" pitchFamily="50" charset="-128"/>
            </a:endParaRPr>
          </a:p>
          <a:p>
            <a:r>
              <a:rPr kumimoji="1" lang="ja-JP" altLang="en-US" sz="2400" b="1" dirty="0">
                <a:solidFill>
                  <a:srgbClr val="FF0000"/>
                </a:solidFill>
                <a:latin typeface="BIZ UDPゴシック" panose="020B0400000000000000" pitchFamily="50" charset="-128"/>
                <a:ea typeface="BIZ UDPゴシック" panose="020B0400000000000000" pitchFamily="50" charset="-128"/>
              </a:rPr>
              <a:t> クレジットカード会社に連絡 </a:t>
            </a:r>
            <a:r>
              <a:rPr kumimoji="1" lang="ja-JP" altLang="en-US" sz="2000" b="1" dirty="0">
                <a:latin typeface="BIZ UDPゴシック" panose="020B0400000000000000" pitchFamily="50" charset="-128"/>
                <a:ea typeface="BIZ UDPゴシック" panose="020B0400000000000000" pitchFamily="50" charset="-128"/>
              </a:rPr>
              <a:t>しましょう。</a:t>
            </a:r>
            <a:endParaRPr kumimoji="1" lang="en-US" altLang="ja-JP" sz="2000" b="1" dirty="0">
              <a:latin typeface="BIZ UDPゴシック" panose="020B0400000000000000" pitchFamily="50" charset="-128"/>
              <a:ea typeface="BIZ UDPゴシック" panose="020B0400000000000000" pitchFamily="50" charset="-128"/>
            </a:endParaRPr>
          </a:p>
          <a:p>
            <a:endParaRPr kumimoji="1" lang="en-US" altLang="ja-JP" sz="800" b="1" dirty="0">
              <a:solidFill>
                <a:srgbClr val="FF0000"/>
              </a:solidFill>
              <a:latin typeface="BIZ UDPゴシック" panose="020B0400000000000000" pitchFamily="50" charset="-128"/>
              <a:ea typeface="BIZ UDPゴシック" panose="020B0400000000000000" pitchFamily="50" charset="-128"/>
            </a:endParaRPr>
          </a:p>
          <a:p>
            <a:r>
              <a:rPr kumimoji="1" lang="ja-JP" altLang="en-US" sz="2000" b="1" dirty="0">
                <a:latin typeface="BIZ UDPゴシック" panose="020B0400000000000000" pitchFamily="50" charset="-128"/>
                <a:ea typeface="BIZ UDPゴシック" panose="020B0400000000000000" pitchFamily="50" charset="-128"/>
              </a:rPr>
              <a:t>・自分で判断できない場合には、</a:t>
            </a:r>
            <a:endParaRPr kumimoji="1" lang="en-US" altLang="ja-JP" sz="2000" b="1" dirty="0">
              <a:latin typeface="BIZ UDPゴシック" panose="020B0400000000000000" pitchFamily="50" charset="-128"/>
              <a:ea typeface="BIZ UDPゴシック" panose="020B0400000000000000" pitchFamily="50" charset="-128"/>
            </a:endParaRPr>
          </a:p>
          <a:p>
            <a:r>
              <a:rPr kumimoji="1" lang="ja-JP" altLang="en-US" sz="2400" b="1" dirty="0">
                <a:solidFill>
                  <a:srgbClr val="FF0000"/>
                </a:solidFill>
                <a:latin typeface="BIZ UDPゴシック" panose="020B0400000000000000" pitchFamily="50" charset="-128"/>
                <a:ea typeface="BIZ UDPゴシック" panose="020B0400000000000000" pitchFamily="50" charset="-128"/>
              </a:rPr>
              <a:t> 周りの人に相談しましょう。 </a:t>
            </a:r>
            <a:endParaRPr kumimoji="1" lang="en-US" altLang="ja-JP" sz="2400" b="1" dirty="0">
              <a:solidFill>
                <a:srgbClr val="FF0000"/>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3751436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9" name="正方形/長方形 18">
            <a:extLst>
              <a:ext uri="{FF2B5EF4-FFF2-40B4-BE49-F238E27FC236}">
                <a16:creationId xmlns:a16="http://schemas.microsoft.com/office/drawing/2014/main" id="{38C7C57A-90E3-4386-B29E-E5A5FF1A01AC}"/>
              </a:ext>
            </a:extLst>
          </p:cNvPr>
          <p:cNvSpPr/>
          <p:nvPr/>
        </p:nvSpPr>
        <p:spPr>
          <a:xfrm>
            <a:off x="254524" y="1866507"/>
            <a:ext cx="8606672" cy="4125985"/>
          </a:xfrm>
          <a:prstGeom prst="rect">
            <a:avLst/>
          </a:prstGeom>
          <a:solidFill>
            <a:schemeClr val="accent4">
              <a:lumMod val="20000"/>
              <a:lumOff val="80000"/>
              <a:alpha val="80000"/>
            </a:schemeClr>
          </a:solidFill>
          <a:ln>
            <a:solidFill>
              <a:schemeClr val="accent4">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4C605501-B343-4ED6-8858-641B7F92BE99}"/>
              </a:ext>
            </a:extLst>
          </p:cNvPr>
          <p:cNvSpPr txBox="1"/>
          <p:nvPr/>
        </p:nvSpPr>
        <p:spPr>
          <a:xfrm>
            <a:off x="793256" y="2108019"/>
            <a:ext cx="7841695" cy="2246769"/>
          </a:xfrm>
          <a:prstGeom prst="rect">
            <a:avLst/>
          </a:prstGeom>
          <a:noFill/>
        </p:spPr>
        <p:txBody>
          <a:bodyPr wrap="square" rtlCol="0">
            <a:spAutoFit/>
          </a:bodyPr>
          <a:lstStyle/>
          <a:p>
            <a:r>
              <a:rPr lang="ja-JP" altLang="en-US" sz="4000" b="1" dirty="0">
                <a:solidFill>
                  <a:srgbClr val="FF0000"/>
                </a:solidFill>
                <a:latin typeface="BIZ UDPゴシック" panose="020B0400000000000000" pitchFamily="50" charset="-128"/>
                <a:ea typeface="BIZ UDPゴシック" panose="020B0400000000000000" pitchFamily="50" charset="-128"/>
              </a:rPr>
              <a:t>消費者ホットライン　</a:t>
            </a:r>
            <a:endParaRPr lang="en-US" altLang="ja-JP" sz="4000" b="1" dirty="0">
              <a:solidFill>
                <a:srgbClr val="FF0000"/>
              </a:solidFill>
              <a:latin typeface="BIZ UDPゴシック" panose="020B0400000000000000" pitchFamily="50" charset="-128"/>
              <a:ea typeface="BIZ UDPゴシック" panose="020B0400000000000000" pitchFamily="50" charset="-128"/>
            </a:endParaRPr>
          </a:p>
          <a:p>
            <a:r>
              <a:rPr lang="ja-JP" altLang="en-US" sz="4000" b="1" dirty="0">
                <a:solidFill>
                  <a:srgbClr val="FF0000"/>
                </a:solidFill>
                <a:latin typeface="BIZ UDPゴシック" panose="020B0400000000000000" pitchFamily="50" charset="-128"/>
                <a:ea typeface="BIZ UDPゴシック" panose="020B0400000000000000" pitchFamily="50" charset="-128"/>
              </a:rPr>
              <a:t>　　　　　</a:t>
            </a:r>
            <a:r>
              <a:rPr lang="ja-JP" altLang="en-US" sz="6000" b="1" dirty="0">
                <a:solidFill>
                  <a:srgbClr val="FF0000"/>
                </a:solidFill>
                <a:latin typeface="BIZ UDPゴシック" panose="020B0400000000000000" pitchFamily="50" charset="-128"/>
                <a:ea typeface="BIZ UDPゴシック" panose="020B0400000000000000" pitchFamily="50" charset="-128"/>
              </a:rPr>
              <a:t>１８８（いやや！）</a:t>
            </a:r>
          </a:p>
          <a:p>
            <a:endParaRPr kumimoji="1" lang="ja-JP" altLang="en-US" sz="4000" dirty="0">
              <a:solidFill>
                <a:srgbClr val="FF0000"/>
              </a:solidFill>
            </a:endParaRPr>
          </a:p>
        </p:txBody>
      </p:sp>
      <p:sp>
        <p:nvSpPr>
          <p:cNvPr id="15" name="テキスト ボックス 14">
            <a:extLst>
              <a:ext uri="{FF2B5EF4-FFF2-40B4-BE49-F238E27FC236}">
                <a16:creationId xmlns:a16="http://schemas.microsoft.com/office/drawing/2014/main" id="{A637103C-FF0C-4304-ACA2-7826BCA1B324}"/>
              </a:ext>
            </a:extLst>
          </p:cNvPr>
          <p:cNvSpPr txBox="1"/>
          <p:nvPr/>
        </p:nvSpPr>
        <p:spPr>
          <a:xfrm>
            <a:off x="783828" y="3923625"/>
            <a:ext cx="7841695" cy="1908215"/>
          </a:xfrm>
          <a:prstGeom prst="rect">
            <a:avLst/>
          </a:prstGeom>
          <a:noFill/>
        </p:spPr>
        <p:txBody>
          <a:bodyPr wrap="square" rtlCol="0">
            <a:spAutoFit/>
          </a:bodyPr>
          <a:lstStyle/>
          <a:p>
            <a:r>
              <a:rPr lang="ja-JP" altLang="en-US" sz="4000" b="1" dirty="0">
                <a:solidFill>
                  <a:srgbClr val="FF0000"/>
                </a:solidFill>
                <a:latin typeface="BIZ UDPゴシック" panose="020B0400000000000000" pitchFamily="50" charset="-128"/>
                <a:ea typeface="BIZ UDPゴシック" panose="020B0400000000000000" pitchFamily="50" charset="-128"/>
              </a:rPr>
              <a:t>岐阜県県民生活相談センター　</a:t>
            </a:r>
            <a:endParaRPr lang="en-US" altLang="ja-JP" sz="4000" b="1" dirty="0">
              <a:solidFill>
                <a:srgbClr val="FF0000"/>
              </a:solidFill>
              <a:latin typeface="BIZ UDPゴシック" panose="020B0400000000000000" pitchFamily="50" charset="-128"/>
              <a:ea typeface="BIZ UDPゴシック" panose="020B0400000000000000" pitchFamily="50" charset="-128"/>
            </a:endParaRPr>
          </a:p>
          <a:p>
            <a:r>
              <a:rPr lang="ja-JP" altLang="en-US" sz="6000" b="1" dirty="0">
                <a:solidFill>
                  <a:srgbClr val="FF0000"/>
                </a:solidFill>
                <a:latin typeface="BIZ UDPゴシック" panose="020B0400000000000000" pitchFamily="50" charset="-128"/>
                <a:ea typeface="BIZ UDPゴシック" panose="020B0400000000000000" pitchFamily="50" charset="-128"/>
              </a:rPr>
              <a:t>０５８－２７７－１００３</a:t>
            </a:r>
          </a:p>
          <a:p>
            <a:endParaRPr kumimoji="1" lang="ja-JP" altLang="en-US" dirty="0">
              <a:solidFill>
                <a:srgbClr val="FF0000"/>
              </a:solidFill>
            </a:endParaRPr>
          </a:p>
        </p:txBody>
      </p:sp>
      <p:sp>
        <p:nvSpPr>
          <p:cNvPr id="18" name="正方形/長方形 17">
            <a:extLst>
              <a:ext uri="{FF2B5EF4-FFF2-40B4-BE49-F238E27FC236}">
                <a16:creationId xmlns:a16="http://schemas.microsoft.com/office/drawing/2014/main" id="{48D656DA-4B0F-42F4-B673-E85F128779FB}"/>
              </a:ext>
            </a:extLst>
          </p:cNvPr>
          <p:cNvSpPr/>
          <p:nvPr/>
        </p:nvSpPr>
        <p:spPr>
          <a:xfrm>
            <a:off x="254524" y="716436"/>
            <a:ext cx="8606672" cy="895547"/>
          </a:xfrm>
          <a:prstGeom prst="rect">
            <a:avLst/>
          </a:prstGeom>
          <a:solidFill>
            <a:srgbClr val="FF0000">
              <a:alpha val="80000"/>
            </a:srgb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字幕 2">
            <a:extLst>
              <a:ext uri="{FF2B5EF4-FFF2-40B4-BE49-F238E27FC236}">
                <a16:creationId xmlns:a16="http://schemas.microsoft.com/office/drawing/2014/main" id="{2C9511A6-2988-467B-9327-C6713450C6E3}"/>
              </a:ext>
            </a:extLst>
          </p:cNvPr>
          <p:cNvSpPr txBox="1">
            <a:spLocks/>
          </p:cNvSpPr>
          <p:nvPr/>
        </p:nvSpPr>
        <p:spPr>
          <a:xfrm>
            <a:off x="2569724" y="856081"/>
            <a:ext cx="4792610" cy="412730"/>
          </a:xfrm>
          <a:prstGeom prst="rect">
            <a:avLst/>
          </a:prstGeom>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4200" b="1" dirty="0">
                <a:solidFill>
                  <a:schemeClr val="bg1"/>
                </a:solidFill>
                <a:latin typeface="BIZ UDPゴシック" panose="020B0400000000000000" pitchFamily="50" charset="-128"/>
                <a:ea typeface="BIZ UDPゴシック" panose="020B0400000000000000" pitchFamily="50" charset="-128"/>
              </a:rPr>
              <a:t>困ったときは・・・</a:t>
            </a:r>
            <a:endParaRPr lang="en-US" altLang="ja-JP" sz="4200" b="1" dirty="0">
              <a:solidFill>
                <a:schemeClr val="bg1"/>
              </a:solidFill>
              <a:latin typeface="BIZ UDPゴシック" panose="020B0400000000000000" pitchFamily="50" charset="-128"/>
              <a:ea typeface="BIZ UDPゴシック" panose="020B0400000000000000" pitchFamily="50" charset="-128"/>
            </a:endParaRPr>
          </a:p>
        </p:txBody>
      </p:sp>
      <p:pic>
        <p:nvPicPr>
          <p:cNvPr id="20" name="図 19">
            <a:extLst>
              <a:ext uri="{FF2B5EF4-FFF2-40B4-BE49-F238E27FC236}">
                <a16:creationId xmlns:a16="http://schemas.microsoft.com/office/drawing/2014/main" id="{977DFFF4-B990-4808-9B71-956B0C8D37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38511" y="-2468116"/>
            <a:ext cx="2664903" cy="6667247"/>
          </a:xfrm>
          <a:prstGeom prst="rect">
            <a:avLst/>
          </a:prstGeom>
        </p:spPr>
      </p:pic>
    </p:spTree>
    <p:extLst>
      <p:ext uri="{BB962C8B-B14F-4D97-AF65-F5344CB8AC3E}">
        <p14:creationId xmlns:p14="http://schemas.microsoft.com/office/powerpoint/2010/main" val="4141837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CD77CADB-F751-407E-888B-8533EF49A6AA}"/>
              </a:ext>
            </a:extLst>
          </p:cNvPr>
          <p:cNvSpPr/>
          <p:nvPr/>
        </p:nvSpPr>
        <p:spPr>
          <a:xfrm>
            <a:off x="226296" y="2516643"/>
            <a:ext cx="8691408" cy="3468386"/>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2400" dirty="0">
              <a:latin typeface="BIZ UDPゴシック" panose="020B0400000000000000" pitchFamily="50" charset="-128"/>
              <a:ea typeface="BIZ UDPゴシック" panose="020B0400000000000000" pitchFamily="50" charset="-128"/>
            </a:endParaRPr>
          </a:p>
        </p:txBody>
      </p:sp>
      <p:sp>
        <p:nvSpPr>
          <p:cNvPr id="11" name="字幕 2">
            <a:extLst>
              <a:ext uri="{FF2B5EF4-FFF2-40B4-BE49-F238E27FC236}">
                <a16:creationId xmlns:a16="http://schemas.microsoft.com/office/drawing/2014/main" id="{3794577C-7CC5-48C7-81D8-7259AC7DE60B}"/>
              </a:ext>
            </a:extLst>
          </p:cNvPr>
          <p:cNvSpPr>
            <a:spLocks noGrp="1"/>
          </p:cNvSpPr>
          <p:nvPr>
            <p:ph type="subTitle" idx="1"/>
          </p:nvPr>
        </p:nvSpPr>
        <p:spPr>
          <a:xfrm>
            <a:off x="297541" y="674067"/>
            <a:ext cx="8548918" cy="677460"/>
          </a:xfrm>
          <a:effectLst/>
        </p:spPr>
        <p:txBody>
          <a:bodyPr>
            <a:noAutofit/>
          </a:bodyPr>
          <a:lstStyle/>
          <a:p>
            <a:pPr algn="l"/>
            <a:r>
              <a:rPr lang="ja-JP" altLang="en-US" b="1" dirty="0">
                <a:latin typeface="BIZ UDPゴシック" panose="020B0400000000000000" pitchFamily="50" charset="-128"/>
                <a:ea typeface="BIZ UDPゴシック" panose="020B0400000000000000" pitchFamily="50" charset="-128"/>
              </a:rPr>
              <a:t>インターネットを閲覧中、突然の警告音とウィルスに感染したという警告画面が表示され、パソコンが操作できなくなりました。どのように対処すべきでしょうか？</a:t>
            </a:r>
            <a:endParaRPr kumimoji="1" lang="ja-JP" altLang="en-US" b="1" dirty="0">
              <a:latin typeface="BIZ UDPゴシック" panose="020B0400000000000000" pitchFamily="50" charset="-128"/>
              <a:ea typeface="BIZ UDPゴシック" panose="020B0400000000000000" pitchFamily="50" charset="-128"/>
            </a:endParaRPr>
          </a:p>
        </p:txBody>
      </p:sp>
      <p:sp>
        <p:nvSpPr>
          <p:cNvPr id="12" name="字幕 2">
            <a:extLst>
              <a:ext uri="{FF2B5EF4-FFF2-40B4-BE49-F238E27FC236}">
                <a16:creationId xmlns:a16="http://schemas.microsoft.com/office/drawing/2014/main" id="{6DB69F39-9315-4499-86FA-CEC742D1FE2A}"/>
              </a:ext>
            </a:extLst>
          </p:cNvPr>
          <p:cNvSpPr txBox="1">
            <a:spLocks/>
          </p:cNvSpPr>
          <p:nvPr/>
        </p:nvSpPr>
        <p:spPr>
          <a:xfrm>
            <a:off x="368786" y="1943833"/>
            <a:ext cx="8548918" cy="677460"/>
          </a:xfrm>
          <a:prstGeom prst="rect">
            <a:avLst/>
          </a:prstGeom>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2000" dirty="0">
                <a:latin typeface="BIZ UDPゴシック" panose="020B0400000000000000" pitchFamily="50" charset="-128"/>
                <a:ea typeface="BIZ UDPゴシック" panose="020B0400000000000000" pitchFamily="50" charset="-128"/>
              </a:rPr>
              <a:t>以下の①、②、③のうち、正しいと思うものを一つ選んで下さい。</a:t>
            </a:r>
          </a:p>
        </p:txBody>
      </p:sp>
      <p:sp>
        <p:nvSpPr>
          <p:cNvPr id="13" name="字幕 2">
            <a:extLst>
              <a:ext uri="{FF2B5EF4-FFF2-40B4-BE49-F238E27FC236}">
                <a16:creationId xmlns:a16="http://schemas.microsoft.com/office/drawing/2014/main" id="{024AAFBE-82CD-4825-9EB5-71DE3A2A1E97}"/>
              </a:ext>
            </a:extLst>
          </p:cNvPr>
          <p:cNvSpPr txBox="1">
            <a:spLocks/>
          </p:cNvSpPr>
          <p:nvPr/>
        </p:nvSpPr>
        <p:spPr>
          <a:xfrm>
            <a:off x="368786" y="2927969"/>
            <a:ext cx="7458369" cy="677460"/>
          </a:xfrm>
          <a:prstGeom prst="rect">
            <a:avLst/>
          </a:prstGeom>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b="1" dirty="0">
                <a:latin typeface="BIZ UDPゴシック" panose="020B0400000000000000" pitchFamily="50" charset="-128"/>
                <a:ea typeface="BIZ UDPゴシック" panose="020B0400000000000000" pitchFamily="50" charset="-128"/>
              </a:rPr>
              <a:t>①もうこのパソコンは利用できないので、買い替える</a:t>
            </a:r>
          </a:p>
        </p:txBody>
      </p:sp>
      <p:sp>
        <p:nvSpPr>
          <p:cNvPr id="14" name="字幕 2">
            <a:extLst>
              <a:ext uri="{FF2B5EF4-FFF2-40B4-BE49-F238E27FC236}">
                <a16:creationId xmlns:a16="http://schemas.microsoft.com/office/drawing/2014/main" id="{2316CCD9-AA2F-45DD-BE56-8EDF5A8D2B56}"/>
              </a:ext>
            </a:extLst>
          </p:cNvPr>
          <p:cNvSpPr txBox="1">
            <a:spLocks/>
          </p:cNvSpPr>
          <p:nvPr/>
        </p:nvSpPr>
        <p:spPr>
          <a:xfrm>
            <a:off x="337910" y="3741510"/>
            <a:ext cx="8468179" cy="677460"/>
          </a:xfrm>
          <a:prstGeom prst="rect">
            <a:avLst/>
          </a:prstGeom>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b="1" dirty="0">
                <a:latin typeface="BIZ UDPゴシック" panose="020B0400000000000000" pitchFamily="50" charset="-128"/>
                <a:ea typeface="BIZ UDPゴシック" panose="020B0400000000000000" pitchFamily="50" charset="-128"/>
              </a:rPr>
              <a:t>②ブラウザ</a:t>
            </a:r>
            <a:r>
              <a:rPr lang="en-US" altLang="ja-JP" sz="1600" b="1" dirty="0">
                <a:latin typeface="BIZ UDPゴシック" panose="020B0400000000000000" pitchFamily="50" charset="-128"/>
                <a:ea typeface="BIZ UDPゴシック" panose="020B0400000000000000" pitchFamily="50" charset="-128"/>
              </a:rPr>
              <a:t>※</a:t>
            </a:r>
            <a:r>
              <a:rPr lang="ja-JP" altLang="en-US" b="1" dirty="0">
                <a:latin typeface="BIZ UDPゴシック" panose="020B0400000000000000" pitchFamily="50" charset="-128"/>
                <a:ea typeface="BIZ UDPゴシック" panose="020B0400000000000000" pitchFamily="50" charset="-128"/>
              </a:rPr>
              <a:t>の強制終了か、パソコンの再起動で画面を閉じる　　　　　　　　　　　　</a:t>
            </a:r>
          </a:p>
        </p:txBody>
      </p:sp>
      <p:sp>
        <p:nvSpPr>
          <p:cNvPr id="15" name="字幕 2">
            <a:extLst>
              <a:ext uri="{FF2B5EF4-FFF2-40B4-BE49-F238E27FC236}">
                <a16:creationId xmlns:a16="http://schemas.microsoft.com/office/drawing/2014/main" id="{A292DCC8-2C12-4498-A799-BADE898E46DD}"/>
              </a:ext>
            </a:extLst>
          </p:cNvPr>
          <p:cNvSpPr txBox="1">
            <a:spLocks/>
          </p:cNvSpPr>
          <p:nvPr/>
        </p:nvSpPr>
        <p:spPr>
          <a:xfrm>
            <a:off x="368786" y="5083187"/>
            <a:ext cx="8244950" cy="677460"/>
          </a:xfrm>
          <a:prstGeom prst="rect">
            <a:avLst/>
          </a:prstGeom>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b="1" dirty="0">
                <a:latin typeface="BIZ UDPゴシック" panose="020B0400000000000000" pitchFamily="50" charset="-128"/>
                <a:ea typeface="BIZ UDPゴシック" panose="020B0400000000000000" pitchFamily="50" charset="-128"/>
              </a:rPr>
              <a:t>③表示されたサポート窓口に電話し、指示に従って対応する</a:t>
            </a:r>
          </a:p>
        </p:txBody>
      </p:sp>
      <p:sp>
        <p:nvSpPr>
          <p:cNvPr id="8" name="テキスト ボックス 7">
            <a:extLst>
              <a:ext uri="{FF2B5EF4-FFF2-40B4-BE49-F238E27FC236}">
                <a16:creationId xmlns:a16="http://schemas.microsoft.com/office/drawing/2014/main" id="{3FBF6BF3-B6A8-447C-B08A-BEBCA53B084E}"/>
              </a:ext>
            </a:extLst>
          </p:cNvPr>
          <p:cNvSpPr txBox="1"/>
          <p:nvPr/>
        </p:nvSpPr>
        <p:spPr>
          <a:xfrm>
            <a:off x="449524" y="4126582"/>
            <a:ext cx="8468179" cy="584775"/>
          </a:xfrm>
          <a:prstGeom prst="rect">
            <a:avLst/>
          </a:prstGeom>
          <a:noFill/>
        </p:spPr>
        <p:txBody>
          <a:bodyPr wrap="square" rtlCol="0">
            <a:spAutoFit/>
          </a:bodyPr>
          <a:lstStyle/>
          <a:p>
            <a:r>
              <a:rPr kumimoji="1" lang="en-US" altLang="ja-JP" sz="1600" dirty="0">
                <a:latin typeface="BIZ UDPゴシック" panose="020B0400000000000000" pitchFamily="50" charset="-128"/>
                <a:ea typeface="BIZ UDPゴシック" panose="020B0400000000000000" pitchFamily="50" charset="-128"/>
              </a:rPr>
              <a:t>※</a:t>
            </a:r>
            <a:r>
              <a:rPr kumimoji="1" lang="ja-JP" altLang="en-US" sz="1600" dirty="0">
                <a:latin typeface="BIZ UDPゴシック" panose="020B0400000000000000" pitchFamily="50" charset="-128"/>
                <a:ea typeface="BIZ UDPゴシック" panose="020B0400000000000000" pitchFamily="50" charset="-128"/>
              </a:rPr>
              <a:t>ブラウザとは </a:t>
            </a:r>
            <a:r>
              <a:rPr kumimoji="1" lang="en-US" altLang="ja-JP"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WEB</a:t>
            </a:r>
            <a:r>
              <a:rPr lang="ja-JP" altLang="en-US" sz="1600" dirty="0">
                <a:latin typeface="BIZ UDPゴシック" panose="020B0400000000000000" pitchFamily="50" charset="-128"/>
                <a:ea typeface="BIZ UDPゴシック" panose="020B0400000000000000" pitchFamily="50" charset="-128"/>
              </a:rPr>
              <a:t>サイトを閲覧するために使うソフトのことで、</a:t>
            </a:r>
            <a:r>
              <a:rPr lang="en-US" altLang="ja-JP" sz="1600" dirty="0">
                <a:latin typeface="BIZ UDPゴシック" panose="020B0400000000000000" pitchFamily="50" charset="-128"/>
                <a:ea typeface="BIZ UDPゴシック" panose="020B0400000000000000" pitchFamily="50" charset="-128"/>
              </a:rPr>
              <a:t>Google</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Chrome</a:t>
            </a:r>
            <a:r>
              <a:rPr lang="ja-JP" altLang="en-US" sz="1600" dirty="0">
                <a:latin typeface="BIZ UDPゴシック" panose="020B0400000000000000" pitchFamily="50" charset="-128"/>
                <a:ea typeface="BIZ UDPゴシック" panose="020B0400000000000000" pitchFamily="50" charset="-128"/>
              </a:rPr>
              <a:t>や  </a:t>
            </a:r>
            <a:endParaRPr lang="en-US" altLang="ja-JP" sz="1600" dirty="0">
              <a:latin typeface="BIZ UDPゴシック" panose="020B0400000000000000" pitchFamily="50" charset="-128"/>
              <a:ea typeface="BIZ UDPゴシック" panose="020B0400000000000000" pitchFamily="50" charset="-128"/>
            </a:endParaRPr>
          </a:p>
          <a:p>
            <a:r>
              <a:rPr lang="en-US" altLang="ja-JP" sz="1600" dirty="0">
                <a:latin typeface="BIZ UDPゴシック" panose="020B0400000000000000" pitchFamily="50" charset="-128"/>
                <a:ea typeface="BIZ UDPゴシック" panose="020B0400000000000000" pitchFamily="50" charset="-128"/>
              </a:rPr>
              <a:t>                         Microsoft</a:t>
            </a:r>
            <a:r>
              <a:rPr lang="ja-JP" altLang="en-US" sz="1600" dirty="0">
                <a:latin typeface="BIZ UDPゴシック" panose="020B0400000000000000" pitchFamily="50" charset="-128"/>
                <a:ea typeface="BIZ UDPゴシック" panose="020B0400000000000000" pitchFamily="50" charset="-128"/>
              </a:rPr>
              <a:t> </a:t>
            </a:r>
            <a:r>
              <a:rPr lang="en-US" altLang="ja-JP" sz="1600" dirty="0">
                <a:latin typeface="BIZ UDPゴシック" panose="020B0400000000000000" pitchFamily="50" charset="-128"/>
                <a:ea typeface="BIZ UDPゴシック" panose="020B0400000000000000" pitchFamily="50" charset="-128"/>
              </a:rPr>
              <a:t>Edge</a:t>
            </a:r>
            <a:r>
              <a:rPr lang="ja-JP" altLang="en-US" sz="1600" dirty="0" err="1">
                <a:latin typeface="BIZ UDPゴシック" panose="020B0400000000000000" pitchFamily="50" charset="-128"/>
                <a:ea typeface="BIZ UDPゴシック" panose="020B0400000000000000" pitchFamily="50" charset="-128"/>
              </a:rPr>
              <a:t>、</a:t>
            </a:r>
            <a:r>
              <a:rPr lang="ja-JP" altLang="en-US" sz="1600" dirty="0">
                <a:latin typeface="BIZ UDPゴシック" panose="020B0400000000000000" pitchFamily="50" charset="-128"/>
                <a:ea typeface="BIZ UDPゴシック" panose="020B0400000000000000" pitchFamily="50" charset="-128"/>
              </a:rPr>
              <a:t>Ａｐｐｌｅ </a:t>
            </a:r>
            <a:r>
              <a:rPr lang="en-US" altLang="ja-JP" sz="1600" dirty="0">
                <a:latin typeface="BIZ UDPゴシック" panose="020B0400000000000000" pitchFamily="50" charset="-128"/>
                <a:ea typeface="BIZ UDPゴシック" panose="020B0400000000000000" pitchFamily="50" charset="-128"/>
              </a:rPr>
              <a:t>safari</a:t>
            </a:r>
            <a:r>
              <a:rPr lang="ja-JP" altLang="en-US" sz="1600" dirty="0">
                <a:latin typeface="BIZ UDPゴシック" panose="020B0400000000000000" pitchFamily="50" charset="-128"/>
                <a:ea typeface="BIZ UDPゴシック" panose="020B0400000000000000" pitchFamily="50" charset="-128"/>
              </a:rPr>
              <a:t>などが有名です。</a:t>
            </a:r>
            <a:endParaRPr lang="en-US" altLang="ja-JP" sz="1600"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9777516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16" name="正方形/長方形 15">
            <a:extLst>
              <a:ext uri="{FF2B5EF4-FFF2-40B4-BE49-F238E27FC236}">
                <a16:creationId xmlns:a16="http://schemas.microsoft.com/office/drawing/2014/main" id="{8726E0A8-0105-4D43-9949-18225F86EF38}"/>
              </a:ext>
            </a:extLst>
          </p:cNvPr>
          <p:cNvSpPr/>
          <p:nvPr/>
        </p:nvSpPr>
        <p:spPr>
          <a:xfrm>
            <a:off x="208574" y="1894788"/>
            <a:ext cx="8651440" cy="4204355"/>
          </a:xfrm>
          <a:prstGeom prst="rect">
            <a:avLst/>
          </a:prstGeom>
          <a:solidFill>
            <a:schemeClr val="accent4">
              <a:lumMod val="20000"/>
              <a:lumOff val="80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latin typeface="BIZ UDPゴシック" panose="020B0400000000000000" pitchFamily="50" charset="-128"/>
              <a:ea typeface="BIZ UDPゴシック" panose="020B0400000000000000" pitchFamily="50" charset="-128"/>
            </a:endParaRPr>
          </a:p>
        </p:txBody>
      </p:sp>
      <p:sp>
        <p:nvSpPr>
          <p:cNvPr id="18" name="字幕 2">
            <a:extLst>
              <a:ext uri="{FF2B5EF4-FFF2-40B4-BE49-F238E27FC236}">
                <a16:creationId xmlns:a16="http://schemas.microsoft.com/office/drawing/2014/main" id="{FBD0763D-4C2F-453E-98C9-9E0A1B03A3C7}"/>
              </a:ext>
            </a:extLst>
          </p:cNvPr>
          <p:cNvSpPr>
            <a:spLocks noGrp="1"/>
          </p:cNvSpPr>
          <p:nvPr>
            <p:ph type="subTitle" idx="1"/>
          </p:nvPr>
        </p:nvSpPr>
        <p:spPr>
          <a:xfrm>
            <a:off x="377942" y="660257"/>
            <a:ext cx="1639097" cy="677460"/>
          </a:xfrm>
          <a:effectLst/>
        </p:spPr>
        <p:txBody>
          <a:bodyPr>
            <a:noAutofit/>
          </a:bodyPr>
          <a:lstStyle/>
          <a:p>
            <a:pPr algn="l"/>
            <a:r>
              <a:rPr lang="en-US" altLang="ja-JP" sz="3200" b="1" dirty="0">
                <a:latin typeface="BIZ UDPゴシック" panose="020B0400000000000000" pitchFamily="50" charset="-128"/>
                <a:ea typeface="BIZ UDPゴシック" panose="020B0400000000000000" pitchFamily="50" charset="-128"/>
              </a:rPr>
              <a:t>【</a:t>
            </a:r>
            <a:r>
              <a:rPr lang="ja-JP" altLang="en-US" sz="3200" b="1" dirty="0">
                <a:latin typeface="BIZ UDPゴシック" panose="020B0400000000000000" pitchFamily="50" charset="-128"/>
                <a:ea typeface="BIZ UDPゴシック" panose="020B0400000000000000" pitchFamily="50" charset="-128"/>
              </a:rPr>
              <a:t>回答</a:t>
            </a:r>
            <a:r>
              <a:rPr lang="en-US" altLang="ja-JP" sz="3200" b="1" dirty="0">
                <a:latin typeface="BIZ UDPゴシック" panose="020B0400000000000000" pitchFamily="50" charset="-128"/>
                <a:ea typeface="BIZ UDPゴシック" panose="020B0400000000000000" pitchFamily="50" charset="-128"/>
              </a:rPr>
              <a:t>】</a:t>
            </a:r>
            <a:endParaRPr kumimoji="1" lang="ja-JP" altLang="en-US" sz="3200" b="1" dirty="0">
              <a:latin typeface="BIZ UDPゴシック" panose="020B0400000000000000" pitchFamily="50" charset="-128"/>
              <a:ea typeface="BIZ UDPゴシック" panose="020B0400000000000000" pitchFamily="50" charset="-128"/>
            </a:endParaRPr>
          </a:p>
        </p:txBody>
      </p:sp>
      <p:sp>
        <p:nvSpPr>
          <p:cNvPr id="19" name="字幕 2">
            <a:extLst>
              <a:ext uri="{FF2B5EF4-FFF2-40B4-BE49-F238E27FC236}">
                <a16:creationId xmlns:a16="http://schemas.microsoft.com/office/drawing/2014/main" id="{C179DF62-E76B-404C-A2B3-57744603EE93}"/>
              </a:ext>
            </a:extLst>
          </p:cNvPr>
          <p:cNvSpPr txBox="1">
            <a:spLocks/>
          </p:cNvSpPr>
          <p:nvPr/>
        </p:nvSpPr>
        <p:spPr>
          <a:xfrm>
            <a:off x="1797465" y="660257"/>
            <a:ext cx="7238999" cy="677460"/>
          </a:xfrm>
          <a:prstGeom prst="rect">
            <a:avLst/>
          </a:prstGeom>
          <a:effectLst/>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r>
              <a:rPr lang="ja-JP" altLang="en-US" sz="3000" b="1" dirty="0">
                <a:solidFill>
                  <a:srgbClr val="FF0000"/>
                </a:solidFill>
                <a:latin typeface="BIZ UDPゴシック" panose="020B0400000000000000" pitchFamily="50" charset="-128"/>
                <a:ea typeface="BIZ UDPゴシック" panose="020B0400000000000000" pitchFamily="50" charset="-128"/>
              </a:rPr>
              <a:t>②ブラウザの強制終了か、パソコンの</a:t>
            </a:r>
            <a:endParaRPr lang="en-US" altLang="ja-JP" sz="3000" b="1" dirty="0">
              <a:solidFill>
                <a:srgbClr val="FF0000"/>
              </a:solidFill>
              <a:latin typeface="BIZ UDPゴシック" panose="020B0400000000000000" pitchFamily="50" charset="-128"/>
              <a:ea typeface="BIZ UDPゴシック" panose="020B0400000000000000" pitchFamily="50" charset="-128"/>
            </a:endParaRPr>
          </a:p>
          <a:p>
            <a:pPr algn="l"/>
            <a:r>
              <a:rPr lang="ja-JP" altLang="en-US" sz="3000" b="1" dirty="0">
                <a:solidFill>
                  <a:srgbClr val="FF0000"/>
                </a:solidFill>
                <a:latin typeface="BIZ UDPゴシック" panose="020B0400000000000000" pitchFamily="50" charset="-128"/>
                <a:ea typeface="BIZ UDPゴシック" panose="020B0400000000000000" pitchFamily="50" charset="-128"/>
              </a:rPr>
              <a:t>　 再起動で画面を閉じる　　</a:t>
            </a:r>
          </a:p>
        </p:txBody>
      </p:sp>
      <p:sp>
        <p:nvSpPr>
          <p:cNvPr id="20" name="正方形/長方形 19">
            <a:extLst>
              <a:ext uri="{FF2B5EF4-FFF2-40B4-BE49-F238E27FC236}">
                <a16:creationId xmlns:a16="http://schemas.microsoft.com/office/drawing/2014/main" id="{B65D320B-F633-4E45-8053-524CD070E837}"/>
              </a:ext>
            </a:extLst>
          </p:cNvPr>
          <p:cNvSpPr/>
          <p:nvPr/>
        </p:nvSpPr>
        <p:spPr>
          <a:xfrm>
            <a:off x="377942" y="2134917"/>
            <a:ext cx="8312704" cy="3724096"/>
          </a:xfrm>
          <a:prstGeom prst="rect">
            <a:avLst/>
          </a:prstGeom>
        </p:spPr>
        <p:txBody>
          <a:bodyPr wrap="square">
            <a:spAutoFit/>
          </a:bodyPr>
          <a:lstStyle/>
          <a:p>
            <a:pPr fontAlgn="base"/>
            <a:r>
              <a:rPr lang="ja-JP" altLang="en-US" sz="2000" b="1" dirty="0">
                <a:solidFill>
                  <a:srgbClr val="FF0000"/>
                </a:solidFill>
                <a:latin typeface="BIZ UDPゴシック" panose="020B0400000000000000" pitchFamily="50" charset="-128"/>
                <a:ea typeface="BIZ UDPゴシック" panose="020B0400000000000000" pitchFamily="50" charset="-128"/>
              </a:rPr>
              <a:t>□ 偽の警告画面を閉じる</a:t>
            </a:r>
          </a:p>
          <a:p>
            <a:pPr fontAlgn="base"/>
            <a:r>
              <a:rPr lang="ja-JP" altLang="en-US" sz="2000" dirty="0">
                <a:latin typeface="BIZ UDPゴシック" panose="020B0400000000000000" pitchFamily="50" charset="-128"/>
                <a:ea typeface="BIZ UDPゴシック" panose="020B0400000000000000" pitchFamily="50" charset="-128"/>
              </a:rPr>
              <a:t>偽の警告画面が表示された場合は、ブラウザを終了してください。</a:t>
            </a:r>
            <a:endParaRPr lang="en-US" altLang="ja-JP" sz="2000" dirty="0">
              <a:latin typeface="BIZ UDPゴシック" panose="020B0400000000000000" pitchFamily="50" charset="-128"/>
              <a:ea typeface="BIZ UDPゴシック" panose="020B0400000000000000" pitchFamily="50" charset="-128"/>
            </a:endParaRPr>
          </a:p>
          <a:p>
            <a:pPr fontAlgn="base"/>
            <a:r>
              <a:rPr lang="ja-JP" altLang="en-US" sz="2000" dirty="0">
                <a:latin typeface="BIZ UDPゴシック" panose="020B0400000000000000" pitchFamily="50" charset="-128"/>
                <a:ea typeface="BIZ UDPゴシック" panose="020B0400000000000000" pitchFamily="50" charset="-128"/>
              </a:rPr>
              <a:t>ブラウザを終了できない場合は強制的に閉じるか、パソコンを再起動すると画面を閉じることができる場合があります。</a:t>
            </a:r>
            <a:endParaRPr lang="en-US" altLang="ja-JP" sz="2000" dirty="0">
              <a:latin typeface="BIZ UDPゴシック" panose="020B0400000000000000" pitchFamily="50" charset="-128"/>
              <a:ea typeface="BIZ UDPゴシック" panose="020B0400000000000000" pitchFamily="50" charset="-128"/>
            </a:endParaRPr>
          </a:p>
          <a:p>
            <a:pPr fontAlgn="base"/>
            <a:endParaRPr lang="en-US" altLang="ja-JP" sz="800" dirty="0">
              <a:latin typeface="BIZ UDPゴシック" panose="020B0400000000000000" pitchFamily="50" charset="-128"/>
              <a:ea typeface="BIZ UDPゴシック" panose="020B0400000000000000" pitchFamily="50" charset="-128"/>
            </a:endParaRPr>
          </a:p>
          <a:p>
            <a:pPr fontAlgn="base"/>
            <a:r>
              <a:rPr lang="ja-JP" altLang="en-US" sz="2000" b="1" dirty="0">
                <a:solidFill>
                  <a:srgbClr val="FF0000"/>
                </a:solidFill>
                <a:latin typeface="BIZ UDPゴシック" panose="020B0400000000000000" pitchFamily="50" charset="-128"/>
                <a:ea typeface="BIZ UDPゴシック" panose="020B0400000000000000" pitchFamily="50" charset="-128"/>
              </a:rPr>
              <a:t>□ 警告表示画面の指示に従わない</a:t>
            </a:r>
          </a:p>
          <a:p>
            <a:pPr fontAlgn="base"/>
            <a:r>
              <a:rPr lang="ja-JP" altLang="en-US" sz="2000" dirty="0">
                <a:latin typeface="BIZ UDPゴシック" panose="020B0400000000000000" pitchFamily="50" charset="-128"/>
                <a:ea typeface="BIZ UDPゴシック" panose="020B0400000000000000" pitchFamily="50" charset="-128"/>
              </a:rPr>
              <a:t>偽の警告画面に表示される電話番号に電話をしないでください。</a:t>
            </a:r>
            <a:br>
              <a:rPr lang="ja-JP" altLang="en-US"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また、偽の警告画面で指示されるアプリやソフトウェア等をダウンロード・インストールしないでください。</a:t>
            </a:r>
            <a:endParaRPr lang="en-US" altLang="ja-JP" sz="2000" dirty="0">
              <a:latin typeface="BIZ UDPゴシック" panose="020B0400000000000000" pitchFamily="50" charset="-128"/>
              <a:ea typeface="BIZ UDPゴシック" panose="020B0400000000000000" pitchFamily="50" charset="-128"/>
            </a:endParaRPr>
          </a:p>
          <a:p>
            <a:pPr fontAlgn="base"/>
            <a:endParaRPr lang="en-US" altLang="ja-JP" sz="800" dirty="0">
              <a:latin typeface="BIZ UDPゴシック" panose="020B0400000000000000" pitchFamily="50" charset="-128"/>
              <a:ea typeface="BIZ UDPゴシック" panose="020B0400000000000000" pitchFamily="50" charset="-128"/>
            </a:endParaRPr>
          </a:p>
          <a:p>
            <a:pPr fontAlgn="base"/>
            <a:r>
              <a:rPr lang="ja-JP" altLang="en-US" sz="2000" b="1" dirty="0">
                <a:solidFill>
                  <a:srgbClr val="FF0000"/>
                </a:solidFill>
                <a:latin typeface="BIZ UDPゴシック" panose="020B0400000000000000" pitchFamily="50" charset="-128"/>
                <a:ea typeface="BIZ UDPゴシック" panose="020B0400000000000000" pitchFamily="50" charset="-128"/>
              </a:rPr>
              <a:t>□ </a:t>
            </a:r>
            <a:r>
              <a:rPr lang="en-US" altLang="ja-JP" sz="2000" b="1" dirty="0">
                <a:solidFill>
                  <a:srgbClr val="FF0000"/>
                </a:solidFill>
                <a:latin typeface="BIZ UDPゴシック" panose="020B0400000000000000" pitchFamily="50" charset="-128"/>
                <a:ea typeface="BIZ UDPゴシック" panose="020B0400000000000000" pitchFamily="50" charset="-128"/>
              </a:rPr>
              <a:t>IPA</a:t>
            </a:r>
            <a:r>
              <a:rPr lang="ja-JP" altLang="en-US" sz="2000" b="1" dirty="0">
                <a:solidFill>
                  <a:srgbClr val="FF0000"/>
                </a:solidFill>
                <a:latin typeface="BIZ UDPゴシック" panose="020B0400000000000000" pitchFamily="50" charset="-128"/>
                <a:ea typeface="BIZ UDPゴシック" panose="020B0400000000000000" pitchFamily="50" charset="-128"/>
              </a:rPr>
              <a:t>（独立行政法人情報処理推進機構）や、周りの人に相談する</a:t>
            </a:r>
            <a:endParaRPr lang="en-US" altLang="ja-JP" sz="2000" b="1" dirty="0">
              <a:solidFill>
                <a:srgbClr val="FF0000"/>
              </a:solidFill>
              <a:latin typeface="BIZ UDPゴシック" panose="020B0400000000000000" pitchFamily="50" charset="-128"/>
              <a:ea typeface="BIZ UDPゴシック" panose="020B0400000000000000" pitchFamily="50" charset="-128"/>
            </a:endParaRPr>
          </a:p>
          <a:p>
            <a:pPr fontAlgn="base"/>
            <a:r>
              <a:rPr lang="ja-JP" altLang="en-US" sz="2000" dirty="0">
                <a:latin typeface="BIZ UDPゴシック" panose="020B0400000000000000" pitchFamily="50" charset="-128"/>
                <a:ea typeface="BIZ UDPゴシック" panose="020B0400000000000000" pitchFamily="50" charset="-128"/>
              </a:rPr>
              <a:t>警告画面が消えない</a:t>
            </a:r>
            <a:r>
              <a:rPr lang="ja-JP" altLang="en-US" sz="2000" dirty="0" err="1">
                <a:latin typeface="BIZ UDPゴシック" panose="020B0400000000000000" pitchFamily="50" charset="-128"/>
                <a:ea typeface="BIZ UDPゴシック" panose="020B0400000000000000" pitchFamily="50" charset="-128"/>
              </a:rPr>
              <a:t>や</a:t>
            </a:r>
            <a:r>
              <a:rPr lang="ja-JP" altLang="en-US" sz="2000" dirty="0">
                <a:latin typeface="BIZ UDPゴシック" panose="020B0400000000000000" pitchFamily="50" charset="-128"/>
                <a:ea typeface="BIZ UDPゴシック" panose="020B0400000000000000" pitchFamily="50" charset="-128"/>
              </a:rPr>
              <a:t>自分で判断できない場合は、</a:t>
            </a:r>
            <a:r>
              <a:rPr lang="en-US" altLang="ja-JP" sz="2000" b="1" dirty="0">
                <a:latin typeface="BIZ UDPゴシック" panose="020B0400000000000000" pitchFamily="50" charset="-128"/>
                <a:ea typeface="BIZ UDPゴシック" panose="020B0400000000000000" pitchFamily="50" charset="-128"/>
              </a:rPr>
              <a:t> </a:t>
            </a:r>
            <a:r>
              <a:rPr lang="en-US" altLang="ja-JP" sz="2000" dirty="0">
                <a:latin typeface="BIZ UDPゴシック" panose="020B0400000000000000" pitchFamily="50" charset="-128"/>
                <a:ea typeface="BIZ UDPゴシック" panose="020B0400000000000000" pitchFamily="50" charset="-128"/>
              </a:rPr>
              <a:t>IPA</a:t>
            </a:r>
            <a:r>
              <a:rPr lang="ja-JP" altLang="en-US" sz="2000" dirty="0">
                <a:latin typeface="BIZ UDPゴシック" panose="020B0400000000000000" pitchFamily="50" charset="-128"/>
                <a:ea typeface="BIZ UDPゴシック" panose="020B0400000000000000" pitchFamily="50" charset="-128"/>
              </a:rPr>
              <a:t>（独立行政法人情報処理推進機構）や、周りの人に相談しましょう。</a:t>
            </a:r>
          </a:p>
        </p:txBody>
      </p:sp>
    </p:spTree>
    <p:extLst>
      <p:ext uri="{BB962C8B-B14F-4D97-AF65-F5344CB8AC3E}">
        <p14:creationId xmlns:p14="http://schemas.microsoft.com/office/powerpoint/2010/main" val="16050093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a:extLst>
              <a:ext uri="{FF2B5EF4-FFF2-40B4-BE49-F238E27FC236}">
                <a16:creationId xmlns:a16="http://schemas.microsoft.com/office/drawing/2014/main" id="{3C73AB6C-6606-44B6-8F3F-E28A84E340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03824" y="2360824"/>
            <a:ext cx="2136351" cy="2136351"/>
          </a:xfrm>
          <a:prstGeom prst="rect">
            <a:avLst/>
          </a:prstGeom>
        </p:spPr>
      </p:pic>
    </p:spTree>
    <p:extLst>
      <p:ext uri="{BB962C8B-B14F-4D97-AF65-F5344CB8AC3E}">
        <p14:creationId xmlns:p14="http://schemas.microsoft.com/office/powerpoint/2010/main" val="3057546071"/>
      </p:ext>
    </p:extLst>
  </p:cSld>
  <p:clrMapOvr>
    <a:masterClrMapping/>
  </p:clrMapOvr>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ドキュメント" ma:contentTypeID="0x0101003CE8E9D747E3934EA4AFBAD467119D20" ma:contentTypeVersion="13" ma:contentTypeDescription="新しいドキュメントを作成します。" ma:contentTypeScope="" ma:versionID="1670b91928265497479efd91ae04a549">
  <xsd:schema xmlns:xsd="http://www.w3.org/2001/XMLSchema" xmlns:xs="http://www.w3.org/2001/XMLSchema" xmlns:p="http://schemas.microsoft.com/office/2006/metadata/properties" xmlns:ns3="861f58fb-9636-4412-9491-ecf89c450817" xmlns:ns4="50f2a453-0846-4d56-9f86-7e009e04b0ae" targetNamespace="http://schemas.microsoft.com/office/2006/metadata/properties" ma:root="true" ma:fieldsID="f9dd2e03d8a8d1811a5c3e78097e0ffe" ns3:_="" ns4:_="">
    <xsd:import namespace="861f58fb-9636-4412-9491-ecf89c450817"/>
    <xsd:import namespace="50f2a453-0846-4d56-9f86-7e009e04b0ae"/>
    <xsd:element name="properties">
      <xsd:complexType>
        <xsd:sequence>
          <xsd:element name="documentManagement">
            <xsd:complexType>
              <xsd:all>
                <xsd:element ref="ns3:MediaServiceMetadata" minOccurs="0"/>
                <xsd:element ref="ns3:MediaServiceFastMetadata" minOccurs="0"/>
                <xsd:element ref="ns3:MediaServiceObjectDetectorVersions" minOccurs="0"/>
                <xsd:element ref="ns3:_activity" minOccurs="0"/>
                <xsd:element ref="ns4:SharedWithUsers" minOccurs="0"/>
                <xsd:element ref="ns4:SharedWithDetails" minOccurs="0"/>
                <xsd:element ref="ns4:SharingHintHash" minOccurs="0"/>
                <xsd:element ref="ns3:MediaServiceSearchProperties" minOccurs="0"/>
                <xsd:element ref="ns3:MediaServiceDateTaken" minOccurs="0"/>
                <xsd:element ref="ns3:MediaServiceSystemTags" minOccurs="0"/>
                <xsd:element ref="ns3:MediaServiceGenerationTime" minOccurs="0"/>
                <xsd:element ref="ns3:MediaServiceEventHashCode"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61f58fb-9636-4412-9491-ecf89c45081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_activity" ma:index="11" nillable="true" ma:displayName="_activity" ma:hidden="true" ma:internalName="_activity">
      <xsd:simpleType>
        <xsd:restriction base="dms:Note"/>
      </xsd:simpleType>
    </xsd:element>
    <xsd:element name="MediaServiceSearchProperties" ma:index="15" nillable="true" ma:displayName="MediaServiceSearchProperties" ma:hidden="true" ma:internalName="MediaServiceSearchProperties" ma:readOnly="true">
      <xsd:simpleType>
        <xsd:restriction base="dms:Note"/>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SystemTags" ma:index="17" nillable="true" ma:displayName="MediaServiceSystemTags" ma:hidden="true" ma:internalName="MediaServiceSystemTags" ma:readOnly="true">
      <xsd:simpleType>
        <xsd:restriction base="dms:Note"/>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0f2a453-0846-4d56-9f86-7e009e04b0ae" elementFormDefault="qualified">
    <xsd:import namespace="http://schemas.microsoft.com/office/2006/documentManagement/types"/>
    <xsd:import namespace="http://schemas.microsoft.com/office/infopath/2007/PartnerControls"/>
    <xsd:element name="SharedWithUsers" ma:index="12" nillable="true" ma:displayName="共有相手"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共有相手の詳細情報" ma:internalName="SharedWithDetails" ma:readOnly="true">
      <xsd:simpleType>
        <xsd:restriction base="dms:Note">
          <xsd:maxLength value="255"/>
        </xsd:restriction>
      </xsd:simpleType>
    </xsd:element>
    <xsd:element name="SharingHintHash" ma:index="14" nillable="true" ma:displayName="共有のヒントのハッシュ"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コンテンツ タイプ"/>
        <xsd:element ref="dc:title" minOccurs="0" maxOccurs="1" ma:index="4" ma:displayName="タイトル"/>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861f58fb-9636-4412-9491-ecf89c450817" xsi:nil="true"/>
  </documentManagement>
</p:properties>
</file>

<file path=customXml/itemProps1.xml><?xml version="1.0" encoding="utf-8"?>
<ds:datastoreItem xmlns:ds="http://schemas.openxmlformats.org/officeDocument/2006/customXml" ds:itemID="{7DE94E92-984C-4CC7-BA37-8084A72AFE7E}">
  <ds:schemaRefs>
    <ds:schemaRef ds:uri="http://schemas.microsoft.com/sharepoint/v3/contenttype/forms"/>
  </ds:schemaRefs>
</ds:datastoreItem>
</file>

<file path=customXml/itemProps2.xml><?xml version="1.0" encoding="utf-8"?>
<ds:datastoreItem xmlns:ds="http://schemas.openxmlformats.org/officeDocument/2006/customXml" ds:itemID="{D44F1364-7F31-443F-8ADF-42840A008AE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61f58fb-9636-4412-9491-ecf89c450817"/>
    <ds:schemaRef ds:uri="50f2a453-0846-4d56-9f86-7e009e04b0a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41F5C880-66AD-433C-809B-D263BDDD9A49}">
  <ds:schemaRefs>
    <ds:schemaRef ds:uri="http://purl.org/dc/terms/"/>
    <ds:schemaRef ds:uri="http://purl.org/dc/dcmitype/"/>
    <ds:schemaRef ds:uri="http://schemas.openxmlformats.org/package/2006/metadata/core-properties"/>
    <ds:schemaRef ds:uri="http://schemas.microsoft.com/office/2006/metadata/properties"/>
    <ds:schemaRef ds:uri="http://schemas.microsoft.com/office/2006/documentManagement/types"/>
    <ds:schemaRef ds:uri="http://schemas.microsoft.com/office/infopath/2007/PartnerControls"/>
    <ds:schemaRef ds:uri="http://www.w3.org/XML/1998/namespace"/>
    <ds:schemaRef ds:uri="50f2a453-0846-4d56-9f86-7e009e04b0ae"/>
    <ds:schemaRef ds:uri="861f58fb-9636-4412-9491-ecf89c450817"/>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Office Theme</Template>
  <TotalTime>1881</TotalTime>
  <Words>610</Words>
  <Application>Microsoft Office PowerPoint</Application>
  <PresentationFormat>画面に合わせる (4:3)</PresentationFormat>
  <Paragraphs>64</Paragraphs>
  <Slides>8</Slides>
  <Notes>0</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8</vt:i4>
      </vt:variant>
    </vt:vector>
  </HeadingPairs>
  <TitlesOfParts>
    <vt:vector size="15" baseType="lpstr">
      <vt:lpstr>BIZ UDPゴシック</vt:lpstr>
      <vt:lpstr>BIZ UDP明朝 Medium</vt:lpstr>
      <vt:lpstr>游ゴシック</vt:lpstr>
      <vt:lpstr>Arial</vt:lpstr>
      <vt:lpstr>Calibri</vt:lpstr>
      <vt:lpstr>Calibri Light</vt:lpstr>
      <vt:lpstr>Office テーマ</vt:lpstr>
      <vt:lpstr>危険なサポート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泉 浩資</dc:creator>
  <cp:lastModifiedBy>Gifu</cp:lastModifiedBy>
  <cp:revision>49</cp:revision>
  <dcterms:created xsi:type="dcterms:W3CDTF">2024-11-17T22:58:24Z</dcterms:created>
  <dcterms:modified xsi:type="dcterms:W3CDTF">2025-01-17T02:20:58Z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defa4170-0d19-0005-0004-bc88714345d2_Enabled">
    <vt:lpwstr>true</vt:lpwstr>
  </property>
  <property fmtid="{D5CDD505-2E9C-101B-9397-08002B2CF9AE}" pid="3" name="MSIP_Label_defa4170-0d19-0005-0004-bc88714345d2_SetDate">
    <vt:lpwstr>2024-12-09T06:09:51Z</vt:lpwstr>
  </property>
  <property fmtid="{D5CDD505-2E9C-101B-9397-08002B2CF9AE}" pid="4" name="MSIP_Label_defa4170-0d19-0005-0004-bc88714345d2_Method">
    <vt:lpwstr>Standard</vt:lpwstr>
  </property>
  <property fmtid="{D5CDD505-2E9C-101B-9397-08002B2CF9AE}" pid="5" name="MSIP_Label_defa4170-0d19-0005-0004-bc88714345d2_Name">
    <vt:lpwstr>defa4170-0d19-0005-0004-bc88714345d2</vt:lpwstr>
  </property>
  <property fmtid="{D5CDD505-2E9C-101B-9397-08002B2CF9AE}" pid="6" name="MSIP_Label_defa4170-0d19-0005-0004-bc88714345d2_SiteId">
    <vt:lpwstr>b3aceacd-ceff-4204-ad98-1574a3312f69</vt:lpwstr>
  </property>
  <property fmtid="{D5CDD505-2E9C-101B-9397-08002B2CF9AE}" pid="7" name="MSIP_Label_defa4170-0d19-0005-0004-bc88714345d2_ActionId">
    <vt:lpwstr>54b2aa7e-5194-4822-bb9b-0e9186999f93</vt:lpwstr>
  </property>
  <property fmtid="{D5CDD505-2E9C-101B-9397-08002B2CF9AE}" pid="8" name="MSIP_Label_defa4170-0d19-0005-0004-bc88714345d2_ContentBits">
    <vt:lpwstr>0</vt:lpwstr>
  </property>
  <property fmtid="{D5CDD505-2E9C-101B-9397-08002B2CF9AE}" pid="9" name="ContentTypeId">
    <vt:lpwstr>0x0101003CE8E9D747E3934EA4AFBAD467119D20</vt:lpwstr>
  </property>
</Properties>
</file>