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13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x="9144000" cy="6858000" type="screen4x3"/>
  <p:notesSz cx="7034213" cy="101647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9A360F3-4C2C-5422-D7AB-2ED7D5A184D0}" name="Gifu" initials="G" userId="Gifu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42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8159" cy="510003"/>
          </a:xfrm>
          <a:prstGeom prst="rect">
            <a:avLst/>
          </a:prstGeom>
        </p:spPr>
        <p:txBody>
          <a:bodyPr vert="horz" lIns="98280" tIns="49140" rIns="98280" bIns="49140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984426" y="0"/>
            <a:ext cx="3048159" cy="510003"/>
          </a:xfrm>
          <a:prstGeom prst="rect">
            <a:avLst/>
          </a:prstGeom>
        </p:spPr>
        <p:txBody>
          <a:bodyPr vert="horz" lIns="98280" tIns="49140" rIns="98280" bIns="49140" rtlCol="0"/>
          <a:lstStyle>
            <a:lvl1pPr algn="r">
              <a:defRPr sz="1300"/>
            </a:lvl1pPr>
          </a:lstStyle>
          <a:p>
            <a:fld id="{D6993F8D-97C8-4733-ABA1-1FCFF420ABAF}" type="datetimeFigureOut">
              <a:rPr kumimoji="1" lang="ja-JP" altLang="en-US" smtClean="0"/>
              <a:t>2025/1/17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230313" y="1270000"/>
            <a:ext cx="4573587" cy="34305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8280" tIns="49140" rIns="98280" bIns="4914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03422" y="4891792"/>
            <a:ext cx="5627370" cy="4002375"/>
          </a:xfrm>
          <a:prstGeom prst="rect">
            <a:avLst/>
          </a:prstGeom>
        </p:spPr>
        <p:txBody>
          <a:bodyPr vert="horz" lIns="98280" tIns="49140" rIns="98280" bIns="4914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654761"/>
            <a:ext cx="3048159" cy="510002"/>
          </a:xfrm>
          <a:prstGeom prst="rect">
            <a:avLst/>
          </a:prstGeom>
        </p:spPr>
        <p:txBody>
          <a:bodyPr vert="horz" lIns="98280" tIns="49140" rIns="98280" bIns="49140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984426" y="9654761"/>
            <a:ext cx="3048159" cy="510002"/>
          </a:xfrm>
          <a:prstGeom prst="rect">
            <a:avLst/>
          </a:prstGeom>
        </p:spPr>
        <p:txBody>
          <a:bodyPr vert="horz" lIns="98280" tIns="49140" rIns="98280" bIns="49140" rtlCol="0" anchor="b"/>
          <a:lstStyle>
            <a:lvl1pPr algn="r">
              <a:defRPr sz="1300"/>
            </a:lvl1pPr>
          </a:lstStyle>
          <a:p>
            <a:fld id="{A45E11A2-1C66-487A-A6F1-86520F8EF30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6738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37D9D-CD22-4C33-AA51-F0B7E4B1D6BF}" type="datetime1">
              <a:rPr kumimoji="1" lang="ja-JP" altLang="en-US" smtClean="0"/>
              <a:t>2025/1/17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954BC-BAD2-41BE-983E-5DE9DC0FC0C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2260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96B34-B983-4551-BF52-98762430BB5D}" type="datetime1">
              <a:rPr kumimoji="1" lang="ja-JP" altLang="en-US" smtClean="0"/>
              <a:t>2025/1/17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954BC-BAD2-41BE-983E-5DE9DC0FC0C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4878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58663-A1A9-429A-B753-970DDA999FF0}" type="datetime1">
              <a:rPr kumimoji="1" lang="ja-JP" altLang="en-US" smtClean="0"/>
              <a:t>2025/1/17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954BC-BAD2-41BE-983E-5DE9DC0FC0C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6764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7A2C0-0CE3-4015-944B-23347AC3718F}" type="datetime1">
              <a:rPr kumimoji="1" lang="ja-JP" altLang="en-US" smtClean="0"/>
              <a:t>2025/1/17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954BC-BAD2-41BE-983E-5DE9DC0FC0C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2634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5D4E0-AF74-445E-B94D-80BB6997386E}" type="datetime1">
              <a:rPr kumimoji="1" lang="ja-JP" altLang="en-US" smtClean="0"/>
              <a:t>2025/1/17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954BC-BAD2-41BE-983E-5DE9DC0FC0C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6079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CF338-55F8-4E25-A6BB-E3F52BEBCD59}" type="datetime1">
              <a:rPr kumimoji="1" lang="ja-JP" altLang="en-US" smtClean="0"/>
              <a:t>2025/1/17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954BC-BAD2-41BE-983E-5DE9DC0FC0C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5117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03C23-86D1-4B99-BB35-602F5F0DF507}" type="datetime1">
              <a:rPr kumimoji="1" lang="ja-JP" altLang="en-US" smtClean="0"/>
              <a:t>2025/1/17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954BC-BAD2-41BE-983E-5DE9DC0FC0C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1341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E2C93-9687-4A61-A53E-68D9B93771FE}" type="datetime1">
              <a:rPr kumimoji="1" lang="ja-JP" altLang="en-US" smtClean="0"/>
              <a:t>2025/1/17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954BC-BAD2-41BE-983E-5DE9DC0FC0C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1023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360B9-D822-49A7-B0E9-79DD4922AA2D}" type="datetime1">
              <a:rPr kumimoji="1" lang="ja-JP" altLang="en-US" smtClean="0"/>
              <a:t>2025/1/17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954BC-BAD2-41BE-983E-5DE9DC0FC0C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8249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D2FA7-9F27-434D-97E0-E0077F6896BA}" type="datetime1">
              <a:rPr kumimoji="1" lang="ja-JP" altLang="en-US" smtClean="0"/>
              <a:t>2025/1/17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954BC-BAD2-41BE-983E-5DE9DC0FC0C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2524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61262-4620-42DA-B1D5-D889C70A5F86}" type="datetime1">
              <a:rPr kumimoji="1" lang="ja-JP" altLang="en-US" smtClean="0"/>
              <a:t>2025/1/17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954BC-BAD2-41BE-983E-5DE9DC0FC0C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9594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97C20-2717-40AC-A8BB-B52D9A3931F9}" type="datetime1">
              <a:rPr kumimoji="1" lang="ja-JP" altLang="en-US" smtClean="0"/>
              <a:t>2025/1/17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B954BC-BAD2-41BE-983E-5DE9DC0FC0C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3716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>
            <a:extLst>
              <a:ext uri="{FF2B5EF4-FFF2-40B4-BE49-F238E27FC236}">
                <a16:creationId xmlns:a16="http://schemas.microsoft.com/office/drawing/2014/main" id="{07D0D883-2E77-41B9-ABDE-D2B2F7E4BF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31854" y="2687320"/>
            <a:ext cx="6080289" cy="1483359"/>
          </a:xfrm>
        </p:spPr>
        <p:txBody>
          <a:bodyPr anchor="t">
            <a:noAutofit/>
          </a:bodyPr>
          <a:lstStyle/>
          <a:p>
            <a:r>
              <a:rPr kumimoji="1" lang="ja-JP" altLang="en-US" sz="72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見えない罠</a:t>
            </a:r>
          </a:p>
        </p:txBody>
      </p:sp>
      <p:sp>
        <p:nvSpPr>
          <p:cNvPr id="5" name="字幕 2">
            <a:extLst>
              <a:ext uri="{FF2B5EF4-FFF2-40B4-BE49-F238E27FC236}">
                <a16:creationId xmlns:a16="http://schemas.microsoft.com/office/drawing/2014/main" id="{D76C164C-331E-4C6B-B9E4-BA5A8CC14E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46736" y="3793660"/>
            <a:ext cx="5450526" cy="594042"/>
          </a:xfrm>
        </p:spPr>
        <p:txBody>
          <a:bodyPr>
            <a:normAutofit/>
          </a:bodyPr>
          <a:lstStyle/>
          <a:p>
            <a:r>
              <a:rPr kumimoji="1" lang="ja-JP" altLang="en-US" sz="1800" b="1" dirty="0"/>
              <a:t>～ 定期購入トラブルに注意しましょう！ ～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9DCB05B9-962A-4D3E-B1C5-17A9F176EB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483" y="2312982"/>
            <a:ext cx="989253" cy="2232034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4FB3DBEE-CA2D-4D8E-A61A-20C747C12E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62817" y="-1057173"/>
            <a:ext cx="2517505" cy="629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4290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字幕 2">
            <a:extLst>
              <a:ext uri="{FF2B5EF4-FFF2-40B4-BE49-F238E27FC236}">
                <a16:creationId xmlns:a16="http://schemas.microsoft.com/office/drawing/2014/main" id="{F7FDD8A9-6978-4BB4-899E-20C0F032AB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2166" y="837015"/>
            <a:ext cx="8587308" cy="677460"/>
          </a:xfrm>
          <a:effectLst/>
        </p:spPr>
        <p:txBody>
          <a:bodyPr>
            <a:noAutofit/>
          </a:bodyPr>
          <a:lstStyle/>
          <a:p>
            <a:r>
              <a:rPr lang="ja-JP" altLang="en-US" sz="36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「初回お試し価格」</a:t>
            </a:r>
            <a:r>
              <a:rPr lang="ja-JP" altLang="en-US" sz="3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などの表示がある</a:t>
            </a:r>
            <a:endParaRPr kumimoji="1" lang="ja-JP" altLang="en-US" sz="36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36930C48-65A1-4EF2-8B15-CBC45446D2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193" y="2645883"/>
            <a:ext cx="4241807" cy="2683326"/>
          </a:xfrm>
          <a:prstGeom prst="rect">
            <a:avLst/>
          </a:prstGeom>
          <a:effectLst>
            <a:softEdge rad="12700"/>
          </a:effectLst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255D2367-4831-4EF8-985C-F2FB02D6B22F}"/>
              </a:ext>
            </a:extLst>
          </p:cNvPr>
          <p:cNvSpPr txBox="1"/>
          <p:nvPr/>
        </p:nvSpPr>
        <p:spPr>
          <a:xfrm>
            <a:off x="4753084" y="2479441"/>
            <a:ext cx="4060723" cy="30162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インターネットなどでよく見かける、</a:t>
            </a:r>
            <a:endParaRPr kumimoji="1" lang="en-US" altLang="ja-JP" sz="2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20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「初回お試し価格」 「初回無料」</a:t>
            </a:r>
            <a:r>
              <a:rPr lang="ja-JP" altLang="en-US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などと、表示されている</a:t>
            </a:r>
            <a:r>
              <a:rPr kumimoji="1" lang="ja-JP" altLang="en-US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広告。</a:t>
            </a:r>
            <a:endParaRPr kumimoji="1" lang="en-US" altLang="ja-JP" sz="2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en-US" altLang="ja-JP" sz="1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そうした広告につられて</a:t>
            </a:r>
            <a:endParaRPr lang="en-US" altLang="ja-JP" sz="2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20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「お試し」「１回だけ」</a:t>
            </a:r>
            <a:r>
              <a:rPr lang="ja-JP" altLang="en-US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のつもりで</a:t>
            </a:r>
            <a:endParaRPr lang="en-US" altLang="ja-JP" sz="2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申し込んだら、実際には、複数回の商品購入が条件となる定期購入</a:t>
            </a:r>
            <a:endParaRPr lang="en-US" altLang="ja-JP" sz="2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契約だった・・・</a:t>
            </a:r>
            <a:endParaRPr lang="en-US" altLang="ja-JP" sz="2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というトラブルが増えています。</a:t>
            </a:r>
            <a:endParaRPr kumimoji="1" lang="ja-JP" altLang="en-US" sz="2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5896CE47-B050-4520-BFCD-8DB92674361F}"/>
              </a:ext>
            </a:extLst>
          </p:cNvPr>
          <p:cNvSpPr/>
          <p:nvPr/>
        </p:nvSpPr>
        <p:spPr>
          <a:xfrm>
            <a:off x="520194" y="1362349"/>
            <a:ext cx="84657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商品を購入する場合には</a:t>
            </a:r>
            <a:r>
              <a:rPr lang="ja-JP" altLang="en-US" sz="36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十分な注意</a:t>
            </a:r>
            <a:r>
              <a:rPr lang="ja-JP" altLang="en-US" sz="3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を！</a:t>
            </a:r>
            <a:endParaRPr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4667238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字幕 2">
            <a:extLst>
              <a:ext uri="{FF2B5EF4-FFF2-40B4-BE49-F238E27FC236}">
                <a16:creationId xmlns:a16="http://schemas.microsoft.com/office/drawing/2014/main" id="{E3F6B7C1-382C-4EC3-A478-B2A089D041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1935" y="921727"/>
            <a:ext cx="8180284" cy="677460"/>
          </a:xfrm>
          <a:effectLst/>
        </p:spPr>
        <p:txBody>
          <a:bodyPr>
            <a:noAutofit/>
          </a:bodyPr>
          <a:lstStyle/>
          <a:p>
            <a:r>
              <a:rPr lang="ja-JP" altLang="en-US" sz="40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簡単</a:t>
            </a:r>
            <a:r>
              <a:rPr lang="ja-JP" altLang="en-US" sz="4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には</a:t>
            </a:r>
            <a:r>
              <a:rPr lang="ja-JP" altLang="en-US" sz="40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解約できない</a:t>
            </a:r>
            <a:r>
              <a:rPr lang="ja-JP" altLang="en-US" sz="4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場合も・・・</a:t>
            </a:r>
            <a:endParaRPr kumimoji="1" lang="ja-JP" altLang="en-US" sz="40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338136B-7F92-40C6-8D4D-4FA287C5097D}"/>
              </a:ext>
            </a:extLst>
          </p:cNvPr>
          <p:cNvSpPr txBox="1"/>
          <p:nvPr/>
        </p:nvSpPr>
        <p:spPr>
          <a:xfrm>
            <a:off x="5466528" y="2001255"/>
            <a:ext cx="338229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いざ解約しようとすると、</a:t>
            </a:r>
            <a:endParaRPr lang="en-US" altLang="ja-JP" sz="2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lang="en-US" altLang="ja-JP" sz="1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・解約手数料がかかる</a:t>
            </a:r>
            <a:endParaRPr lang="en-US" altLang="ja-JP" sz="2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・電話がつながらない</a:t>
            </a:r>
            <a:endParaRPr lang="en-US" altLang="ja-JP" sz="2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・解約に細かい条件があった</a:t>
            </a:r>
            <a:endParaRPr lang="en-US" altLang="ja-JP" sz="2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・追加支払いを求められた</a:t>
            </a:r>
            <a:endParaRPr lang="en-US" altLang="ja-JP" sz="2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lang="en-US" altLang="ja-JP" sz="1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などといったトラブルも</a:t>
            </a:r>
            <a:endParaRPr lang="en-US" altLang="ja-JP" sz="2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発生しています。</a:t>
            </a:r>
            <a:endParaRPr kumimoji="1" lang="ja-JP" altLang="en-US" sz="2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53DBFBE7-6302-431C-8B94-A67DD63C3C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935" y="1853833"/>
            <a:ext cx="3747294" cy="2358981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9F5C740E-6DCC-4F22-B501-6F7C0CA8EE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72" y="3720981"/>
            <a:ext cx="4031325" cy="2358981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624589CC-B074-4D8D-9523-57330AAA2B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4228" y="1853833"/>
            <a:ext cx="1922928" cy="481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5183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005444A0-2F09-4E82-BCA9-DB434D7EF461}"/>
              </a:ext>
            </a:extLst>
          </p:cNvPr>
          <p:cNvSpPr/>
          <p:nvPr/>
        </p:nvSpPr>
        <p:spPr>
          <a:xfrm>
            <a:off x="292232" y="1348537"/>
            <a:ext cx="8550110" cy="475060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99DEBDC0-D08D-4E56-9C52-DD80EE7C0A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3542" y="3772405"/>
            <a:ext cx="2117124" cy="2491202"/>
          </a:xfrm>
          <a:prstGeom prst="rect">
            <a:avLst/>
          </a:prstGeom>
        </p:spPr>
      </p:pic>
      <p:sp>
        <p:nvSpPr>
          <p:cNvPr id="12" name="字幕 2">
            <a:extLst>
              <a:ext uri="{FF2B5EF4-FFF2-40B4-BE49-F238E27FC236}">
                <a16:creationId xmlns:a16="http://schemas.microsoft.com/office/drawing/2014/main" id="{807E34DC-72C5-4070-830B-05DC0E64AD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182481" y="671077"/>
            <a:ext cx="11508960" cy="677460"/>
          </a:xfrm>
          <a:effectLst/>
        </p:spPr>
        <p:txBody>
          <a:bodyPr>
            <a:noAutofit/>
          </a:bodyPr>
          <a:lstStyle/>
          <a:p>
            <a:r>
              <a:rPr kumimoji="1" lang="ja-JP" altLang="en-US" sz="3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購入前に、</a:t>
            </a:r>
            <a:r>
              <a:rPr kumimoji="1" lang="ja-JP" altLang="en-US" sz="34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契約内容を必ず確認</a:t>
            </a:r>
            <a:r>
              <a:rPr kumimoji="1" lang="ja-JP" altLang="en-US" sz="3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しましょう！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388B0797-BB9A-4D9A-904E-63FA4855C7E7}"/>
              </a:ext>
            </a:extLst>
          </p:cNvPr>
          <p:cNvSpPr/>
          <p:nvPr/>
        </p:nvSpPr>
        <p:spPr>
          <a:xfrm>
            <a:off x="1204786" y="1523086"/>
            <a:ext cx="6734426" cy="78242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2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定期購入トラブルにご注意</a:t>
            </a:r>
            <a:r>
              <a:rPr kumimoji="1" lang="en-US" altLang="ja-JP" sz="42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!</a:t>
            </a:r>
            <a:endParaRPr kumimoji="1" lang="ja-JP" altLang="en-US" sz="42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2B51BFA-4B82-4744-A8A7-D15184695B1D}"/>
              </a:ext>
            </a:extLst>
          </p:cNvPr>
          <p:cNvSpPr txBox="1"/>
          <p:nvPr/>
        </p:nvSpPr>
        <p:spPr>
          <a:xfrm>
            <a:off x="395925" y="2424308"/>
            <a:ext cx="8352149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・通信販売には</a:t>
            </a:r>
            <a:r>
              <a:rPr kumimoji="1" lang="ja-JP" altLang="en-US" sz="30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クーリング・オフ制度</a:t>
            </a:r>
            <a:r>
              <a:rPr kumimoji="1" lang="en-US" altLang="ja-JP" sz="1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※</a:t>
            </a:r>
            <a:r>
              <a:rPr kumimoji="1" lang="ja-JP" altLang="en-US" sz="2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はありません。</a:t>
            </a:r>
            <a:endParaRPr kumimoji="1" lang="en-US" altLang="ja-JP" sz="24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24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</a:t>
            </a:r>
            <a:r>
              <a:rPr kumimoji="1" lang="ja-JP" altLang="en-US" sz="30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契約は慎重に</a:t>
            </a:r>
            <a:r>
              <a:rPr kumimoji="1" lang="ja-JP" altLang="en-US" sz="2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行いましょう。</a:t>
            </a:r>
            <a:endParaRPr kumimoji="1" lang="en-US" altLang="ja-JP" sz="24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en-US" altLang="ja-JP" sz="8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2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・購入前には、</a:t>
            </a:r>
            <a:r>
              <a:rPr kumimoji="1" lang="ja-JP" altLang="en-US" sz="30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返品・解約の条件などを確認</a:t>
            </a:r>
            <a:r>
              <a:rPr kumimoji="1" lang="ja-JP" altLang="en-US" sz="2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しましょう。</a:t>
            </a:r>
            <a:endParaRPr kumimoji="1" lang="en-US" altLang="ja-JP" sz="24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en-US" altLang="ja-JP" sz="8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2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</a:t>
            </a:r>
            <a:r>
              <a:rPr kumimoji="1" lang="ja-JP" altLang="en-US" sz="30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契約内容の記録</a:t>
            </a:r>
            <a:r>
              <a:rPr kumimoji="1" lang="ja-JP" altLang="en-US" sz="2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のため、契約条件などが記載されて</a:t>
            </a:r>
            <a:endParaRPr kumimoji="1" lang="en-US" altLang="ja-JP" sz="24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2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いる注文時の画面やメールを</a:t>
            </a:r>
            <a:r>
              <a:rPr kumimoji="1" lang="ja-JP" altLang="en-US" sz="30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スクリーンショット</a:t>
            </a:r>
            <a:r>
              <a:rPr kumimoji="1" lang="ja-JP" altLang="en-US" sz="2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など</a:t>
            </a:r>
            <a:endParaRPr kumimoji="1" lang="en-US" altLang="ja-JP" sz="24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2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で保存しましょう。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D93B43E-70D0-4BF6-AD05-279AE52616A6}"/>
              </a:ext>
            </a:extLst>
          </p:cNvPr>
          <p:cNvSpPr txBox="1"/>
          <p:nvPr/>
        </p:nvSpPr>
        <p:spPr>
          <a:xfrm>
            <a:off x="537327" y="5435330"/>
            <a:ext cx="72209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※</a:t>
            </a:r>
            <a:r>
              <a:rPr kumimoji="1"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クーリング・オフ制度 </a:t>
            </a:r>
            <a:r>
              <a:rPr kumimoji="1" lang="en-US" altLang="ja-JP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… </a:t>
            </a:r>
            <a:r>
              <a:rPr kumimoji="1"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県民生活課</a:t>
            </a:r>
            <a:r>
              <a:rPr kumimoji="1" lang="en-US" altLang="ja-JP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HP</a:t>
            </a:r>
          </a:p>
          <a:p>
            <a:r>
              <a:rPr kumimoji="1"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 </a:t>
            </a:r>
            <a:r>
              <a:rPr kumimoji="1" lang="en-US" altLang="ja-JP" sz="1600" dirty="0">
                <a:solidFill>
                  <a:srgbClr val="0070C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https://www.pref.gifu.lg.jp/page/258370.html</a:t>
            </a:r>
          </a:p>
          <a:p>
            <a:endParaRPr kumimoji="1" lang="en-US" altLang="ja-JP" sz="1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751436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38C7C57A-90E3-4386-B29E-E5A5FF1A01AC}"/>
              </a:ext>
            </a:extLst>
          </p:cNvPr>
          <p:cNvSpPr/>
          <p:nvPr/>
        </p:nvSpPr>
        <p:spPr>
          <a:xfrm>
            <a:off x="254524" y="1866507"/>
            <a:ext cx="8606672" cy="4125985"/>
          </a:xfrm>
          <a:prstGeom prst="rect">
            <a:avLst/>
          </a:prstGeom>
          <a:solidFill>
            <a:schemeClr val="accent4">
              <a:lumMod val="20000"/>
              <a:lumOff val="80000"/>
              <a:alpha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4C605501-B343-4ED6-8858-641B7F92BE99}"/>
              </a:ext>
            </a:extLst>
          </p:cNvPr>
          <p:cNvSpPr txBox="1"/>
          <p:nvPr/>
        </p:nvSpPr>
        <p:spPr>
          <a:xfrm>
            <a:off x="793256" y="2108019"/>
            <a:ext cx="784169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消費者ホットライン　</a:t>
            </a:r>
            <a:endParaRPr lang="en-US" altLang="ja-JP" sz="4000" b="1" dirty="0"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40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　　</a:t>
            </a:r>
            <a:r>
              <a:rPr lang="ja-JP" altLang="en-US" sz="60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１８８（いやや！）</a:t>
            </a:r>
          </a:p>
          <a:p>
            <a:endParaRPr kumimoji="1" lang="ja-JP" altLang="en-US" sz="4000" dirty="0">
              <a:solidFill>
                <a:srgbClr val="FF0000"/>
              </a:solidFill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A637103C-FF0C-4304-ACA2-7826BCA1B324}"/>
              </a:ext>
            </a:extLst>
          </p:cNvPr>
          <p:cNvSpPr txBox="1"/>
          <p:nvPr/>
        </p:nvSpPr>
        <p:spPr>
          <a:xfrm>
            <a:off x="783828" y="3923625"/>
            <a:ext cx="7841695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岐阜県県民生活相談センター　</a:t>
            </a:r>
            <a:endParaRPr lang="en-US" altLang="ja-JP" sz="4000" b="1" dirty="0"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60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０５８－２７７－１００３</a:t>
            </a:r>
          </a:p>
          <a:p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48D656DA-4B0F-42F4-B673-E85F128779FB}"/>
              </a:ext>
            </a:extLst>
          </p:cNvPr>
          <p:cNvSpPr/>
          <p:nvPr/>
        </p:nvSpPr>
        <p:spPr>
          <a:xfrm>
            <a:off x="254524" y="716436"/>
            <a:ext cx="8606672" cy="895547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字幕 2">
            <a:extLst>
              <a:ext uri="{FF2B5EF4-FFF2-40B4-BE49-F238E27FC236}">
                <a16:creationId xmlns:a16="http://schemas.microsoft.com/office/drawing/2014/main" id="{2C9511A6-2988-467B-9327-C6713450C6E3}"/>
              </a:ext>
            </a:extLst>
          </p:cNvPr>
          <p:cNvSpPr txBox="1">
            <a:spLocks/>
          </p:cNvSpPr>
          <p:nvPr/>
        </p:nvSpPr>
        <p:spPr>
          <a:xfrm>
            <a:off x="2569724" y="856081"/>
            <a:ext cx="4792610" cy="412730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42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困ったときは・・・</a:t>
            </a:r>
            <a:endParaRPr lang="en-US" altLang="ja-JP" sz="42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id="{977DFFF4-B990-4808-9B71-956B0C8D37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511" y="-2468116"/>
            <a:ext cx="2664903" cy="6667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837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CD77CADB-F751-407E-888B-8533EF49A6AA}"/>
              </a:ext>
            </a:extLst>
          </p:cNvPr>
          <p:cNvSpPr/>
          <p:nvPr/>
        </p:nvSpPr>
        <p:spPr>
          <a:xfrm>
            <a:off x="226296" y="2516643"/>
            <a:ext cx="8691408" cy="3468386"/>
          </a:xfrm>
          <a:prstGeom prst="rect">
            <a:avLst/>
          </a:prstGeom>
          <a:solidFill>
            <a:schemeClr val="accent4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1" name="字幕 2">
            <a:extLst>
              <a:ext uri="{FF2B5EF4-FFF2-40B4-BE49-F238E27FC236}">
                <a16:creationId xmlns:a16="http://schemas.microsoft.com/office/drawing/2014/main" id="{3794577C-7CC5-48C7-81D8-7259AC7DE6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8786" y="699723"/>
            <a:ext cx="8406428" cy="677460"/>
          </a:xfrm>
          <a:effectLst/>
        </p:spPr>
        <p:txBody>
          <a:bodyPr>
            <a:noAutofit/>
          </a:bodyPr>
          <a:lstStyle/>
          <a:p>
            <a:pPr algn="l"/>
            <a:r>
              <a:rPr kumimoji="1" lang="ja-JP" altLang="en-US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あなたは、インターネット通販で、「お試し無料」の健康食品の申し込みを検討しています。</a:t>
            </a:r>
            <a:r>
              <a:rPr lang="ja-JP" altLang="en-US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　　　　　　　　　　　　　　　　　　　　　まず、すべきことはどれでしょう？</a:t>
            </a:r>
            <a:endParaRPr kumimoji="1" lang="ja-JP" altLang="en-US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2" name="字幕 2">
            <a:extLst>
              <a:ext uri="{FF2B5EF4-FFF2-40B4-BE49-F238E27FC236}">
                <a16:creationId xmlns:a16="http://schemas.microsoft.com/office/drawing/2014/main" id="{6DB69F39-9315-4499-86FA-CEC742D1FE2A}"/>
              </a:ext>
            </a:extLst>
          </p:cNvPr>
          <p:cNvSpPr txBox="1">
            <a:spLocks/>
          </p:cNvSpPr>
          <p:nvPr/>
        </p:nvSpPr>
        <p:spPr>
          <a:xfrm>
            <a:off x="368786" y="1943833"/>
            <a:ext cx="8548918" cy="677460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以下の①、②、③のうち、正しいと思うものを一つ選んで下さい。</a:t>
            </a:r>
          </a:p>
        </p:txBody>
      </p:sp>
      <p:sp>
        <p:nvSpPr>
          <p:cNvPr id="13" name="字幕 2">
            <a:extLst>
              <a:ext uri="{FF2B5EF4-FFF2-40B4-BE49-F238E27FC236}">
                <a16:creationId xmlns:a16="http://schemas.microsoft.com/office/drawing/2014/main" id="{024AAFBE-82CD-4825-9EB5-71DE3A2A1E97}"/>
              </a:ext>
            </a:extLst>
          </p:cNvPr>
          <p:cNvSpPr txBox="1">
            <a:spLocks/>
          </p:cNvSpPr>
          <p:nvPr/>
        </p:nvSpPr>
        <p:spPr>
          <a:xfrm>
            <a:off x="449525" y="2938922"/>
            <a:ext cx="7458369" cy="677460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①売り切れる前に、今すぐ申し込む</a:t>
            </a:r>
          </a:p>
        </p:txBody>
      </p:sp>
      <p:sp>
        <p:nvSpPr>
          <p:cNvPr id="14" name="字幕 2">
            <a:extLst>
              <a:ext uri="{FF2B5EF4-FFF2-40B4-BE49-F238E27FC236}">
                <a16:creationId xmlns:a16="http://schemas.microsoft.com/office/drawing/2014/main" id="{2316CCD9-AA2F-45DD-BE56-8EDF5A8D2B56}"/>
              </a:ext>
            </a:extLst>
          </p:cNvPr>
          <p:cNvSpPr txBox="1">
            <a:spLocks/>
          </p:cNvSpPr>
          <p:nvPr/>
        </p:nvSpPr>
        <p:spPr>
          <a:xfrm>
            <a:off x="449525" y="3701255"/>
            <a:ext cx="10648727" cy="677460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②本当に効果がある健康食品なのかどうかもう少し考える　　　　　　　　　　　　</a:t>
            </a:r>
          </a:p>
        </p:txBody>
      </p:sp>
      <p:sp>
        <p:nvSpPr>
          <p:cNvPr id="15" name="字幕 2">
            <a:extLst>
              <a:ext uri="{FF2B5EF4-FFF2-40B4-BE49-F238E27FC236}">
                <a16:creationId xmlns:a16="http://schemas.microsoft.com/office/drawing/2014/main" id="{A292DCC8-2C12-4498-A799-BADE898E46DD}"/>
              </a:ext>
            </a:extLst>
          </p:cNvPr>
          <p:cNvSpPr txBox="1">
            <a:spLocks/>
          </p:cNvSpPr>
          <p:nvPr/>
        </p:nvSpPr>
        <p:spPr>
          <a:xfrm>
            <a:off x="449525" y="4504412"/>
            <a:ext cx="8244950" cy="677460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③商品内容や取引条件・解約条件などを、最終画面まで慎重</a:t>
            </a:r>
            <a:endParaRPr lang="en-US" altLang="ja-JP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l"/>
            <a:r>
              <a:rPr lang="ja-JP" altLang="en-US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 に確認する　　　　　　　　　　　　</a:t>
            </a:r>
          </a:p>
        </p:txBody>
      </p:sp>
    </p:spTree>
    <p:extLst>
      <p:ext uri="{BB962C8B-B14F-4D97-AF65-F5344CB8AC3E}">
        <p14:creationId xmlns:p14="http://schemas.microsoft.com/office/powerpoint/2010/main" val="39777516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8726E0A8-0105-4D43-9949-18225F86EF38}"/>
              </a:ext>
            </a:extLst>
          </p:cNvPr>
          <p:cNvSpPr/>
          <p:nvPr/>
        </p:nvSpPr>
        <p:spPr>
          <a:xfrm>
            <a:off x="247463" y="1919805"/>
            <a:ext cx="8651440" cy="4244755"/>
          </a:xfrm>
          <a:prstGeom prst="rect">
            <a:avLst/>
          </a:prstGeom>
          <a:solidFill>
            <a:schemeClr val="accent4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8" name="字幕 2">
            <a:extLst>
              <a:ext uri="{FF2B5EF4-FFF2-40B4-BE49-F238E27FC236}">
                <a16:creationId xmlns:a16="http://schemas.microsoft.com/office/drawing/2014/main" id="{FBD0763D-4C2F-453E-98C9-9E0A1B03A3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7463" y="721721"/>
            <a:ext cx="1639097" cy="677460"/>
          </a:xfrm>
          <a:effectLst/>
        </p:spPr>
        <p:txBody>
          <a:bodyPr>
            <a:noAutofit/>
          </a:bodyPr>
          <a:lstStyle/>
          <a:p>
            <a:pPr algn="l"/>
            <a:r>
              <a:rPr lang="en-US" altLang="ja-JP" sz="32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【</a:t>
            </a:r>
            <a:r>
              <a:rPr lang="ja-JP" altLang="en-US" sz="32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回答</a:t>
            </a:r>
            <a:r>
              <a:rPr lang="en-US" altLang="ja-JP" sz="32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】</a:t>
            </a:r>
            <a:endParaRPr kumimoji="1" lang="ja-JP" altLang="en-US" sz="32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9" name="字幕 2">
            <a:extLst>
              <a:ext uri="{FF2B5EF4-FFF2-40B4-BE49-F238E27FC236}">
                <a16:creationId xmlns:a16="http://schemas.microsoft.com/office/drawing/2014/main" id="{C179DF62-E76B-404C-A2B3-57744603EE93}"/>
              </a:ext>
            </a:extLst>
          </p:cNvPr>
          <p:cNvSpPr txBox="1">
            <a:spLocks/>
          </p:cNvSpPr>
          <p:nvPr/>
        </p:nvSpPr>
        <p:spPr>
          <a:xfrm>
            <a:off x="1657538" y="721721"/>
            <a:ext cx="10944506" cy="677460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30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③商品内容や取引条件・解約条件などを、　　　　　　　　　　　　　　　　　　</a:t>
            </a:r>
            <a:endParaRPr lang="en-US" altLang="ja-JP" sz="3000" b="1" dirty="0"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l"/>
            <a:r>
              <a:rPr lang="ja-JP" altLang="en-US" sz="30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 最終画面まで慎重に確認する　　　　　　　　　　　　</a:t>
            </a: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B65D320B-F633-4E45-8053-524CD070E837}"/>
              </a:ext>
            </a:extLst>
          </p:cNvPr>
          <p:cNvSpPr/>
          <p:nvPr/>
        </p:nvSpPr>
        <p:spPr>
          <a:xfrm>
            <a:off x="397663" y="2081839"/>
            <a:ext cx="8312704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ja-JP" altLang="en-US" sz="2000" dirty="0">
                <a:solidFill>
                  <a:srgbClr val="191919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申し込む前の確認ポイント</a:t>
            </a:r>
            <a:endParaRPr lang="en-US" altLang="ja-JP" sz="2000" dirty="0">
              <a:solidFill>
                <a:srgbClr val="191919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fontAlgn="base"/>
            <a:r>
              <a:rPr lang="ja-JP" altLang="en-US" sz="20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□</a:t>
            </a:r>
            <a:r>
              <a:rPr lang="en-US" altLang="ja-JP" sz="20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</a:t>
            </a:r>
            <a:r>
              <a:rPr lang="ja-JP" altLang="en-US" sz="20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回限りの購入か？　継続的な購入か？</a:t>
            </a:r>
          </a:p>
          <a:p>
            <a:pPr fontAlgn="base"/>
            <a:r>
              <a:rPr lang="ja-JP" altLang="en-US" sz="20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□継続的な購入の場合、回数が定められているか？</a:t>
            </a:r>
          </a:p>
          <a:p>
            <a:pPr fontAlgn="base"/>
            <a:r>
              <a:rPr lang="ja-JP" altLang="en-US" sz="20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□支払う総額はいくらか？</a:t>
            </a:r>
          </a:p>
          <a:p>
            <a:pPr fontAlgn="base"/>
            <a:r>
              <a:rPr lang="ja-JP" altLang="en-US" sz="20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□解約や返品が可能か？　その条件・方法は？</a:t>
            </a:r>
            <a:endParaRPr lang="en-US" altLang="ja-JP" sz="2000" b="1" dirty="0"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fontAlgn="base"/>
            <a:endParaRPr lang="en-US" altLang="ja-JP" sz="1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fontAlgn="base"/>
            <a:r>
              <a:rPr lang="ja-JP" altLang="en-US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さらに、もしものトラブルに備え、ネット通販の申込みの最終確認画面の</a:t>
            </a:r>
            <a:endParaRPr lang="en-US" altLang="ja-JP" sz="2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fontAlgn="base"/>
            <a:r>
              <a:rPr lang="ja-JP" altLang="en-US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スクリーンショットを撮り、契約条件を証拠として残しましょう。</a:t>
            </a:r>
            <a:endParaRPr lang="en-US" altLang="ja-JP" sz="2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fontAlgn="base"/>
            <a:r>
              <a:rPr lang="ja-JP" altLang="en-US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ネット通販は、訪問販売や電話勧誘販売と違って、無条件で契約を解除</a:t>
            </a:r>
            <a:endParaRPr lang="en-US" altLang="ja-JP" sz="2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fontAlgn="base"/>
            <a:r>
              <a:rPr lang="ja-JP" altLang="en-US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できる「クーリング・オフ」制度が無く、いったん契約すると簡単に解約</a:t>
            </a:r>
            <a:endParaRPr lang="en-US" altLang="ja-JP" sz="2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fontAlgn="base"/>
            <a:r>
              <a:rPr lang="ja-JP" altLang="en-US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できない場合もありますので、申込みの段階で契約内容や解約方法などが確認できなかったり、納得できない点があったりする場合は、申込み</a:t>
            </a:r>
            <a:endParaRPr lang="en-US" altLang="ja-JP" sz="2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fontAlgn="base"/>
            <a:r>
              <a:rPr lang="ja-JP" altLang="en-US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を見合わせましょう。</a:t>
            </a:r>
          </a:p>
        </p:txBody>
      </p:sp>
    </p:spTree>
    <p:extLst>
      <p:ext uri="{BB962C8B-B14F-4D97-AF65-F5344CB8AC3E}">
        <p14:creationId xmlns:p14="http://schemas.microsoft.com/office/powerpoint/2010/main" val="16050093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E15F274A-1771-48AA-B80E-D38D6747C1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824" y="2360824"/>
            <a:ext cx="2136351" cy="2136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5460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3CE8E9D747E3934EA4AFBAD467119D20" ma:contentTypeVersion="13" ma:contentTypeDescription="新しいドキュメントを作成します。" ma:contentTypeScope="" ma:versionID="1670b91928265497479efd91ae04a549">
  <xsd:schema xmlns:xsd="http://www.w3.org/2001/XMLSchema" xmlns:xs="http://www.w3.org/2001/XMLSchema" xmlns:p="http://schemas.microsoft.com/office/2006/metadata/properties" xmlns:ns3="861f58fb-9636-4412-9491-ecf89c450817" xmlns:ns4="50f2a453-0846-4d56-9f86-7e009e04b0ae" targetNamespace="http://schemas.microsoft.com/office/2006/metadata/properties" ma:root="true" ma:fieldsID="f9dd2e03d8a8d1811a5c3e78097e0ffe" ns3:_="" ns4:_="">
    <xsd:import namespace="861f58fb-9636-4412-9491-ecf89c450817"/>
    <xsd:import namespace="50f2a453-0846-4d56-9f86-7e009e04b0a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SearchProperties" minOccurs="0"/>
                <xsd:element ref="ns3:MediaServiceDateTaken" minOccurs="0"/>
                <xsd:element ref="ns3:MediaServiceSystemTags" minOccurs="0"/>
                <xsd:element ref="ns3:MediaServiceGenerationTime" minOccurs="0"/>
                <xsd:element ref="ns3:MediaServiceEventHashCode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1f58fb-9636-4412-9491-ecf89c45081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11" nillable="true" ma:displayName="_activity" ma:hidden="true" ma:internalName="_activity">
      <xsd:simpleType>
        <xsd:restriction base="dms:Note"/>
      </xsd:simpleType>
    </xsd:element>
    <xsd:element name="MediaServiceSearchProperties" ma:index="1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ystemTags" ma:index="17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f2a453-0846-4d56-9f86-7e009e04b0ae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共有のヒントのハッシュ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861f58fb-9636-4412-9491-ecf89c450817" xsi:nil="true"/>
  </documentManagement>
</p:properties>
</file>

<file path=customXml/itemProps1.xml><?xml version="1.0" encoding="utf-8"?>
<ds:datastoreItem xmlns:ds="http://schemas.openxmlformats.org/officeDocument/2006/customXml" ds:itemID="{FA36F965-2785-45BA-84A0-36492F1C918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688A1CE-E065-4278-8E01-D0738F1327B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61f58fb-9636-4412-9491-ecf89c450817"/>
    <ds:schemaRef ds:uri="50f2a453-0846-4d56-9f86-7e009e04b0a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DC1055E-75C2-4AE0-8CC7-762F48B432D7}">
  <ds:schemaRefs>
    <ds:schemaRef ds:uri="http://schemas.microsoft.com/office/2006/documentManagement/types"/>
    <ds:schemaRef ds:uri="http://purl.org/dc/elements/1.1/"/>
    <ds:schemaRef ds:uri="http://purl.org/dc/dcmitype/"/>
    <ds:schemaRef ds:uri="50f2a453-0846-4d56-9f86-7e009e04b0ae"/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861f58fb-9636-4412-9491-ecf89c450817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330</TotalTime>
  <Words>539</Words>
  <Application>Microsoft Office PowerPoint</Application>
  <PresentationFormat>画面に合わせる (4:3)</PresentationFormat>
  <Paragraphs>60</Paragraphs>
  <Slides>8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15" baseType="lpstr">
      <vt:lpstr>BIZ UDPゴシック</vt:lpstr>
      <vt:lpstr>BIZ UDP明朝 Medium</vt:lpstr>
      <vt:lpstr>游ゴシック</vt:lpstr>
      <vt:lpstr>Arial</vt:lpstr>
      <vt:lpstr>Calibri</vt:lpstr>
      <vt:lpstr>Calibri Light</vt:lpstr>
      <vt:lpstr>Office テーマ</vt:lpstr>
      <vt:lpstr>見えない罠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泉 浩資</dc:creator>
  <cp:lastModifiedBy>Gifu</cp:lastModifiedBy>
  <cp:revision>25</cp:revision>
  <cp:lastPrinted>2024-12-10T06:11:07Z</cp:lastPrinted>
  <dcterms:created xsi:type="dcterms:W3CDTF">2024-11-17T22:58:24Z</dcterms:created>
  <dcterms:modified xsi:type="dcterms:W3CDTF">2025-01-17T02:20:45Z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2024-12-09T06:02:16Z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b3aceacd-ceff-4204-ad98-1574a3312f69</vt:lpwstr>
  </property>
  <property fmtid="{D5CDD505-2E9C-101B-9397-08002B2CF9AE}" pid="7" name="MSIP_Label_defa4170-0d19-0005-0004-bc88714345d2_ActionId">
    <vt:lpwstr>40f6affe-27ff-40cf-aac8-412ff834db46</vt:lpwstr>
  </property>
  <property fmtid="{D5CDD505-2E9C-101B-9397-08002B2CF9AE}" pid="8" name="MSIP_Label_defa4170-0d19-0005-0004-bc88714345d2_ContentBits">
    <vt:lpwstr>0</vt:lpwstr>
  </property>
  <property fmtid="{D5CDD505-2E9C-101B-9397-08002B2CF9AE}" pid="9" name="ContentTypeId">
    <vt:lpwstr>0x0101003CE8E9D747E3934EA4AFBAD467119D20</vt:lpwstr>
  </property>
</Properties>
</file>