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handoutMasterIdLst>
    <p:handoutMasterId r:id="rId6"/>
  </p:handoutMasterIdLst>
  <p:sldIdLst>
    <p:sldId id="260" r:id="rId5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000099"/>
    <a:srgbClr val="FF7C80"/>
    <a:srgbClr val="660033"/>
    <a:srgbClr val="FFFF99"/>
    <a:srgbClr val="FFCCCC"/>
    <a:srgbClr val="0000FF"/>
    <a:srgbClr val="CC0000"/>
    <a:srgbClr val="3E1F00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2496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1C7960-CC51-4AA9-993E-2BC97B3ED1EE}" type="datetimeFigureOut">
              <a:rPr kumimoji="1" lang="ja-JP" altLang="en-US" smtClean="0"/>
              <a:pPr/>
              <a:t>2024/10/8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FC27FE-4121-4EC3-B3C4-D968A54F2E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315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76605-B8F9-40A9-BE5E-53E2B1E80C25}" type="datetimeFigureOut">
              <a:rPr kumimoji="1" lang="ja-JP" altLang="en-US" smtClean="0"/>
              <a:pPr/>
              <a:t>2024/10/8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A535-92DF-4AAA-9F02-232299431C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76605-B8F9-40A9-BE5E-53E2B1E80C25}" type="datetimeFigureOut">
              <a:rPr kumimoji="1" lang="ja-JP" altLang="en-US" smtClean="0"/>
              <a:pPr/>
              <a:t>2024/10/8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A535-92DF-4AAA-9F02-232299431C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76605-B8F9-40A9-BE5E-53E2B1E80C25}" type="datetimeFigureOut">
              <a:rPr kumimoji="1" lang="ja-JP" altLang="en-US" smtClean="0"/>
              <a:pPr/>
              <a:t>2024/10/8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A535-92DF-4AAA-9F02-232299431C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76605-B8F9-40A9-BE5E-53E2B1E80C25}" type="datetimeFigureOut">
              <a:rPr kumimoji="1" lang="ja-JP" altLang="en-US" smtClean="0"/>
              <a:pPr/>
              <a:t>2024/10/8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A535-92DF-4AAA-9F02-232299431C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76605-B8F9-40A9-BE5E-53E2B1E80C25}" type="datetimeFigureOut">
              <a:rPr kumimoji="1" lang="ja-JP" altLang="en-US" smtClean="0"/>
              <a:pPr/>
              <a:t>2024/10/8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A535-92DF-4AAA-9F02-232299431C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76605-B8F9-40A9-BE5E-53E2B1E80C25}" type="datetimeFigureOut">
              <a:rPr kumimoji="1" lang="ja-JP" altLang="en-US" smtClean="0"/>
              <a:pPr/>
              <a:t>2024/10/8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A535-92DF-4AAA-9F02-232299431C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76605-B8F9-40A9-BE5E-53E2B1E80C25}" type="datetimeFigureOut">
              <a:rPr kumimoji="1" lang="ja-JP" altLang="en-US" smtClean="0"/>
              <a:pPr/>
              <a:t>2024/10/8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A535-92DF-4AAA-9F02-232299431C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76605-B8F9-40A9-BE5E-53E2B1E80C25}" type="datetimeFigureOut">
              <a:rPr kumimoji="1" lang="ja-JP" altLang="en-US" smtClean="0"/>
              <a:pPr/>
              <a:t>2024/10/8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A535-92DF-4AAA-9F02-232299431C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76605-B8F9-40A9-BE5E-53E2B1E80C25}" type="datetimeFigureOut">
              <a:rPr kumimoji="1" lang="ja-JP" altLang="en-US" smtClean="0"/>
              <a:pPr/>
              <a:t>2024/10/8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A535-92DF-4AAA-9F02-232299431C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76605-B8F9-40A9-BE5E-53E2B1E80C25}" type="datetimeFigureOut">
              <a:rPr kumimoji="1" lang="ja-JP" altLang="en-US" smtClean="0"/>
              <a:pPr/>
              <a:t>2024/10/8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A535-92DF-4AAA-9F02-232299431C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76605-B8F9-40A9-BE5E-53E2B1E80C25}" type="datetimeFigureOut">
              <a:rPr kumimoji="1" lang="ja-JP" altLang="en-US" smtClean="0"/>
              <a:pPr/>
              <a:t>2024/10/8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A535-92DF-4AAA-9F02-232299431C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76605-B8F9-40A9-BE5E-53E2B1E80C25}" type="datetimeFigureOut">
              <a:rPr kumimoji="1" lang="ja-JP" altLang="en-US" smtClean="0"/>
              <a:pPr/>
              <a:t>2024/10/8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5A535-92DF-4AAA-9F02-232299431C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0" y="1403648"/>
            <a:ext cx="68580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5400" b="1" dirty="0">
                <a:solidFill>
                  <a:srgbClr val="663300"/>
                </a:solidFill>
                <a:latin typeface="HG丸ｺﾞｼｯｸM-PRO" pitchFamily="50" charset="-128"/>
                <a:ea typeface="HG丸ｺﾞｼｯｸM-PRO" pitchFamily="50" charset="-128"/>
              </a:rPr>
              <a:t>調理師業務従事者届</a:t>
            </a:r>
            <a:endParaRPr lang="en-US" altLang="ja-JP" sz="5400" dirty="0">
              <a:solidFill>
                <a:srgbClr val="6633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ja-JP" altLang="en-US" sz="4000" dirty="0">
                <a:solidFill>
                  <a:srgbClr val="663300"/>
                </a:solidFill>
                <a:latin typeface="HG丸ｺﾞｼｯｸM-PRO" pitchFamily="50" charset="-128"/>
                <a:ea typeface="HG丸ｺﾞｼｯｸM-PRO" pitchFamily="50" charset="-128"/>
              </a:rPr>
              <a:t>を出しましょう</a:t>
            </a:r>
            <a:endParaRPr lang="en-US" altLang="ja-JP" sz="4000" dirty="0">
              <a:solidFill>
                <a:srgbClr val="6633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2987824"/>
            <a:ext cx="6858000" cy="50405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0" y="8460432"/>
            <a:ext cx="6858000" cy="68356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6633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4664" y="467545"/>
            <a:ext cx="6165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>
                <a:solidFill>
                  <a:srgbClr val="663300"/>
                </a:solidFill>
                <a:latin typeface="HG丸ｺﾞｼｯｸM-PRO" pitchFamily="50" charset="-128"/>
                <a:ea typeface="HG丸ｺﾞｼｯｸM-PRO" pitchFamily="50" charset="-128"/>
              </a:rPr>
              <a:t>飲食店や給食施設などで調理業務に従事している</a:t>
            </a:r>
            <a:r>
              <a:rPr kumimoji="1" lang="ja-JP" altLang="en-US" sz="2800" dirty="0">
                <a:solidFill>
                  <a:srgbClr val="663300"/>
                </a:solidFill>
                <a:latin typeface="HG丸ｺﾞｼｯｸM-PRO" pitchFamily="50" charset="-128"/>
                <a:ea typeface="HG丸ｺﾞｼｯｸM-PRO" pitchFamily="50" charset="-128"/>
              </a:rPr>
              <a:t>調理師は</a:t>
            </a:r>
            <a:endParaRPr kumimoji="1" lang="en-US" altLang="ja-JP" sz="2800" dirty="0">
              <a:solidFill>
                <a:srgbClr val="6633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32656" y="6516216"/>
            <a:ext cx="6264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663300"/>
                </a:solidFill>
                <a:latin typeface="HG丸ｺﾞｼｯｸM-PRO" pitchFamily="50" charset="-128"/>
                <a:ea typeface="HG丸ｺﾞｼｯｸM-PRO" pitchFamily="50" charset="-128"/>
              </a:rPr>
              <a:t>飲食店や給食施設などで調理業務に従事している調理師は、</a:t>
            </a:r>
            <a:r>
              <a:rPr lang="ja-JP" altLang="en-US" dirty="0">
                <a:solidFill>
                  <a:srgbClr val="663300"/>
                </a:solidFill>
                <a:latin typeface="HG丸ｺﾞｼｯｸM-PRO" pitchFamily="50" charset="-128"/>
                <a:ea typeface="HG丸ｺﾞｼｯｸM-PRO" pitchFamily="50" charset="-128"/>
              </a:rPr>
              <a:t>調理師法第５条の２</a:t>
            </a:r>
            <a:r>
              <a:rPr kumimoji="1" lang="ja-JP" altLang="en-US" dirty="0">
                <a:solidFill>
                  <a:srgbClr val="663300"/>
                </a:solidFill>
                <a:latin typeface="HG丸ｺﾞｼｯｸM-PRO" pitchFamily="50" charset="-128"/>
                <a:ea typeface="HG丸ｺﾞｼｯｸM-PRO" pitchFamily="50" charset="-128"/>
              </a:rPr>
              <a:t>に基づき、氏名、住所その他厚生労働省令で定める事項を、２年ごと</a:t>
            </a:r>
            <a:r>
              <a:rPr lang="ja-JP" altLang="en-US" dirty="0">
                <a:solidFill>
                  <a:srgbClr val="663300"/>
                </a:solidFill>
                <a:latin typeface="HG丸ｺﾞｼｯｸM-PRO" pitchFamily="50" charset="-128"/>
                <a:ea typeface="HG丸ｺﾞｼｯｸM-PRO" pitchFamily="50" charset="-128"/>
              </a:rPr>
              <a:t>にその就業地の都道府県知事に届け出る</a:t>
            </a:r>
            <a:r>
              <a:rPr kumimoji="1" lang="ja-JP" altLang="en-US" dirty="0">
                <a:solidFill>
                  <a:srgbClr val="663300"/>
                </a:solidFill>
                <a:latin typeface="HG丸ｺﾞｼｯｸM-PRO" pitchFamily="50" charset="-128"/>
                <a:ea typeface="HG丸ｺﾞｼｯｸM-PRO" pitchFamily="50" charset="-128"/>
              </a:rPr>
              <a:t>ことが義務づけられています</a:t>
            </a:r>
          </a:p>
        </p:txBody>
      </p:sp>
      <p:sp>
        <p:nvSpPr>
          <p:cNvPr id="11" name="対角する 2 つの角を丸めた四角形 10"/>
          <p:cNvSpPr/>
          <p:nvPr/>
        </p:nvSpPr>
        <p:spPr>
          <a:xfrm>
            <a:off x="234769" y="3671129"/>
            <a:ext cx="6388463" cy="2664296"/>
          </a:xfrm>
          <a:prstGeom prst="round2DiagRect">
            <a:avLst>
              <a:gd name="adj1" fmla="val 22315"/>
              <a:gd name="adj2" fmla="val 0"/>
            </a:avLst>
          </a:prstGeom>
          <a:solidFill>
            <a:srgbClr val="FFCC99">
              <a:alpha val="40000"/>
            </a:srgbClr>
          </a:solidFill>
          <a:ln w="76200" cap="rnd">
            <a:solidFill>
              <a:schemeClr val="bg2">
                <a:lumMod val="50000"/>
              </a:schemeClr>
            </a:solidFill>
            <a:prstDash val="sysDot"/>
          </a:ln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ja-JP" altLang="en-US" sz="3200" dirty="0">
                <a:solidFill>
                  <a:srgbClr val="663300"/>
                </a:solidFill>
                <a:latin typeface="HG丸ｺﾞｼｯｸM-PRO" pitchFamily="50" charset="-128"/>
                <a:ea typeface="HG丸ｺﾞｼｯｸM-PRO" pitchFamily="50" charset="-128"/>
              </a:rPr>
              <a:t>令和６年１２月３１日</a:t>
            </a:r>
            <a:r>
              <a:rPr lang="ja-JP" altLang="en-US" sz="2400" dirty="0">
                <a:solidFill>
                  <a:srgbClr val="663300"/>
                </a:solidFill>
                <a:latin typeface="HG丸ｺﾞｼｯｸM-PRO" pitchFamily="50" charset="-128"/>
                <a:ea typeface="HG丸ｺﾞｼｯｸM-PRO" pitchFamily="50" charset="-128"/>
              </a:rPr>
              <a:t>現在</a:t>
            </a:r>
            <a:r>
              <a:rPr lang="ja-JP" altLang="en-US" sz="2000" dirty="0">
                <a:solidFill>
                  <a:srgbClr val="663300"/>
                </a:solidFill>
                <a:latin typeface="HG丸ｺﾞｼｯｸM-PRO" pitchFamily="50" charset="-128"/>
                <a:ea typeface="HG丸ｺﾞｼｯｸM-PRO" pitchFamily="50" charset="-128"/>
              </a:rPr>
              <a:t>の</a:t>
            </a:r>
            <a:r>
              <a:rPr lang="ja-JP" altLang="en-US" sz="2400" dirty="0">
                <a:solidFill>
                  <a:srgbClr val="663300"/>
                </a:solidFill>
                <a:latin typeface="HG丸ｺﾞｼｯｸM-PRO" pitchFamily="50" charset="-128"/>
                <a:ea typeface="HG丸ｺﾞｼｯｸM-PRO" pitchFamily="50" charset="-128"/>
              </a:rPr>
              <a:t>状況</a:t>
            </a:r>
            <a:r>
              <a:rPr lang="ja-JP" altLang="en-US" sz="2000" dirty="0">
                <a:solidFill>
                  <a:srgbClr val="663300"/>
                </a:solidFill>
                <a:latin typeface="HG丸ｺﾞｼｯｸM-PRO" pitchFamily="50" charset="-128"/>
                <a:ea typeface="HG丸ｺﾞｼｯｸM-PRO" pitchFamily="50" charset="-128"/>
              </a:rPr>
              <a:t>を</a:t>
            </a:r>
            <a:endParaRPr lang="en-US" altLang="ja-JP" sz="1100" dirty="0">
              <a:solidFill>
                <a:srgbClr val="6633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200" dirty="0">
                <a:solidFill>
                  <a:srgbClr val="663300"/>
                </a:solidFill>
                <a:latin typeface="HG丸ｺﾞｼｯｸM-PRO" pitchFamily="50" charset="-128"/>
                <a:ea typeface="HG丸ｺﾞｼｯｸM-PRO" pitchFamily="50" charset="-128"/>
              </a:rPr>
              <a:t>令和７年１月１５日</a:t>
            </a:r>
            <a:r>
              <a:rPr lang="ja-JP" altLang="en-US" sz="2000" dirty="0">
                <a:solidFill>
                  <a:srgbClr val="663300"/>
                </a:solidFill>
                <a:latin typeface="HG丸ｺﾞｼｯｸM-PRO" pitchFamily="50" charset="-128"/>
                <a:ea typeface="HG丸ｺﾞｼｯｸM-PRO" pitchFamily="50" charset="-128"/>
              </a:rPr>
              <a:t>までに</a:t>
            </a:r>
            <a:endParaRPr lang="en-US" altLang="ja-JP" sz="2800" dirty="0">
              <a:solidFill>
                <a:srgbClr val="6633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u="sng" dirty="0">
                <a:solidFill>
                  <a:srgbClr val="663300"/>
                </a:solidFill>
                <a:latin typeface="HG丸ｺﾞｼｯｸM-PRO" pitchFamily="50" charset="-128"/>
                <a:ea typeface="HG丸ｺﾞｼｯｸM-PRO" pitchFamily="50" charset="-128"/>
              </a:rPr>
              <a:t>就業地</a:t>
            </a:r>
            <a:r>
              <a:rPr lang="ja-JP" altLang="en-US" sz="2000" u="sng" dirty="0">
                <a:solidFill>
                  <a:srgbClr val="663300"/>
                </a:solidFill>
                <a:latin typeface="HG丸ｺﾞｼｯｸM-PRO" pitchFamily="50" charset="-128"/>
                <a:ea typeface="HG丸ｺﾞｼｯｸM-PRO" pitchFamily="50" charset="-128"/>
              </a:rPr>
              <a:t>の</a:t>
            </a:r>
            <a:r>
              <a:rPr lang="ja-JP" altLang="en-US" sz="2400" u="sng" dirty="0">
                <a:solidFill>
                  <a:srgbClr val="663300"/>
                </a:solidFill>
                <a:latin typeface="HG丸ｺﾞｼｯｸM-PRO" pitchFamily="50" charset="-128"/>
                <a:ea typeface="HG丸ｺﾞｼｯｸM-PRO" pitchFamily="50" charset="-128"/>
              </a:rPr>
              <a:t>都道府県</a:t>
            </a:r>
            <a:r>
              <a:rPr lang="ja-JP" altLang="en-US" sz="2000" dirty="0">
                <a:solidFill>
                  <a:srgbClr val="663300"/>
                </a:solidFill>
                <a:latin typeface="HG丸ｺﾞｼｯｸM-PRO" pitchFamily="50" charset="-128"/>
                <a:ea typeface="HG丸ｺﾞｼｯｸM-PRO" pitchFamily="50" charset="-128"/>
              </a:rPr>
              <a:t>に</a:t>
            </a:r>
            <a:r>
              <a:rPr lang="ja-JP" altLang="en-US" sz="2400" dirty="0">
                <a:solidFill>
                  <a:srgbClr val="663300"/>
                </a:solidFill>
                <a:latin typeface="HG丸ｺﾞｼｯｸM-PRO" pitchFamily="50" charset="-128"/>
                <a:ea typeface="HG丸ｺﾞｼｯｸM-PRO" pitchFamily="50" charset="-128"/>
              </a:rPr>
              <a:t>届出</a:t>
            </a:r>
            <a:endParaRPr kumimoji="1" lang="ja-JP" altLang="en-US" sz="1600" dirty="0">
              <a:solidFill>
                <a:srgbClr val="3E1F00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0"/>
            <a:ext cx="6858000" cy="46754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60648" y="8532440"/>
            <a:ext cx="6264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rgbClr val="663300"/>
                </a:solidFill>
                <a:latin typeface="HG丸ｺﾞｼｯｸM-PRO" pitchFamily="50" charset="-128"/>
                <a:ea typeface="HG丸ｺﾞｼｯｸM-PRO" pitchFamily="50" charset="-128"/>
              </a:rPr>
              <a:t>●照会先</a:t>
            </a:r>
            <a:r>
              <a:rPr kumimoji="1" lang="ja-JP" altLang="en-US" sz="2000" b="1">
                <a:solidFill>
                  <a:srgbClr val="663300"/>
                </a:solidFill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ja-JP" altLang="en-US" sz="2000">
                <a:solidFill>
                  <a:srgbClr val="663300"/>
                </a:solidFill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ja-JP" altLang="en-US" sz="2000" u="sng">
                <a:solidFill>
                  <a:srgbClr val="663300"/>
                </a:solidFill>
                <a:latin typeface="HG丸ｺﾞｼｯｸM-PRO" pitchFamily="50" charset="-128"/>
                <a:ea typeface="HG丸ｺﾞｼｯｸM-PRO" pitchFamily="50" charset="-128"/>
              </a:rPr>
              <a:t>岐阜県 </a:t>
            </a:r>
            <a:r>
              <a:rPr kumimoji="1" lang="ja-JP" altLang="en-US" sz="2000" b="1">
                <a:solidFill>
                  <a:srgbClr val="663300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　　　　　　</a:t>
            </a:r>
            <a:endParaRPr kumimoji="1" lang="ja-JP" altLang="en-US" sz="2000" b="1" dirty="0">
              <a:solidFill>
                <a:srgbClr val="6633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 rotWithShape="1">
          <a:blip r:embed="rId2"/>
          <a:srcRect t="9730" b="12922"/>
          <a:stretch/>
        </p:blipFill>
        <p:spPr>
          <a:xfrm>
            <a:off x="2060848" y="7880109"/>
            <a:ext cx="2232248" cy="566813"/>
          </a:xfrm>
          <a:prstGeom prst="rect">
            <a:avLst/>
          </a:prstGeom>
        </p:spPr>
      </p:pic>
      <p:sp>
        <p:nvSpPr>
          <p:cNvPr id="15" name="正方形/長方形 14"/>
          <p:cNvSpPr/>
          <p:nvPr/>
        </p:nvSpPr>
        <p:spPr>
          <a:xfrm>
            <a:off x="0" y="7740352"/>
            <a:ext cx="6858000" cy="14401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018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DA299AC048A4B8EA9C1D19079C1A322003E38714E2011634AA54AC050D7720342" ma:contentTypeVersion="2" ma:contentTypeDescription="" ma:contentTypeScope="" ma:versionID="61ffd16482a5521a13ed7df56bf198eb">
  <xsd:schema xmlns:xsd="http://www.w3.org/2001/XMLSchema" xmlns:p="http://schemas.microsoft.com/office/2006/metadata/properties" xmlns:ns2="8B97BE19-CDDD-400E-817A-CFDD13F7EC12" targetNamespace="http://schemas.microsoft.com/office/2006/metadata/properties" ma:root="true" ma:fieldsID="6dfb103be64c84caafc238fb89ca001b" ns2:_="">
    <xsd:import namespace="8B97BE19-CDDD-400E-817A-CFDD13F7EC12"/>
    <xsd:element name="properties">
      <xsd:complexType>
        <xsd:sequence>
          <xsd:element name="documentManagement">
            <xsd:complexType>
              <xsd:all>
                <xsd:element ref="ns2:ClassLarge" minOccurs="0"/>
                <xsd:element ref="ns2:ClassMedium" minOccurs="0"/>
                <xsd:element ref="ns2:ClassSmall" minOccurs="0"/>
                <xsd:element ref="ns2:GyoseiFile" minOccurs="0"/>
                <xsd:element ref="ns2:CreatedBy" minOccurs="0"/>
                <xsd:element ref="ns2:PreservationPeriod" minOccurs="0"/>
                <xsd:element ref="ns2:PreservationPeriodExpire" minOccurs="0"/>
                <xsd:element ref="ns2:CreatedDate" minOccurs="0"/>
                <xsd:element ref="ns2:FixationStatus" minOccurs="0"/>
                <xsd:element ref="ns2:EditorWithSpac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B97BE19-CDDD-400E-817A-CFDD13F7EC12" elementFormDefault="qualified">
    <xsd:import namespace="http://schemas.microsoft.com/office/2006/documentManagement/types"/>
    <xsd:element name="ClassLarge" ma:index="8" nillable="true" ma:displayName="大分類" ma:hidden="true" ma:internalName="ClassLarge" ma:readOnly="true">
      <xsd:simpleType>
        <xsd:restriction base="dms:Unknown"/>
      </xsd:simpleType>
    </xsd:element>
    <xsd:element name="ClassMedium" ma:index="9" nillable="true" ma:displayName="中分類" ma:hidden="true" ma:internalName="ClassMedium" ma:readOnly="true">
      <xsd:simpleType>
        <xsd:restriction base="dms:Unknown"/>
      </xsd:simpleType>
    </xsd:element>
    <xsd:element name="ClassSmall" ma:index="10" nillable="true" ma:displayName="小分類" ma:hidden="true" ma:internalName="ClassSmall" ma:readOnly="true">
      <xsd:simpleType>
        <xsd:restriction base="dms:Unknown"/>
      </xsd:simpleType>
    </xsd:element>
    <xsd:element name="GyoseiFile" ma:index="11" nillable="true" ma:displayName="行政文書ファイル名" ma:hidden="true" ma:internalName="GyoseiFile" ma:readOnly="true">
      <xsd:simpleType>
        <xsd:restriction base="dms:Unknown"/>
      </xsd:simpleType>
    </xsd:element>
    <xsd:element name="CreatedBy" ma:index="12" nillable="true" ma:displayName="作成課/係・作成者" ma:hidden="true" ma:internalName="CreatedBy" ma:readOnly="true">
      <xsd:simpleType>
        <xsd:restriction base="dms:Unknown"/>
      </xsd:simpleType>
    </xsd:element>
    <xsd:element name="PreservationPeriod" ma:index="13" nillable="true" ma:displayName="保存期間" ma:hidden="true" ma:internalName="PreservationPeriod" ma:readOnly="true">
      <xsd:simpleType>
        <xsd:restriction base="dms:Unknown"/>
      </xsd:simpleType>
    </xsd:element>
    <xsd:element name="PreservationPeriodExpire" ma:index="14" nillable="true" ma:displayName="保存期間満了時期" ma:format="DateOnly" ma:hidden="true" ma:internalName="PreservationPeriodExpire" ma:readOnly="true">
      <xsd:simpleType>
        <xsd:restriction base="dms:Unknown"/>
      </xsd:simpleType>
    </xsd:element>
    <xsd:element name="CreatedDate" ma:index="15" nillable="true" ma:displayName="作成年月日" ma:hidden="true" ma:internalName="CreatedDate" ma:readOnly="true">
      <xsd:simpleType>
        <xsd:restriction base="dms:Unknown"/>
      </xsd:simpleType>
    </xsd:element>
    <xsd:element name="FixationStatus" ma:index="16" nillable="true" ma:displayName="確定状況" ma:hidden="true" ma:internalName="FixationStatus" ma:readOnly="true">
      <xsd:simpleType>
        <xsd:restriction base="dms:Unknown"/>
      </xsd:simpleType>
    </xsd:element>
    <xsd:element name="EditorWithSpace" ma:index="18" nillable="true" ma:displayName="更新者　　　　　　" ma:hidden="true" ma:internalName="EditorWithSpace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17" ma:displayName="タイトル" ma:readOnly="tru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8C3D5636-C2AF-4D64-9F25-3D7D7B979A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7BE19-CDDD-400E-817A-CFDD13F7EC12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69E1E9AF-1F11-43B9-97FE-357A799D8B6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9F1281A-2260-4AE9-968B-6E5974C7BE3F}">
  <ds:schemaRefs>
    <ds:schemaRef ds:uri="http://www.w3.org/XML/1998/namespace"/>
    <ds:schemaRef ds:uri="http://purl.org/dc/dcmitype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8B97BE19-CDDD-400E-817A-CFDD13F7EC12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HG丸ｺﾞｼｯｸM-PRO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</cp:revision>
  <dcterms:modified xsi:type="dcterms:W3CDTF">2024-10-08T05:06:18Z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2024-10-08T05:06:18Z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b3aceacd-ceff-4204-ad98-1574a3312f69</vt:lpwstr>
  </property>
  <property fmtid="{D5CDD505-2E9C-101B-9397-08002B2CF9AE}" pid="7" name="MSIP_Label_defa4170-0d19-0005-0004-bc88714345d2_ActionId">
    <vt:lpwstr>28da1977-9011-418e-a7e3-f3845ec34d6d</vt:lpwstr>
  </property>
  <property fmtid="{D5CDD505-2E9C-101B-9397-08002B2CF9AE}" pid="8" name="MSIP_Label_defa4170-0d19-0005-0004-bc88714345d2_ContentBits">
    <vt:lpwstr>0</vt:lpwstr>
  </property>
</Properties>
</file>