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20" r:id="rId2"/>
  </p:sldMasterIdLst>
  <p:notesMasterIdLst>
    <p:notesMasterId r:id="rId15"/>
  </p:notesMasterIdLst>
  <p:sldIdLst>
    <p:sldId id="267" r:id="rId3"/>
    <p:sldId id="268" r:id="rId4"/>
    <p:sldId id="270" r:id="rId5"/>
    <p:sldId id="271" r:id="rId6"/>
    <p:sldId id="272" r:id="rId7"/>
    <p:sldId id="273" r:id="rId8"/>
    <p:sldId id="274" r:id="rId9"/>
    <p:sldId id="275" r:id="rId10"/>
    <p:sldId id="276" r:id="rId11"/>
    <p:sldId id="277" r:id="rId12"/>
    <p:sldId id="278" r:id="rId13"/>
    <p:sldId id="279" r:id="rId14"/>
  </p:sldIdLst>
  <p:sldSz cx="9899650" cy="68580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35" autoAdjust="0"/>
  </p:normalViewPr>
  <p:slideViewPr>
    <p:cSldViewPr snapToGrid="0">
      <p:cViewPr varScale="1">
        <p:scale>
          <a:sx n="65" d="100"/>
          <a:sy n="65" d="100"/>
        </p:scale>
        <p:origin x="48" y="4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B25FC5AF-5F11-44C2-BB34-6483709536D6}" type="datetimeFigureOut">
              <a:rPr kumimoji="1" lang="ja-JP" altLang="en-US" smtClean="0"/>
              <a:t>2023/6/5</a:t>
            </a:fld>
            <a:endParaRPr kumimoji="1" lang="ja-JP" altLang="en-US"/>
          </a:p>
        </p:txBody>
      </p:sp>
      <p:sp>
        <p:nvSpPr>
          <p:cNvPr id="4" name="スライド イメージ プレースホルダー 3"/>
          <p:cNvSpPr>
            <a:spLocks noGrp="1" noRot="1" noChangeAspect="1"/>
          </p:cNvSpPr>
          <p:nvPr>
            <p:ph type="sldImg" idx="2"/>
          </p:nvPr>
        </p:nvSpPr>
        <p:spPr>
          <a:xfrm>
            <a:off x="982663" y="1243013"/>
            <a:ext cx="484187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6DD20E42-B33D-4EE0-97BD-1957F880C4A2}" type="slidenum">
              <a:rPr kumimoji="1" lang="ja-JP" altLang="en-US" smtClean="0"/>
              <a:t>‹#›</a:t>
            </a:fld>
            <a:endParaRPr kumimoji="1" lang="ja-JP" altLang="en-US"/>
          </a:p>
        </p:txBody>
      </p:sp>
    </p:spTree>
    <p:extLst>
      <p:ext uri="{BB962C8B-B14F-4D97-AF65-F5344CB8AC3E}">
        <p14:creationId xmlns:p14="http://schemas.microsoft.com/office/powerpoint/2010/main" val="406908842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7845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a:xfrm>
            <a:off x="3856038" y="9440863"/>
            <a:ext cx="2949575" cy="496887"/>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D9595-B045-4DA5-8A9C-62C52B7FBB6C}"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7109039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7845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a:xfrm>
            <a:off x="3856038" y="9440863"/>
            <a:ext cx="2949575" cy="496887"/>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D9595-B045-4DA5-8A9C-62C52B7FBB6C}"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2722997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7845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a:xfrm>
            <a:off x="3856038" y="9440863"/>
            <a:ext cx="2949575" cy="496887"/>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D9595-B045-4DA5-8A9C-62C52B7FBB6C}"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758926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7845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a:xfrm>
            <a:off x="3856038" y="9440863"/>
            <a:ext cx="2949575" cy="496887"/>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D9595-B045-4DA5-8A9C-62C52B7FBB6C}"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211886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7845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a:xfrm>
            <a:off x="3856038" y="9440863"/>
            <a:ext cx="2949575" cy="496887"/>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D9595-B045-4DA5-8A9C-62C52B7FBB6C}"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111871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7845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a:xfrm>
            <a:off x="3856038" y="9440863"/>
            <a:ext cx="2949575" cy="496887"/>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D9595-B045-4DA5-8A9C-62C52B7FBB6C}"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539747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7845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a:xfrm>
            <a:off x="3856038" y="9440863"/>
            <a:ext cx="2949575" cy="496887"/>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D9595-B045-4DA5-8A9C-62C52B7FBB6C}"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458909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7845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a:xfrm>
            <a:off x="3856038" y="9440863"/>
            <a:ext cx="2949575" cy="496887"/>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D9595-B045-4DA5-8A9C-62C52B7FBB6C}"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297374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7845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a:xfrm>
            <a:off x="3856038" y="9440863"/>
            <a:ext cx="2949575" cy="496887"/>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D9595-B045-4DA5-8A9C-62C52B7FBB6C}"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038343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7845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a:xfrm>
            <a:off x="3856038" y="9440863"/>
            <a:ext cx="2949575" cy="496887"/>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D9595-B045-4DA5-8A9C-62C52B7FBB6C}"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2351939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7845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a:xfrm>
            <a:off x="3856038" y="9440863"/>
            <a:ext cx="2949575" cy="496887"/>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D9595-B045-4DA5-8A9C-62C52B7FBB6C}"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77473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476" y="2131216"/>
            <a:ext cx="8414702"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484948" y="3886200"/>
            <a:ext cx="6929756" cy="1752600"/>
          </a:xfrm>
        </p:spPr>
        <p:txBody>
          <a:bodyPr/>
          <a:lstStyle>
            <a:lvl1pPr marL="0" indent="0" algn="ctr">
              <a:buNone/>
              <a:defRPr>
                <a:solidFill>
                  <a:schemeClr val="tx1">
                    <a:tint val="75000"/>
                  </a:schemeClr>
                </a:solidFill>
              </a:defRPr>
            </a:lvl1pPr>
            <a:lvl2pPr marL="401781" indent="0" algn="ctr">
              <a:buNone/>
              <a:defRPr>
                <a:solidFill>
                  <a:schemeClr val="tx1">
                    <a:tint val="75000"/>
                  </a:schemeClr>
                </a:solidFill>
              </a:defRPr>
            </a:lvl2pPr>
            <a:lvl3pPr marL="803561" indent="0" algn="ctr">
              <a:buNone/>
              <a:defRPr>
                <a:solidFill>
                  <a:schemeClr val="tx1">
                    <a:tint val="75000"/>
                  </a:schemeClr>
                </a:solidFill>
              </a:defRPr>
            </a:lvl3pPr>
            <a:lvl4pPr marL="1205343" indent="0" algn="ctr">
              <a:buNone/>
              <a:defRPr>
                <a:solidFill>
                  <a:schemeClr val="tx1">
                    <a:tint val="75000"/>
                  </a:schemeClr>
                </a:solidFill>
              </a:defRPr>
            </a:lvl4pPr>
            <a:lvl5pPr marL="1607123" indent="0" algn="ctr">
              <a:buNone/>
              <a:defRPr>
                <a:solidFill>
                  <a:schemeClr val="tx1">
                    <a:tint val="75000"/>
                  </a:schemeClr>
                </a:solidFill>
              </a:defRPr>
            </a:lvl5pPr>
            <a:lvl6pPr marL="2008904" indent="0" algn="ctr">
              <a:buNone/>
              <a:defRPr>
                <a:solidFill>
                  <a:schemeClr val="tx1">
                    <a:tint val="75000"/>
                  </a:schemeClr>
                </a:solidFill>
              </a:defRPr>
            </a:lvl6pPr>
            <a:lvl7pPr marL="2410684" indent="0" algn="ctr">
              <a:buNone/>
              <a:defRPr>
                <a:solidFill>
                  <a:schemeClr val="tx1">
                    <a:tint val="75000"/>
                  </a:schemeClr>
                </a:solidFill>
              </a:defRPr>
            </a:lvl7pPr>
            <a:lvl8pPr marL="2812464" indent="0" algn="ctr">
              <a:buNone/>
              <a:defRPr>
                <a:solidFill>
                  <a:schemeClr val="tx1">
                    <a:tint val="75000"/>
                  </a:schemeClr>
                </a:solidFill>
              </a:defRPr>
            </a:lvl8pPr>
            <a:lvl9pPr marL="3214247"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zh-CN" altLang="en-US">
                <a:solidFill>
                  <a:prstClr val="black">
                    <a:tint val="75000"/>
                  </a:prstClr>
                </a:solidFill>
              </a:rPr>
              <a:t>第</a:t>
            </a:r>
            <a:r>
              <a:rPr lang="en-US" altLang="zh-CN">
                <a:solidFill>
                  <a:prstClr val="black">
                    <a:tint val="75000"/>
                  </a:prstClr>
                </a:solidFill>
              </a:rPr>
              <a:t>59</a:t>
            </a:r>
            <a:r>
              <a:rPr lang="zh-CN" altLang="en-US">
                <a:solidFill>
                  <a:prstClr val="black">
                    <a:tint val="75000"/>
                  </a:prstClr>
                </a:solidFill>
              </a:rPr>
              <a:t>回全日本病院学会</a:t>
            </a: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5B869D5C-CA32-4FDF-9C37-7D7548C3F005}"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4210275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zh-CN" altLang="en-US">
                <a:solidFill>
                  <a:prstClr val="black">
                    <a:tint val="75000"/>
                  </a:prstClr>
                </a:solidFill>
              </a:rPr>
              <a:t>第</a:t>
            </a:r>
            <a:r>
              <a:rPr lang="en-US" altLang="zh-CN">
                <a:solidFill>
                  <a:prstClr val="black">
                    <a:tint val="75000"/>
                  </a:prstClr>
                </a:solidFill>
              </a:rPr>
              <a:t>59</a:t>
            </a:r>
            <a:r>
              <a:rPr lang="zh-CN" altLang="en-US">
                <a:solidFill>
                  <a:prstClr val="black">
                    <a:tint val="75000"/>
                  </a:prstClr>
                </a:solidFill>
              </a:rPr>
              <a:t>回全日本病院学会</a:t>
            </a: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89145C93-D0E5-4ABA-BFF6-C9C01880C776}"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418051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77252" y="274770"/>
            <a:ext cx="2227422"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4983" y="274770"/>
            <a:ext cx="6517269"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zh-CN" altLang="en-US">
                <a:solidFill>
                  <a:prstClr val="black">
                    <a:tint val="75000"/>
                  </a:prstClr>
                </a:solidFill>
              </a:rPr>
              <a:t>第</a:t>
            </a:r>
            <a:r>
              <a:rPr lang="en-US" altLang="zh-CN">
                <a:solidFill>
                  <a:prstClr val="black">
                    <a:tint val="75000"/>
                  </a:prstClr>
                </a:solidFill>
              </a:rPr>
              <a:t>59</a:t>
            </a:r>
            <a:r>
              <a:rPr lang="zh-CN" altLang="en-US">
                <a:solidFill>
                  <a:prstClr val="black">
                    <a:tint val="75000"/>
                  </a:prstClr>
                </a:solidFill>
              </a:rPr>
              <a:t>回全日本病院学会</a:t>
            </a: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4376940E-96CC-4CFA-8858-A6EBD4B99AC1}"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8666332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474" y="2131199"/>
            <a:ext cx="8414703"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484948" y="3886200"/>
            <a:ext cx="6929755" cy="1752600"/>
          </a:xfrm>
        </p:spPr>
        <p:txBody>
          <a:bodyPr/>
          <a:lstStyle>
            <a:lvl1pPr marL="0" indent="0" algn="ctr">
              <a:buNone/>
              <a:defRPr>
                <a:solidFill>
                  <a:schemeClr val="tx1">
                    <a:tint val="75000"/>
                  </a:schemeClr>
                </a:solidFill>
              </a:defRPr>
            </a:lvl1pPr>
            <a:lvl2pPr marL="456884" indent="0" algn="ctr">
              <a:buNone/>
              <a:defRPr>
                <a:solidFill>
                  <a:schemeClr val="tx1">
                    <a:tint val="75000"/>
                  </a:schemeClr>
                </a:solidFill>
              </a:defRPr>
            </a:lvl2pPr>
            <a:lvl3pPr marL="913767" indent="0" algn="ctr">
              <a:buNone/>
              <a:defRPr>
                <a:solidFill>
                  <a:schemeClr val="tx1">
                    <a:tint val="75000"/>
                  </a:schemeClr>
                </a:solidFill>
              </a:defRPr>
            </a:lvl3pPr>
            <a:lvl4pPr marL="1370653" indent="0" algn="ctr">
              <a:buNone/>
              <a:defRPr>
                <a:solidFill>
                  <a:schemeClr val="tx1">
                    <a:tint val="75000"/>
                  </a:schemeClr>
                </a:solidFill>
              </a:defRPr>
            </a:lvl4pPr>
            <a:lvl5pPr marL="1827537" indent="0" algn="ctr">
              <a:buNone/>
              <a:defRPr>
                <a:solidFill>
                  <a:schemeClr val="tx1">
                    <a:tint val="75000"/>
                  </a:schemeClr>
                </a:solidFill>
              </a:defRPr>
            </a:lvl5pPr>
            <a:lvl6pPr marL="2284421" indent="0" algn="ctr">
              <a:buNone/>
              <a:defRPr>
                <a:solidFill>
                  <a:schemeClr val="tx1">
                    <a:tint val="75000"/>
                  </a:schemeClr>
                </a:solidFill>
              </a:defRPr>
            </a:lvl6pPr>
            <a:lvl7pPr marL="2741304" indent="0" algn="ctr">
              <a:buNone/>
              <a:defRPr>
                <a:solidFill>
                  <a:schemeClr val="tx1">
                    <a:tint val="75000"/>
                  </a:schemeClr>
                </a:solidFill>
              </a:defRPr>
            </a:lvl7pPr>
            <a:lvl8pPr marL="3198188" indent="0" algn="ctr">
              <a:buNone/>
              <a:defRPr>
                <a:solidFill>
                  <a:schemeClr val="tx1">
                    <a:tint val="75000"/>
                  </a:schemeClr>
                </a:solidFill>
              </a:defRPr>
            </a:lvl8pPr>
            <a:lvl9pPr marL="3655074"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zh-CN" altLang="en-US">
                <a:solidFill>
                  <a:prstClr val="black">
                    <a:tint val="75000"/>
                  </a:prstClr>
                </a:solidFill>
              </a:rPr>
              <a:t>第</a:t>
            </a:r>
            <a:r>
              <a:rPr lang="en-US" altLang="zh-CN">
                <a:solidFill>
                  <a:prstClr val="black">
                    <a:tint val="75000"/>
                  </a:prstClr>
                </a:solidFill>
              </a:rPr>
              <a:t>59</a:t>
            </a:r>
            <a:r>
              <a:rPr lang="zh-CN" altLang="en-US">
                <a:solidFill>
                  <a:prstClr val="black">
                    <a:tint val="75000"/>
                  </a:prstClr>
                </a:solidFill>
              </a:rPr>
              <a:t>回全日本病院学会</a:t>
            </a: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5B869D5C-CA32-4FDF-9C37-7D7548C3F005}"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0489566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zh-CN" altLang="en-US">
                <a:solidFill>
                  <a:prstClr val="black">
                    <a:tint val="75000"/>
                  </a:prstClr>
                </a:solidFill>
              </a:rPr>
              <a:t>第</a:t>
            </a:r>
            <a:r>
              <a:rPr lang="en-US" altLang="zh-CN">
                <a:solidFill>
                  <a:prstClr val="black">
                    <a:tint val="75000"/>
                  </a:prstClr>
                </a:solidFill>
              </a:rPr>
              <a:t>59</a:t>
            </a:r>
            <a:r>
              <a:rPr lang="zh-CN" altLang="en-US">
                <a:solidFill>
                  <a:prstClr val="black">
                    <a:tint val="75000"/>
                  </a:prstClr>
                </a:solidFill>
              </a:rPr>
              <a:t>回全日本病院学会</a:t>
            </a: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E3EE8013-0A7F-44B1-A608-91220713AF09}"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42378149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006" y="4407674"/>
            <a:ext cx="8414703" cy="1362075"/>
          </a:xfrm>
        </p:spPr>
        <p:txBody>
          <a:bodyPr anchor="t"/>
          <a:lstStyle>
            <a:lvl1pPr algn="l">
              <a:defRPr sz="3998" b="1" cap="all"/>
            </a:lvl1pPr>
          </a:lstStyle>
          <a:p>
            <a:r>
              <a:rPr lang="ja-JP" altLang="en-US"/>
              <a:t>マスタ タイトルの書式設定</a:t>
            </a:r>
          </a:p>
        </p:txBody>
      </p:sp>
      <p:sp>
        <p:nvSpPr>
          <p:cNvPr id="3" name="テキスト プレースホルダ 2"/>
          <p:cNvSpPr>
            <a:spLocks noGrp="1"/>
          </p:cNvSpPr>
          <p:nvPr>
            <p:ph type="body" idx="1"/>
          </p:nvPr>
        </p:nvSpPr>
        <p:spPr>
          <a:xfrm>
            <a:off x="782006" y="2906722"/>
            <a:ext cx="8414703" cy="1500187"/>
          </a:xfrm>
        </p:spPr>
        <p:txBody>
          <a:bodyPr anchor="b"/>
          <a:lstStyle>
            <a:lvl1pPr marL="0" indent="0">
              <a:buNone/>
              <a:defRPr sz="1999">
                <a:solidFill>
                  <a:schemeClr val="tx1">
                    <a:tint val="75000"/>
                  </a:schemeClr>
                </a:solidFill>
              </a:defRPr>
            </a:lvl1pPr>
            <a:lvl2pPr marL="456884" indent="0">
              <a:buNone/>
              <a:defRPr sz="1799">
                <a:solidFill>
                  <a:schemeClr val="tx1">
                    <a:tint val="75000"/>
                  </a:schemeClr>
                </a:solidFill>
              </a:defRPr>
            </a:lvl2pPr>
            <a:lvl3pPr marL="913767" indent="0">
              <a:buNone/>
              <a:defRPr sz="1599">
                <a:solidFill>
                  <a:schemeClr val="tx1">
                    <a:tint val="75000"/>
                  </a:schemeClr>
                </a:solidFill>
              </a:defRPr>
            </a:lvl3pPr>
            <a:lvl4pPr marL="1370653" indent="0">
              <a:buNone/>
              <a:defRPr sz="1399">
                <a:solidFill>
                  <a:schemeClr val="tx1">
                    <a:tint val="75000"/>
                  </a:schemeClr>
                </a:solidFill>
              </a:defRPr>
            </a:lvl4pPr>
            <a:lvl5pPr marL="1827537" indent="0">
              <a:buNone/>
              <a:defRPr sz="1399">
                <a:solidFill>
                  <a:schemeClr val="tx1">
                    <a:tint val="75000"/>
                  </a:schemeClr>
                </a:solidFill>
              </a:defRPr>
            </a:lvl5pPr>
            <a:lvl6pPr marL="2284421" indent="0">
              <a:buNone/>
              <a:defRPr sz="1399">
                <a:solidFill>
                  <a:schemeClr val="tx1">
                    <a:tint val="75000"/>
                  </a:schemeClr>
                </a:solidFill>
              </a:defRPr>
            </a:lvl6pPr>
            <a:lvl7pPr marL="2741304" indent="0">
              <a:buNone/>
              <a:defRPr sz="1399">
                <a:solidFill>
                  <a:schemeClr val="tx1">
                    <a:tint val="75000"/>
                  </a:schemeClr>
                </a:solidFill>
              </a:defRPr>
            </a:lvl7pPr>
            <a:lvl8pPr marL="3198188" indent="0">
              <a:buNone/>
              <a:defRPr sz="1399">
                <a:solidFill>
                  <a:schemeClr val="tx1">
                    <a:tint val="75000"/>
                  </a:schemeClr>
                </a:solidFill>
              </a:defRPr>
            </a:lvl8pPr>
            <a:lvl9pPr marL="3655074" indent="0">
              <a:buNone/>
              <a:defRPr sz="1399">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zh-CN" altLang="en-US">
                <a:solidFill>
                  <a:prstClr val="black">
                    <a:tint val="75000"/>
                  </a:prstClr>
                </a:solidFill>
              </a:rPr>
              <a:t>第</a:t>
            </a:r>
            <a:r>
              <a:rPr lang="en-US" altLang="zh-CN">
                <a:solidFill>
                  <a:prstClr val="black">
                    <a:tint val="75000"/>
                  </a:prstClr>
                </a:solidFill>
              </a:rPr>
              <a:t>59</a:t>
            </a:r>
            <a:r>
              <a:rPr lang="zh-CN" altLang="en-US">
                <a:solidFill>
                  <a:prstClr val="black">
                    <a:tint val="75000"/>
                  </a:prstClr>
                </a:solidFill>
              </a:rPr>
              <a:t>回全日本病院学会</a:t>
            </a: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D8B0135A-488D-4482-8C2C-C2F181C7FA7B}"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4676400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4988" y="1600206"/>
            <a:ext cx="4372345" cy="4525963"/>
          </a:xfrm>
        </p:spPr>
        <p:txBody>
          <a:bodyPr/>
          <a:lstStyle>
            <a:lvl1pPr>
              <a:defRPr sz="2798"/>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32322" y="1600206"/>
            <a:ext cx="4372345" cy="4525963"/>
          </a:xfrm>
        </p:spPr>
        <p:txBody>
          <a:bodyPr/>
          <a:lstStyle>
            <a:lvl1pPr>
              <a:defRPr sz="2798"/>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zh-CN" altLang="en-US">
                <a:solidFill>
                  <a:prstClr val="black">
                    <a:tint val="75000"/>
                  </a:prstClr>
                </a:solidFill>
              </a:rPr>
              <a:t>第</a:t>
            </a:r>
            <a:r>
              <a:rPr lang="en-US" altLang="zh-CN">
                <a:solidFill>
                  <a:prstClr val="black">
                    <a:tint val="75000"/>
                  </a:prstClr>
                </a:solidFill>
              </a:rPr>
              <a:t>59</a:t>
            </a:r>
            <a:r>
              <a:rPr lang="zh-CN" altLang="en-US">
                <a:solidFill>
                  <a:prstClr val="black">
                    <a:tint val="75000"/>
                  </a:prstClr>
                </a:solidFill>
              </a:rPr>
              <a:t>回全日本病院学会</a:t>
            </a: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4F4BF24B-81ED-44A6-81DA-875242A49C3A}"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61291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4983" y="1535113"/>
            <a:ext cx="4374064" cy="639762"/>
          </a:xfrm>
        </p:spPr>
        <p:txBody>
          <a:bodyPr anchor="b"/>
          <a:lstStyle>
            <a:lvl1pPr marL="0" indent="0">
              <a:buNone/>
              <a:defRPr sz="2399" b="1"/>
            </a:lvl1pPr>
            <a:lvl2pPr marL="456884" indent="0">
              <a:buNone/>
              <a:defRPr sz="1999" b="1"/>
            </a:lvl2pPr>
            <a:lvl3pPr marL="913767" indent="0">
              <a:buNone/>
              <a:defRPr sz="1799" b="1"/>
            </a:lvl3pPr>
            <a:lvl4pPr marL="1370653" indent="0">
              <a:buNone/>
              <a:defRPr sz="1599" b="1"/>
            </a:lvl4pPr>
            <a:lvl5pPr marL="1827537" indent="0">
              <a:buNone/>
              <a:defRPr sz="1599" b="1"/>
            </a:lvl5pPr>
            <a:lvl6pPr marL="2284421" indent="0">
              <a:buNone/>
              <a:defRPr sz="1599" b="1"/>
            </a:lvl6pPr>
            <a:lvl7pPr marL="2741304" indent="0">
              <a:buNone/>
              <a:defRPr sz="1599" b="1"/>
            </a:lvl7pPr>
            <a:lvl8pPr marL="3198188" indent="0">
              <a:buNone/>
              <a:defRPr sz="1599" b="1"/>
            </a:lvl8pPr>
            <a:lvl9pPr marL="3655074" indent="0">
              <a:buNone/>
              <a:defRPr sz="1599"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4983" y="2174875"/>
            <a:ext cx="4374064" cy="3951288"/>
          </a:xfrm>
        </p:spPr>
        <p:txBody>
          <a:bodyPr/>
          <a:lstStyle>
            <a:lvl1pPr>
              <a:defRPr sz="2399"/>
            </a:lvl1pPr>
            <a:lvl2pPr>
              <a:defRPr sz="1999"/>
            </a:lvl2pPr>
            <a:lvl3pPr>
              <a:defRPr sz="1799"/>
            </a:lvl3pPr>
            <a:lvl4pPr>
              <a:defRPr sz="1599"/>
            </a:lvl4pPr>
            <a:lvl5pPr>
              <a:defRPr sz="1599"/>
            </a:lvl5pPr>
            <a:lvl6pPr>
              <a:defRPr sz="1599"/>
            </a:lvl6pPr>
            <a:lvl7pPr>
              <a:defRPr sz="1599"/>
            </a:lvl7pPr>
            <a:lvl8pPr>
              <a:defRPr sz="1599"/>
            </a:lvl8pPr>
            <a:lvl9pPr>
              <a:defRPr sz="1599"/>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28889" y="1535113"/>
            <a:ext cx="4375783" cy="639762"/>
          </a:xfrm>
        </p:spPr>
        <p:txBody>
          <a:bodyPr anchor="b"/>
          <a:lstStyle>
            <a:lvl1pPr marL="0" indent="0">
              <a:buNone/>
              <a:defRPr sz="2399" b="1"/>
            </a:lvl1pPr>
            <a:lvl2pPr marL="456884" indent="0">
              <a:buNone/>
              <a:defRPr sz="1999" b="1"/>
            </a:lvl2pPr>
            <a:lvl3pPr marL="913767" indent="0">
              <a:buNone/>
              <a:defRPr sz="1799" b="1"/>
            </a:lvl3pPr>
            <a:lvl4pPr marL="1370653" indent="0">
              <a:buNone/>
              <a:defRPr sz="1599" b="1"/>
            </a:lvl4pPr>
            <a:lvl5pPr marL="1827537" indent="0">
              <a:buNone/>
              <a:defRPr sz="1599" b="1"/>
            </a:lvl5pPr>
            <a:lvl6pPr marL="2284421" indent="0">
              <a:buNone/>
              <a:defRPr sz="1599" b="1"/>
            </a:lvl6pPr>
            <a:lvl7pPr marL="2741304" indent="0">
              <a:buNone/>
              <a:defRPr sz="1599" b="1"/>
            </a:lvl7pPr>
            <a:lvl8pPr marL="3198188" indent="0">
              <a:buNone/>
              <a:defRPr sz="1599" b="1"/>
            </a:lvl8pPr>
            <a:lvl9pPr marL="3655074" indent="0">
              <a:buNone/>
              <a:defRPr sz="1599"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28889" y="2174875"/>
            <a:ext cx="4375783" cy="3951288"/>
          </a:xfrm>
        </p:spPr>
        <p:txBody>
          <a:bodyPr/>
          <a:lstStyle>
            <a:lvl1pPr>
              <a:defRPr sz="2399"/>
            </a:lvl1pPr>
            <a:lvl2pPr>
              <a:defRPr sz="1999"/>
            </a:lvl2pPr>
            <a:lvl3pPr>
              <a:defRPr sz="1799"/>
            </a:lvl3pPr>
            <a:lvl4pPr>
              <a:defRPr sz="1599"/>
            </a:lvl4pPr>
            <a:lvl5pPr>
              <a:defRPr sz="1599"/>
            </a:lvl5pPr>
            <a:lvl6pPr>
              <a:defRPr sz="1599"/>
            </a:lvl6pPr>
            <a:lvl7pPr>
              <a:defRPr sz="1599"/>
            </a:lvl7pPr>
            <a:lvl8pPr>
              <a:defRPr sz="1599"/>
            </a:lvl8pPr>
            <a:lvl9pPr>
              <a:defRPr sz="1599"/>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r>
              <a:rPr lang="zh-CN" altLang="en-US">
                <a:solidFill>
                  <a:prstClr val="black">
                    <a:tint val="75000"/>
                  </a:prstClr>
                </a:solidFill>
              </a:rPr>
              <a:t>第</a:t>
            </a:r>
            <a:r>
              <a:rPr lang="en-US" altLang="zh-CN">
                <a:solidFill>
                  <a:prstClr val="black">
                    <a:tint val="75000"/>
                  </a:prstClr>
                </a:solidFill>
              </a:rPr>
              <a:t>59</a:t>
            </a:r>
            <a:r>
              <a:rPr lang="zh-CN" altLang="en-US">
                <a:solidFill>
                  <a:prstClr val="black">
                    <a:tint val="75000"/>
                  </a:prstClr>
                </a:solidFill>
              </a:rPr>
              <a:t>回全日本病院学会</a:t>
            </a:r>
            <a:endParaRPr lang="ja-JP" alt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C1CD9165-28DB-4414-A29F-752E98E70125}"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4178897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r>
              <a:rPr lang="zh-CN" altLang="en-US">
                <a:solidFill>
                  <a:prstClr val="black">
                    <a:tint val="75000"/>
                  </a:prstClr>
                </a:solidFill>
              </a:rPr>
              <a:t>第</a:t>
            </a:r>
            <a:r>
              <a:rPr lang="en-US" altLang="zh-CN">
                <a:solidFill>
                  <a:prstClr val="black">
                    <a:tint val="75000"/>
                  </a:prstClr>
                </a:solidFill>
              </a:rPr>
              <a:t>59</a:t>
            </a:r>
            <a:r>
              <a:rPr lang="zh-CN" altLang="en-US">
                <a:solidFill>
                  <a:prstClr val="black">
                    <a:tint val="75000"/>
                  </a:prstClr>
                </a:solidFill>
              </a:rPr>
              <a:t>回全日本病院学会</a:t>
            </a: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50333409-8A4B-4FB9-B2DF-56960F437F3E}"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883660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r>
              <a:rPr lang="zh-CN" altLang="en-US">
                <a:solidFill>
                  <a:prstClr val="black">
                    <a:tint val="75000"/>
                  </a:prstClr>
                </a:solidFill>
              </a:rPr>
              <a:t>第</a:t>
            </a:r>
            <a:r>
              <a:rPr lang="en-US" altLang="zh-CN">
                <a:solidFill>
                  <a:prstClr val="black">
                    <a:tint val="75000"/>
                  </a:prstClr>
                </a:solidFill>
              </a:rPr>
              <a:t>59</a:t>
            </a:r>
            <a:r>
              <a:rPr lang="zh-CN" altLang="en-US">
                <a:solidFill>
                  <a:prstClr val="black">
                    <a:tint val="75000"/>
                  </a:prstClr>
                </a:solidFill>
              </a:rPr>
              <a:t>回全日本病院学会</a:t>
            </a:r>
            <a:endParaRPr lang="ja-JP" alt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9DA8C6B2-1B4C-4A16-AEDE-8A0F92AD3637}"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0593069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4991" y="273050"/>
            <a:ext cx="3256917" cy="1162050"/>
          </a:xfrm>
        </p:spPr>
        <p:txBody>
          <a:bodyPr anchor="b"/>
          <a:lstStyle>
            <a:lvl1pPr algn="l">
              <a:defRPr sz="1999" b="1"/>
            </a:lvl1pPr>
          </a:lstStyle>
          <a:p>
            <a:r>
              <a:rPr lang="ja-JP" altLang="en-US"/>
              <a:t>マスタ タイトルの書式設定</a:t>
            </a:r>
          </a:p>
        </p:txBody>
      </p:sp>
      <p:sp>
        <p:nvSpPr>
          <p:cNvPr id="3" name="コンテンツ プレースホルダ 2"/>
          <p:cNvSpPr>
            <a:spLocks noGrp="1"/>
          </p:cNvSpPr>
          <p:nvPr>
            <p:ph idx="1"/>
          </p:nvPr>
        </p:nvSpPr>
        <p:spPr>
          <a:xfrm>
            <a:off x="3870516" y="273167"/>
            <a:ext cx="5534179" cy="5853113"/>
          </a:xfrm>
        </p:spPr>
        <p:txBody>
          <a:bodyPr/>
          <a:lstStyle>
            <a:lvl1pPr>
              <a:defRPr sz="3198"/>
            </a:lvl1pPr>
            <a:lvl2pPr>
              <a:defRPr sz="2798"/>
            </a:lvl2pPr>
            <a:lvl3pPr>
              <a:defRPr sz="2399"/>
            </a:lvl3pPr>
            <a:lvl4pPr>
              <a:defRPr sz="1999"/>
            </a:lvl4pPr>
            <a:lvl5pPr>
              <a:defRPr sz="1999"/>
            </a:lvl5pPr>
            <a:lvl6pPr>
              <a:defRPr sz="1999"/>
            </a:lvl6pPr>
            <a:lvl7pPr>
              <a:defRPr sz="1999"/>
            </a:lvl7pPr>
            <a:lvl8pPr>
              <a:defRPr sz="1999"/>
            </a:lvl8pPr>
            <a:lvl9pPr>
              <a:defRPr sz="1999"/>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4991" y="1435103"/>
            <a:ext cx="3256917" cy="4691063"/>
          </a:xfrm>
        </p:spPr>
        <p:txBody>
          <a:bodyPr/>
          <a:lstStyle>
            <a:lvl1pPr marL="0" indent="0">
              <a:buNone/>
              <a:defRPr sz="1399"/>
            </a:lvl1pPr>
            <a:lvl2pPr marL="456884" indent="0">
              <a:buNone/>
              <a:defRPr sz="1199"/>
            </a:lvl2pPr>
            <a:lvl3pPr marL="913767" indent="0">
              <a:buNone/>
              <a:defRPr sz="999"/>
            </a:lvl3pPr>
            <a:lvl4pPr marL="1370653" indent="0">
              <a:buNone/>
              <a:defRPr sz="899"/>
            </a:lvl4pPr>
            <a:lvl5pPr marL="1827537" indent="0">
              <a:buNone/>
              <a:defRPr sz="899"/>
            </a:lvl5pPr>
            <a:lvl6pPr marL="2284421" indent="0">
              <a:buNone/>
              <a:defRPr sz="899"/>
            </a:lvl6pPr>
            <a:lvl7pPr marL="2741304" indent="0">
              <a:buNone/>
              <a:defRPr sz="899"/>
            </a:lvl7pPr>
            <a:lvl8pPr marL="3198188" indent="0">
              <a:buNone/>
              <a:defRPr sz="899"/>
            </a:lvl8pPr>
            <a:lvl9pPr marL="3655074" indent="0">
              <a:buNone/>
              <a:defRPr sz="899"/>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zh-CN" altLang="en-US">
                <a:solidFill>
                  <a:prstClr val="black">
                    <a:tint val="75000"/>
                  </a:prstClr>
                </a:solidFill>
              </a:rPr>
              <a:t>第</a:t>
            </a:r>
            <a:r>
              <a:rPr lang="en-US" altLang="zh-CN">
                <a:solidFill>
                  <a:prstClr val="black">
                    <a:tint val="75000"/>
                  </a:prstClr>
                </a:solidFill>
              </a:rPr>
              <a:t>59</a:t>
            </a:r>
            <a:r>
              <a:rPr lang="zh-CN" altLang="en-US">
                <a:solidFill>
                  <a:prstClr val="black">
                    <a:tint val="75000"/>
                  </a:prstClr>
                </a:solidFill>
              </a:rPr>
              <a:t>回全日本病院学会</a:t>
            </a: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8C6ECE55-C19D-48E0-ADA9-DCA1B0DFC0FF}"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140563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zh-CN" altLang="en-US">
                <a:solidFill>
                  <a:prstClr val="black">
                    <a:tint val="75000"/>
                  </a:prstClr>
                </a:solidFill>
              </a:rPr>
              <a:t>第</a:t>
            </a:r>
            <a:r>
              <a:rPr lang="en-US" altLang="zh-CN">
                <a:solidFill>
                  <a:prstClr val="black">
                    <a:tint val="75000"/>
                  </a:prstClr>
                </a:solidFill>
              </a:rPr>
              <a:t>59</a:t>
            </a:r>
            <a:r>
              <a:rPr lang="zh-CN" altLang="en-US">
                <a:solidFill>
                  <a:prstClr val="black">
                    <a:tint val="75000"/>
                  </a:prstClr>
                </a:solidFill>
              </a:rPr>
              <a:t>回全日本病院学会</a:t>
            </a: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E3EE8013-0A7F-44B1-A608-91220713AF09}"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95685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0405" y="4800600"/>
            <a:ext cx="5939790" cy="566738"/>
          </a:xfrm>
        </p:spPr>
        <p:txBody>
          <a:bodyPr anchor="b"/>
          <a:lstStyle>
            <a:lvl1pPr algn="l">
              <a:defRPr sz="1999" b="1"/>
            </a:lvl1pPr>
          </a:lstStyle>
          <a:p>
            <a:r>
              <a:rPr lang="ja-JP" altLang="en-US"/>
              <a:t>マスタ タイトルの書式設定</a:t>
            </a:r>
          </a:p>
        </p:txBody>
      </p:sp>
      <p:sp>
        <p:nvSpPr>
          <p:cNvPr id="3" name="図プレースホルダ 2"/>
          <p:cNvSpPr>
            <a:spLocks noGrp="1"/>
          </p:cNvSpPr>
          <p:nvPr>
            <p:ph type="pic" idx="1"/>
          </p:nvPr>
        </p:nvSpPr>
        <p:spPr>
          <a:xfrm>
            <a:off x="1940405" y="612775"/>
            <a:ext cx="5939790" cy="4114800"/>
          </a:xfrm>
        </p:spPr>
        <p:txBody>
          <a:bodyPr rtlCol="0">
            <a:normAutofit/>
          </a:bodyPr>
          <a:lstStyle>
            <a:lvl1pPr marL="0" indent="0">
              <a:buNone/>
              <a:defRPr sz="3198"/>
            </a:lvl1pPr>
            <a:lvl2pPr marL="456884" indent="0">
              <a:buNone/>
              <a:defRPr sz="2798"/>
            </a:lvl2pPr>
            <a:lvl3pPr marL="913767" indent="0">
              <a:buNone/>
              <a:defRPr sz="2399"/>
            </a:lvl3pPr>
            <a:lvl4pPr marL="1370653" indent="0">
              <a:buNone/>
              <a:defRPr sz="1999"/>
            </a:lvl4pPr>
            <a:lvl5pPr marL="1827537" indent="0">
              <a:buNone/>
              <a:defRPr sz="1999"/>
            </a:lvl5pPr>
            <a:lvl6pPr marL="2284421" indent="0">
              <a:buNone/>
              <a:defRPr sz="1999"/>
            </a:lvl6pPr>
            <a:lvl7pPr marL="2741304" indent="0">
              <a:buNone/>
              <a:defRPr sz="1999"/>
            </a:lvl7pPr>
            <a:lvl8pPr marL="3198188" indent="0">
              <a:buNone/>
              <a:defRPr sz="1999"/>
            </a:lvl8pPr>
            <a:lvl9pPr marL="3655074" indent="0">
              <a:buNone/>
              <a:defRPr sz="1999"/>
            </a:lvl9pPr>
          </a:lstStyle>
          <a:p>
            <a:pPr lvl="0"/>
            <a:endParaRPr lang="ja-JP" altLang="en-US" noProof="0"/>
          </a:p>
        </p:txBody>
      </p:sp>
      <p:sp>
        <p:nvSpPr>
          <p:cNvPr id="4" name="テキスト プレースホルダ 3"/>
          <p:cNvSpPr>
            <a:spLocks noGrp="1"/>
          </p:cNvSpPr>
          <p:nvPr>
            <p:ph type="body" sz="half" idx="2"/>
          </p:nvPr>
        </p:nvSpPr>
        <p:spPr>
          <a:xfrm>
            <a:off x="1940405" y="5367340"/>
            <a:ext cx="5939790" cy="804862"/>
          </a:xfrm>
        </p:spPr>
        <p:txBody>
          <a:bodyPr/>
          <a:lstStyle>
            <a:lvl1pPr marL="0" indent="0">
              <a:buNone/>
              <a:defRPr sz="1399"/>
            </a:lvl1pPr>
            <a:lvl2pPr marL="456884" indent="0">
              <a:buNone/>
              <a:defRPr sz="1199"/>
            </a:lvl2pPr>
            <a:lvl3pPr marL="913767" indent="0">
              <a:buNone/>
              <a:defRPr sz="999"/>
            </a:lvl3pPr>
            <a:lvl4pPr marL="1370653" indent="0">
              <a:buNone/>
              <a:defRPr sz="899"/>
            </a:lvl4pPr>
            <a:lvl5pPr marL="1827537" indent="0">
              <a:buNone/>
              <a:defRPr sz="899"/>
            </a:lvl5pPr>
            <a:lvl6pPr marL="2284421" indent="0">
              <a:buNone/>
              <a:defRPr sz="899"/>
            </a:lvl6pPr>
            <a:lvl7pPr marL="2741304" indent="0">
              <a:buNone/>
              <a:defRPr sz="899"/>
            </a:lvl7pPr>
            <a:lvl8pPr marL="3198188" indent="0">
              <a:buNone/>
              <a:defRPr sz="899"/>
            </a:lvl8pPr>
            <a:lvl9pPr marL="3655074" indent="0">
              <a:buNone/>
              <a:defRPr sz="899"/>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zh-CN" altLang="en-US">
                <a:solidFill>
                  <a:prstClr val="black">
                    <a:tint val="75000"/>
                  </a:prstClr>
                </a:solidFill>
              </a:rPr>
              <a:t>第</a:t>
            </a:r>
            <a:r>
              <a:rPr lang="en-US" altLang="zh-CN">
                <a:solidFill>
                  <a:prstClr val="black">
                    <a:tint val="75000"/>
                  </a:prstClr>
                </a:solidFill>
              </a:rPr>
              <a:t>59</a:t>
            </a:r>
            <a:r>
              <a:rPr lang="zh-CN" altLang="en-US">
                <a:solidFill>
                  <a:prstClr val="black">
                    <a:tint val="75000"/>
                  </a:prstClr>
                </a:solidFill>
              </a:rPr>
              <a:t>回全日本病院学会</a:t>
            </a: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55A0E543-1EB0-4B78-A80E-584FDF3BFBE7}"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9754483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zh-CN" altLang="en-US">
                <a:solidFill>
                  <a:prstClr val="black">
                    <a:tint val="75000"/>
                  </a:prstClr>
                </a:solidFill>
              </a:rPr>
              <a:t>第</a:t>
            </a:r>
            <a:r>
              <a:rPr lang="en-US" altLang="zh-CN">
                <a:solidFill>
                  <a:prstClr val="black">
                    <a:tint val="75000"/>
                  </a:prstClr>
                </a:solidFill>
              </a:rPr>
              <a:t>59</a:t>
            </a:r>
            <a:r>
              <a:rPr lang="zh-CN" altLang="en-US">
                <a:solidFill>
                  <a:prstClr val="black">
                    <a:tint val="75000"/>
                  </a:prstClr>
                </a:solidFill>
              </a:rPr>
              <a:t>回全日本病院学会</a:t>
            </a: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89145C93-D0E5-4ABA-BFF6-C9C01880C776}"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3650580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77250" y="274753"/>
            <a:ext cx="2227421"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4982" y="274753"/>
            <a:ext cx="651727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zh-CN" altLang="en-US">
                <a:solidFill>
                  <a:prstClr val="black">
                    <a:tint val="75000"/>
                  </a:prstClr>
                </a:solidFill>
              </a:rPr>
              <a:t>第</a:t>
            </a:r>
            <a:r>
              <a:rPr lang="en-US" altLang="zh-CN">
                <a:solidFill>
                  <a:prstClr val="black">
                    <a:tint val="75000"/>
                  </a:prstClr>
                </a:solidFill>
              </a:rPr>
              <a:t>59</a:t>
            </a:r>
            <a:r>
              <a:rPr lang="zh-CN" altLang="en-US">
                <a:solidFill>
                  <a:prstClr val="black">
                    <a:tint val="75000"/>
                  </a:prstClr>
                </a:solidFill>
              </a:rPr>
              <a:t>回全日本病院学会</a:t>
            </a: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4376940E-96CC-4CFA-8858-A6EBD4B99AC1}"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812431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009" y="4407690"/>
            <a:ext cx="8414702" cy="1362075"/>
          </a:xfrm>
        </p:spPr>
        <p:txBody>
          <a:bodyPr anchor="t"/>
          <a:lstStyle>
            <a:lvl1pPr algn="l">
              <a:defRPr sz="3516" b="1" cap="all"/>
            </a:lvl1pPr>
          </a:lstStyle>
          <a:p>
            <a:r>
              <a:rPr lang="ja-JP" altLang="en-US"/>
              <a:t>マスタ タイトルの書式設定</a:t>
            </a:r>
          </a:p>
        </p:txBody>
      </p:sp>
      <p:sp>
        <p:nvSpPr>
          <p:cNvPr id="3" name="テキスト プレースホルダ 2"/>
          <p:cNvSpPr>
            <a:spLocks noGrp="1"/>
          </p:cNvSpPr>
          <p:nvPr>
            <p:ph type="body" idx="1"/>
          </p:nvPr>
        </p:nvSpPr>
        <p:spPr>
          <a:xfrm>
            <a:off x="782009" y="2906723"/>
            <a:ext cx="8414702" cy="1500187"/>
          </a:xfrm>
        </p:spPr>
        <p:txBody>
          <a:bodyPr anchor="b"/>
          <a:lstStyle>
            <a:lvl1pPr marL="0" indent="0">
              <a:buNone/>
              <a:defRPr sz="1758">
                <a:solidFill>
                  <a:schemeClr val="tx1">
                    <a:tint val="75000"/>
                  </a:schemeClr>
                </a:solidFill>
              </a:defRPr>
            </a:lvl1pPr>
            <a:lvl2pPr marL="401781" indent="0">
              <a:buNone/>
              <a:defRPr sz="1582">
                <a:solidFill>
                  <a:schemeClr val="tx1">
                    <a:tint val="75000"/>
                  </a:schemeClr>
                </a:solidFill>
              </a:defRPr>
            </a:lvl2pPr>
            <a:lvl3pPr marL="803561" indent="0">
              <a:buNone/>
              <a:defRPr sz="1406">
                <a:solidFill>
                  <a:schemeClr val="tx1">
                    <a:tint val="75000"/>
                  </a:schemeClr>
                </a:solidFill>
              </a:defRPr>
            </a:lvl3pPr>
            <a:lvl4pPr marL="1205343" indent="0">
              <a:buNone/>
              <a:defRPr sz="1231">
                <a:solidFill>
                  <a:schemeClr val="tx1">
                    <a:tint val="75000"/>
                  </a:schemeClr>
                </a:solidFill>
              </a:defRPr>
            </a:lvl4pPr>
            <a:lvl5pPr marL="1607123" indent="0">
              <a:buNone/>
              <a:defRPr sz="1231">
                <a:solidFill>
                  <a:schemeClr val="tx1">
                    <a:tint val="75000"/>
                  </a:schemeClr>
                </a:solidFill>
              </a:defRPr>
            </a:lvl5pPr>
            <a:lvl6pPr marL="2008904" indent="0">
              <a:buNone/>
              <a:defRPr sz="1231">
                <a:solidFill>
                  <a:schemeClr val="tx1">
                    <a:tint val="75000"/>
                  </a:schemeClr>
                </a:solidFill>
              </a:defRPr>
            </a:lvl6pPr>
            <a:lvl7pPr marL="2410684" indent="0">
              <a:buNone/>
              <a:defRPr sz="1231">
                <a:solidFill>
                  <a:schemeClr val="tx1">
                    <a:tint val="75000"/>
                  </a:schemeClr>
                </a:solidFill>
              </a:defRPr>
            </a:lvl7pPr>
            <a:lvl8pPr marL="2812464" indent="0">
              <a:buNone/>
              <a:defRPr sz="1231">
                <a:solidFill>
                  <a:schemeClr val="tx1">
                    <a:tint val="75000"/>
                  </a:schemeClr>
                </a:solidFill>
              </a:defRPr>
            </a:lvl8pPr>
            <a:lvl9pPr marL="3214247" indent="0">
              <a:buNone/>
              <a:defRPr sz="1231">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zh-CN" altLang="en-US">
                <a:solidFill>
                  <a:prstClr val="black">
                    <a:tint val="75000"/>
                  </a:prstClr>
                </a:solidFill>
              </a:rPr>
              <a:t>第</a:t>
            </a:r>
            <a:r>
              <a:rPr lang="en-US" altLang="zh-CN">
                <a:solidFill>
                  <a:prstClr val="black">
                    <a:tint val="75000"/>
                  </a:prstClr>
                </a:solidFill>
              </a:rPr>
              <a:t>59</a:t>
            </a:r>
            <a:r>
              <a:rPr lang="zh-CN" altLang="en-US">
                <a:solidFill>
                  <a:prstClr val="black">
                    <a:tint val="75000"/>
                  </a:prstClr>
                </a:solidFill>
              </a:rPr>
              <a:t>回全日本病院学会</a:t>
            </a: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D8B0135A-488D-4482-8C2C-C2F181C7FA7B}"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172174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4987" y="1600207"/>
            <a:ext cx="4372345" cy="4525963"/>
          </a:xfrm>
        </p:spPr>
        <p:txBody>
          <a:bodyPr/>
          <a:lstStyle>
            <a:lvl1pPr>
              <a:defRPr sz="2462"/>
            </a:lvl1pPr>
            <a:lvl2pPr>
              <a:defRPr sz="2109"/>
            </a:lvl2pPr>
            <a:lvl3pPr>
              <a:defRPr sz="1758"/>
            </a:lvl3pPr>
            <a:lvl4pPr>
              <a:defRPr sz="1582"/>
            </a:lvl4pPr>
            <a:lvl5pPr>
              <a:defRPr sz="1582"/>
            </a:lvl5pPr>
            <a:lvl6pPr>
              <a:defRPr sz="1582"/>
            </a:lvl6pPr>
            <a:lvl7pPr>
              <a:defRPr sz="1582"/>
            </a:lvl7pPr>
            <a:lvl8pPr>
              <a:defRPr sz="1582"/>
            </a:lvl8pPr>
            <a:lvl9pPr>
              <a:defRPr sz="1582"/>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32324" y="1600207"/>
            <a:ext cx="4372345" cy="4525963"/>
          </a:xfrm>
        </p:spPr>
        <p:txBody>
          <a:bodyPr/>
          <a:lstStyle>
            <a:lvl1pPr>
              <a:defRPr sz="2462"/>
            </a:lvl1pPr>
            <a:lvl2pPr>
              <a:defRPr sz="2109"/>
            </a:lvl2pPr>
            <a:lvl3pPr>
              <a:defRPr sz="1758"/>
            </a:lvl3pPr>
            <a:lvl4pPr>
              <a:defRPr sz="1582"/>
            </a:lvl4pPr>
            <a:lvl5pPr>
              <a:defRPr sz="1582"/>
            </a:lvl5pPr>
            <a:lvl6pPr>
              <a:defRPr sz="1582"/>
            </a:lvl6pPr>
            <a:lvl7pPr>
              <a:defRPr sz="1582"/>
            </a:lvl7pPr>
            <a:lvl8pPr>
              <a:defRPr sz="1582"/>
            </a:lvl8pPr>
            <a:lvl9pPr>
              <a:defRPr sz="1582"/>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zh-CN" altLang="en-US">
                <a:solidFill>
                  <a:prstClr val="black">
                    <a:tint val="75000"/>
                  </a:prstClr>
                </a:solidFill>
              </a:rPr>
              <a:t>第</a:t>
            </a:r>
            <a:r>
              <a:rPr lang="en-US" altLang="zh-CN">
                <a:solidFill>
                  <a:prstClr val="black">
                    <a:tint val="75000"/>
                  </a:prstClr>
                </a:solidFill>
              </a:rPr>
              <a:t>59</a:t>
            </a:r>
            <a:r>
              <a:rPr lang="zh-CN" altLang="en-US">
                <a:solidFill>
                  <a:prstClr val="black">
                    <a:tint val="75000"/>
                  </a:prstClr>
                </a:solidFill>
              </a:rPr>
              <a:t>回全日本病院学会</a:t>
            </a: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4F4BF24B-81ED-44A6-81DA-875242A49C3A}"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616881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4988" y="1535113"/>
            <a:ext cx="4374063" cy="639762"/>
          </a:xfrm>
        </p:spPr>
        <p:txBody>
          <a:bodyPr anchor="b"/>
          <a:lstStyle>
            <a:lvl1pPr marL="0" indent="0">
              <a:buNone/>
              <a:defRPr sz="2109" b="1"/>
            </a:lvl1pPr>
            <a:lvl2pPr marL="401781" indent="0">
              <a:buNone/>
              <a:defRPr sz="1758" b="1"/>
            </a:lvl2pPr>
            <a:lvl3pPr marL="803561" indent="0">
              <a:buNone/>
              <a:defRPr sz="1582" b="1"/>
            </a:lvl3pPr>
            <a:lvl4pPr marL="1205343" indent="0">
              <a:buNone/>
              <a:defRPr sz="1406" b="1"/>
            </a:lvl4pPr>
            <a:lvl5pPr marL="1607123" indent="0">
              <a:buNone/>
              <a:defRPr sz="1406" b="1"/>
            </a:lvl5pPr>
            <a:lvl6pPr marL="2008904" indent="0">
              <a:buNone/>
              <a:defRPr sz="1406" b="1"/>
            </a:lvl6pPr>
            <a:lvl7pPr marL="2410684" indent="0">
              <a:buNone/>
              <a:defRPr sz="1406" b="1"/>
            </a:lvl7pPr>
            <a:lvl8pPr marL="2812464" indent="0">
              <a:buNone/>
              <a:defRPr sz="1406" b="1"/>
            </a:lvl8pPr>
            <a:lvl9pPr marL="3214247" indent="0">
              <a:buNone/>
              <a:defRPr sz="1406"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4988" y="2174875"/>
            <a:ext cx="4374063" cy="3951288"/>
          </a:xfrm>
        </p:spPr>
        <p:txBody>
          <a:bodyPr/>
          <a:lstStyle>
            <a:lvl1pPr>
              <a:defRPr sz="2109"/>
            </a:lvl1pPr>
            <a:lvl2pPr>
              <a:defRPr sz="1758"/>
            </a:lvl2pPr>
            <a:lvl3pPr>
              <a:defRPr sz="1582"/>
            </a:lvl3pPr>
            <a:lvl4pPr>
              <a:defRPr sz="1406"/>
            </a:lvl4pPr>
            <a:lvl5pPr>
              <a:defRPr sz="1406"/>
            </a:lvl5pPr>
            <a:lvl6pPr>
              <a:defRPr sz="1406"/>
            </a:lvl6pPr>
            <a:lvl7pPr>
              <a:defRPr sz="1406"/>
            </a:lvl7pPr>
            <a:lvl8pPr>
              <a:defRPr sz="1406"/>
            </a:lvl8pPr>
            <a:lvl9pPr>
              <a:defRPr sz="1406"/>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28895" y="1535113"/>
            <a:ext cx="4375783" cy="639762"/>
          </a:xfrm>
        </p:spPr>
        <p:txBody>
          <a:bodyPr anchor="b"/>
          <a:lstStyle>
            <a:lvl1pPr marL="0" indent="0">
              <a:buNone/>
              <a:defRPr sz="2109" b="1"/>
            </a:lvl1pPr>
            <a:lvl2pPr marL="401781" indent="0">
              <a:buNone/>
              <a:defRPr sz="1758" b="1"/>
            </a:lvl2pPr>
            <a:lvl3pPr marL="803561" indent="0">
              <a:buNone/>
              <a:defRPr sz="1582" b="1"/>
            </a:lvl3pPr>
            <a:lvl4pPr marL="1205343" indent="0">
              <a:buNone/>
              <a:defRPr sz="1406" b="1"/>
            </a:lvl4pPr>
            <a:lvl5pPr marL="1607123" indent="0">
              <a:buNone/>
              <a:defRPr sz="1406" b="1"/>
            </a:lvl5pPr>
            <a:lvl6pPr marL="2008904" indent="0">
              <a:buNone/>
              <a:defRPr sz="1406" b="1"/>
            </a:lvl6pPr>
            <a:lvl7pPr marL="2410684" indent="0">
              <a:buNone/>
              <a:defRPr sz="1406" b="1"/>
            </a:lvl7pPr>
            <a:lvl8pPr marL="2812464" indent="0">
              <a:buNone/>
              <a:defRPr sz="1406" b="1"/>
            </a:lvl8pPr>
            <a:lvl9pPr marL="3214247" indent="0">
              <a:buNone/>
              <a:defRPr sz="1406"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28895" y="2174875"/>
            <a:ext cx="4375783" cy="3951288"/>
          </a:xfrm>
        </p:spPr>
        <p:txBody>
          <a:bodyPr/>
          <a:lstStyle>
            <a:lvl1pPr>
              <a:defRPr sz="2109"/>
            </a:lvl1pPr>
            <a:lvl2pPr>
              <a:defRPr sz="1758"/>
            </a:lvl2pPr>
            <a:lvl3pPr>
              <a:defRPr sz="1582"/>
            </a:lvl3pPr>
            <a:lvl4pPr>
              <a:defRPr sz="1406"/>
            </a:lvl4pPr>
            <a:lvl5pPr>
              <a:defRPr sz="1406"/>
            </a:lvl5pPr>
            <a:lvl6pPr>
              <a:defRPr sz="1406"/>
            </a:lvl6pPr>
            <a:lvl7pPr>
              <a:defRPr sz="1406"/>
            </a:lvl7pPr>
            <a:lvl8pPr>
              <a:defRPr sz="1406"/>
            </a:lvl8pPr>
            <a:lvl9pPr>
              <a:defRPr sz="1406"/>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r>
              <a:rPr lang="zh-CN" altLang="en-US">
                <a:solidFill>
                  <a:prstClr val="black">
                    <a:tint val="75000"/>
                  </a:prstClr>
                </a:solidFill>
              </a:rPr>
              <a:t>第</a:t>
            </a:r>
            <a:r>
              <a:rPr lang="en-US" altLang="zh-CN">
                <a:solidFill>
                  <a:prstClr val="black">
                    <a:tint val="75000"/>
                  </a:prstClr>
                </a:solidFill>
              </a:rPr>
              <a:t>59</a:t>
            </a:r>
            <a:r>
              <a:rPr lang="zh-CN" altLang="en-US">
                <a:solidFill>
                  <a:prstClr val="black">
                    <a:tint val="75000"/>
                  </a:prstClr>
                </a:solidFill>
              </a:rPr>
              <a:t>回全日本病院学会</a:t>
            </a:r>
            <a:endParaRPr lang="ja-JP" alt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C1CD9165-28DB-4414-A29F-752E98E70125}"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904067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r>
              <a:rPr lang="zh-CN" altLang="en-US">
                <a:solidFill>
                  <a:prstClr val="black">
                    <a:tint val="75000"/>
                  </a:prstClr>
                </a:solidFill>
              </a:rPr>
              <a:t>第</a:t>
            </a:r>
            <a:r>
              <a:rPr lang="en-US" altLang="zh-CN">
                <a:solidFill>
                  <a:prstClr val="black">
                    <a:tint val="75000"/>
                  </a:prstClr>
                </a:solidFill>
              </a:rPr>
              <a:t>59</a:t>
            </a:r>
            <a:r>
              <a:rPr lang="zh-CN" altLang="en-US">
                <a:solidFill>
                  <a:prstClr val="black">
                    <a:tint val="75000"/>
                  </a:prstClr>
                </a:solidFill>
              </a:rPr>
              <a:t>回全日本病院学会</a:t>
            </a: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50333409-8A4B-4FB9-B2DF-56960F437F3E}"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824887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r>
              <a:rPr lang="zh-CN" altLang="en-US">
                <a:solidFill>
                  <a:prstClr val="black">
                    <a:tint val="75000"/>
                  </a:prstClr>
                </a:solidFill>
              </a:rPr>
              <a:t>第</a:t>
            </a:r>
            <a:r>
              <a:rPr lang="en-US" altLang="zh-CN">
                <a:solidFill>
                  <a:prstClr val="black">
                    <a:tint val="75000"/>
                  </a:prstClr>
                </a:solidFill>
              </a:rPr>
              <a:t>59</a:t>
            </a:r>
            <a:r>
              <a:rPr lang="zh-CN" altLang="en-US">
                <a:solidFill>
                  <a:prstClr val="black">
                    <a:tint val="75000"/>
                  </a:prstClr>
                </a:solidFill>
              </a:rPr>
              <a:t>回全日本病院学会</a:t>
            </a:r>
            <a:endParaRPr lang="ja-JP" alt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9DA8C6B2-1B4C-4A16-AEDE-8A0F92AD3637}"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024048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4993" y="273050"/>
            <a:ext cx="3256917" cy="1162050"/>
          </a:xfrm>
        </p:spPr>
        <p:txBody>
          <a:bodyPr anchor="b"/>
          <a:lstStyle>
            <a:lvl1pPr algn="l">
              <a:defRPr sz="1758" b="1"/>
            </a:lvl1pPr>
          </a:lstStyle>
          <a:p>
            <a:r>
              <a:rPr lang="ja-JP" altLang="en-US"/>
              <a:t>マスタ タイトルの書式設定</a:t>
            </a:r>
          </a:p>
        </p:txBody>
      </p:sp>
      <p:sp>
        <p:nvSpPr>
          <p:cNvPr id="3" name="コンテンツ プレースホルダ 2"/>
          <p:cNvSpPr>
            <a:spLocks noGrp="1"/>
          </p:cNvSpPr>
          <p:nvPr>
            <p:ph idx="1"/>
          </p:nvPr>
        </p:nvSpPr>
        <p:spPr>
          <a:xfrm>
            <a:off x="3870519" y="273184"/>
            <a:ext cx="5534179" cy="5853113"/>
          </a:xfrm>
        </p:spPr>
        <p:txBody>
          <a:bodyPr/>
          <a:lstStyle>
            <a:lvl1pPr>
              <a:defRPr sz="2813"/>
            </a:lvl1pPr>
            <a:lvl2pPr>
              <a:defRPr sz="2462"/>
            </a:lvl2pPr>
            <a:lvl3pPr>
              <a:defRPr sz="2109"/>
            </a:lvl3pPr>
            <a:lvl4pPr>
              <a:defRPr sz="1758"/>
            </a:lvl4pPr>
            <a:lvl5pPr>
              <a:defRPr sz="1758"/>
            </a:lvl5pPr>
            <a:lvl6pPr>
              <a:defRPr sz="1758"/>
            </a:lvl6pPr>
            <a:lvl7pPr>
              <a:defRPr sz="1758"/>
            </a:lvl7pPr>
            <a:lvl8pPr>
              <a:defRPr sz="1758"/>
            </a:lvl8pPr>
            <a:lvl9pPr>
              <a:defRPr sz="1758"/>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4993" y="1435104"/>
            <a:ext cx="3256917" cy="4691063"/>
          </a:xfrm>
        </p:spPr>
        <p:txBody>
          <a:bodyPr/>
          <a:lstStyle>
            <a:lvl1pPr marL="0" indent="0">
              <a:buNone/>
              <a:defRPr sz="1231"/>
            </a:lvl1pPr>
            <a:lvl2pPr marL="401781" indent="0">
              <a:buNone/>
              <a:defRPr sz="1055"/>
            </a:lvl2pPr>
            <a:lvl3pPr marL="803561" indent="0">
              <a:buNone/>
              <a:defRPr sz="879"/>
            </a:lvl3pPr>
            <a:lvl4pPr marL="1205343" indent="0">
              <a:buNone/>
              <a:defRPr sz="791"/>
            </a:lvl4pPr>
            <a:lvl5pPr marL="1607123" indent="0">
              <a:buNone/>
              <a:defRPr sz="791"/>
            </a:lvl5pPr>
            <a:lvl6pPr marL="2008904" indent="0">
              <a:buNone/>
              <a:defRPr sz="791"/>
            </a:lvl6pPr>
            <a:lvl7pPr marL="2410684" indent="0">
              <a:buNone/>
              <a:defRPr sz="791"/>
            </a:lvl7pPr>
            <a:lvl8pPr marL="2812464" indent="0">
              <a:buNone/>
              <a:defRPr sz="791"/>
            </a:lvl8pPr>
            <a:lvl9pPr marL="3214247" indent="0">
              <a:buNone/>
              <a:defRPr sz="791"/>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zh-CN" altLang="en-US">
                <a:solidFill>
                  <a:prstClr val="black">
                    <a:tint val="75000"/>
                  </a:prstClr>
                </a:solidFill>
              </a:rPr>
              <a:t>第</a:t>
            </a:r>
            <a:r>
              <a:rPr lang="en-US" altLang="zh-CN">
                <a:solidFill>
                  <a:prstClr val="black">
                    <a:tint val="75000"/>
                  </a:prstClr>
                </a:solidFill>
              </a:rPr>
              <a:t>59</a:t>
            </a:r>
            <a:r>
              <a:rPr lang="zh-CN" altLang="en-US">
                <a:solidFill>
                  <a:prstClr val="black">
                    <a:tint val="75000"/>
                  </a:prstClr>
                </a:solidFill>
              </a:rPr>
              <a:t>回全日本病院学会</a:t>
            </a: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8C6ECE55-C19D-48E0-ADA9-DCA1B0DFC0FF}"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874371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0406" y="4800600"/>
            <a:ext cx="5939790" cy="566738"/>
          </a:xfrm>
        </p:spPr>
        <p:txBody>
          <a:bodyPr anchor="b"/>
          <a:lstStyle>
            <a:lvl1pPr algn="l">
              <a:defRPr sz="1758" b="1"/>
            </a:lvl1pPr>
          </a:lstStyle>
          <a:p>
            <a:r>
              <a:rPr lang="ja-JP" altLang="en-US"/>
              <a:t>マスタ タイトルの書式設定</a:t>
            </a:r>
          </a:p>
        </p:txBody>
      </p:sp>
      <p:sp>
        <p:nvSpPr>
          <p:cNvPr id="3" name="図プレースホルダ 2"/>
          <p:cNvSpPr>
            <a:spLocks noGrp="1"/>
          </p:cNvSpPr>
          <p:nvPr>
            <p:ph type="pic" idx="1"/>
          </p:nvPr>
        </p:nvSpPr>
        <p:spPr>
          <a:xfrm>
            <a:off x="1940406" y="612775"/>
            <a:ext cx="5939790" cy="4114800"/>
          </a:xfrm>
        </p:spPr>
        <p:txBody>
          <a:bodyPr rtlCol="0">
            <a:normAutofit/>
          </a:bodyPr>
          <a:lstStyle>
            <a:lvl1pPr marL="0" indent="0">
              <a:buNone/>
              <a:defRPr sz="2813"/>
            </a:lvl1pPr>
            <a:lvl2pPr marL="401781" indent="0">
              <a:buNone/>
              <a:defRPr sz="2462"/>
            </a:lvl2pPr>
            <a:lvl3pPr marL="803561" indent="0">
              <a:buNone/>
              <a:defRPr sz="2109"/>
            </a:lvl3pPr>
            <a:lvl4pPr marL="1205343" indent="0">
              <a:buNone/>
              <a:defRPr sz="1758"/>
            </a:lvl4pPr>
            <a:lvl5pPr marL="1607123" indent="0">
              <a:buNone/>
              <a:defRPr sz="1758"/>
            </a:lvl5pPr>
            <a:lvl6pPr marL="2008904" indent="0">
              <a:buNone/>
              <a:defRPr sz="1758"/>
            </a:lvl6pPr>
            <a:lvl7pPr marL="2410684" indent="0">
              <a:buNone/>
              <a:defRPr sz="1758"/>
            </a:lvl7pPr>
            <a:lvl8pPr marL="2812464" indent="0">
              <a:buNone/>
              <a:defRPr sz="1758"/>
            </a:lvl8pPr>
            <a:lvl9pPr marL="3214247" indent="0">
              <a:buNone/>
              <a:defRPr sz="1758"/>
            </a:lvl9pPr>
          </a:lstStyle>
          <a:p>
            <a:pPr lvl="0"/>
            <a:endParaRPr lang="ja-JP" altLang="en-US" noProof="0"/>
          </a:p>
        </p:txBody>
      </p:sp>
      <p:sp>
        <p:nvSpPr>
          <p:cNvPr id="4" name="テキスト プレースホルダ 3"/>
          <p:cNvSpPr>
            <a:spLocks noGrp="1"/>
          </p:cNvSpPr>
          <p:nvPr>
            <p:ph type="body" sz="half" idx="2"/>
          </p:nvPr>
        </p:nvSpPr>
        <p:spPr>
          <a:xfrm>
            <a:off x="1940406" y="5367340"/>
            <a:ext cx="5939790" cy="804862"/>
          </a:xfrm>
        </p:spPr>
        <p:txBody>
          <a:bodyPr/>
          <a:lstStyle>
            <a:lvl1pPr marL="0" indent="0">
              <a:buNone/>
              <a:defRPr sz="1231"/>
            </a:lvl1pPr>
            <a:lvl2pPr marL="401781" indent="0">
              <a:buNone/>
              <a:defRPr sz="1055"/>
            </a:lvl2pPr>
            <a:lvl3pPr marL="803561" indent="0">
              <a:buNone/>
              <a:defRPr sz="879"/>
            </a:lvl3pPr>
            <a:lvl4pPr marL="1205343" indent="0">
              <a:buNone/>
              <a:defRPr sz="791"/>
            </a:lvl4pPr>
            <a:lvl5pPr marL="1607123" indent="0">
              <a:buNone/>
              <a:defRPr sz="791"/>
            </a:lvl5pPr>
            <a:lvl6pPr marL="2008904" indent="0">
              <a:buNone/>
              <a:defRPr sz="791"/>
            </a:lvl6pPr>
            <a:lvl7pPr marL="2410684" indent="0">
              <a:buNone/>
              <a:defRPr sz="791"/>
            </a:lvl7pPr>
            <a:lvl8pPr marL="2812464" indent="0">
              <a:buNone/>
              <a:defRPr sz="791"/>
            </a:lvl8pPr>
            <a:lvl9pPr marL="3214247" indent="0">
              <a:buNone/>
              <a:defRPr sz="791"/>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zh-CN" altLang="en-US">
                <a:solidFill>
                  <a:prstClr val="black">
                    <a:tint val="75000"/>
                  </a:prstClr>
                </a:solidFill>
              </a:rPr>
              <a:t>第</a:t>
            </a:r>
            <a:r>
              <a:rPr lang="en-US" altLang="zh-CN">
                <a:solidFill>
                  <a:prstClr val="black">
                    <a:tint val="75000"/>
                  </a:prstClr>
                </a:solidFill>
              </a:rPr>
              <a:t>59</a:t>
            </a:r>
            <a:r>
              <a:rPr lang="zh-CN" altLang="en-US">
                <a:solidFill>
                  <a:prstClr val="black">
                    <a:tint val="75000"/>
                  </a:prstClr>
                </a:solidFill>
              </a:rPr>
              <a:t>回全日本病院学会</a:t>
            </a: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55A0E543-1EB0-4B78-A80E-584FDF3BFBE7}"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912818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94984" y="274638"/>
            <a:ext cx="8909686" cy="1143000"/>
          </a:xfrm>
          <a:prstGeom prst="rect">
            <a:avLst/>
          </a:prstGeom>
          <a:noFill/>
          <a:ln w="9525">
            <a:noFill/>
            <a:miter lim="800000"/>
            <a:headEnd/>
            <a:tailEnd/>
          </a:ln>
        </p:spPr>
        <p:txBody>
          <a:bodyPr vert="horz" wrap="square" lIns="91432" tIns="45716" rIns="91432" bIns="45716"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494984" y="1600207"/>
            <a:ext cx="8909686" cy="4525963"/>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94984" y="6357138"/>
            <a:ext cx="2309918" cy="365125"/>
          </a:xfrm>
          <a:prstGeom prst="rect">
            <a:avLst/>
          </a:prstGeom>
        </p:spPr>
        <p:txBody>
          <a:bodyPr vert="horz" lIns="91432" tIns="45716" rIns="91432" bIns="45716" rtlCol="0" anchor="ctr"/>
          <a:lstStyle>
            <a:lvl1pPr algn="l" fontAlgn="auto">
              <a:spcBef>
                <a:spcPts val="0"/>
              </a:spcBef>
              <a:spcAft>
                <a:spcPts val="0"/>
              </a:spcAft>
              <a:defRPr sz="1055">
                <a:solidFill>
                  <a:schemeClr val="tx1">
                    <a:tint val="75000"/>
                  </a:schemeClr>
                </a:solidFill>
                <a:latin typeface="+mn-lt"/>
                <a:ea typeface="+mn-ea"/>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2394" y="6357138"/>
            <a:ext cx="3134890" cy="365125"/>
          </a:xfrm>
          <a:prstGeom prst="rect">
            <a:avLst/>
          </a:prstGeom>
        </p:spPr>
        <p:txBody>
          <a:bodyPr vert="horz" lIns="91432" tIns="45716" rIns="91432" bIns="45716" rtlCol="0" anchor="ctr"/>
          <a:lstStyle>
            <a:lvl1pPr algn="ctr" fontAlgn="auto">
              <a:spcBef>
                <a:spcPts val="0"/>
              </a:spcBef>
              <a:spcAft>
                <a:spcPts val="0"/>
              </a:spcAft>
              <a:defRPr sz="1055">
                <a:solidFill>
                  <a:schemeClr val="tx1">
                    <a:tint val="75000"/>
                  </a:schemeClr>
                </a:solidFill>
                <a:latin typeface="+mn-lt"/>
                <a:ea typeface="+mn-ea"/>
              </a:defRPr>
            </a:lvl1pPr>
          </a:lstStyle>
          <a:p>
            <a:pPr>
              <a:defRPr/>
            </a:pPr>
            <a:r>
              <a:rPr lang="zh-CN" altLang="en-US">
                <a:solidFill>
                  <a:prstClr val="black">
                    <a:tint val="75000"/>
                  </a:prstClr>
                </a:solidFill>
              </a:rPr>
              <a:t>第</a:t>
            </a:r>
            <a:r>
              <a:rPr lang="en-US" altLang="zh-CN">
                <a:solidFill>
                  <a:prstClr val="black">
                    <a:tint val="75000"/>
                  </a:prstClr>
                </a:solidFill>
              </a:rPr>
              <a:t>59</a:t>
            </a:r>
            <a:r>
              <a:rPr lang="zh-CN" altLang="en-US">
                <a:solidFill>
                  <a:prstClr val="black">
                    <a:tint val="75000"/>
                  </a:prstClr>
                </a:solidFill>
              </a:rPr>
              <a:t>回全日本病院学会</a:t>
            </a:r>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4758" y="6357138"/>
            <a:ext cx="2309918" cy="365125"/>
          </a:xfrm>
          <a:prstGeom prst="rect">
            <a:avLst/>
          </a:prstGeom>
        </p:spPr>
        <p:txBody>
          <a:bodyPr vert="horz" lIns="91432" tIns="45716" rIns="91432" bIns="45716" rtlCol="0" anchor="ctr"/>
          <a:lstStyle>
            <a:lvl1pPr algn="r" fontAlgn="auto">
              <a:spcBef>
                <a:spcPts val="0"/>
              </a:spcBef>
              <a:spcAft>
                <a:spcPts val="0"/>
              </a:spcAft>
              <a:defRPr sz="1055">
                <a:solidFill>
                  <a:schemeClr val="tx1">
                    <a:tint val="75000"/>
                  </a:schemeClr>
                </a:solidFill>
                <a:latin typeface="+mn-lt"/>
                <a:ea typeface="+mn-ea"/>
              </a:defRPr>
            </a:lvl1pPr>
          </a:lstStyle>
          <a:p>
            <a:pPr>
              <a:defRPr/>
            </a:pPr>
            <a:fld id="{B642F077-4320-4712-B120-A241E99A1912}"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3075605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ctr" rtl="0" eaLnBrk="0" fontAlgn="base" hangingPunct="0">
        <a:spcBef>
          <a:spcPct val="0"/>
        </a:spcBef>
        <a:spcAft>
          <a:spcPct val="0"/>
        </a:spcAft>
        <a:defRPr kumimoji="1" sz="3868" kern="1200">
          <a:solidFill>
            <a:schemeClr val="tx1"/>
          </a:solidFill>
          <a:latin typeface="+mj-lt"/>
          <a:ea typeface="+mj-ea"/>
          <a:cs typeface="+mj-cs"/>
        </a:defRPr>
      </a:lvl1pPr>
      <a:lvl2pPr algn="ctr" rtl="0" eaLnBrk="0" fontAlgn="base" hangingPunct="0">
        <a:spcBef>
          <a:spcPct val="0"/>
        </a:spcBef>
        <a:spcAft>
          <a:spcPct val="0"/>
        </a:spcAft>
        <a:defRPr kumimoji="1" sz="3868">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3868">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3868">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3868">
          <a:solidFill>
            <a:schemeClr val="tx1"/>
          </a:solidFill>
          <a:latin typeface="Calibri" pitchFamily="34" charset="0"/>
          <a:ea typeface="ＭＳ Ｐゴシック" charset="-128"/>
        </a:defRPr>
      </a:lvl5pPr>
      <a:lvl6pPr marL="401781" algn="ctr" rtl="0" fontAlgn="base">
        <a:spcBef>
          <a:spcPct val="0"/>
        </a:spcBef>
        <a:spcAft>
          <a:spcPct val="0"/>
        </a:spcAft>
        <a:defRPr kumimoji="1" sz="3868">
          <a:solidFill>
            <a:schemeClr val="tx1"/>
          </a:solidFill>
          <a:latin typeface="Calibri" pitchFamily="34" charset="0"/>
          <a:ea typeface="ＭＳ Ｐゴシック" charset="-128"/>
        </a:defRPr>
      </a:lvl6pPr>
      <a:lvl7pPr marL="803561" algn="ctr" rtl="0" fontAlgn="base">
        <a:spcBef>
          <a:spcPct val="0"/>
        </a:spcBef>
        <a:spcAft>
          <a:spcPct val="0"/>
        </a:spcAft>
        <a:defRPr kumimoji="1" sz="3868">
          <a:solidFill>
            <a:schemeClr val="tx1"/>
          </a:solidFill>
          <a:latin typeface="Calibri" pitchFamily="34" charset="0"/>
          <a:ea typeface="ＭＳ Ｐゴシック" charset="-128"/>
        </a:defRPr>
      </a:lvl7pPr>
      <a:lvl8pPr marL="1205343" algn="ctr" rtl="0" fontAlgn="base">
        <a:spcBef>
          <a:spcPct val="0"/>
        </a:spcBef>
        <a:spcAft>
          <a:spcPct val="0"/>
        </a:spcAft>
        <a:defRPr kumimoji="1" sz="3868">
          <a:solidFill>
            <a:schemeClr val="tx1"/>
          </a:solidFill>
          <a:latin typeface="Calibri" pitchFamily="34" charset="0"/>
          <a:ea typeface="ＭＳ Ｐゴシック" charset="-128"/>
        </a:defRPr>
      </a:lvl8pPr>
      <a:lvl9pPr marL="1607123" algn="ctr" rtl="0" fontAlgn="base">
        <a:spcBef>
          <a:spcPct val="0"/>
        </a:spcBef>
        <a:spcAft>
          <a:spcPct val="0"/>
        </a:spcAft>
        <a:defRPr kumimoji="1" sz="3868">
          <a:solidFill>
            <a:schemeClr val="tx1"/>
          </a:solidFill>
          <a:latin typeface="Calibri" pitchFamily="34" charset="0"/>
          <a:ea typeface="ＭＳ Ｐゴシック" charset="-128"/>
        </a:defRPr>
      </a:lvl9pPr>
    </p:titleStyle>
    <p:bodyStyle>
      <a:lvl1pPr marL="301335" indent="-301335" algn="l" rtl="0" eaLnBrk="0" fontAlgn="base" hangingPunct="0">
        <a:spcBef>
          <a:spcPct val="20000"/>
        </a:spcBef>
        <a:spcAft>
          <a:spcPct val="0"/>
        </a:spcAft>
        <a:buFont typeface="Arial" pitchFamily="34" charset="0"/>
        <a:buChar char="•"/>
        <a:defRPr kumimoji="1" sz="2813" kern="1200">
          <a:solidFill>
            <a:schemeClr val="tx1"/>
          </a:solidFill>
          <a:latin typeface="+mn-lt"/>
          <a:ea typeface="+mn-ea"/>
          <a:cs typeface="+mn-cs"/>
        </a:defRPr>
      </a:lvl1pPr>
      <a:lvl2pPr marL="652894" indent="-251113" algn="l" rtl="0" eaLnBrk="0" fontAlgn="base" hangingPunct="0">
        <a:spcBef>
          <a:spcPct val="20000"/>
        </a:spcBef>
        <a:spcAft>
          <a:spcPct val="0"/>
        </a:spcAft>
        <a:buFont typeface="Arial" pitchFamily="34" charset="0"/>
        <a:buChar char="–"/>
        <a:defRPr kumimoji="1" sz="2462" kern="1200">
          <a:solidFill>
            <a:schemeClr val="tx1"/>
          </a:solidFill>
          <a:latin typeface="+mn-lt"/>
          <a:ea typeface="+mn-ea"/>
          <a:cs typeface="+mn-cs"/>
        </a:defRPr>
      </a:lvl2pPr>
      <a:lvl3pPr marL="1004451" indent="-200891" algn="l" rtl="0" eaLnBrk="0" fontAlgn="base" hangingPunct="0">
        <a:spcBef>
          <a:spcPct val="20000"/>
        </a:spcBef>
        <a:spcAft>
          <a:spcPct val="0"/>
        </a:spcAft>
        <a:buFont typeface="Arial" pitchFamily="34" charset="0"/>
        <a:buChar char="•"/>
        <a:defRPr kumimoji="1" sz="2109" kern="1200">
          <a:solidFill>
            <a:schemeClr val="tx1"/>
          </a:solidFill>
          <a:latin typeface="+mn-lt"/>
          <a:ea typeface="+mn-ea"/>
          <a:cs typeface="+mn-cs"/>
        </a:defRPr>
      </a:lvl3pPr>
      <a:lvl4pPr marL="1406232" indent="-200891" algn="l" rtl="0" eaLnBrk="0" fontAlgn="base" hangingPunct="0">
        <a:spcBef>
          <a:spcPct val="20000"/>
        </a:spcBef>
        <a:spcAft>
          <a:spcPct val="0"/>
        </a:spcAft>
        <a:buFont typeface="Arial" pitchFamily="34" charset="0"/>
        <a:buChar char="–"/>
        <a:defRPr kumimoji="1" sz="1758" kern="1200">
          <a:solidFill>
            <a:schemeClr val="tx1"/>
          </a:solidFill>
          <a:latin typeface="+mn-lt"/>
          <a:ea typeface="+mn-ea"/>
          <a:cs typeface="+mn-cs"/>
        </a:defRPr>
      </a:lvl4pPr>
      <a:lvl5pPr marL="1808012" indent="-200891" algn="l" rtl="0" eaLnBrk="0" fontAlgn="base" hangingPunct="0">
        <a:spcBef>
          <a:spcPct val="20000"/>
        </a:spcBef>
        <a:spcAft>
          <a:spcPct val="0"/>
        </a:spcAft>
        <a:buFont typeface="Arial" pitchFamily="34" charset="0"/>
        <a:buChar char="»"/>
        <a:defRPr kumimoji="1" sz="1758" kern="1200">
          <a:solidFill>
            <a:schemeClr val="tx1"/>
          </a:solidFill>
          <a:latin typeface="+mn-lt"/>
          <a:ea typeface="+mn-ea"/>
          <a:cs typeface="+mn-cs"/>
        </a:defRPr>
      </a:lvl5pPr>
      <a:lvl6pPr marL="2209793" indent="-200891" algn="l" defTabSz="803561" rtl="0" eaLnBrk="1" latinLnBrk="0" hangingPunct="1">
        <a:spcBef>
          <a:spcPct val="20000"/>
        </a:spcBef>
        <a:buFont typeface="Arial" pitchFamily="34" charset="0"/>
        <a:buChar char="•"/>
        <a:defRPr kumimoji="1" sz="1758" kern="1200">
          <a:solidFill>
            <a:schemeClr val="tx1"/>
          </a:solidFill>
          <a:latin typeface="+mn-lt"/>
          <a:ea typeface="+mn-ea"/>
          <a:cs typeface="+mn-cs"/>
        </a:defRPr>
      </a:lvl6pPr>
      <a:lvl7pPr marL="2611574" indent="-200891" algn="l" defTabSz="803561" rtl="0" eaLnBrk="1" latinLnBrk="0" hangingPunct="1">
        <a:spcBef>
          <a:spcPct val="20000"/>
        </a:spcBef>
        <a:buFont typeface="Arial" pitchFamily="34" charset="0"/>
        <a:buChar char="•"/>
        <a:defRPr kumimoji="1" sz="1758" kern="1200">
          <a:solidFill>
            <a:schemeClr val="tx1"/>
          </a:solidFill>
          <a:latin typeface="+mn-lt"/>
          <a:ea typeface="+mn-ea"/>
          <a:cs typeface="+mn-cs"/>
        </a:defRPr>
      </a:lvl7pPr>
      <a:lvl8pPr marL="3013355" indent="-200891" algn="l" defTabSz="803561" rtl="0" eaLnBrk="1" latinLnBrk="0" hangingPunct="1">
        <a:spcBef>
          <a:spcPct val="20000"/>
        </a:spcBef>
        <a:buFont typeface="Arial" pitchFamily="34" charset="0"/>
        <a:buChar char="•"/>
        <a:defRPr kumimoji="1" sz="1758" kern="1200">
          <a:solidFill>
            <a:schemeClr val="tx1"/>
          </a:solidFill>
          <a:latin typeface="+mn-lt"/>
          <a:ea typeface="+mn-ea"/>
          <a:cs typeface="+mn-cs"/>
        </a:defRPr>
      </a:lvl8pPr>
      <a:lvl9pPr marL="3415134" indent="-200891" algn="l" defTabSz="803561" rtl="0" eaLnBrk="1" latinLnBrk="0" hangingPunct="1">
        <a:spcBef>
          <a:spcPct val="20000"/>
        </a:spcBef>
        <a:buFont typeface="Arial" pitchFamily="34" charset="0"/>
        <a:buChar char="•"/>
        <a:defRPr kumimoji="1" sz="1758" kern="1200">
          <a:solidFill>
            <a:schemeClr val="tx1"/>
          </a:solidFill>
          <a:latin typeface="+mn-lt"/>
          <a:ea typeface="+mn-ea"/>
          <a:cs typeface="+mn-cs"/>
        </a:defRPr>
      </a:lvl9pPr>
    </p:bodyStyle>
    <p:otherStyle>
      <a:defPPr>
        <a:defRPr lang="ja-JP"/>
      </a:defPPr>
      <a:lvl1pPr marL="0" algn="l" defTabSz="803561" rtl="0" eaLnBrk="1" latinLnBrk="0" hangingPunct="1">
        <a:defRPr kumimoji="1" sz="1582" kern="1200">
          <a:solidFill>
            <a:schemeClr val="tx1"/>
          </a:solidFill>
          <a:latin typeface="+mn-lt"/>
          <a:ea typeface="+mn-ea"/>
          <a:cs typeface="+mn-cs"/>
        </a:defRPr>
      </a:lvl1pPr>
      <a:lvl2pPr marL="401781" algn="l" defTabSz="803561" rtl="0" eaLnBrk="1" latinLnBrk="0" hangingPunct="1">
        <a:defRPr kumimoji="1" sz="1582" kern="1200">
          <a:solidFill>
            <a:schemeClr val="tx1"/>
          </a:solidFill>
          <a:latin typeface="+mn-lt"/>
          <a:ea typeface="+mn-ea"/>
          <a:cs typeface="+mn-cs"/>
        </a:defRPr>
      </a:lvl2pPr>
      <a:lvl3pPr marL="803561" algn="l" defTabSz="803561" rtl="0" eaLnBrk="1" latinLnBrk="0" hangingPunct="1">
        <a:defRPr kumimoji="1" sz="1582" kern="1200">
          <a:solidFill>
            <a:schemeClr val="tx1"/>
          </a:solidFill>
          <a:latin typeface="+mn-lt"/>
          <a:ea typeface="+mn-ea"/>
          <a:cs typeface="+mn-cs"/>
        </a:defRPr>
      </a:lvl3pPr>
      <a:lvl4pPr marL="1205343" algn="l" defTabSz="803561" rtl="0" eaLnBrk="1" latinLnBrk="0" hangingPunct="1">
        <a:defRPr kumimoji="1" sz="1582" kern="1200">
          <a:solidFill>
            <a:schemeClr val="tx1"/>
          </a:solidFill>
          <a:latin typeface="+mn-lt"/>
          <a:ea typeface="+mn-ea"/>
          <a:cs typeface="+mn-cs"/>
        </a:defRPr>
      </a:lvl4pPr>
      <a:lvl5pPr marL="1607123" algn="l" defTabSz="803561" rtl="0" eaLnBrk="1" latinLnBrk="0" hangingPunct="1">
        <a:defRPr kumimoji="1" sz="1582" kern="1200">
          <a:solidFill>
            <a:schemeClr val="tx1"/>
          </a:solidFill>
          <a:latin typeface="+mn-lt"/>
          <a:ea typeface="+mn-ea"/>
          <a:cs typeface="+mn-cs"/>
        </a:defRPr>
      </a:lvl5pPr>
      <a:lvl6pPr marL="2008904" algn="l" defTabSz="803561" rtl="0" eaLnBrk="1" latinLnBrk="0" hangingPunct="1">
        <a:defRPr kumimoji="1" sz="1582" kern="1200">
          <a:solidFill>
            <a:schemeClr val="tx1"/>
          </a:solidFill>
          <a:latin typeface="+mn-lt"/>
          <a:ea typeface="+mn-ea"/>
          <a:cs typeface="+mn-cs"/>
        </a:defRPr>
      </a:lvl6pPr>
      <a:lvl7pPr marL="2410684" algn="l" defTabSz="803561" rtl="0" eaLnBrk="1" latinLnBrk="0" hangingPunct="1">
        <a:defRPr kumimoji="1" sz="1582" kern="1200">
          <a:solidFill>
            <a:schemeClr val="tx1"/>
          </a:solidFill>
          <a:latin typeface="+mn-lt"/>
          <a:ea typeface="+mn-ea"/>
          <a:cs typeface="+mn-cs"/>
        </a:defRPr>
      </a:lvl7pPr>
      <a:lvl8pPr marL="2812464" algn="l" defTabSz="803561" rtl="0" eaLnBrk="1" latinLnBrk="0" hangingPunct="1">
        <a:defRPr kumimoji="1" sz="1582" kern="1200">
          <a:solidFill>
            <a:schemeClr val="tx1"/>
          </a:solidFill>
          <a:latin typeface="+mn-lt"/>
          <a:ea typeface="+mn-ea"/>
          <a:cs typeface="+mn-cs"/>
        </a:defRPr>
      </a:lvl8pPr>
      <a:lvl9pPr marL="3214247" algn="l" defTabSz="803561" rtl="0" eaLnBrk="1" latinLnBrk="0" hangingPunct="1">
        <a:defRPr kumimoji="1" sz="158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94983" y="274638"/>
            <a:ext cx="8909685" cy="1143000"/>
          </a:xfrm>
          <a:prstGeom prst="rect">
            <a:avLst/>
          </a:prstGeom>
          <a:noFill/>
          <a:ln w="9525">
            <a:noFill/>
            <a:miter lim="800000"/>
            <a:headEnd/>
            <a:tailEnd/>
          </a:ln>
        </p:spPr>
        <p:txBody>
          <a:bodyPr vert="horz" wrap="square" lIns="91432" tIns="45716" rIns="91432" bIns="45716"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494983" y="1600206"/>
            <a:ext cx="8909685" cy="4525963"/>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94983" y="6357122"/>
            <a:ext cx="2309918" cy="365125"/>
          </a:xfrm>
          <a:prstGeom prst="rect">
            <a:avLst/>
          </a:prstGeom>
        </p:spPr>
        <p:txBody>
          <a:bodyPr vert="horz" lIns="91432" tIns="45716" rIns="91432" bIns="45716" rtlCol="0" anchor="ctr"/>
          <a:lstStyle>
            <a:lvl1pPr algn="l" fontAlgn="auto">
              <a:spcBef>
                <a:spcPts val="0"/>
              </a:spcBef>
              <a:spcAft>
                <a:spcPts val="0"/>
              </a:spcAft>
              <a:defRPr sz="1199">
                <a:solidFill>
                  <a:schemeClr val="tx1">
                    <a:tint val="75000"/>
                  </a:schemeClr>
                </a:solidFill>
                <a:latin typeface="+mn-lt"/>
                <a:ea typeface="+mn-ea"/>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2394" y="6357122"/>
            <a:ext cx="3134889" cy="365125"/>
          </a:xfrm>
          <a:prstGeom prst="rect">
            <a:avLst/>
          </a:prstGeom>
        </p:spPr>
        <p:txBody>
          <a:bodyPr vert="horz" lIns="91432" tIns="45716" rIns="91432" bIns="45716" rtlCol="0" anchor="ctr"/>
          <a:lstStyle>
            <a:lvl1pPr algn="ctr" fontAlgn="auto">
              <a:spcBef>
                <a:spcPts val="0"/>
              </a:spcBef>
              <a:spcAft>
                <a:spcPts val="0"/>
              </a:spcAft>
              <a:defRPr sz="1199">
                <a:solidFill>
                  <a:schemeClr val="tx1">
                    <a:tint val="75000"/>
                  </a:schemeClr>
                </a:solidFill>
                <a:latin typeface="+mn-lt"/>
                <a:ea typeface="+mn-ea"/>
              </a:defRPr>
            </a:lvl1pPr>
          </a:lstStyle>
          <a:p>
            <a:pPr>
              <a:defRPr/>
            </a:pPr>
            <a:r>
              <a:rPr lang="zh-CN" altLang="en-US">
                <a:solidFill>
                  <a:prstClr val="black">
                    <a:tint val="75000"/>
                  </a:prstClr>
                </a:solidFill>
              </a:rPr>
              <a:t>第</a:t>
            </a:r>
            <a:r>
              <a:rPr lang="en-US" altLang="zh-CN">
                <a:solidFill>
                  <a:prstClr val="black">
                    <a:tint val="75000"/>
                  </a:prstClr>
                </a:solidFill>
              </a:rPr>
              <a:t>59</a:t>
            </a:r>
            <a:r>
              <a:rPr lang="zh-CN" altLang="en-US">
                <a:solidFill>
                  <a:prstClr val="black">
                    <a:tint val="75000"/>
                  </a:prstClr>
                </a:solidFill>
              </a:rPr>
              <a:t>回全日本病院学会</a:t>
            </a:r>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4754" y="6357122"/>
            <a:ext cx="2309918" cy="365125"/>
          </a:xfrm>
          <a:prstGeom prst="rect">
            <a:avLst/>
          </a:prstGeom>
        </p:spPr>
        <p:txBody>
          <a:bodyPr vert="horz" lIns="91432" tIns="45716" rIns="91432" bIns="45716" rtlCol="0" anchor="ctr"/>
          <a:lstStyle>
            <a:lvl1pPr algn="r" fontAlgn="auto">
              <a:spcBef>
                <a:spcPts val="0"/>
              </a:spcBef>
              <a:spcAft>
                <a:spcPts val="0"/>
              </a:spcAft>
              <a:defRPr sz="1199">
                <a:solidFill>
                  <a:schemeClr val="tx1">
                    <a:tint val="75000"/>
                  </a:schemeClr>
                </a:solidFill>
                <a:latin typeface="+mn-lt"/>
                <a:ea typeface="+mn-ea"/>
              </a:defRPr>
            </a:lvl1pPr>
          </a:lstStyle>
          <a:p>
            <a:pPr>
              <a:defRPr/>
            </a:pPr>
            <a:fld id="{B642F077-4320-4712-B120-A241E99A1912}"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44205887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dt="0"/>
  <p:txStyles>
    <p:titleStyle>
      <a:lvl1pPr algn="ctr" rtl="0" eaLnBrk="0" fontAlgn="base" hangingPunct="0">
        <a:spcBef>
          <a:spcPct val="0"/>
        </a:spcBef>
        <a:spcAft>
          <a:spcPct val="0"/>
        </a:spcAft>
        <a:defRPr kumimoji="1" sz="4397" kern="1200">
          <a:solidFill>
            <a:schemeClr val="tx1"/>
          </a:solidFill>
          <a:latin typeface="+mj-lt"/>
          <a:ea typeface="+mj-ea"/>
          <a:cs typeface="+mj-cs"/>
        </a:defRPr>
      </a:lvl1pPr>
      <a:lvl2pPr algn="ctr" rtl="0" eaLnBrk="0" fontAlgn="base" hangingPunct="0">
        <a:spcBef>
          <a:spcPct val="0"/>
        </a:spcBef>
        <a:spcAft>
          <a:spcPct val="0"/>
        </a:spcAft>
        <a:defRPr kumimoji="1" sz="4397">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397">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397">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397">
          <a:solidFill>
            <a:schemeClr val="tx1"/>
          </a:solidFill>
          <a:latin typeface="Calibri" pitchFamily="34" charset="0"/>
          <a:ea typeface="ＭＳ Ｐゴシック" charset="-128"/>
        </a:defRPr>
      </a:lvl5pPr>
      <a:lvl6pPr marL="456884" algn="ctr" rtl="0" fontAlgn="base">
        <a:spcBef>
          <a:spcPct val="0"/>
        </a:spcBef>
        <a:spcAft>
          <a:spcPct val="0"/>
        </a:spcAft>
        <a:defRPr kumimoji="1" sz="4397">
          <a:solidFill>
            <a:schemeClr val="tx1"/>
          </a:solidFill>
          <a:latin typeface="Calibri" pitchFamily="34" charset="0"/>
          <a:ea typeface="ＭＳ Ｐゴシック" charset="-128"/>
        </a:defRPr>
      </a:lvl6pPr>
      <a:lvl7pPr marL="913767" algn="ctr" rtl="0" fontAlgn="base">
        <a:spcBef>
          <a:spcPct val="0"/>
        </a:spcBef>
        <a:spcAft>
          <a:spcPct val="0"/>
        </a:spcAft>
        <a:defRPr kumimoji="1" sz="4397">
          <a:solidFill>
            <a:schemeClr val="tx1"/>
          </a:solidFill>
          <a:latin typeface="Calibri" pitchFamily="34" charset="0"/>
          <a:ea typeface="ＭＳ Ｐゴシック" charset="-128"/>
        </a:defRPr>
      </a:lvl7pPr>
      <a:lvl8pPr marL="1370653" algn="ctr" rtl="0" fontAlgn="base">
        <a:spcBef>
          <a:spcPct val="0"/>
        </a:spcBef>
        <a:spcAft>
          <a:spcPct val="0"/>
        </a:spcAft>
        <a:defRPr kumimoji="1" sz="4397">
          <a:solidFill>
            <a:schemeClr val="tx1"/>
          </a:solidFill>
          <a:latin typeface="Calibri" pitchFamily="34" charset="0"/>
          <a:ea typeface="ＭＳ Ｐゴシック" charset="-128"/>
        </a:defRPr>
      </a:lvl8pPr>
      <a:lvl9pPr marL="1827537" algn="ctr" rtl="0" fontAlgn="base">
        <a:spcBef>
          <a:spcPct val="0"/>
        </a:spcBef>
        <a:spcAft>
          <a:spcPct val="0"/>
        </a:spcAft>
        <a:defRPr kumimoji="1" sz="4397">
          <a:solidFill>
            <a:schemeClr val="tx1"/>
          </a:solidFill>
          <a:latin typeface="Calibri" pitchFamily="34" charset="0"/>
          <a:ea typeface="ＭＳ Ｐゴシック" charset="-128"/>
        </a:defRPr>
      </a:lvl9pPr>
    </p:titleStyle>
    <p:bodyStyle>
      <a:lvl1pPr marL="342663" indent="-342663" algn="l" rtl="0" eaLnBrk="0" fontAlgn="base" hangingPunct="0">
        <a:spcBef>
          <a:spcPct val="20000"/>
        </a:spcBef>
        <a:spcAft>
          <a:spcPct val="0"/>
        </a:spcAft>
        <a:buFont typeface="Arial" pitchFamily="34" charset="0"/>
        <a:buChar char="•"/>
        <a:defRPr kumimoji="1" sz="3198" kern="1200">
          <a:solidFill>
            <a:schemeClr val="tx1"/>
          </a:solidFill>
          <a:latin typeface="+mn-lt"/>
          <a:ea typeface="+mn-ea"/>
          <a:cs typeface="+mn-cs"/>
        </a:defRPr>
      </a:lvl1pPr>
      <a:lvl2pPr marL="742436" indent="-285553" algn="l" rtl="0" eaLnBrk="0" fontAlgn="base" hangingPunct="0">
        <a:spcBef>
          <a:spcPct val="20000"/>
        </a:spcBef>
        <a:spcAft>
          <a:spcPct val="0"/>
        </a:spcAft>
        <a:buFont typeface="Arial" pitchFamily="34" charset="0"/>
        <a:buChar char="–"/>
        <a:defRPr kumimoji="1" sz="2798" kern="1200">
          <a:solidFill>
            <a:schemeClr val="tx1"/>
          </a:solidFill>
          <a:latin typeface="+mn-lt"/>
          <a:ea typeface="+mn-ea"/>
          <a:cs typeface="+mn-cs"/>
        </a:defRPr>
      </a:lvl2pPr>
      <a:lvl3pPr marL="1142210" indent="-228442" algn="l" rtl="0" eaLnBrk="0" fontAlgn="base" hangingPunct="0">
        <a:spcBef>
          <a:spcPct val="20000"/>
        </a:spcBef>
        <a:spcAft>
          <a:spcPct val="0"/>
        </a:spcAft>
        <a:buFont typeface="Arial" pitchFamily="34" charset="0"/>
        <a:buChar char="•"/>
        <a:defRPr kumimoji="1" sz="2399" kern="1200">
          <a:solidFill>
            <a:schemeClr val="tx1"/>
          </a:solidFill>
          <a:latin typeface="+mn-lt"/>
          <a:ea typeface="+mn-ea"/>
          <a:cs typeface="+mn-cs"/>
        </a:defRPr>
      </a:lvl3pPr>
      <a:lvl4pPr marL="1599094" indent="-228442" algn="l" rtl="0" eaLnBrk="0" fontAlgn="base" hangingPunct="0">
        <a:spcBef>
          <a:spcPct val="20000"/>
        </a:spcBef>
        <a:spcAft>
          <a:spcPct val="0"/>
        </a:spcAft>
        <a:buFont typeface="Arial" pitchFamily="34" charset="0"/>
        <a:buChar char="–"/>
        <a:defRPr kumimoji="1" sz="1999" kern="1200">
          <a:solidFill>
            <a:schemeClr val="tx1"/>
          </a:solidFill>
          <a:latin typeface="+mn-lt"/>
          <a:ea typeface="+mn-ea"/>
          <a:cs typeface="+mn-cs"/>
        </a:defRPr>
      </a:lvl4pPr>
      <a:lvl5pPr marL="2055978" indent="-228442" algn="l" rtl="0" eaLnBrk="0" fontAlgn="base" hangingPunct="0">
        <a:spcBef>
          <a:spcPct val="20000"/>
        </a:spcBef>
        <a:spcAft>
          <a:spcPct val="0"/>
        </a:spcAft>
        <a:buFont typeface="Arial" pitchFamily="34" charset="0"/>
        <a:buChar char="»"/>
        <a:defRPr kumimoji="1" sz="1999" kern="1200">
          <a:solidFill>
            <a:schemeClr val="tx1"/>
          </a:solidFill>
          <a:latin typeface="+mn-lt"/>
          <a:ea typeface="+mn-ea"/>
          <a:cs typeface="+mn-cs"/>
        </a:defRPr>
      </a:lvl5pPr>
      <a:lvl6pPr marL="2512862" indent="-228442" algn="l" defTabSz="913767" rtl="0" eaLnBrk="1" latinLnBrk="0" hangingPunct="1">
        <a:spcBef>
          <a:spcPct val="20000"/>
        </a:spcBef>
        <a:buFont typeface="Arial" pitchFamily="34" charset="0"/>
        <a:buChar char="•"/>
        <a:defRPr kumimoji="1" sz="1999" kern="1200">
          <a:solidFill>
            <a:schemeClr val="tx1"/>
          </a:solidFill>
          <a:latin typeface="+mn-lt"/>
          <a:ea typeface="+mn-ea"/>
          <a:cs typeface="+mn-cs"/>
        </a:defRPr>
      </a:lvl6pPr>
      <a:lvl7pPr marL="2969746" indent="-228442" algn="l" defTabSz="913767" rtl="0" eaLnBrk="1" latinLnBrk="0" hangingPunct="1">
        <a:spcBef>
          <a:spcPct val="20000"/>
        </a:spcBef>
        <a:buFont typeface="Arial" pitchFamily="34" charset="0"/>
        <a:buChar char="•"/>
        <a:defRPr kumimoji="1" sz="1999" kern="1200">
          <a:solidFill>
            <a:schemeClr val="tx1"/>
          </a:solidFill>
          <a:latin typeface="+mn-lt"/>
          <a:ea typeface="+mn-ea"/>
          <a:cs typeface="+mn-cs"/>
        </a:defRPr>
      </a:lvl7pPr>
      <a:lvl8pPr marL="3426631" indent="-228442" algn="l" defTabSz="913767" rtl="0" eaLnBrk="1" latinLnBrk="0" hangingPunct="1">
        <a:spcBef>
          <a:spcPct val="20000"/>
        </a:spcBef>
        <a:buFont typeface="Arial" pitchFamily="34" charset="0"/>
        <a:buChar char="•"/>
        <a:defRPr kumimoji="1" sz="1999" kern="1200">
          <a:solidFill>
            <a:schemeClr val="tx1"/>
          </a:solidFill>
          <a:latin typeface="+mn-lt"/>
          <a:ea typeface="+mn-ea"/>
          <a:cs typeface="+mn-cs"/>
        </a:defRPr>
      </a:lvl8pPr>
      <a:lvl9pPr marL="3883514" indent="-228442" algn="l" defTabSz="913767" rtl="0" eaLnBrk="1" latinLnBrk="0" hangingPunct="1">
        <a:spcBef>
          <a:spcPct val="20000"/>
        </a:spcBef>
        <a:buFont typeface="Arial" pitchFamily="34" charset="0"/>
        <a:buChar char="•"/>
        <a:defRPr kumimoji="1" sz="1999" kern="1200">
          <a:solidFill>
            <a:schemeClr val="tx1"/>
          </a:solidFill>
          <a:latin typeface="+mn-lt"/>
          <a:ea typeface="+mn-ea"/>
          <a:cs typeface="+mn-cs"/>
        </a:defRPr>
      </a:lvl9pPr>
    </p:bodyStyle>
    <p:otherStyle>
      <a:defPPr>
        <a:defRPr lang="ja-JP"/>
      </a:defPPr>
      <a:lvl1pPr marL="0" algn="l" defTabSz="913767" rtl="0" eaLnBrk="1" latinLnBrk="0" hangingPunct="1">
        <a:defRPr kumimoji="1" sz="1799" kern="1200">
          <a:solidFill>
            <a:schemeClr val="tx1"/>
          </a:solidFill>
          <a:latin typeface="+mn-lt"/>
          <a:ea typeface="+mn-ea"/>
          <a:cs typeface="+mn-cs"/>
        </a:defRPr>
      </a:lvl1pPr>
      <a:lvl2pPr marL="456884" algn="l" defTabSz="913767" rtl="0" eaLnBrk="1" latinLnBrk="0" hangingPunct="1">
        <a:defRPr kumimoji="1" sz="1799" kern="1200">
          <a:solidFill>
            <a:schemeClr val="tx1"/>
          </a:solidFill>
          <a:latin typeface="+mn-lt"/>
          <a:ea typeface="+mn-ea"/>
          <a:cs typeface="+mn-cs"/>
        </a:defRPr>
      </a:lvl2pPr>
      <a:lvl3pPr marL="913767" algn="l" defTabSz="913767" rtl="0" eaLnBrk="1" latinLnBrk="0" hangingPunct="1">
        <a:defRPr kumimoji="1" sz="1799" kern="1200">
          <a:solidFill>
            <a:schemeClr val="tx1"/>
          </a:solidFill>
          <a:latin typeface="+mn-lt"/>
          <a:ea typeface="+mn-ea"/>
          <a:cs typeface="+mn-cs"/>
        </a:defRPr>
      </a:lvl3pPr>
      <a:lvl4pPr marL="1370653" algn="l" defTabSz="913767" rtl="0" eaLnBrk="1" latinLnBrk="0" hangingPunct="1">
        <a:defRPr kumimoji="1" sz="1799" kern="1200">
          <a:solidFill>
            <a:schemeClr val="tx1"/>
          </a:solidFill>
          <a:latin typeface="+mn-lt"/>
          <a:ea typeface="+mn-ea"/>
          <a:cs typeface="+mn-cs"/>
        </a:defRPr>
      </a:lvl4pPr>
      <a:lvl5pPr marL="1827537" algn="l" defTabSz="913767" rtl="0" eaLnBrk="1" latinLnBrk="0" hangingPunct="1">
        <a:defRPr kumimoji="1" sz="1799" kern="1200">
          <a:solidFill>
            <a:schemeClr val="tx1"/>
          </a:solidFill>
          <a:latin typeface="+mn-lt"/>
          <a:ea typeface="+mn-ea"/>
          <a:cs typeface="+mn-cs"/>
        </a:defRPr>
      </a:lvl5pPr>
      <a:lvl6pPr marL="2284421" algn="l" defTabSz="913767" rtl="0" eaLnBrk="1" latinLnBrk="0" hangingPunct="1">
        <a:defRPr kumimoji="1" sz="1799" kern="1200">
          <a:solidFill>
            <a:schemeClr val="tx1"/>
          </a:solidFill>
          <a:latin typeface="+mn-lt"/>
          <a:ea typeface="+mn-ea"/>
          <a:cs typeface="+mn-cs"/>
        </a:defRPr>
      </a:lvl6pPr>
      <a:lvl7pPr marL="2741304" algn="l" defTabSz="913767" rtl="0" eaLnBrk="1" latinLnBrk="0" hangingPunct="1">
        <a:defRPr kumimoji="1" sz="1799" kern="1200">
          <a:solidFill>
            <a:schemeClr val="tx1"/>
          </a:solidFill>
          <a:latin typeface="+mn-lt"/>
          <a:ea typeface="+mn-ea"/>
          <a:cs typeface="+mn-cs"/>
        </a:defRPr>
      </a:lvl7pPr>
      <a:lvl8pPr marL="3198188" algn="l" defTabSz="913767" rtl="0" eaLnBrk="1" latinLnBrk="0" hangingPunct="1">
        <a:defRPr kumimoji="1" sz="1799" kern="1200">
          <a:solidFill>
            <a:schemeClr val="tx1"/>
          </a:solidFill>
          <a:latin typeface="+mn-lt"/>
          <a:ea typeface="+mn-ea"/>
          <a:cs typeface="+mn-cs"/>
        </a:defRPr>
      </a:lvl8pPr>
      <a:lvl9pPr marL="3655074" algn="l" defTabSz="913767" rtl="0" eaLnBrk="1" latinLnBrk="0" hangingPunct="1">
        <a:defRPr kumimoji="1"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テキスト ボックス 85"/>
          <p:cNvSpPr txBox="1"/>
          <p:nvPr/>
        </p:nvSpPr>
        <p:spPr>
          <a:xfrm>
            <a:off x="-10800" y="18392"/>
            <a:ext cx="9910450" cy="584400"/>
          </a:xfrm>
          <a:prstGeom prst="rect">
            <a:avLst/>
          </a:prstGeom>
          <a:blipFill>
            <a:blip r:embed="rId3"/>
            <a:tile tx="0" ty="0" sx="100000" sy="100000" flip="none" algn="tl"/>
          </a:blipFill>
        </p:spPr>
        <p:txBody>
          <a:bodyPr wrap="square" rtlCol="0">
            <a:spAutoFit/>
          </a:bodyPr>
          <a:lstStyle/>
          <a:p>
            <a:pPr algn="ctr" defTabSz="913851">
              <a:defRPr/>
            </a:pPr>
            <a:r>
              <a:rPr kumimoji="1" lang="ja-JP" altLang="en-US" sz="1999"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医師及び医療従事者の働き方改革の推進に係る特別償却制度について（医療機器）</a:t>
            </a:r>
            <a:r>
              <a:rPr kumimoji="1" lang="ja-JP" altLang="en-US" sz="1799"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799"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r" defTabSz="913851">
              <a:defRPr/>
            </a:pPr>
            <a:r>
              <a:rPr kumimoji="1" lang="ja-JP" altLang="en-US" sz="11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（所得税、法人税）</a:t>
            </a:r>
            <a:endParaRPr kumimoji="1" lang="en-US" altLang="ja-JP" sz="1999"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 name="図 2"/>
          <p:cNvPicPr>
            <a:picLocks noChangeAspect="1"/>
          </p:cNvPicPr>
          <p:nvPr/>
        </p:nvPicPr>
        <p:blipFill>
          <a:blip r:embed="rId4"/>
          <a:stretch>
            <a:fillRect/>
          </a:stretch>
        </p:blipFill>
        <p:spPr>
          <a:xfrm>
            <a:off x="416229" y="3213115"/>
            <a:ext cx="9067699" cy="3486175"/>
          </a:xfrm>
          <a:prstGeom prst="rect">
            <a:avLst/>
          </a:prstGeom>
        </p:spPr>
      </p:pic>
      <p:sp>
        <p:nvSpPr>
          <p:cNvPr id="5" name="正方形/長方形 4"/>
          <p:cNvSpPr/>
          <p:nvPr/>
        </p:nvSpPr>
        <p:spPr>
          <a:xfrm>
            <a:off x="3006855" y="5012161"/>
            <a:ext cx="431771" cy="30385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851">
              <a:defRPr/>
            </a:pPr>
            <a:endParaRPr kumimoji="1" lang="ja-JP" altLang="en-US" sz="1799">
              <a:solidFill>
                <a:prstClr val="white"/>
              </a:solidFill>
              <a:latin typeface="Calibri"/>
              <a:ea typeface="ＭＳ Ｐゴシック" panose="020B0600070205080204" pitchFamily="50" charset="-128"/>
            </a:endParaRPr>
          </a:p>
        </p:txBody>
      </p:sp>
      <p:sp>
        <p:nvSpPr>
          <p:cNvPr id="4" name="正方形/長方形 3"/>
          <p:cNvSpPr/>
          <p:nvPr/>
        </p:nvSpPr>
        <p:spPr>
          <a:xfrm>
            <a:off x="2934893" y="5012161"/>
            <a:ext cx="647657" cy="28784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13851">
              <a:defRPr/>
            </a:pPr>
            <a:r>
              <a:rPr kumimoji="1" lang="en-US" altLang="ja-JP" sz="1799" b="1" dirty="0">
                <a:solidFill>
                  <a:prstClr val="black"/>
                </a:solidFill>
                <a:latin typeface="Calibri"/>
                <a:ea typeface="ＭＳ Ｐゴシック" panose="020B0600070205080204" pitchFamily="50" charset="-128"/>
              </a:rPr>
              <a:t>15%</a:t>
            </a:r>
            <a:endParaRPr kumimoji="1" lang="ja-JP" altLang="en-US" sz="1799" b="1" dirty="0">
              <a:solidFill>
                <a:prstClr val="black"/>
              </a:solidFill>
              <a:latin typeface="Calibri"/>
              <a:ea typeface="ＭＳ Ｐゴシック" panose="020B0600070205080204" pitchFamily="50" charset="-128"/>
            </a:endParaRPr>
          </a:p>
        </p:txBody>
      </p:sp>
      <p:sp>
        <p:nvSpPr>
          <p:cNvPr id="6" name="正方形/長方形 5"/>
          <p:cNvSpPr/>
          <p:nvPr/>
        </p:nvSpPr>
        <p:spPr>
          <a:xfrm>
            <a:off x="919962" y="6411443"/>
            <a:ext cx="287847" cy="111917"/>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851">
              <a:defRPr/>
            </a:pPr>
            <a:endParaRPr kumimoji="1" lang="ja-JP" altLang="en-US" sz="1799">
              <a:solidFill>
                <a:prstClr val="white"/>
              </a:solidFill>
              <a:latin typeface="Calibri"/>
              <a:ea typeface="ＭＳ Ｐゴシック" panose="020B0600070205080204" pitchFamily="50" charset="-128"/>
            </a:endParaRPr>
          </a:p>
        </p:txBody>
      </p:sp>
      <p:sp>
        <p:nvSpPr>
          <p:cNvPr id="20" name="正方形/長方形 19"/>
          <p:cNvSpPr/>
          <p:nvPr/>
        </p:nvSpPr>
        <p:spPr>
          <a:xfrm>
            <a:off x="740057" y="6323477"/>
            <a:ext cx="647657" cy="28784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13851">
              <a:defRPr/>
            </a:pPr>
            <a:r>
              <a:rPr kumimoji="1" lang="en-US" altLang="ja-JP" sz="1199" b="1" dirty="0">
                <a:solidFill>
                  <a:prstClr val="black"/>
                </a:solidFill>
                <a:latin typeface="Calibri"/>
                <a:ea typeface="ＭＳ Ｐゴシック" panose="020B0600070205080204" pitchFamily="50" charset="-128"/>
              </a:rPr>
              <a:t>15%</a:t>
            </a:r>
            <a:endParaRPr kumimoji="1" lang="ja-JP" altLang="en-US" sz="1199" b="1" dirty="0">
              <a:solidFill>
                <a:prstClr val="black"/>
              </a:solidFill>
              <a:latin typeface="Calibri"/>
              <a:ea typeface="ＭＳ Ｐゴシック" panose="020B0600070205080204" pitchFamily="50" charset="-128"/>
            </a:endParaRPr>
          </a:p>
        </p:txBody>
      </p:sp>
      <p:sp>
        <p:nvSpPr>
          <p:cNvPr id="7" name="正方形/長方形 6"/>
          <p:cNvSpPr/>
          <p:nvPr/>
        </p:nvSpPr>
        <p:spPr>
          <a:xfrm>
            <a:off x="200344" y="690758"/>
            <a:ext cx="9283584" cy="2378433"/>
          </a:xfrm>
          <a:prstGeom prst="rect">
            <a:avLst/>
          </a:prstGeom>
          <a:noFill/>
          <a:ln>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851">
              <a:lnSpc>
                <a:spcPts val="1999"/>
              </a:lnSpc>
              <a:defRPr/>
            </a:pPr>
            <a:r>
              <a:rPr kumimoji="1" lang="ja-JP" altLang="en-US" sz="1399" dirty="0">
                <a:solidFill>
                  <a:prstClr val="black"/>
                </a:solidFill>
                <a:latin typeface="メイリオ" panose="020B0604030504040204" pitchFamily="50" charset="-128"/>
                <a:ea typeface="メイリオ" panose="020B0604030504040204" pitchFamily="50" charset="-128"/>
              </a:rPr>
              <a:t>　「医師は全業種の中で最も長時間労働の実態にある」ことを踏まえ、医師の働き方改革を進め、医師の健康を確保し地域における安全で質の高い医療を提供するため、</a:t>
            </a:r>
            <a:r>
              <a:rPr kumimoji="1" lang="en-US" altLang="ja-JP" sz="1399" dirty="0">
                <a:solidFill>
                  <a:prstClr val="black"/>
                </a:solidFill>
                <a:latin typeface="メイリオ" panose="020B0604030504040204" pitchFamily="50" charset="-128"/>
                <a:ea typeface="メイリオ" panose="020B0604030504040204" pitchFamily="50" charset="-128"/>
              </a:rPr>
              <a:t>2019</a:t>
            </a:r>
            <a:r>
              <a:rPr kumimoji="1" lang="ja-JP" altLang="en-US" sz="1399" dirty="0">
                <a:solidFill>
                  <a:prstClr val="black"/>
                </a:solidFill>
                <a:latin typeface="メイリオ" panose="020B0604030504040204" pitchFamily="50" charset="-128"/>
                <a:ea typeface="メイリオ" panose="020B0604030504040204" pitchFamily="50" charset="-128"/>
              </a:rPr>
              <a:t>年度税制改正において、医師・医療従事者の勤務時間短縮に資する一定の設備について、特別償却ができることになりました。</a:t>
            </a:r>
            <a:endParaRPr kumimoji="1" lang="en-US" altLang="ja-JP" sz="1399" dirty="0">
              <a:solidFill>
                <a:prstClr val="black"/>
              </a:solidFill>
              <a:latin typeface="メイリオ" panose="020B0604030504040204" pitchFamily="50" charset="-128"/>
              <a:ea typeface="メイリオ" panose="020B0604030504040204" pitchFamily="50" charset="-128"/>
            </a:endParaRPr>
          </a:p>
          <a:p>
            <a:pPr defTabSz="913851">
              <a:lnSpc>
                <a:spcPts val="1999"/>
              </a:lnSpc>
              <a:defRPr/>
            </a:pPr>
            <a:r>
              <a:rPr kumimoji="1" lang="ja-JP" altLang="en-US" sz="1399" dirty="0">
                <a:solidFill>
                  <a:prstClr val="black"/>
                </a:solidFill>
                <a:latin typeface="メイリオ" panose="020B0604030504040204" pitchFamily="50" charset="-128"/>
                <a:ea typeface="メイリオ" panose="020B0604030504040204" pitchFamily="50" charset="-128"/>
              </a:rPr>
              <a:t>　特別償却とは、対象設備取得の初年度に普通償却費（定率・定額）に加え特別償却費を追加で償却できる制度であり、この特別償却割合を前倒しして減価償却費として計上できるというものです。</a:t>
            </a:r>
            <a:endParaRPr kumimoji="1" lang="en-US" altLang="ja-JP" sz="1399" dirty="0">
              <a:solidFill>
                <a:prstClr val="black"/>
              </a:solidFill>
              <a:latin typeface="メイリオ" panose="020B0604030504040204" pitchFamily="50" charset="-128"/>
              <a:ea typeface="メイリオ" panose="020B0604030504040204" pitchFamily="50" charset="-128"/>
            </a:endParaRPr>
          </a:p>
          <a:p>
            <a:pPr defTabSz="913851">
              <a:lnSpc>
                <a:spcPts val="1999"/>
              </a:lnSpc>
              <a:defRPr/>
            </a:pPr>
            <a:r>
              <a:rPr kumimoji="1" lang="ja-JP" altLang="en-US" sz="1399" dirty="0">
                <a:solidFill>
                  <a:prstClr val="black"/>
                </a:solidFill>
                <a:latin typeface="メイリオ" panose="020B0604030504040204" pitchFamily="50" charset="-128"/>
                <a:ea typeface="メイリオ" panose="020B0604030504040204" pitchFamily="50" charset="-128"/>
              </a:rPr>
              <a:t>　なお、この制度は</a:t>
            </a:r>
            <a:r>
              <a:rPr kumimoji="1" lang="en-US" altLang="ja-JP" sz="1399" dirty="0">
                <a:solidFill>
                  <a:prstClr val="black"/>
                </a:solidFill>
                <a:latin typeface="メイリオ" panose="020B0604030504040204" pitchFamily="50" charset="-128"/>
                <a:ea typeface="メイリオ" panose="020B0604030504040204" pitchFamily="50" charset="-128"/>
              </a:rPr>
              <a:t>2019</a:t>
            </a:r>
            <a:r>
              <a:rPr kumimoji="1" lang="ja-JP" altLang="en-US" sz="1399" dirty="0">
                <a:solidFill>
                  <a:prstClr val="black"/>
                </a:solidFill>
                <a:latin typeface="メイリオ" panose="020B0604030504040204" pitchFamily="50" charset="-128"/>
                <a:ea typeface="メイリオ" panose="020B0604030504040204" pitchFamily="50" charset="-128"/>
              </a:rPr>
              <a:t>年</a:t>
            </a:r>
            <a:r>
              <a:rPr kumimoji="1" lang="en-US" altLang="ja-JP" sz="1399" dirty="0">
                <a:solidFill>
                  <a:prstClr val="black"/>
                </a:solidFill>
                <a:latin typeface="メイリオ" panose="020B0604030504040204" pitchFamily="50" charset="-128"/>
                <a:ea typeface="メイリオ" panose="020B0604030504040204" pitchFamily="50" charset="-128"/>
              </a:rPr>
              <a:t>4</a:t>
            </a:r>
            <a:r>
              <a:rPr kumimoji="1" lang="ja-JP" altLang="en-US" sz="1399" dirty="0">
                <a:solidFill>
                  <a:prstClr val="black"/>
                </a:solidFill>
                <a:latin typeface="メイリオ" panose="020B0604030504040204" pitchFamily="50" charset="-128"/>
                <a:ea typeface="メイリオ" panose="020B0604030504040204" pitchFamily="50" charset="-128"/>
              </a:rPr>
              <a:t>月から</a:t>
            </a:r>
            <a:r>
              <a:rPr kumimoji="1" lang="en-US" altLang="ja-JP" sz="1399" dirty="0" smtClean="0">
                <a:solidFill>
                  <a:prstClr val="black"/>
                </a:solidFill>
                <a:latin typeface="メイリオ" panose="020B0604030504040204" pitchFamily="50" charset="-128"/>
                <a:ea typeface="メイリオ" panose="020B0604030504040204" pitchFamily="50" charset="-128"/>
              </a:rPr>
              <a:t>2025</a:t>
            </a:r>
            <a:r>
              <a:rPr kumimoji="1" lang="ja-JP" altLang="en-US" sz="1399" dirty="0" smtClean="0">
                <a:solidFill>
                  <a:prstClr val="black"/>
                </a:solidFill>
                <a:latin typeface="メイリオ" panose="020B0604030504040204" pitchFamily="50" charset="-128"/>
                <a:ea typeface="メイリオ" panose="020B0604030504040204" pitchFamily="50" charset="-128"/>
              </a:rPr>
              <a:t>年</a:t>
            </a:r>
            <a:r>
              <a:rPr kumimoji="1" lang="en-US" altLang="ja-JP" sz="1399" dirty="0">
                <a:solidFill>
                  <a:prstClr val="black"/>
                </a:solidFill>
                <a:latin typeface="メイリオ" panose="020B0604030504040204" pitchFamily="50" charset="-128"/>
                <a:ea typeface="メイリオ" panose="020B0604030504040204" pitchFamily="50" charset="-128"/>
              </a:rPr>
              <a:t>3</a:t>
            </a:r>
            <a:r>
              <a:rPr kumimoji="1" lang="ja-JP" altLang="en-US" sz="1399" dirty="0">
                <a:solidFill>
                  <a:prstClr val="black"/>
                </a:solidFill>
                <a:latin typeface="メイリオ" panose="020B0604030504040204" pitchFamily="50" charset="-128"/>
                <a:ea typeface="メイリオ" panose="020B0604030504040204" pitchFamily="50" charset="-128"/>
              </a:rPr>
              <a:t>月までに所定の手続きをして供用開始したものに適用できます。</a:t>
            </a:r>
            <a:endParaRPr kumimoji="1" lang="en-US" altLang="ja-JP" sz="1399" dirty="0">
              <a:solidFill>
                <a:prstClr val="black"/>
              </a:solidFill>
              <a:latin typeface="メイリオ" panose="020B0604030504040204" pitchFamily="50" charset="-128"/>
              <a:ea typeface="メイリオ" panose="020B0604030504040204" pitchFamily="50" charset="-128"/>
            </a:endParaRPr>
          </a:p>
          <a:p>
            <a:pPr marL="356974" indent="-356974" defTabSz="913851">
              <a:lnSpc>
                <a:spcPts val="1999"/>
              </a:lnSpc>
              <a:defRPr/>
            </a:pPr>
            <a:r>
              <a:rPr kumimoji="1" lang="ja-JP" altLang="en-US" sz="1399" dirty="0">
                <a:solidFill>
                  <a:prstClr val="black"/>
                </a:solidFill>
                <a:latin typeface="メイリオ" panose="020B0604030504040204" pitchFamily="50" charset="-128"/>
                <a:ea typeface="メイリオ" panose="020B0604030504040204" pitchFamily="50" charset="-128"/>
              </a:rPr>
              <a:t>　</a:t>
            </a:r>
            <a:r>
              <a:rPr kumimoji="1" lang="en-US" altLang="ja-JP" sz="1049" dirty="0">
                <a:solidFill>
                  <a:prstClr val="black"/>
                </a:solidFill>
                <a:latin typeface="メイリオ" panose="020B0604030504040204" pitchFamily="50" charset="-128"/>
                <a:ea typeface="メイリオ" panose="020B0604030504040204" pitchFamily="50" charset="-128"/>
              </a:rPr>
              <a:t>【</a:t>
            </a:r>
            <a:r>
              <a:rPr kumimoji="1" lang="ja-JP" altLang="en-US" sz="1049" dirty="0">
                <a:solidFill>
                  <a:prstClr val="black"/>
                </a:solidFill>
                <a:latin typeface="メイリオ" panose="020B0604030504040204" pitchFamily="50" charset="-128"/>
                <a:ea typeface="メイリオ" panose="020B0604030504040204" pitchFamily="50" charset="-128"/>
              </a:rPr>
              <a:t>対象設備</a:t>
            </a:r>
            <a:r>
              <a:rPr kumimoji="1" lang="en-US" altLang="ja-JP" sz="1049" dirty="0">
                <a:solidFill>
                  <a:prstClr val="black"/>
                </a:solidFill>
                <a:latin typeface="メイリオ" panose="020B0604030504040204" pitchFamily="50" charset="-128"/>
                <a:ea typeface="メイリオ" panose="020B0604030504040204" pitchFamily="50" charset="-128"/>
              </a:rPr>
              <a:t>】</a:t>
            </a:r>
            <a:r>
              <a:rPr kumimoji="1" lang="ja-JP" altLang="en-US" sz="1049" dirty="0">
                <a:solidFill>
                  <a:prstClr val="black"/>
                </a:solidFill>
                <a:latin typeface="メイリオ" panose="020B0604030504040204" pitchFamily="50" charset="-128"/>
                <a:ea typeface="メイリオ" panose="020B0604030504040204" pitchFamily="50" charset="-128"/>
              </a:rPr>
              <a:t>医療機関が、都道府県に設置された医療勤務環境改善支援センターの助言の下に作成した特に医師の労働時間短縮に向けた医師勤務時間短縮計画に基づき取得した器具・備品（医療用機器を含む）、ソフトウェアのうち一定の規模（</a:t>
            </a:r>
            <a:r>
              <a:rPr kumimoji="1" lang="en-US" altLang="ja-JP" sz="1049" dirty="0">
                <a:solidFill>
                  <a:prstClr val="black"/>
                </a:solidFill>
                <a:latin typeface="メイリオ" panose="020B0604030504040204" pitchFamily="50" charset="-128"/>
                <a:ea typeface="メイリオ" panose="020B0604030504040204" pitchFamily="50" charset="-128"/>
              </a:rPr>
              <a:t>30</a:t>
            </a:r>
            <a:r>
              <a:rPr kumimoji="1" lang="ja-JP" altLang="en-US" sz="1049" dirty="0">
                <a:solidFill>
                  <a:prstClr val="black"/>
                </a:solidFill>
                <a:latin typeface="メイリオ" panose="020B0604030504040204" pitchFamily="50" charset="-128"/>
                <a:ea typeface="メイリオ" panose="020B0604030504040204" pitchFamily="50" charset="-128"/>
              </a:rPr>
              <a:t>万円以上）のもの（未使用に限る）</a:t>
            </a:r>
            <a:endParaRPr kumimoji="1" lang="en-US" altLang="ja-JP" sz="1049" dirty="0">
              <a:solidFill>
                <a:prstClr val="black"/>
              </a:solidFill>
              <a:latin typeface="メイリオ" panose="020B0604030504040204" pitchFamily="50" charset="-128"/>
              <a:ea typeface="メイリオ" panose="020B0604030504040204" pitchFamily="50" charset="-128"/>
            </a:endParaRPr>
          </a:p>
          <a:p>
            <a:pPr defTabSz="913851">
              <a:lnSpc>
                <a:spcPts val="1999"/>
              </a:lnSpc>
              <a:defRPr/>
            </a:pPr>
            <a:r>
              <a:rPr kumimoji="1" lang="ja-JP" altLang="en-US" sz="1049" dirty="0">
                <a:solidFill>
                  <a:prstClr val="black"/>
                </a:solidFill>
                <a:latin typeface="メイリオ" panose="020B0604030504040204" pitchFamily="50" charset="-128"/>
                <a:ea typeface="メイリオ" panose="020B0604030504040204" pitchFamily="50" charset="-128"/>
              </a:rPr>
              <a:t>　</a:t>
            </a:r>
            <a:r>
              <a:rPr kumimoji="1" lang="en-US" altLang="ja-JP" sz="1049" dirty="0">
                <a:solidFill>
                  <a:prstClr val="black"/>
                </a:solidFill>
                <a:latin typeface="メイリオ" panose="020B0604030504040204" pitchFamily="50" charset="-128"/>
                <a:ea typeface="メイリオ" panose="020B0604030504040204" pitchFamily="50" charset="-128"/>
              </a:rPr>
              <a:t>【</a:t>
            </a:r>
            <a:r>
              <a:rPr kumimoji="1" lang="ja-JP" altLang="en-US" sz="1049" dirty="0">
                <a:solidFill>
                  <a:prstClr val="black"/>
                </a:solidFill>
                <a:latin typeface="メイリオ" panose="020B0604030504040204" pitchFamily="50" charset="-128"/>
                <a:ea typeface="メイリオ" panose="020B0604030504040204" pitchFamily="50" charset="-128"/>
              </a:rPr>
              <a:t>特別償却割合</a:t>
            </a:r>
            <a:r>
              <a:rPr kumimoji="1" lang="en-US" altLang="ja-JP" sz="1049" dirty="0">
                <a:solidFill>
                  <a:prstClr val="black"/>
                </a:solidFill>
                <a:latin typeface="メイリオ" panose="020B0604030504040204" pitchFamily="50" charset="-128"/>
                <a:ea typeface="メイリオ" panose="020B0604030504040204" pitchFamily="50" charset="-128"/>
              </a:rPr>
              <a:t>】</a:t>
            </a:r>
            <a:r>
              <a:rPr kumimoji="1" lang="ja-JP" altLang="en-US" sz="1049" dirty="0">
                <a:solidFill>
                  <a:prstClr val="black"/>
                </a:solidFill>
                <a:latin typeface="メイリオ" panose="020B0604030504040204" pitchFamily="50" charset="-128"/>
                <a:ea typeface="メイリオ" panose="020B0604030504040204" pitchFamily="50" charset="-128"/>
              </a:rPr>
              <a:t>取得価格の</a:t>
            </a:r>
            <a:r>
              <a:rPr kumimoji="1" lang="en-US" altLang="ja-JP" sz="1049" dirty="0">
                <a:solidFill>
                  <a:prstClr val="black"/>
                </a:solidFill>
                <a:latin typeface="メイリオ" panose="020B0604030504040204" pitchFamily="50" charset="-128"/>
                <a:ea typeface="メイリオ" panose="020B0604030504040204" pitchFamily="50" charset="-128"/>
              </a:rPr>
              <a:t>15</a:t>
            </a:r>
            <a:r>
              <a:rPr kumimoji="1" lang="ja-JP" altLang="en-US" sz="1049" dirty="0">
                <a:solidFill>
                  <a:prstClr val="black"/>
                </a:solidFill>
                <a:latin typeface="メイリオ" panose="020B0604030504040204" pitchFamily="50" charset="-128"/>
                <a:ea typeface="メイリオ" panose="020B0604030504040204" pitchFamily="50" charset="-128"/>
              </a:rPr>
              <a:t>％</a:t>
            </a:r>
            <a:endParaRPr kumimoji="1" lang="ja-JP" altLang="en-US" sz="1049" dirty="0">
              <a:solidFill>
                <a:prstClr val="black"/>
              </a:solidFill>
              <a:latin typeface="Calibri"/>
              <a:ea typeface="ＭＳ Ｐゴシック" panose="020B0600070205080204" pitchFamily="50" charset="-128"/>
            </a:endParaRPr>
          </a:p>
        </p:txBody>
      </p:sp>
      <p:pic>
        <p:nvPicPr>
          <p:cNvPr id="21" name="Picture 4" descr="https://ord.yahoo.co.jp/o/image/RV=1/RE=1492077359/RH=b3JkLnlhaG9vLmNvLmpw/RB=/RU=aHR0cDovL2ZyZWUtaWxsdXN0cmF0aW9ucy1sczAxLmdhdGFnLm5ldC9pbWFnZXMvbGdpMDFhMjAxMzA5MTIxMDAwLmpwZw--/RS=%5EADBXWi0SPiEAoANdGLhXdRNZeH5oqo-;_ylc=X3IDMgRmc3QDMARpZHgDMARvaWQDQU5kOUdjVG5nTy1sTWItdnJYc1NhTjg4UEVuY1o3VTdCalczbWFOeG5JRkhBV0piMHU0Z19PVDF1Y3BGUmpBBHADNDRPSDQ0SzU0NEt2NDRPSTQ0T0Q0NE9YSU9PQ3BPT0RxZU9DdWVPRGlDRG5oS0htbHBrLQRwb3MDMQRzZWMDc2h3BHNsawNyaQ--"/>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63802" y="2466813"/>
            <a:ext cx="625497" cy="449561"/>
          </a:xfrm>
          <a:prstGeom prst="rect">
            <a:avLst/>
          </a:prstGeom>
          <a:noFill/>
          <a:extLst>
            <a:ext uri="{909E8E84-426E-40DD-AFC4-6F175D3DCCD1}">
              <a14:hiddenFill xmlns:a14="http://schemas.microsoft.com/office/drawing/2010/main">
                <a:solidFill>
                  <a:srgbClr val="FFFFFF"/>
                </a:solidFill>
              </a14:hiddenFill>
            </a:ext>
          </a:extLst>
        </p:spPr>
      </p:pic>
      <p:sp>
        <p:nvSpPr>
          <p:cNvPr id="9" name="正方形/長方形 8"/>
          <p:cNvSpPr/>
          <p:nvPr/>
        </p:nvSpPr>
        <p:spPr>
          <a:xfrm>
            <a:off x="1379470" y="5371970"/>
            <a:ext cx="2626607" cy="361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851">
              <a:defRPr/>
            </a:pPr>
            <a:r>
              <a:rPr kumimoji="1" lang="ja-JP" altLang="en-US" sz="1399" dirty="0">
                <a:solidFill>
                  <a:srgbClr val="FF0000"/>
                </a:solidFill>
                <a:latin typeface="Calibri"/>
                <a:ea typeface="ＭＳ Ｐゴシック" panose="020B0600070205080204" pitchFamily="50" charset="-128"/>
              </a:rPr>
              <a:t>上記を初年度に前倒しで計上</a:t>
            </a:r>
          </a:p>
        </p:txBody>
      </p:sp>
      <p:sp>
        <p:nvSpPr>
          <p:cNvPr id="12" name="正方形/長方形 11"/>
          <p:cNvSpPr/>
          <p:nvPr/>
        </p:nvSpPr>
        <p:spPr>
          <a:xfrm>
            <a:off x="919962" y="4148619"/>
            <a:ext cx="719618" cy="2574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851">
              <a:defRPr/>
            </a:pPr>
            <a:endParaRPr kumimoji="1" lang="ja-JP" altLang="en-US" sz="1599" b="1" dirty="0">
              <a:solidFill>
                <a:srgbClr val="1F497D"/>
              </a:solidFill>
              <a:latin typeface="Calibri"/>
              <a:ea typeface="ＭＳ Ｐゴシック" panose="020B0600070205080204" pitchFamily="50" charset="-128"/>
            </a:endParaRPr>
          </a:p>
        </p:txBody>
      </p:sp>
      <p:sp>
        <p:nvSpPr>
          <p:cNvPr id="2" name="正方形/長方形 1"/>
          <p:cNvSpPr/>
          <p:nvPr/>
        </p:nvSpPr>
        <p:spPr>
          <a:xfrm>
            <a:off x="740057" y="4150610"/>
            <a:ext cx="1079428" cy="2878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851">
              <a:defRPr/>
            </a:pPr>
            <a:r>
              <a:rPr kumimoji="1" lang="ja-JP" altLang="en-US" sz="1599" b="1" dirty="0">
                <a:solidFill>
                  <a:srgbClr val="1F497D"/>
                </a:solidFill>
                <a:latin typeface="Calibri"/>
                <a:ea typeface="ＭＳ Ｐゴシック" panose="020B0600070205080204" pitchFamily="50" charset="-128"/>
              </a:rPr>
              <a:t>普通償却</a:t>
            </a:r>
          </a:p>
        </p:txBody>
      </p:sp>
      <p:sp>
        <p:nvSpPr>
          <p:cNvPr id="13" name="正方形/長方形 12"/>
          <p:cNvSpPr/>
          <p:nvPr/>
        </p:nvSpPr>
        <p:spPr>
          <a:xfrm>
            <a:off x="1364134" y="6235512"/>
            <a:ext cx="260110" cy="143924"/>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851">
              <a:defRPr/>
            </a:pPr>
            <a:endParaRPr kumimoji="1" lang="ja-JP" altLang="en-US" sz="1599">
              <a:solidFill>
                <a:prstClr val="white"/>
              </a:solidFill>
              <a:latin typeface="Calibri"/>
              <a:ea typeface="ＭＳ Ｐゴシック" panose="020B0600070205080204" pitchFamily="50" charset="-128"/>
            </a:endParaRPr>
          </a:p>
        </p:txBody>
      </p:sp>
      <p:sp>
        <p:nvSpPr>
          <p:cNvPr id="14" name="正方形/長方形 13"/>
          <p:cNvSpPr/>
          <p:nvPr/>
        </p:nvSpPr>
        <p:spPr>
          <a:xfrm>
            <a:off x="1198420" y="6105972"/>
            <a:ext cx="585248" cy="37016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13851">
              <a:defRPr/>
            </a:pPr>
            <a:r>
              <a:rPr kumimoji="1" lang="ja-JP" altLang="en-US" sz="899" dirty="0">
                <a:solidFill>
                  <a:prstClr val="black"/>
                </a:solidFill>
                <a:latin typeface="Calibri"/>
                <a:ea typeface="ＭＳ Ｐゴシック" panose="020B0600070205080204" pitchFamily="50" charset="-128"/>
              </a:rPr>
              <a:t>普通</a:t>
            </a:r>
          </a:p>
        </p:txBody>
      </p:sp>
      <p:sp>
        <p:nvSpPr>
          <p:cNvPr id="15" name="正方形/長方形 14"/>
          <p:cNvSpPr/>
          <p:nvPr/>
        </p:nvSpPr>
        <p:spPr>
          <a:xfrm>
            <a:off x="5381597" y="5408739"/>
            <a:ext cx="260110" cy="14392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851">
              <a:defRPr/>
            </a:pPr>
            <a:endParaRPr kumimoji="1" lang="ja-JP" altLang="en-US" sz="1599">
              <a:solidFill>
                <a:prstClr val="white"/>
              </a:solidFill>
              <a:latin typeface="Calibri"/>
              <a:ea typeface="ＭＳ Ｐゴシック" panose="020B0600070205080204" pitchFamily="50" charset="-128"/>
            </a:endParaRPr>
          </a:p>
        </p:txBody>
      </p:sp>
      <p:sp>
        <p:nvSpPr>
          <p:cNvPr id="16" name="正方形/長方形 15"/>
          <p:cNvSpPr/>
          <p:nvPr/>
        </p:nvSpPr>
        <p:spPr>
          <a:xfrm>
            <a:off x="5219027" y="5300008"/>
            <a:ext cx="585248" cy="37016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13851">
              <a:defRPr/>
            </a:pPr>
            <a:r>
              <a:rPr kumimoji="1" lang="ja-JP" altLang="en-US" sz="1049" b="1" dirty="0">
                <a:solidFill>
                  <a:prstClr val="black"/>
                </a:solidFill>
                <a:latin typeface="Calibri"/>
                <a:ea typeface="ＭＳ Ｐゴシック" panose="020B0600070205080204" pitchFamily="50" charset="-128"/>
              </a:rPr>
              <a:t>普通</a:t>
            </a:r>
          </a:p>
        </p:txBody>
      </p:sp>
    </p:spTree>
    <p:extLst>
      <p:ext uri="{BB962C8B-B14F-4D97-AF65-F5344CB8AC3E}">
        <p14:creationId xmlns:p14="http://schemas.microsoft.com/office/powerpoint/2010/main" val="29021834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テキスト ボックス 85"/>
          <p:cNvSpPr txBox="1"/>
          <p:nvPr/>
        </p:nvSpPr>
        <p:spPr>
          <a:xfrm>
            <a:off x="200344" y="118756"/>
            <a:ext cx="9427000" cy="461369"/>
          </a:xfrm>
          <a:prstGeom prst="rect">
            <a:avLst/>
          </a:prstGeom>
          <a:noFill/>
        </p:spPr>
        <p:txBody>
          <a:bodyPr wrap="square" rtlCol="0">
            <a:spAutoFit/>
          </a:bodyPr>
          <a:lstStyle/>
          <a:p>
            <a:pPr algn="ctr" defTabSz="913851">
              <a:defRPr/>
            </a:pPr>
            <a:r>
              <a:rPr kumimoji="1" lang="ja-JP" altLang="en-US" sz="2399"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医師及びその他の医療従事者の労働時間短縮に資する機器等　</a:t>
            </a:r>
            <a:endParaRPr kumimoji="1" lang="en-US" altLang="ja-JP" sz="2399"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3" name="正方形/長方形 72"/>
          <p:cNvSpPr/>
          <p:nvPr/>
        </p:nvSpPr>
        <p:spPr>
          <a:xfrm>
            <a:off x="1" y="536829"/>
            <a:ext cx="9910450" cy="85659"/>
          </a:xfrm>
          <a:prstGeom prst="rect">
            <a:avLst/>
          </a:prstGeom>
          <a:solidFill>
            <a:srgbClr val="92D050"/>
          </a:solidFill>
          <a:ln w="25400" cap="flat" cmpd="sng" algn="ctr">
            <a:noFill/>
            <a:prstDash val="solid"/>
          </a:ln>
          <a:effectLst/>
        </p:spPr>
        <p:txBody>
          <a:bodyPr lIns="82550" tIns="41279" rIns="82550" bIns="41279" rtlCol="0" anchor="ctr"/>
          <a:lstStyle/>
          <a:p>
            <a:pPr algn="ctr" defTabSz="825436">
              <a:defRPr/>
            </a:pPr>
            <a:endParaRPr kumimoji="1" lang="ja-JP" altLang="en-US" sz="1599" kern="0">
              <a:solidFill>
                <a:sysClr val="window" lastClr="FFFFFF"/>
              </a:solidFill>
              <a:latin typeface="Calibri"/>
              <a:ea typeface="ＭＳ Ｐゴシック" panose="020B0600070205080204" pitchFamily="50" charset="-128"/>
            </a:endParaRPr>
          </a:p>
        </p:txBody>
      </p:sp>
      <p:sp>
        <p:nvSpPr>
          <p:cNvPr id="9" name="正方形/長方形 8"/>
          <p:cNvSpPr/>
          <p:nvPr/>
        </p:nvSpPr>
        <p:spPr>
          <a:xfrm>
            <a:off x="69591" y="694450"/>
            <a:ext cx="9771268" cy="6274617"/>
          </a:xfrm>
          <a:prstGeom prst="rect">
            <a:avLst/>
          </a:prstGeom>
        </p:spPr>
        <p:txBody>
          <a:bodyPr wrap="square">
            <a:spAutoFit/>
          </a:bodyPr>
          <a:lstStyle/>
          <a:p>
            <a:pPr defTabSz="913851"/>
            <a:r>
              <a:rPr kumimoji="1" lang="ja-JP" altLang="en-US" sz="1399" dirty="0">
                <a:solidFill>
                  <a:prstClr val="black"/>
                </a:solidFill>
                <a:latin typeface="Arial"/>
                <a:ea typeface="メイリオ"/>
              </a:rPr>
              <a:t>５．医師の時間外労働時間の削減等に向けた戦略の設定：</a:t>
            </a:r>
          </a:p>
          <a:p>
            <a:pPr defTabSz="913851"/>
            <a:r>
              <a:rPr kumimoji="1" lang="en-US" altLang="ja-JP" sz="1399" dirty="0">
                <a:solidFill>
                  <a:prstClr val="black"/>
                </a:solidFill>
                <a:latin typeface="Arial"/>
                <a:ea typeface="メイリオ"/>
              </a:rPr>
              <a:t>【</a:t>
            </a:r>
            <a:r>
              <a:rPr kumimoji="1" lang="ja-JP" altLang="en-US" sz="1399" dirty="0">
                <a:solidFill>
                  <a:prstClr val="black"/>
                </a:solidFill>
                <a:latin typeface="Arial"/>
                <a:ea typeface="メイリオ"/>
              </a:rPr>
              <a:t>タスク・シフティング（業務の移管）</a:t>
            </a:r>
            <a:r>
              <a:rPr kumimoji="1" lang="en-US" altLang="ja-JP" sz="1399" dirty="0">
                <a:solidFill>
                  <a:prstClr val="black"/>
                </a:solidFill>
                <a:latin typeface="Arial"/>
                <a:ea typeface="メイリオ"/>
              </a:rPr>
              <a:t>】</a:t>
            </a:r>
          </a:p>
          <a:p>
            <a:pPr defTabSz="913851"/>
            <a:r>
              <a:rPr kumimoji="1" lang="ja-JP" altLang="en-US" sz="1199" dirty="0">
                <a:solidFill>
                  <a:prstClr val="black"/>
                </a:solidFill>
                <a:latin typeface="Arial"/>
                <a:ea typeface="メイリオ"/>
              </a:rPr>
              <a:t>記載例）</a:t>
            </a:r>
          </a:p>
          <a:p>
            <a:pPr defTabSz="913851"/>
            <a:r>
              <a:rPr kumimoji="1" lang="ja-JP" altLang="en-US" sz="1199" dirty="0">
                <a:solidFill>
                  <a:prstClr val="black"/>
                </a:solidFill>
                <a:latin typeface="Arial"/>
                <a:ea typeface="メイリオ"/>
              </a:rPr>
              <a:t>・○○科について、特定行為看護師○人／医師事務作業補助者○人を活用し、○○業務を特定行為看護師に、○○業務を医師事務作業補助者に移管しタスク・シフトを推進する</a:t>
            </a:r>
          </a:p>
          <a:p>
            <a:pPr defTabSz="913851"/>
            <a:r>
              <a:rPr kumimoji="1" lang="ja-JP" altLang="en-US" sz="1199" dirty="0">
                <a:solidFill>
                  <a:prstClr val="black"/>
                </a:solidFill>
                <a:latin typeface="Arial"/>
                <a:ea typeface="メイリオ"/>
              </a:rPr>
              <a:t>　（医師事務作業補助者を、医師の隣席に配置することで、カルテ等の入力業務や各種日程調整等業務を行わせる）</a:t>
            </a:r>
          </a:p>
          <a:p>
            <a:pPr defTabSz="913851"/>
            <a:r>
              <a:rPr kumimoji="1" lang="ja-JP" altLang="en-US" sz="1199" dirty="0">
                <a:solidFill>
                  <a:prstClr val="black"/>
                </a:solidFill>
                <a:latin typeface="Arial"/>
                <a:ea typeface="メイリオ"/>
              </a:rPr>
              <a:t>　</a:t>
            </a:r>
            <a:r>
              <a:rPr kumimoji="1" lang="en-US" altLang="ja-JP" sz="1199" dirty="0">
                <a:solidFill>
                  <a:prstClr val="black"/>
                </a:solidFill>
                <a:latin typeface="Arial"/>
                <a:ea typeface="メイリオ"/>
              </a:rPr>
              <a:t>※</a:t>
            </a:r>
            <a:r>
              <a:rPr kumimoji="1" lang="ja-JP" altLang="en-US" sz="1199" dirty="0">
                <a:solidFill>
                  <a:prstClr val="black"/>
                </a:solidFill>
                <a:latin typeface="Arial"/>
                <a:ea typeface="メイリオ"/>
              </a:rPr>
              <a:t>開始・導入・強化等の時期　令和　　年　　月</a:t>
            </a:r>
          </a:p>
          <a:p>
            <a:pPr defTabSz="913851"/>
            <a:endParaRPr kumimoji="1" lang="ja-JP" altLang="en-US" sz="1399" dirty="0">
              <a:solidFill>
                <a:prstClr val="black"/>
              </a:solidFill>
              <a:latin typeface="Arial"/>
              <a:ea typeface="メイリオ"/>
            </a:endParaRPr>
          </a:p>
          <a:p>
            <a:pPr defTabSz="913851"/>
            <a:r>
              <a:rPr kumimoji="1" lang="en-US" altLang="ja-JP" sz="1399" dirty="0">
                <a:solidFill>
                  <a:prstClr val="black"/>
                </a:solidFill>
                <a:latin typeface="Arial"/>
                <a:ea typeface="メイリオ"/>
              </a:rPr>
              <a:t>【</a:t>
            </a:r>
            <a:r>
              <a:rPr kumimoji="1" lang="ja-JP" altLang="en-US" sz="1399" dirty="0">
                <a:solidFill>
                  <a:prstClr val="black"/>
                </a:solidFill>
                <a:latin typeface="Arial"/>
                <a:ea typeface="メイリオ"/>
              </a:rPr>
              <a:t>女性医師等の支援</a:t>
            </a:r>
            <a:r>
              <a:rPr kumimoji="1" lang="en-US" altLang="ja-JP" sz="1399" dirty="0">
                <a:solidFill>
                  <a:prstClr val="black"/>
                </a:solidFill>
                <a:latin typeface="Arial"/>
                <a:ea typeface="メイリオ"/>
              </a:rPr>
              <a:t>】</a:t>
            </a:r>
          </a:p>
          <a:p>
            <a:pPr defTabSz="913851"/>
            <a:r>
              <a:rPr kumimoji="1" lang="ja-JP" altLang="en-US" sz="1199" dirty="0">
                <a:solidFill>
                  <a:prstClr val="black"/>
                </a:solidFill>
                <a:latin typeface="Arial"/>
                <a:ea typeface="メイリオ"/>
              </a:rPr>
              <a:t>記載例）</a:t>
            </a:r>
          </a:p>
          <a:p>
            <a:pPr defTabSz="913851"/>
            <a:r>
              <a:rPr kumimoji="1" lang="ja-JP" altLang="en-US" sz="1199" dirty="0">
                <a:solidFill>
                  <a:prstClr val="black"/>
                </a:solidFill>
                <a:latin typeface="Arial"/>
                <a:ea typeface="メイリオ"/>
              </a:rPr>
              <a:t>・遠隔診療機器を導入し、医師の在宅勤務を可能とすることにより、在院して勤務する医師の負担軽減</a:t>
            </a:r>
            <a:r>
              <a:rPr kumimoji="1" lang="en-US" altLang="ja-JP" sz="1199" dirty="0">
                <a:solidFill>
                  <a:prstClr val="black"/>
                </a:solidFill>
                <a:latin typeface="Arial"/>
                <a:ea typeface="メイリオ"/>
              </a:rPr>
              <a:t>,</a:t>
            </a:r>
            <a:r>
              <a:rPr kumimoji="1" lang="ja-JP" altLang="en-US" sz="1199" dirty="0">
                <a:solidFill>
                  <a:prstClr val="black"/>
                </a:solidFill>
                <a:latin typeface="Arial"/>
                <a:ea typeface="メイリオ"/>
              </a:rPr>
              <a:t>労働時間削減を図る</a:t>
            </a:r>
          </a:p>
          <a:p>
            <a:pPr defTabSz="913851"/>
            <a:r>
              <a:rPr kumimoji="1" lang="ja-JP" altLang="en-US" sz="1199" dirty="0">
                <a:solidFill>
                  <a:prstClr val="black"/>
                </a:solidFill>
                <a:latin typeface="Arial"/>
                <a:ea typeface="メイリオ"/>
              </a:rPr>
              <a:t>・院内保育所／病後児保育を開始し、女性医師の獲得（離職防止・継続雇用）を図ることで医師数を確保することにより、医師の一人あたりの労働時間の削減を図る</a:t>
            </a:r>
          </a:p>
          <a:p>
            <a:pPr defTabSz="913851"/>
            <a:r>
              <a:rPr kumimoji="1" lang="ja-JP" altLang="en-US" sz="1199" dirty="0">
                <a:solidFill>
                  <a:prstClr val="black"/>
                </a:solidFill>
                <a:latin typeface="Arial"/>
                <a:ea typeface="メイリオ"/>
              </a:rPr>
              <a:t>　（その際、保育対象範囲を小学校</a:t>
            </a:r>
            <a:r>
              <a:rPr kumimoji="1" lang="en-US" altLang="ja-JP" sz="1199" dirty="0">
                <a:solidFill>
                  <a:prstClr val="black"/>
                </a:solidFill>
                <a:latin typeface="Arial"/>
                <a:ea typeface="メイリオ"/>
              </a:rPr>
              <a:t>3</a:t>
            </a:r>
            <a:r>
              <a:rPr kumimoji="1" lang="ja-JP" altLang="en-US" sz="1199" dirty="0">
                <a:solidFill>
                  <a:prstClr val="black"/>
                </a:solidFill>
                <a:latin typeface="Arial"/>
                <a:ea typeface="メイリオ"/>
              </a:rPr>
              <a:t>年生まで引き上げを検討）</a:t>
            </a:r>
          </a:p>
          <a:p>
            <a:pPr defTabSz="913851"/>
            <a:r>
              <a:rPr kumimoji="1" lang="ja-JP" altLang="en-US" sz="1199" dirty="0">
                <a:solidFill>
                  <a:prstClr val="black"/>
                </a:solidFill>
                <a:latin typeface="Arial"/>
                <a:ea typeface="メイリオ"/>
              </a:rPr>
              <a:t>　</a:t>
            </a:r>
            <a:r>
              <a:rPr kumimoji="1" lang="en-US" altLang="ja-JP" sz="1199" dirty="0">
                <a:solidFill>
                  <a:prstClr val="black"/>
                </a:solidFill>
                <a:latin typeface="Arial"/>
                <a:ea typeface="メイリオ"/>
              </a:rPr>
              <a:t>※</a:t>
            </a:r>
            <a:r>
              <a:rPr kumimoji="1" lang="ja-JP" altLang="en-US" sz="1199" dirty="0">
                <a:solidFill>
                  <a:prstClr val="black"/>
                </a:solidFill>
                <a:latin typeface="Arial"/>
                <a:ea typeface="メイリオ"/>
              </a:rPr>
              <a:t>開始・導入・強化等の時期　令和　　年　　月</a:t>
            </a:r>
          </a:p>
          <a:p>
            <a:pPr defTabSz="913851"/>
            <a:endParaRPr kumimoji="1" lang="ja-JP" altLang="en-US" sz="1399" dirty="0">
              <a:solidFill>
                <a:prstClr val="black"/>
              </a:solidFill>
              <a:latin typeface="Arial"/>
              <a:ea typeface="メイリオ"/>
            </a:endParaRPr>
          </a:p>
          <a:p>
            <a:pPr defTabSz="913851"/>
            <a:r>
              <a:rPr kumimoji="1" lang="en-US" altLang="ja-JP" sz="1399" dirty="0">
                <a:solidFill>
                  <a:prstClr val="black"/>
                </a:solidFill>
                <a:latin typeface="Arial"/>
                <a:ea typeface="メイリオ"/>
              </a:rPr>
              <a:t>【</a:t>
            </a:r>
            <a:r>
              <a:rPr kumimoji="1" lang="ja-JP" altLang="en-US" sz="1399" dirty="0">
                <a:solidFill>
                  <a:prstClr val="black"/>
                </a:solidFill>
                <a:latin typeface="Arial"/>
                <a:ea typeface="メイリオ"/>
              </a:rPr>
              <a:t>医療機関の状況に応じた医師の労働時間削減に向けた取組</a:t>
            </a:r>
            <a:r>
              <a:rPr kumimoji="1" lang="en-US" altLang="ja-JP" sz="1399" dirty="0">
                <a:solidFill>
                  <a:prstClr val="black"/>
                </a:solidFill>
                <a:latin typeface="Arial"/>
                <a:ea typeface="メイリオ"/>
              </a:rPr>
              <a:t>】</a:t>
            </a:r>
          </a:p>
          <a:p>
            <a:pPr defTabSz="913851"/>
            <a:r>
              <a:rPr kumimoji="1" lang="ja-JP" altLang="en-US" sz="1199" dirty="0">
                <a:solidFill>
                  <a:prstClr val="black"/>
                </a:solidFill>
                <a:latin typeface="Arial"/>
                <a:ea typeface="メイリオ"/>
              </a:rPr>
              <a:t>記載例）</a:t>
            </a:r>
          </a:p>
          <a:p>
            <a:pPr defTabSz="913851"/>
            <a:r>
              <a:rPr kumimoji="1" lang="ja-JP" altLang="en-US" sz="1199" dirty="0">
                <a:solidFill>
                  <a:prstClr val="black"/>
                </a:solidFill>
                <a:latin typeface="Arial"/>
                <a:ea typeface="メイリオ"/>
              </a:rPr>
              <a:t>・特に労働時間の高い○○科の医師○名について、該当うる医師の外来時間の削減の取組を行い、労働時間の○時間程度の削減を図る。</a:t>
            </a:r>
          </a:p>
          <a:p>
            <a:pPr defTabSz="913851"/>
            <a:r>
              <a:rPr kumimoji="1" lang="ja-JP" altLang="en-US" sz="1199" dirty="0">
                <a:solidFill>
                  <a:prstClr val="black"/>
                </a:solidFill>
                <a:latin typeface="Arial"/>
                <a:ea typeface="メイリオ"/>
              </a:rPr>
              <a:t>・対象医師全員について、○○会議の効率化（メンバーの限定、会議時間の上限設定等）を行う</a:t>
            </a:r>
          </a:p>
          <a:p>
            <a:pPr defTabSz="913851"/>
            <a:r>
              <a:rPr kumimoji="1" lang="ja-JP" altLang="en-US" sz="1199" u="wavyHeavy" dirty="0">
                <a:solidFill>
                  <a:prstClr val="black"/>
                </a:solidFill>
                <a:latin typeface="Arial"/>
                <a:ea typeface="メイリオ"/>
              </a:rPr>
              <a:t>・○○科について、○○機器の導入を図り、</a:t>
            </a:r>
            <a:r>
              <a:rPr kumimoji="1" lang="en-US" altLang="ja-JP" sz="1199" u="wavyHeavy" dirty="0">
                <a:solidFill>
                  <a:prstClr val="black"/>
                </a:solidFill>
                <a:latin typeface="Arial"/>
                <a:ea typeface="メイリオ"/>
              </a:rPr>
              <a:t>×××</a:t>
            </a:r>
            <a:r>
              <a:rPr kumimoji="1" lang="ja-JP" altLang="en-US" sz="1199" u="wavyHeavy" dirty="0">
                <a:solidFill>
                  <a:prstClr val="black"/>
                </a:solidFill>
                <a:latin typeface="Arial"/>
                <a:ea typeface="メイリオ"/>
              </a:rPr>
              <a:t>の効率化を図る</a:t>
            </a:r>
          </a:p>
          <a:p>
            <a:pPr defTabSz="913851"/>
            <a:r>
              <a:rPr kumimoji="1" lang="ja-JP" altLang="en-US" sz="1199" dirty="0">
                <a:solidFill>
                  <a:prstClr val="black"/>
                </a:solidFill>
                <a:latin typeface="Arial"/>
                <a:ea typeface="メイリオ"/>
              </a:rPr>
              <a:t>・○○科について、複数主治医制を導入することで当直以外での出勤を減らす</a:t>
            </a:r>
          </a:p>
          <a:p>
            <a:pPr defTabSz="913851"/>
            <a:r>
              <a:rPr kumimoji="1" lang="ja-JP" altLang="en-US" sz="1199" dirty="0">
                <a:solidFill>
                  <a:prstClr val="black"/>
                </a:solidFill>
                <a:latin typeface="Arial"/>
                <a:ea typeface="メイリオ"/>
              </a:rPr>
              <a:t>・連続勤務時間の上限を設定して勤務割りを作成</a:t>
            </a:r>
          </a:p>
          <a:p>
            <a:pPr defTabSz="913851"/>
            <a:r>
              <a:rPr kumimoji="1" lang="ja-JP" altLang="en-US" sz="1199" dirty="0">
                <a:solidFill>
                  <a:prstClr val="black"/>
                </a:solidFill>
                <a:latin typeface="Arial"/>
                <a:ea typeface="メイリオ"/>
              </a:rPr>
              <a:t>・勤務間インターバル時間を設定して勤務割りを作成</a:t>
            </a:r>
          </a:p>
          <a:p>
            <a:pPr defTabSz="913851"/>
            <a:r>
              <a:rPr kumimoji="1" lang="ja-JP" altLang="en-US" sz="1199" dirty="0">
                <a:solidFill>
                  <a:prstClr val="black"/>
                </a:solidFill>
                <a:latin typeface="Arial"/>
                <a:ea typeface="メイリオ"/>
              </a:rPr>
              <a:t>・地域の診療所への紹介を推進する（患者を地域へ帰す）ことで、平均在院日数を減らす</a:t>
            </a:r>
          </a:p>
          <a:p>
            <a:pPr defTabSz="913851"/>
            <a:r>
              <a:rPr kumimoji="1" lang="ja-JP" altLang="en-US" sz="1199" dirty="0">
                <a:solidFill>
                  <a:prstClr val="black"/>
                </a:solidFill>
                <a:latin typeface="Arial"/>
                <a:ea typeface="メイリオ"/>
              </a:rPr>
              <a:t>・２次救急について輪番制を導入する（導入を目指し、地域の医療機関との意見交換を開始する）</a:t>
            </a:r>
          </a:p>
          <a:p>
            <a:pPr defTabSz="913851"/>
            <a:r>
              <a:rPr kumimoji="1" lang="ja-JP" altLang="en-US" sz="1199" dirty="0">
                <a:solidFill>
                  <a:prstClr val="black"/>
                </a:solidFill>
                <a:latin typeface="Arial"/>
                <a:ea typeface="メイリオ"/>
              </a:rPr>
              <a:t>・患者サポート窓口の設置により、患者から医師への問い合わせを減らし、医師の労働時間削減を図る</a:t>
            </a:r>
          </a:p>
          <a:p>
            <a:pPr defTabSz="913851"/>
            <a:r>
              <a:rPr kumimoji="1" lang="ja-JP" altLang="en-US" sz="1199" dirty="0">
                <a:solidFill>
                  <a:prstClr val="black"/>
                </a:solidFill>
                <a:latin typeface="Arial"/>
                <a:ea typeface="メイリオ"/>
              </a:rPr>
              <a:t>・患者の問診、患者・家族への説明をタブレット等を活用し、事前に医師事務作業補助者が医師の確認の上、説明資料等を準備等行う</a:t>
            </a:r>
          </a:p>
          <a:p>
            <a:pPr defTabSz="913851"/>
            <a:r>
              <a:rPr kumimoji="1" lang="ja-JP" altLang="en-US" sz="1199" dirty="0">
                <a:solidFill>
                  <a:prstClr val="black"/>
                </a:solidFill>
                <a:latin typeface="Arial"/>
                <a:ea typeface="メイリオ"/>
              </a:rPr>
              <a:t>　</a:t>
            </a:r>
            <a:r>
              <a:rPr kumimoji="1" lang="en-US" altLang="ja-JP" sz="1199" dirty="0">
                <a:solidFill>
                  <a:prstClr val="black"/>
                </a:solidFill>
                <a:latin typeface="Arial"/>
                <a:ea typeface="メイリオ"/>
              </a:rPr>
              <a:t>※</a:t>
            </a:r>
            <a:r>
              <a:rPr kumimoji="1" lang="ja-JP" altLang="en-US" sz="1199" dirty="0">
                <a:solidFill>
                  <a:prstClr val="black"/>
                </a:solidFill>
                <a:latin typeface="Arial"/>
                <a:ea typeface="メイリオ"/>
              </a:rPr>
              <a:t>開始・導入・強化等の時期　令和　　年　　月</a:t>
            </a:r>
          </a:p>
          <a:p>
            <a:pPr defTabSz="913851"/>
            <a:endParaRPr kumimoji="1" lang="ja-JP" altLang="en-US" sz="1399" dirty="0">
              <a:solidFill>
                <a:prstClr val="black"/>
              </a:solidFill>
              <a:latin typeface="Arial"/>
              <a:ea typeface="メイリオ"/>
            </a:endParaRPr>
          </a:p>
          <a:p>
            <a:pPr defTabSz="913851"/>
            <a:r>
              <a:rPr kumimoji="1" lang="en-US" altLang="ja-JP" sz="1399" dirty="0">
                <a:solidFill>
                  <a:prstClr val="black"/>
                </a:solidFill>
                <a:latin typeface="Arial"/>
                <a:ea typeface="メイリオ"/>
              </a:rPr>
              <a:t>※</a:t>
            </a:r>
            <a:r>
              <a:rPr kumimoji="1" lang="ja-JP" altLang="en-US" sz="1399" dirty="0">
                <a:solidFill>
                  <a:prstClr val="black"/>
                </a:solidFill>
                <a:latin typeface="Arial"/>
                <a:ea typeface="メイリオ"/>
              </a:rPr>
              <a:t>計画の実行に器具・備品・ソフトウエア（税込</a:t>
            </a:r>
            <a:r>
              <a:rPr kumimoji="1" lang="en-US" altLang="ja-JP" sz="1399" dirty="0">
                <a:solidFill>
                  <a:prstClr val="black"/>
                </a:solidFill>
                <a:latin typeface="Arial"/>
                <a:ea typeface="メイリオ"/>
              </a:rPr>
              <a:t>30</a:t>
            </a:r>
            <a:r>
              <a:rPr kumimoji="1" lang="ja-JP" altLang="en-US" sz="1399" dirty="0">
                <a:solidFill>
                  <a:prstClr val="black"/>
                </a:solidFill>
                <a:latin typeface="Arial"/>
                <a:ea typeface="メイリオ"/>
              </a:rPr>
              <a:t>万円以上のもの）を必要とする場合は別紙も記載し添付のこと</a:t>
            </a:r>
          </a:p>
        </p:txBody>
      </p:sp>
      <p:sp>
        <p:nvSpPr>
          <p:cNvPr id="12" name="正方形/長方形 11"/>
          <p:cNvSpPr/>
          <p:nvPr/>
        </p:nvSpPr>
        <p:spPr>
          <a:xfrm>
            <a:off x="128382" y="694450"/>
            <a:ext cx="9498962" cy="597283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851"/>
            <a:endParaRPr kumimoji="1" lang="ja-JP" altLang="en-US" sz="1799">
              <a:solidFill>
                <a:prstClr val="white"/>
              </a:solidFill>
              <a:latin typeface="Arial"/>
              <a:ea typeface="メイリオ"/>
            </a:endParaRPr>
          </a:p>
        </p:txBody>
      </p:sp>
    </p:spTree>
    <p:extLst>
      <p:ext uri="{BB962C8B-B14F-4D97-AF65-F5344CB8AC3E}">
        <p14:creationId xmlns:p14="http://schemas.microsoft.com/office/powerpoint/2010/main" val="28344476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テキスト ボックス 85"/>
          <p:cNvSpPr txBox="1"/>
          <p:nvPr/>
        </p:nvSpPr>
        <p:spPr>
          <a:xfrm>
            <a:off x="200344" y="118756"/>
            <a:ext cx="9427000" cy="461369"/>
          </a:xfrm>
          <a:prstGeom prst="rect">
            <a:avLst/>
          </a:prstGeom>
          <a:noFill/>
        </p:spPr>
        <p:txBody>
          <a:bodyPr wrap="square" rtlCol="0">
            <a:spAutoFit/>
          </a:bodyPr>
          <a:lstStyle/>
          <a:p>
            <a:pPr algn="ctr" defTabSz="913851">
              <a:defRPr/>
            </a:pPr>
            <a:r>
              <a:rPr kumimoji="1" lang="ja-JP" altLang="en-US" sz="2399"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医師及びその他の医療従事者の労働時間短縮に資する機器等　</a:t>
            </a:r>
            <a:endParaRPr kumimoji="1" lang="en-US" altLang="ja-JP" sz="2399"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3" name="正方形/長方形 72"/>
          <p:cNvSpPr/>
          <p:nvPr/>
        </p:nvSpPr>
        <p:spPr>
          <a:xfrm>
            <a:off x="1" y="536829"/>
            <a:ext cx="9910450" cy="85659"/>
          </a:xfrm>
          <a:prstGeom prst="rect">
            <a:avLst/>
          </a:prstGeom>
          <a:solidFill>
            <a:srgbClr val="92D050"/>
          </a:solidFill>
          <a:ln w="25400" cap="flat" cmpd="sng" algn="ctr">
            <a:noFill/>
            <a:prstDash val="solid"/>
          </a:ln>
          <a:effectLst/>
        </p:spPr>
        <p:txBody>
          <a:bodyPr lIns="82550" tIns="41279" rIns="82550" bIns="41279" rtlCol="0" anchor="ctr"/>
          <a:lstStyle/>
          <a:p>
            <a:pPr algn="ctr" defTabSz="825436">
              <a:defRPr/>
            </a:pPr>
            <a:endParaRPr kumimoji="1" lang="ja-JP" altLang="en-US" sz="1599" kern="0">
              <a:solidFill>
                <a:sysClr val="window" lastClr="FFFFFF"/>
              </a:solidFill>
              <a:latin typeface="Calibri"/>
              <a:ea typeface="ＭＳ Ｐゴシック" panose="020B0600070205080204" pitchFamily="50" charset="-128"/>
            </a:endParaRPr>
          </a:p>
        </p:txBody>
      </p:sp>
      <p:sp>
        <p:nvSpPr>
          <p:cNvPr id="2" name="正方形/長方形 1"/>
          <p:cNvSpPr/>
          <p:nvPr/>
        </p:nvSpPr>
        <p:spPr>
          <a:xfrm>
            <a:off x="78787" y="910335"/>
            <a:ext cx="4754881" cy="5628701"/>
          </a:xfrm>
          <a:prstGeom prst="rect">
            <a:avLst/>
          </a:prstGeom>
        </p:spPr>
        <p:txBody>
          <a:bodyPr wrap="square">
            <a:spAutoFit/>
          </a:bodyPr>
          <a:lstStyle/>
          <a:p>
            <a:pPr defTabSz="913851"/>
            <a:r>
              <a:rPr kumimoji="1" lang="ja-JP" altLang="en-US" sz="1199" dirty="0">
                <a:solidFill>
                  <a:prstClr val="black"/>
                </a:solidFill>
                <a:latin typeface="Arial"/>
                <a:ea typeface="メイリオ"/>
              </a:rPr>
              <a:t>別紙</a:t>
            </a:r>
          </a:p>
          <a:p>
            <a:pPr defTabSz="913851"/>
            <a:endParaRPr kumimoji="1" lang="ja-JP" altLang="en-US" sz="1199" dirty="0">
              <a:solidFill>
                <a:prstClr val="black"/>
              </a:solidFill>
              <a:latin typeface="Arial"/>
              <a:ea typeface="メイリオ"/>
            </a:endParaRPr>
          </a:p>
          <a:p>
            <a:pPr defTabSz="913851"/>
            <a:r>
              <a:rPr kumimoji="1" lang="ja-JP" altLang="en-US" sz="1199" dirty="0">
                <a:solidFill>
                  <a:prstClr val="black"/>
                </a:solidFill>
                <a:latin typeface="Arial"/>
                <a:ea typeface="メイリオ"/>
              </a:rPr>
              <a:t>器具・備品・ソフトウエアの取得等リスト</a:t>
            </a:r>
          </a:p>
          <a:p>
            <a:pPr defTabSz="913851"/>
            <a:r>
              <a:rPr kumimoji="1" lang="ja-JP" altLang="en-US" sz="1199" dirty="0">
                <a:solidFill>
                  <a:prstClr val="black"/>
                </a:solidFill>
                <a:latin typeface="Arial"/>
                <a:ea typeface="メイリオ"/>
              </a:rPr>
              <a:t>（税込</a:t>
            </a:r>
            <a:r>
              <a:rPr kumimoji="1" lang="en-US" altLang="ja-JP" sz="1199" dirty="0">
                <a:solidFill>
                  <a:prstClr val="black"/>
                </a:solidFill>
                <a:latin typeface="Arial"/>
                <a:ea typeface="メイリオ"/>
              </a:rPr>
              <a:t>30</a:t>
            </a:r>
            <a:r>
              <a:rPr kumimoji="1" lang="ja-JP" altLang="en-US" sz="1199" dirty="0">
                <a:solidFill>
                  <a:prstClr val="black"/>
                </a:solidFill>
                <a:latin typeface="Arial"/>
                <a:ea typeface="メイリオ"/>
              </a:rPr>
              <a:t>万円以上のもの）</a:t>
            </a:r>
          </a:p>
          <a:p>
            <a:pPr defTabSz="913851"/>
            <a:endParaRPr kumimoji="1" lang="ja-JP" altLang="en-US" sz="1199" dirty="0">
              <a:solidFill>
                <a:prstClr val="black"/>
              </a:solidFill>
              <a:latin typeface="Arial"/>
              <a:ea typeface="メイリオ"/>
            </a:endParaRPr>
          </a:p>
          <a:p>
            <a:pPr defTabSz="913851"/>
            <a:endParaRPr kumimoji="1" lang="ja-JP" altLang="en-US" sz="1199" dirty="0">
              <a:solidFill>
                <a:prstClr val="black"/>
              </a:solidFill>
              <a:latin typeface="Arial"/>
              <a:ea typeface="メイリオ"/>
            </a:endParaRPr>
          </a:p>
          <a:p>
            <a:pPr defTabSz="913851"/>
            <a:r>
              <a:rPr kumimoji="1" lang="ja-JP" altLang="en-US" sz="1199" dirty="0">
                <a:solidFill>
                  <a:prstClr val="black"/>
                </a:solidFill>
                <a:latin typeface="Arial"/>
                <a:ea typeface="メイリオ"/>
              </a:rPr>
              <a:t>（計画を実施していくうちに、新たに購入が必要となった場合等は、後日追加又は修正）</a:t>
            </a:r>
          </a:p>
          <a:p>
            <a:pPr defTabSz="913851"/>
            <a:r>
              <a:rPr kumimoji="1" lang="en-US" altLang="ja-JP" sz="1199" dirty="0">
                <a:solidFill>
                  <a:prstClr val="black"/>
                </a:solidFill>
                <a:latin typeface="Arial"/>
                <a:ea typeface="メイリオ"/>
              </a:rPr>
              <a:t>※ </a:t>
            </a:r>
            <a:r>
              <a:rPr kumimoji="1" lang="ja-JP" altLang="en-US" sz="1199" dirty="0">
                <a:solidFill>
                  <a:prstClr val="black"/>
                </a:solidFill>
                <a:latin typeface="Arial"/>
                <a:ea typeface="メイリオ"/>
              </a:rPr>
              <a:t>該当するものにチェック（リストにないものは適宜、加筆ください）</a:t>
            </a:r>
          </a:p>
          <a:p>
            <a:pPr defTabSz="913851"/>
            <a:r>
              <a:rPr kumimoji="1" lang="en-US" altLang="ja-JP" sz="1199" dirty="0">
                <a:solidFill>
                  <a:prstClr val="black"/>
                </a:solidFill>
                <a:latin typeface="Arial"/>
                <a:ea typeface="メイリオ"/>
              </a:rPr>
              <a:t>※ </a:t>
            </a:r>
            <a:r>
              <a:rPr kumimoji="1" lang="ja-JP" altLang="en-US" sz="1199" dirty="0">
                <a:solidFill>
                  <a:prstClr val="black"/>
                </a:solidFill>
                <a:latin typeface="Arial"/>
                <a:ea typeface="メイリオ"/>
              </a:rPr>
              <a:t>製品名等だけでは医師の労働時間削減の効果が明らかでないものについては、解説を</a:t>
            </a:r>
          </a:p>
          <a:p>
            <a:pPr defTabSz="913851"/>
            <a:r>
              <a:rPr kumimoji="1" lang="ja-JP" altLang="en-US" sz="1199" dirty="0">
                <a:solidFill>
                  <a:prstClr val="black"/>
                </a:solidFill>
                <a:latin typeface="Arial"/>
                <a:ea typeface="メイリオ"/>
              </a:rPr>
              <a:t>加えること</a:t>
            </a:r>
          </a:p>
          <a:p>
            <a:pPr defTabSz="913851"/>
            <a:endParaRPr kumimoji="1" lang="ja-JP" altLang="en-US" sz="1199" dirty="0">
              <a:solidFill>
                <a:prstClr val="black"/>
              </a:solidFill>
              <a:latin typeface="Arial"/>
              <a:ea typeface="メイリオ"/>
            </a:endParaRPr>
          </a:p>
          <a:p>
            <a:pPr defTabSz="913851"/>
            <a:r>
              <a:rPr kumimoji="1" lang="ja-JP" altLang="en-US" sz="1199" dirty="0">
                <a:solidFill>
                  <a:prstClr val="black"/>
                </a:solidFill>
                <a:latin typeface="Arial"/>
                <a:ea typeface="メイリオ"/>
              </a:rPr>
              <a:t>１．労働時間の管理の省力化・充実に資する勤務時間短縮用設備等</a:t>
            </a:r>
          </a:p>
          <a:p>
            <a:pPr defTabSz="913851"/>
            <a:r>
              <a:rPr kumimoji="1" lang="ja-JP" altLang="en-US" sz="1199" dirty="0">
                <a:solidFill>
                  <a:prstClr val="black"/>
                </a:solidFill>
                <a:latin typeface="Arial"/>
                <a:ea typeface="メイリオ"/>
              </a:rPr>
              <a:t>　（省力化）</a:t>
            </a:r>
          </a:p>
          <a:p>
            <a:pPr defTabSz="913851"/>
            <a:r>
              <a:rPr kumimoji="1" lang="ja-JP" altLang="en-US" sz="1199" dirty="0">
                <a:solidFill>
                  <a:prstClr val="black"/>
                </a:solidFill>
                <a:latin typeface="Arial"/>
                <a:ea typeface="メイリオ"/>
              </a:rPr>
              <a:t>  □</a:t>
            </a:r>
            <a:r>
              <a:rPr kumimoji="1" lang="en-US" altLang="ja-JP" sz="1199" dirty="0">
                <a:solidFill>
                  <a:prstClr val="black"/>
                </a:solidFill>
                <a:latin typeface="Arial"/>
                <a:ea typeface="メイリオ"/>
              </a:rPr>
              <a:t>IC</a:t>
            </a:r>
            <a:r>
              <a:rPr kumimoji="1" lang="ja-JP" altLang="en-US" sz="1199" dirty="0">
                <a:solidFill>
                  <a:prstClr val="black"/>
                </a:solidFill>
                <a:latin typeface="Arial"/>
                <a:ea typeface="メイリオ"/>
              </a:rPr>
              <a:t>カード管理の導入（製品名</a:t>
            </a:r>
            <a:endParaRPr kumimoji="1" lang="en-US" altLang="ja-JP" sz="1199" dirty="0">
              <a:solidFill>
                <a:prstClr val="black"/>
              </a:solidFill>
              <a:latin typeface="Arial"/>
              <a:ea typeface="メイリオ"/>
            </a:endParaRPr>
          </a:p>
          <a:p>
            <a:pPr defTabSz="913851"/>
            <a:r>
              <a:rPr kumimoji="1" lang="ja-JP" altLang="en-US" sz="1199" dirty="0">
                <a:solidFill>
                  <a:prstClr val="black"/>
                </a:solidFill>
                <a:latin typeface="Arial"/>
                <a:ea typeface="メイリオ"/>
              </a:rPr>
              <a:t>　</a:t>
            </a:r>
            <a:r>
              <a:rPr kumimoji="1" lang="en-US" altLang="ja-JP" sz="1199" dirty="0">
                <a:solidFill>
                  <a:prstClr val="black"/>
                </a:solidFill>
                <a:latin typeface="Arial"/>
                <a:ea typeface="メイリオ"/>
              </a:rPr>
              <a:t>:</a:t>
            </a:r>
            <a:r>
              <a:rPr kumimoji="1" lang="ja-JP" altLang="en-US" sz="1199" dirty="0">
                <a:solidFill>
                  <a:prstClr val="black"/>
                </a:solidFill>
                <a:latin typeface="Arial"/>
                <a:ea typeface="メイリオ"/>
              </a:rPr>
              <a:t>メーカー名　　　　　　　　　　　　　　　　　　　　　　）</a:t>
            </a:r>
          </a:p>
          <a:p>
            <a:pPr defTabSz="913851"/>
            <a:r>
              <a:rPr kumimoji="1" lang="ja-JP" altLang="en-US" sz="1199" dirty="0">
                <a:solidFill>
                  <a:prstClr val="black"/>
                </a:solidFill>
                <a:latin typeface="Arial"/>
                <a:ea typeface="メイリオ"/>
              </a:rPr>
              <a:t>  □タイムカードの導入（製品名</a:t>
            </a:r>
            <a:endParaRPr kumimoji="1" lang="en-US" altLang="ja-JP" sz="1199" dirty="0">
              <a:solidFill>
                <a:prstClr val="black"/>
              </a:solidFill>
              <a:latin typeface="Arial"/>
              <a:ea typeface="メイリオ"/>
            </a:endParaRPr>
          </a:p>
          <a:p>
            <a:pPr defTabSz="913851"/>
            <a:r>
              <a:rPr kumimoji="1" lang="ja-JP" altLang="en-US" sz="1199" dirty="0">
                <a:solidFill>
                  <a:prstClr val="black"/>
                </a:solidFill>
                <a:latin typeface="Arial"/>
                <a:ea typeface="メイリオ"/>
              </a:rPr>
              <a:t>　</a:t>
            </a:r>
            <a:r>
              <a:rPr kumimoji="1" lang="en-US" altLang="ja-JP" sz="1199" dirty="0">
                <a:solidFill>
                  <a:prstClr val="black"/>
                </a:solidFill>
                <a:latin typeface="Arial"/>
                <a:ea typeface="メイリオ"/>
              </a:rPr>
              <a:t>:</a:t>
            </a:r>
            <a:r>
              <a:rPr kumimoji="1" lang="ja-JP" altLang="en-US" sz="1199" dirty="0">
                <a:solidFill>
                  <a:prstClr val="black"/>
                </a:solidFill>
                <a:latin typeface="Arial"/>
                <a:ea typeface="メイリオ"/>
              </a:rPr>
              <a:t>メーカー名　　　　　　　　　　　　　　　　　　　　　　）</a:t>
            </a:r>
          </a:p>
          <a:p>
            <a:pPr defTabSz="913851"/>
            <a:r>
              <a:rPr kumimoji="1" lang="ja-JP" altLang="en-US" sz="1199" dirty="0">
                <a:solidFill>
                  <a:prstClr val="black"/>
                </a:solidFill>
                <a:latin typeface="Arial"/>
                <a:ea typeface="メイリオ"/>
              </a:rPr>
              <a:t>  □勤怠管理ソフトの導入（製品名</a:t>
            </a:r>
            <a:endParaRPr kumimoji="1" lang="en-US" altLang="ja-JP" sz="1199" dirty="0">
              <a:solidFill>
                <a:prstClr val="black"/>
              </a:solidFill>
              <a:latin typeface="Arial"/>
              <a:ea typeface="メイリオ"/>
            </a:endParaRPr>
          </a:p>
          <a:p>
            <a:pPr defTabSz="913851"/>
            <a:r>
              <a:rPr kumimoji="1" lang="ja-JP" altLang="en-US" sz="1199" dirty="0">
                <a:solidFill>
                  <a:prstClr val="black"/>
                </a:solidFill>
                <a:latin typeface="Arial"/>
                <a:ea typeface="メイリオ"/>
              </a:rPr>
              <a:t>　</a:t>
            </a:r>
            <a:r>
              <a:rPr kumimoji="1" lang="en-US" altLang="ja-JP" sz="1199" dirty="0">
                <a:solidFill>
                  <a:prstClr val="black"/>
                </a:solidFill>
                <a:latin typeface="Arial"/>
                <a:ea typeface="メイリオ"/>
              </a:rPr>
              <a:t>:</a:t>
            </a:r>
            <a:r>
              <a:rPr kumimoji="1" lang="ja-JP" altLang="en-US" sz="1199" dirty="0">
                <a:solidFill>
                  <a:prstClr val="black"/>
                </a:solidFill>
                <a:latin typeface="Arial"/>
                <a:ea typeface="メイリオ"/>
              </a:rPr>
              <a:t>メーカー名　　　　　　　　　　　　　　　　　　　　　　）</a:t>
            </a:r>
          </a:p>
          <a:p>
            <a:pPr defTabSz="913851"/>
            <a:r>
              <a:rPr kumimoji="1" lang="ja-JP" altLang="en-US" sz="1199" dirty="0">
                <a:solidFill>
                  <a:prstClr val="black"/>
                </a:solidFill>
                <a:latin typeface="Arial"/>
                <a:ea typeface="メイリオ"/>
              </a:rPr>
              <a:t>　（充実）</a:t>
            </a:r>
          </a:p>
          <a:p>
            <a:pPr defTabSz="913851"/>
            <a:r>
              <a:rPr kumimoji="1" lang="ja-JP" altLang="en-US" sz="1199" dirty="0">
                <a:solidFill>
                  <a:prstClr val="black"/>
                </a:solidFill>
                <a:latin typeface="Arial"/>
                <a:ea typeface="メイリオ"/>
              </a:rPr>
              <a:t>  □時間外に行う研鑽に関する取扱いの明確化</a:t>
            </a:r>
          </a:p>
          <a:p>
            <a:pPr defTabSz="913851"/>
            <a:r>
              <a:rPr kumimoji="1" lang="ja-JP" altLang="en-US" sz="1199" dirty="0">
                <a:solidFill>
                  <a:prstClr val="black"/>
                </a:solidFill>
                <a:latin typeface="Arial"/>
                <a:ea typeface="メイリオ"/>
              </a:rPr>
              <a:t>　　（製品名　　　　　　　　</a:t>
            </a:r>
            <a:r>
              <a:rPr kumimoji="1" lang="en-US" altLang="ja-JP" sz="1199" dirty="0">
                <a:solidFill>
                  <a:prstClr val="black"/>
                </a:solidFill>
                <a:latin typeface="Arial"/>
                <a:ea typeface="メイリオ"/>
              </a:rPr>
              <a:t>:</a:t>
            </a:r>
            <a:r>
              <a:rPr kumimoji="1" lang="ja-JP" altLang="en-US" sz="1199" dirty="0">
                <a:solidFill>
                  <a:prstClr val="black"/>
                </a:solidFill>
                <a:latin typeface="Arial"/>
                <a:ea typeface="メイリオ"/>
              </a:rPr>
              <a:t>メーカー名　　　　　　　　　）</a:t>
            </a:r>
          </a:p>
          <a:p>
            <a:pPr defTabSz="913851"/>
            <a:endParaRPr kumimoji="1" lang="ja-JP" altLang="en-US" sz="1199" dirty="0">
              <a:solidFill>
                <a:prstClr val="black"/>
              </a:solidFill>
              <a:latin typeface="Arial"/>
              <a:ea typeface="メイリオ"/>
            </a:endParaRPr>
          </a:p>
          <a:p>
            <a:pPr defTabSz="913851"/>
            <a:r>
              <a:rPr kumimoji="1" lang="ja-JP" altLang="en-US" sz="1199" dirty="0">
                <a:solidFill>
                  <a:prstClr val="black"/>
                </a:solidFill>
                <a:latin typeface="Arial"/>
                <a:ea typeface="メイリオ"/>
              </a:rPr>
              <a:t>２．医師の行う作業の省力化に資する勤務時間短縮用設備等</a:t>
            </a:r>
          </a:p>
          <a:p>
            <a:pPr defTabSz="913851"/>
            <a:r>
              <a:rPr kumimoji="1" lang="ja-JP" altLang="en-US" sz="1199" dirty="0">
                <a:solidFill>
                  <a:prstClr val="black"/>
                </a:solidFill>
                <a:latin typeface="Arial"/>
                <a:ea typeface="メイリオ"/>
              </a:rPr>
              <a:t>　□（製品名　　　　　　　　</a:t>
            </a:r>
            <a:r>
              <a:rPr kumimoji="1" lang="en-US" altLang="ja-JP" sz="1199" dirty="0">
                <a:solidFill>
                  <a:prstClr val="black"/>
                </a:solidFill>
                <a:latin typeface="Arial"/>
                <a:ea typeface="メイリオ"/>
              </a:rPr>
              <a:t>:</a:t>
            </a:r>
            <a:r>
              <a:rPr kumimoji="1" lang="ja-JP" altLang="en-US" sz="1199" dirty="0">
                <a:solidFill>
                  <a:prstClr val="black"/>
                </a:solidFill>
                <a:latin typeface="Arial"/>
                <a:ea typeface="メイリオ"/>
              </a:rPr>
              <a:t>メーカー名　　　　　　　　　）</a:t>
            </a:r>
          </a:p>
          <a:p>
            <a:pPr defTabSz="913851"/>
            <a:r>
              <a:rPr kumimoji="1" lang="ja-JP" altLang="en-US" sz="1199" dirty="0">
                <a:solidFill>
                  <a:prstClr val="black"/>
                </a:solidFill>
                <a:latin typeface="Arial"/>
                <a:ea typeface="メイリオ"/>
              </a:rPr>
              <a:t>     効果の説明（従来品より作動時間が○パーセント短縮、</a:t>
            </a:r>
            <a:r>
              <a:rPr kumimoji="1" lang="en-US" altLang="ja-JP" sz="1199" dirty="0" err="1">
                <a:solidFill>
                  <a:prstClr val="black"/>
                </a:solidFill>
                <a:latin typeface="Arial"/>
                <a:ea typeface="メイリオ"/>
              </a:rPr>
              <a:t>etc</a:t>
            </a:r>
            <a:r>
              <a:rPr kumimoji="1" lang="ja-JP" altLang="en-US" sz="1199" dirty="0">
                <a:solidFill>
                  <a:prstClr val="black"/>
                </a:solidFill>
                <a:latin typeface="Arial"/>
                <a:ea typeface="メイリオ"/>
              </a:rPr>
              <a:t>）</a:t>
            </a:r>
          </a:p>
        </p:txBody>
      </p:sp>
      <p:sp>
        <p:nvSpPr>
          <p:cNvPr id="6" name="正方形/長方形 5"/>
          <p:cNvSpPr/>
          <p:nvPr/>
        </p:nvSpPr>
        <p:spPr>
          <a:xfrm>
            <a:off x="5093749" y="910335"/>
            <a:ext cx="4744082" cy="5628701"/>
          </a:xfrm>
          <a:prstGeom prst="rect">
            <a:avLst/>
          </a:prstGeom>
        </p:spPr>
        <p:txBody>
          <a:bodyPr wrap="square">
            <a:spAutoFit/>
          </a:bodyPr>
          <a:lstStyle/>
          <a:p>
            <a:pPr defTabSz="913851"/>
            <a:endParaRPr kumimoji="1" lang="ja-JP" altLang="en-US" sz="1199" dirty="0">
              <a:solidFill>
                <a:prstClr val="black"/>
              </a:solidFill>
              <a:latin typeface="Arial"/>
              <a:ea typeface="メイリオ"/>
            </a:endParaRPr>
          </a:p>
          <a:p>
            <a:pPr defTabSz="913851"/>
            <a:r>
              <a:rPr kumimoji="1" lang="ja-JP" altLang="en-US" sz="1199" dirty="0">
                <a:solidFill>
                  <a:prstClr val="black"/>
                </a:solidFill>
                <a:latin typeface="Arial"/>
                <a:ea typeface="メイリオ"/>
              </a:rPr>
              <a:t>３．医師の診療行為を補助又は代行する勤務時間短縮用設備等</a:t>
            </a:r>
          </a:p>
          <a:p>
            <a:pPr defTabSz="913851"/>
            <a:r>
              <a:rPr kumimoji="1" lang="ja-JP" altLang="en-US" sz="1199" dirty="0">
                <a:solidFill>
                  <a:prstClr val="black"/>
                </a:solidFill>
                <a:latin typeface="Arial"/>
                <a:ea typeface="メイリオ"/>
              </a:rPr>
              <a:t>   □（製品名　　　　　　　　</a:t>
            </a:r>
            <a:r>
              <a:rPr kumimoji="1" lang="en-US" altLang="ja-JP" sz="1199" dirty="0">
                <a:solidFill>
                  <a:prstClr val="black"/>
                </a:solidFill>
                <a:latin typeface="Arial"/>
                <a:ea typeface="メイリオ"/>
              </a:rPr>
              <a:t>:</a:t>
            </a:r>
            <a:r>
              <a:rPr kumimoji="1" lang="ja-JP" altLang="en-US" sz="1199" dirty="0">
                <a:solidFill>
                  <a:prstClr val="black"/>
                </a:solidFill>
                <a:latin typeface="Arial"/>
                <a:ea typeface="メイリオ"/>
              </a:rPr>
              <a:t>メーカー名　　　　　　　　　）</a:t>
            </a:r>
          </a:p>
          <a:p>
            <a:pPr defTabSz="913851"/>
            <a:r>
              <a:rPr kumimoji="1" lang="ja-JP" altLang="en-US" sz="1199" dirty="0">
                <a:solidFill>
                  <a:prstClr val="black"/>
                </a:solidFill>
                <a:latin typeface="Arial"/>
                <a:ea typeface="メイリオ"/>
              </a:rPr>
              <a:t>     効果の説明（術野の拡大により処置の難易度が下がること等により、処置に要する時間が短縮するとともに、医療の質の向上によって患者の予後が改善し術後の診療時間等の縮減が可能となる </a:t>
            </a:r>
            <a:r>
              <a:rPr kumimoji="1" lang="en-US" altLang="ja-JP" sz="1199" dirty="0" err="1">
                <a:solidFill>
                  <a:prstClr val="black"/>
                </a:solidFill>
                <a:latin typeface="Arial"/>
                <a:ea typeface="メイリオ"/>
              </a:rPr>
              <a:t>etc</a:t>
            </a:r>
            <a:r>
              <a:rPr kumimoji="1" lang="ja-JP" altLang="en-US" sz="1199" dirty="0">
                <a:solidFill>
                  <a:prstClr val="black"/>
                </a:solidFill>
                <a:latin typeface="Arial"/>
                <a:ea typeface="メイリオ"/>
              </a:rPr>
              <a:t>）</a:t>
            </a:r>
          </a:p>
          <a:p>
            <a:pPr defTabSz="913851"/>
            <a:endParaRPr kumimoji="1" lang="ja-JP" altLang="en-US" sz="1199" dirty="0">
              <a:solidFill>
                <a:prstClr val="black"/>
              </a:solidFill>
              <a:latin typeface="Arial"/>
              <a:ea typeface="メイリオ"/>
            </a:endParaRPr>
          </a:p>
          <a:p>
            <a:pPr defTabSz="913851"/>
            <a:r>
              <a:rPr kumimoji="1" lang="ja-JP" altLang="en-US" sz="1199" dirty="0">
                <a:solidFill>
                  <a:prstClr val="black"/>
                </a:solidFill>
                <a:latin typeface="Arial"/>
                <a:ea typeface="メイリオ"/>
              </a:rPr>
              <a:t>４．遠隔医療を可能とする勤務時間短縮用設備等</a:t>
            </a:r>
          </a:p>
          <a:p>
            <a:pPr defTabSz="913851"/>
            <a:r>
              <a:rPr kumimoji="1" lang="ja-JP" altLang="en-US" sz="1199" dirty="0">
                <a:solidFill>
                  <a:prstClr val="black"/>
                </a:solidFill>
                <a:latin typeface="Arial"/>
                <a:ea typeface="メイリオ"/>
              </a:rPr>
              <a:t>   □（製品名　　　　　　　　</a:t>
            </a:r>
            <a:r>
              <a:rPr kumimoji="1" lang="en-US" altLang="ja-JP" sz="1199" dirty="0">
                <a:solidFill>
                  <a:prstClr val="black"/>
                </a:solidFill>
                <a:latin typeface="Arial"/>
                <a:ea typeface="メイリオ"/>
              </a:rPr>
              <a:t>:</a:t>
            </a:r>
            <a:r>
              <a:rPr kumimoji="1" lang="ja-JP" altLang="en-US" sz="1199" dirty="0">
                <a:solidFill>
                  <a:prstClr val="black"/>
                </a:solidFill>
                <a:latin typeface="Arial"/>
                <a:ea typeface="メイリオ"/>
              </a:rPr>
              <a:t>メーカー名　　　　　　　　　）</a:t>
            </a:r>
          </a:p>
          <a:p>
            <a:pPr defTabSz="913851"/>
            <a:r>
              <a:rPr kumimoji="1" lang="ja-JP" altLang="en-US" sz="1199" dirty="0">
                <a:solidFill>
                  <a:prstClr val="black"/>
                </a:solidFill>
                <a:latin typeface="Arial"/>
                <a:ea typeface="メイリオ"/>
              </a:rPr>
              <a:t>     効果の説明（医師が在院していなくとも、診療できるようになり、医師の待機時間を縮減／診療可能な医師が増え、一部の医師に集中していた負担を分散できる／往診にかかる時間が短縮できる </a:t>
            </a:r>
            <a:r>
              <a:rPr kumimoji="1" lang="en-US" altLang="ja-JP" sz="1199" dirty="0" err="1">
                <a:solidFill>
                  <a:prstClr val="black"/>
                </a:solidFill>
                <a:latin typeface="Arial"/>
                <a:ea typeface="メイリオ"/>
              </a:rPr>
              <a:t>etc</a:t>
            </a:r>
            <a:r>
              <a:rPr kumimoji="1" lang="ja-JP" altLang="en-US" sz="1199" dirty="0">
                <a:solidFill>
                  <a:prstClr val="black"/>
                </a:solidFill>
                <a:latin typeface="Arial"/>
                <a:ea typeface="メイリオ"/>
              </a:rPr>
              <a:t>）</a:t>
            </a:r>
          </a:p>
          <a:p>
            <a:pPr defTabSz="913851"/>
            <a:endParaRPr kumimoji="1" lang="ja-JP" altLang="en-US" sz="1199" dirty="0">
              <a:solidFill>
                <a:prstClr val="black"/>
              </a:solidFill>
              <a:latin typeface="Arial"/>
              <a:ea typeface="メイリオ"/>
            </a:endParaRPr>
          </a:p>
          <a:p>
            <a:pPr defTabSz="913851"/>
            <a:r>
              <a:rPr kumimoji="1" lang="ja-JP" altLang="en-US" sz="1199" dirty="0">
                <a:solidFill>
                  <a:prstClr val="black"/>
                </a:solidFill>
                <a:latin typeface="Arial"/>
                <a:ea typeface="メイリオ"/>
              </a:rPr>
              <a:t>５．チーム医療の推進等に資する勤務時間短縮用設備等</a:t>
            </a:r>
          </a:p>
          <a:p>
            <a:pPr defTabSz="913851"/>
            <a:r>
              <a:rPr kumimoji="1" lang="ja-JP" altLang="en-US" sz="1199" dirty="0">
                <a:solidFill>
                  <a:prstClr val="black"/>
                </a:solidFill>
                <a:latin typeface="Arial"/>
                <a:ea typeface="メイリオ"/>
              </a:rPr>
              <a:t>　　</a:t>
            </a:r>
            <a:r>
              <a:rPr kumimoji="1" lang="en-US" altLang="ja-JP" sz="1199" dirty="0">
                <a:solidFill>
                  <a:prstClr val="black"/>
                </a:solidFill>
                <a:latin typeface="Arial"/>
                <a:ea typeface="メイリオ"/>
              </a:rPr>
              <a:t>※</a:t>
            </a:r>
            <a:r>
              <a:rPr kumimoji="1" lang="ja-JP" altLang="en-US" sz="1199" dirty="0">
                <a:solidFill>
                  <a:prstClr val="black"/>
                </a:solidFill>
                <a:latin typeface="Arial"/>
                <a:ea typeface="メイリオ"/>
              </a:rPr>
              <a:t>医師の事務のタスク・シフト先である他職種の労働時間圧縮含む。</a:t>
            </a:r>
            <a:endParaRPr kumimoji="1" lang="en-US" altLang="ja-JP" sz="1199" dirty="0">
              <a:solidFill>
                <a:prstClr val="black"/>
              </a:solidFill>
              <a:latin typeface="Arial"/>
              <a:ea typeface="メイリオ"/>
            </a:endParaRPr>
          </a:p>
          <a:p>
            <a:pPr defTabSz="913851"/>
            <a:r>
              <a:rPr kumimoji="1" lang="ja-JP" altLang="en-US" sz="1199" dirty="0">
                <a:solidFill>
                  <a:prstClr val="black"/>
                </a:solidFill>
                <a:latin typeface="Arial"/>
                <a:ea typeface="メイリオ"/>
              </a:rPr>
              <a:t> □情報共有強化（製品名</a:t>
            </a:r>
            <a:endParaRPr kumimoji="1" lang="en-US" altLang="ja-JP" sz="1199" dirty="0">
              <a:solidFill>
                <a:prstClr val="black"/>
              </a:solidFill>
              <a:latin typeface="Arial"/>
              <a:ea typeface="メイリオ"/>
            </a:endParaRPr>
          </a:p>
          <a:p>
            <a:pPr defTabSz="913851"/>
            <a:r>
              <a:rPr kumimoji="1" lang="ja-JP" altLang="en-US" sz="1199" dirty="0">
                <a:solidFill>
                  <a:prstClr val="black"/>
                </a:solidFill>
                <a:latin typeface="Arial"/>
                <a:ea typeface="メイリオ"/>
              </a:rPr>
              <a:t>　</a:t>
            </a:r>
            <a:r>
              <a:rPr kumimoji="1" lang="en-US" altLang="ja-JP" sz="1199" dirty="0">
                <a:solidFill>
                  <a:prstClr val="black"/>
                </a:solidFill>
                <a:latin typeface="Arial"/>
                <a:ea typeface="メイリオ"/>
              </a:rPr>
              <a:t>:</a:t>
            </a:r>
            <a:r>
              <a:rPr kumimoji="1" lang="ja-JP" altLang="en-US" sz="1199" dirty="0">
                <a:solidFill>
                  <a:prstClr val="black"/>
                </a:solidFill>
                <a:latin typeface="Arial"/>
                <a:ea typeface="メイリオ"/>
              </a:rPr>
              <a:t>メーカー名　　　　　　　　　　　　　　　　　　　　　　）</a:t>
            </a:r>
          </a:p>
          <a:p>
            <a:pPr defTabSz="913851"/>
            <a:r>
              <a:rPr kumimoji="1" lang="ja-JP" altLang="en-US" sz="1199" dirty="0">
                <a:solidFill>
                  <a:prstClr val="black"/>
                </a:solidFill>
                <a:latin typeface="Arial"/>
                <a:ea typeface="メイリオ"/>
              </a:rPr>
              <a:t>　　　効果の説明（随時かつ全メンバー同時の情報共有を可能とし、情報共有に係る時間を圧縮）</a:t>
            </a:r>
          </a:p>
          <a:p>
            <a:pPr defTabSz="913851"/>
            <a:r>
              <a:rPr kumimoji="1" lang="ja-JP" altLang="en-US" sz="1199" dirty="0">
                <a:solidFill>
                  <a:prstClr val="black"/>
                </a:solidFill>
                <a:latin typeface="Arial"/>
                <a:ea typeface="メイリオ"/>
              </a:rPr>
              <a:t>　　□院内搬送用ロボット（製品名</a:t>
            </a:r>
            <a:endParaRPr kumimoji="1" lang="en-US" altLang="ja-JP" sz="1199" dirty="0">
              <a:solidFill>
                <a:prstClr val="black"/>
              </a:solidFill>
              <a:latin typeface="Arial"/>
              <a:ea typeface="メイリオ"/>
            </a:endParaRPr>
          </a:p>
          <a:p>
            <a:pPr defTabSz="913851"/>
            <a:r>
              <a:rPr kumimoji="1" lang="ja-JP" altLang="en-US" sz="1199" dirty="0">
                <a:solidFill>
                  <a:prstClr val="black"/>
                </a:solidFill>
                <a:latin typeface="Arial"/>
                <a:ea typeface="メイリオ"/>
              </a:rPr>
              <a:t>　</a:t>
            </a:r>
            <a:r>
              <a:rPr kumimoji="1" lang="en-US" altLang="ja-JP" sz="1199" dirty="0">
                <a:solidFill>
                  <a:prstClr val="black"/>
                </a:solidFill>
                <a:latin typeface="Arial"/>
                <a:ea typeface="メイリオ"/>
              </a:rPr>
              <a:t>:</a:t>
            </a:r>
            <a:r>
              <a:rPr kumimoji="1" lang="ja-JP" altLang="en-US" sz="1199" dirty="0">
                <a:solidFill>
                  <a:prstClr val="black"/>
                </a:solidFill>
                <a:latin typeface="Arial"/>
                <a:ea typeface="メイリオ"/>
              </a:rPr>
              <a:t>メーカー名　　　　　　　　　　　　　　　　　　　　　　）</a:t>
            </a:r>
          </a:p>
          <a:p>
            <a:pPr defTabSz="913851"/>
            <a:r>
              <a:rPr kumimoji="1" lang="ja-JP" altLang="en-US" sz="1199" dirty="0">
                <a:solidFill>
                  <a:prstClr val="black"/>
                </a:solidFill>
                <a:latin typeface="Arial"/>
                <a:ea typeface="メイリオ"/>
              </a:rPr>
              <a:t>　　□患者の離症センサー（製品名</a:t>
            </a:r>
            <a:endParaRPr kumimoji="1" lang="en-US" altLang="ja-JP" sz="1199" dirty="0">
              <a:solidFill>
                <a:prstClr val="black"/>
              </a:solidFill>
              <a:latin typeface="Arial"/>
              <a:ea typeface="メイリオ"/>
            </a:endParaRPr>
          </a:p>
          <a:p>
            <a:pPr defTabSz="913851"/>
            <a:r>
              <a:rPr kumimoji="1" lang="ja-JP" altLang="en-US" sz="1199" dirty="0">
                <a:solidFill>
                  <a:prstClr val="black"/>
                </a:solidFill>
                <a:latin typeface="Arial"/>
                <a:ea typeface="メイリオ"/>
              </a:rPr>
              <a:t>　</a:t>
            </a:r>
            <a:r>
              <a:rPr kumimoji="1" lang="en-US" altLang="ja-JP" sz="1199" dirty="0">
                <a:solidFill>
                  <a:prstClr val="black"/>
                </a:solidFill>
                <a:latin typeface="Arial"/>
                <a:ea typeface="メイリオ"/>
              </a:rPr>
              <a:t>:</a:t>
            </a:r>
            <a:r>
              <a:rPr kumimoji="1" lang="ja-JP" altLang="en-US" sz="1199" dirty="0">
                <a:solidFill>
                  <a:prstClr val="black"/>
                </a:solidFill>
                <a:latin typeface="Arial"/>
                <a:ea typeface="メイリオ"/>
              </a:rPr>
              <a:t>メーカー名　　　　　　　　　　　　　　　　　　　　　　）</a:t>
            </a:r>
          </a:p>
          <a:p>
            <a:pPr defTabSz="913851"/>
            <a:r>
              <a:rPr kumimoji="1" lang="en-US" altLang="ja-JP" sz="1199" dirty="0">
                <a:solidFill>
                  <a:prstClr val="black"/>
                </a:solidFill>
                <a:latin typeface="Arial"/>
                <a:ea typeface="メイリオ"/>
              </a:rPr>
              <a:t>6</a:t>
            </a:r>
            <a:r>
              <a:rPr kumimoji="1" lang="ja-JP" altLang="en-US" sz="1199" dirty="0" err="1">
                <a:solidFill>
                  <a:prstClr val="black"/>
                </a:solidFill>
                <a:latin typeface="Arial"/>
                <a:ea typeface="メイリオ"/>
              </a:rPr>
              <a:t>．</a:t>
            </a:r>
            <a:r>
              <a:rPr kumimoji="1" lang="ja-JP" altLang="en-US" sz="1199" dirty="0">
                <a:solidFill>
                  <a:prstClr val="black"/>
                </a:solidFill>
                <a:latin typeface="Arial"/>
                <a:ea typeface="メイリオ"/>
              </a:rPr>
              <a:t>その他（類型１～５において明示していない設備等）</a:t>
            </a:r>
          </a:p>
          <a:p>
            <a:pPr defTabSz="913851"/>
            <a:r>
              <a:rPr kumimoji="1" lang="en-US" altLang="ja-JP" sz="1199" dirty="0">
                <a:solidFill>
                  <a:prstClr val="black"/>
                </a:solidFill>
                <a:latin typeface="Arial"/>
                <a:ea typeface="メイリオ"/>
              </a:rPr>
              <a:t>※</a:t>
            </a:r>
            <a:r>
              <a:rPr kumimoji="1" lang="ja-JP" altLang="en-US" sz="1199" dirty="0">
                <a:solidFill>
                  <a:prstClr val="black"/>
                </a:solidFill>
                <a:latin typeface="Arial"/>
                <a:ea typeface="メイリオ"/>
              </a:rPr>
              <a:t>医師の労働時間の削減に資するメーカーによる３％以上の業務効率化に関する指標の表示等が必要（必須）（説明が記載されたパンフレット等を添付）</a:t>
            </a:r>
          </a:p>
        </p:txBody>
      </p:sp>
      <p:sp>
        <p:nvSpPr>
          <p:cNvPr id="7" name="正方形/長方形 6"/>
          <p:cNvSpPr/>
          <p:nvPr/>
        </p:nvSpPr>
        <p:spPr>
          <a:xfrm>
            <a:off x="56420" y="838374"/>
            <a:ext cx="4843810" cy="57569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851"/>
            <a:endParaRPr kumimoji="1" lang="ja-JP" altLang="en-US" sz="1799">
              <a:solidFill>
                <a:prstClr val="white"/>
              </a:solidFill>
              <a:latin typeface="Arial"/>
              <a:ea typeface="メイリオ"/>
            </a:endParaRPr>
          </a:p>
        </p:txBody>
      </p:sp>
      <p:sp>
        <p:nvSpPr>
          <p:cNvPr id="8" name="正方形/長方形 7"/>
          <p:cNvSpPr/>
          <p:nvPr/>
        </p:nvSpPr>
        <p:spPr>
          <a:xfrm>
            <a:off x="4983807" y="840219"/>
            <a:ext cx="4843810" cy="575510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851"/>
            <a:endParaRPr kumimoji="1" lang="ja-JP" altLang="en-US" sz="1799">
              <a:solidFill>
                <a:prstClr val="white"/>
              </a:solidFill>
              <a:latin typeface="Arial"/>
              <a:ea typeface="メイリオ"/>
            </a:endParaRPr>
          </a:p>
        </p:txBody>
      </p:sp>
    </p:spTree>
    <p:extLst>
      <p:ext uri="{BB962C8B-B14F-4D97-AF65-F5344CB8AC3E}">
        <p14:creationId xmlns:p14="http://schemas.microsoft.com/office/powerpoint/2010/main" val="28277756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テキスト ボックス 85"/>
          <p:cNvSpPr txBox="1"/>
          <p:nvPr/>
        </p:nvSpPr>
        <p:spPr>
          <a:xfrm>
            <a:off x="200344" y="118756"/>
            <a:ext cx="9427000" cy="461369"/>
          </a:xfrm>
          <a:prstGeom prst="rect">
            <a:avLst/>
          </a:prstGeom>
          <a:noFill/>
        </p:spPr>
        <p:txBody>
          <a:bodyPr wrap="square" rtlCol="0">
            <a:spAutoFit/>
          </a:bodyPr>
          <a:lstStyle/>
          <a:p>
            <a:pPr algn="ctr" defTabSz="913851">
              <a:defRPr/>
            </a:pPr>
            <a:r>
              <a:rPr kumimoji="1" lang="ja-JP" altLang="en-US" sz="2399"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医師及びその他の医療従事者の労働時間短縮に資する機器等　</a:t>
            </a:r>
            <a:endParaRPr kumimoji="1" lang="en-US" altLang="ja-JP" sz="2399"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3" name="正方形/長方形 72"/>
          <p:cNvSpPr/>
          <p:nvPr/>
        </p:nvSpPr>
        <p:spPr>
          <a:xfrm>
            <a:off x="1" y="536829"/>
            <a:ext cx="9910450" cy="85659"/>
          </a:xfrm>
          <a:prstGeom prst="rect">
            <a:avLst/>
          </a:prstGeom>
          <a:solidFill>
            <a:srgbClr val="92D050"/>
          </a:solidFill>
          <a:ln w="25400" cap="flat" cmpd="sng" algn="ctr">
            <a:noFill/>
            <a:prstDash val="solid"/>
          </a:ln>
          <a:effectLst/>
        </p:spPr>
        <p:txBody>
          <a:bodyPr lIns="82550" tIns="41279" rIns="82550" bIns="41279" rtlCol="0" anchor="ctr"/>
          <a:lstStyle/>
          <a:p>
            <a:pPr algn="ctr" defTabSz="825436">
              <a:defRPr/>
            </a:pPr>
            <a:endParaRPr kumimoji="1" lang="ja-JP" altLang="en-US" sz="1599" kern="0">
              <a:solidFill>
                <a:sysClr val="window" lastClr="FFFFFF"/>
              </a:solidFill>
              <a:latin typeface="Calibri"/>
              <a:ea typeface="ＭＳ Ｐゴシック" panose="020B0600070205080204" pitchFamily="50" charset="-128"/>
            </a:endParaRPr>
          </a:p>
        </p:txBody>
      </p:sp>
      <p:sp>
        <p:nvSpPr>
          <p:cNvPr id="2" name="正方形/長方形 1"/>
          <p:cNvSpPr/>
          <p:nvPr/>
        </p:nvSpPr>
        <p:spPr>
          <a:xfrm>
            <a:off x="200343" y="956105"/>
            <a:ext cx="9668102" cy="5444153"/>
          </a:xfrm>
          <a:prstGeom prst="rect">
            <a:avLst/>
          </a:prstGeom>
        </p:spPr>
        <p:txBody>
          <a:bodyPr wrap="square">
            <a:spAutoFit/>
          </a:bodyPr>
          <a:lstStyle/>
          <a:p>
            <a:pPr defTabSz="913851"/>
            <a:r>
              <a:rPr kumimoji="1" lang="ja-JP" altLang="en-US" sz="1199" dirty="0">
                <a:solidFill>
                  <a:prstClr val="black"/>
                </a:solidFill>
                <a:latin typeface="Arial"/>
                <a:ea typeface="メイリオ"/>
              </a:rPr>
              <a:t>・類型１～５において明示していない設備等については「従来の製品より３％以上の効率化を謳っていることを要件とする。比較対象の製品としては、当該勤務時間短縮用設備等の購入時から法定耐用年数を遡った時点での同一製造メーカーの製品とする」について、法定耐用年数５年の医療機器があり、２０１９年に購入するとした場合、２０１４年以前の旧モデルと比較になるのか。その場合、</a:t>
            </a:r>
            <a:r>
              <a:rPr kumimoji="1" lang="en-US" altLang="ja-JP" sz="1199" dirty="0">
                <a:solidFill>
                  <a:prstClr val="black"/>
                </a:solidFill>
                <a:latin typeface="Arial"/>
                <a:ea typeface="メイリオ"/>
              </a:rPr>
              <a:t>2000</a:t>
            </a:r>
            <a:r>
              <a:rPr kumimoji="1" lang="ja-JP" altLang="en-US" sz="1199" dirty="0">
                <a:solidFill>
                  <a:prstClr val="black"/>
                </a:solidFill>
                <a:latin typeface="Arial"/>
                <a:ea typeface="メイリオ"/>
              </a:rPr>
              <a:t>年、</a:t>
            </a:r>
            <a:r>
              <a:rPr kumimoji="1" lang="en-US" altLang="ja-JP" sz="1199" dirty="0">
                <a:solidFill>
                  <a:prstClr val="black"/>
                </a:solidFill>
                <a:latin typeface="Arial"/>
                <a:ea typeface="メイリオ"/>
              </a:rPr>
              <a:t>2010</a:t>
            </a:r>
            <a:r>
              <a:rPr kumimoji="1" lang="ja-JP" altLang="en-US" sz="1199" dirty="0">
                <a:solidFill>
                  <a:prstClr val="black"/>
                </a:solidFill>
                <a:latin typeface="Arial"/>
                <a:ea typeface="メイリオ"/>
              </a:rPr>
              <a:t>年にモデルチェンジの機器について</a:t>
            </a:r>
            <a:r>
              <a:rPr kumimoji="1" lang="en-US" altLang="ja-JP" sz="1199" dirty="0">
                <a:solidFill>
                  <a:prstClr val="black"/>
                </a:solidFill>
                <a:latin typeface="Arial"/>
                <a:ea typeface="メイリオ"/>
              </a:rPr>
              <a:t>2010</a:t>
            </a:r>
            <a:r>
              <a:rPr kumimoji="1" lang="ja-JP" altLang="en-US" sz="1199" dirty="0">
                <a:solidFill>
                  <a:prstClr val="black"/>
                </a:solidFill>
                <a:latin typeface="Arial"/>
                <a:ea typeface="メイリオ"/>
              </a:rPr>
              <a:t>年モデルを購入する際、</a:t>
            </a:r>
            <a:r>
              <a:rPr kumimoji="1" lang="en-US" altLang="ja-JP" sz="1199" dirty="0">
                <a:solidFill>
                  <a:prstClr val="black"/>
                </a:solidFill>
                <a:latin typeface="Arial"/>
                <a:ea typeface="メイリオ"/>
              </a:rPr>
              <a:t>2000</a:t>
            </a:r>
            <a:r>
              <a:rPr kumimoji="1" lang="ja-JP" altLang="en-US" sz="1199" dirty="0">
                <a:solidFill>
                  <a:prstClr val="black"/>
                </a:solidFill>
                <a:latin typeface="Arial"/>
                <a:ea typeface="メイリオ"/>
              </a:rPr>
              <a:t>年モデルと比較するのか。</a:t>
            </a:r>
          </a:p>
          <a:p>
            <a:pPr defTabSz="913851"/>
            <a:r>
              <a:rPr kumimoji="1" lang="ja-JP" altLang="en-US" sz="1199" dirty="0">
                <a:solidFill>
                  <a:prstClr val="black"/>
                </a:solidFill>
                <a:latin typeface="Arial"/>
                <a:ea typeface="メイリオ"/>
              </a:rPr>
              <a:t>⇒新たに購入するものと、２０１４年時点でのモデルと比較（</a:t>
            </a:r>
            <a:r>
              <a:rPr kumimoji="1" lang="en-US" altLang="ja-JP" sz="1199" dirty="0">
                <a:solidFill>
                  <a:prstClr val="black"/>
                </a:solidFill>
                <a:latin typeface="Arial"/>
                <a:ea typeface="メイリオ"/>
              </a:rPr>
              <a:t>2014</a:t>
            </a:r>
            <a:r>
              <a:rPr kumimoji="1" lang="ja-JP" altLang="en-US" sz="1199" dirty="0">
                <a:solidFill>
                  <a:prstClr val="black"/>
                </a:solidFill>
                <a:latin typeface="Arial"/>
                <a:ea typeface="メイリオ"/>
              </a:rPr>
              <a:t>時点から性能が向上しているか）</a:t>
            </a:r>
          </a:p>
          <a:p>
            <a:pPr defTabSz="913851"/>
            <a:endParaRPr kumimoji="1" lang="en-US" altLang="ja-JP" sz="800" dirty="0">
              <a:solidFill>
                <a:prstClr val="black"/>
              </a:solidFill>
              <a:latin typeface="Arial"/>
              <a:ea typeface="メイリオ"/>
            </a:endParaRPr>
          </a:p>
          <a:p>
            <a:pPr defTabSz="913851"/>
            <a:r>
              <a:rPr kumimoji="1" lang="ja-JP" altLang="en-US" sz="1199" dirty="0">
                <a:solidFill>
                  <a:prstClr val="black"/>
                </a:solidFill>
                <a:latin typeface="Arial"/>
                <a:ea typeface="メイリオ"/>
              </a:rPr>
              <a:t>・</a:t>
            </a:r>
            <a:r>
              <a:rPr kumimoji="1" lang="en-US" altLang="ja-JP" sz="1199" dirty="0">
                <a:solidFill>
                  <a:prstClr val="black"/>
                </a:solidFill>
                <a:latin typeface="Arial"/>
                <a:ea typeface="メイリオ"/>
              </a:rPr>
              <a:t>2013</a:t>
            </a:r>
            <a:r>
              <a:rPr kumimoji="1" lang="ja-JP" altLang="en-US" sz="1199" dirty="0">
                <a:solidFill>
                  <a:prstClr val="black"/>
                </a:solidFill>
                <a:latin typeface="Arial"/>
                <a:ea typeface="メイリオ"/>
              </a:rPr>
              <a:t>年、</a:t>
            </a:r>
            <a:r>
              <a:rPr kumimoji="1" lang="en-US" altLang="ja-JP" sz="1199" dirty="0">
                <a:solidFill>
                  <a:prstClr val="black"/>
                </a:solidFill>
                <a:latin typeface="Arial"/>
                <a:ea typeface="メイリオ"/>
              </a:rPr>
              <a:t>2015</a:t>
            </a:r>
            <a:r>
              <a:rPr kumimoji="1" lang="ja-JP" altLang="en-US" sz="1199" dirty="0">
                <a:solidFill>
                  <a:prstClr val="black"/>
                </a:solidFill>
                <a:latin typeface="Arial"/>
                <a:ea typeface="メイリオ"/>
              </a:rPr>
              <a:t>年、</a:t>
            </a:r>
            <a:r>
              <a:rPr kumimoji="1" lang="en-US" altLang="ja-JP" sz="1199" dirty="0">
                <a:solidFill>
                  <a:prstClr val="black"/>
                </a:solidFill>
                <a:latin typeface="Arial"/>
                <a:ea typeface="メイリオ"/>
              </a:rPr>
              <a:t>2017</a:t>
            </a:r>
            <a:r>
              <a:rPr kumimoji="1" lang="ja-JP" altLang="en-US" sz="1199" dirty="0">
                <a:solidFill>
                  <a:prstClr val="black"/>
                </a:solidFill>
                <a:latin typeface="Arial"/>
                <a:ea typeface="メイリオ"/>
              </a:rPr>
              <a:t>年にモデルチェンジ、</a:t>
            </a:r>
            <a:r>
              <a:rPr kumimoji="1" lang="en-US" altLang="ja-JP" sz="1199" dirty="0">
                <a:solidFill>
                  <a:prstClr val="black"/>
                </a:solidFill>
                <a:latin typeface="Arial"/>
                <a:ea typeface="メイリオ"/>
              </a:rPr>
              <a:t>2017</a:t>
            </a:r>
            <a:r>
              <a:rPr kumimoji="1" lang="ja-JP" altLang="en-US" sz="1199" dirty="0">
                <a:solidFill>
                  <a:prstClr val="black"/>
                </a:solidFill>
                <a:latin typeface="Arial"/>
                <a:ea typeface="メイリオ"/>
              </a:rPr>
              <a:t>年モデル購入する場合は３世代前の</a:t>
            </a:r>
            <a:r>
              <a:rPr kumimoji="1" lang="en-US" altLang="ja-JP" sz="1199" dirty="0">
                <a:solidFill>
                  <a:prstClr val="black"/>
                </a:solidFill>
                <a:latin typeface="Arial"/>
                <a:ea typeface="メイリオ"/>
              </a:rPr>
              <a:t>2013</a:t>
            </a:r>
            <a:r>
              <a:rPr kumimoji="1" lang="ja-JP" altLang="en-US" sz="1199" dirty="0">
                <a:solidFill>
                  <a:prstClr val="black"/>
                </a:solidFill>
                <a:latin typeface="Arial"/>
                <a:ea typeface="メイリオ"/>
              </a:rPr>
              <a:t>年モデルと比較するのか。</a:t>
            </a:r>
          </a:p>
          <a:p>
            <a:pPr defTabSz="913851"/>
            <a:r>
              <a:rPr kumimoji="1" lang="ja-JP" altLang="en-US" sz="1199" dirty="0">
                <a:solidFill>
                  <a:prstClr val="black"/>
                </a:solidFill>
                <a:latin typeface="Arial"/>
                <a:ea typeface="メイリオ"/>
              </a:rPr>
              <a:t>⇒そのとおり</a:t>
            </a:r>
          </a:p>
          <a:p>
            <a:pPr defTabSz="913851"/>
            <a:endParaRPr kumimoji="1" lang="en-US" altLang="ja-JP" sz="800" dirty="0">
              <a:solidFill>
                <a:prstClr val="black"/>
              </a:solidFill>
              <a:latin typeface="Arial"/>
              <a:ea typeface="メイリオ"/>
            </a:endParaRPr>
          </a:p>
          <a:p>
            <a:pPr defTabSz="913851"/>
            <a:r>
              <a:rPr kumimoji="1" lang="ja-JP" altLang="en-US" sz="1199" dirty="0">
                <a:solidFill>
                  <a:prstClr val="black"/>
                </a:solidFill>
                <a:latin typeface="Arial"/>
                <a:ea typeface="メイリオ"/>
              </a:rPr>
              <a:t>・類型１～５において明示していない設備等については「３％以上の効率化を謳っていることを要件」としているが、効果をうたっていない製品は対象外か。</a:t>
            </a:r>
          </a:p>
          <a:p>
            <a:pPr defTabSz="913851"/>
            <a:r>
              <a:rPr kumimoji="1" lang="ja-JP" altLang="en-US" sz="1199" dirty="0">
                <a:solidFill>
                  <a:prstClr val="black"/>
                </a:solidFill>
                <a:latin typeface="Arial"/>
                <a:ea typeface="メイリオ"/>
              </a:rPr>
              <a:t>⇒そのとおり。ただし、学術論文等でその効果が示されているものであれば、代替可能であり、メーカーや医療機関がそれを説明する文書を添付すれば対象となる。</a:t>
            </a:r>
            <a:endParaRPr kumimoji="1" lang="en-US" altLang="ja-JP" sz="1199" dirty="0">
              <a:solidFill>
                <a:prstClr val="black"/>
              </a:solidFill>
              <a:latin typeface="Arial"/>
              <a:ea typeface="メイリオ"/>
            </a:endParaRPr>
          </a:p>
          <a:p>
            <a:pPr defTabSz="913851"/>
            <a:endParaRPr kumimoji="1" lang="en-US" altLang="ja-JP" sz="800" dirty="0">
              <a:solidFill>
                <a:prstClr val="black"/>
              </a:solidFill>
              <a:latin typeface="Arial"/>
              <a:ea typeface="メイリオ"/>
            </a:endParaRPr>
          </a:p>
          <a:p>
            <a:pPr defTabSz="913851"/>
            <a:r>
              <a:rPr kumimoji="1" lang="ja-JP" altLang="en-US" sz="1199" dirty="0">
                <a:solidFill>
                  <a:prstClr val="black"/>
                </a:solidFill>
                <a:latin typeface="Arial"/>
                <a:ea typeface="メイリオ"/>
              </a:rPr>
              <a:t>・電子カルテなどを導入する際には、複数の機器を組み合わせて導入しなければ計画に記載する効果を得られないことが想定されるが、その場合はどのような計画になるのか。</a:t>
            </a:r>
          </a:p>
          <a:p>
            <a:pPr defTabSz="913851"/>
            <a:r>
              <a:rPr kumimoji="1" lang="ja-JP" altLang="en-US" sz="1199" dirty="0">
                <a:solidFill>
                  <a:prstClr val="black"/>
                </a:solidFill>
                <a:latin typeface="Arial"/>
                <a:ea typeface="メイリオ"/>
              </a:rPr>
              <a:t>⇒通常、１組又は１式で購入するような機器については、「１組又は１式」という購入方法で差し支えない。このため、計画にも、導入する機器については「１式」等と記載することになる。</a:t>
            </a:r>
          </a:p>
          <a:p>
            <a:pPr defTabSz="913851"/>
            <a:endParaRPr kumimoji="1" lang="en-US" altLang="ja-JP" sz="800" dirty="0">
              <a:solidFill>
                <a:prstClr val="black"/>
              </a:solidFill>
              <a:latin typeface="Arial"/>
              <a:ea typeface="メイリオ"/>
            </a:endParaRPr>
          </a:p>
          <a:p>
            <a:pPr defTabSz="913851"/>
            <a:r>
              <a:rPr kumimoji="1" lang="ja-JP" altLang="en-US" sz="1199" dirty="0">
                <a:solidFill>
                  <a:prstClr val="black"/>
                </a:solidFill>
                <a:latin typeface="Arial"/>
                <a:ea typeface="メイリオ"/>
              </a:rPr>
              <a:t>・特別償却の税制優遇を受けられる設備等は、中古で取得したものも対象になるのか。</a:t>
            </a:r>
          </a:p>
          <a:p>
            <a:pPr defTabSz="913851"/>
            <a:r>
              <a:rPr kumimoji="1" lang="ja-JP" altLang="en-US" sz="1199" dirty="0">
                <a:solidFill>
                  <a:prstClr val="black"/>
                </a:solidFill>
                <a:latin typeface="Arial"/>
                <a:ea typeface="メイリオ"/>
              </a:rPr>
              <a:t>⇒中古は対象外。</a:t>
            </a:r>
          </a:p>
          <a:p>
            <a:pPr defTabSz="913851"/>
            <a:endParaRPr kumimoji="1" lang="en-US" altLang="ja-JP" sz="800" dirty="0">
              <a:solidFill>
                <a:prstClr val="black"/>
              </a:solidFill>
              <a:latin typeface="Arial"/>
              <a:ea typeface="メイリオ"/>
            </a:endParaRPr>
          </a:p>
          <a:p>
            <a:pPr defTabSz="913851"/>
            <a:r>
              <a:rPr kumimoji="1" lang="ja-JP" altLang="en-US" sz="1199" dirty="0">
                <a:solidFill>
                  <a:prstClr val="black"/>
                </a:solidFill>
                <a:latin typeface="Arial"/>
                <a:ea typeface="メイリオ"/>
              </a:rPr>
              <a:t>・ＣＴ、ＭＲＩなどは、既存の高額医療機器の特別償却制度にもあるが、勤務時間短縮用設備等として取得した場合は１２％ではなく１５％の償却率が適用されるのか。</a:t>
            </a:r>
          </a:p>
          <a:p>
            <a:pPr defTabSz="913851"/>
            <a:r>
              <a:rPr kumimoji="1" lang="ja-JP" altLang="en-US" sz="1199" dirty="0">
                <a:solidFill>
                  <a:prstClr val="black"/>
                </a:solidFill>
                <a:latin typeface="Arial"/>
                <a:ea typeface="メイリオ"/>
              </a:rPr>
              <a:t>⇒通常の高額医療機器の特別償却として取り扱う場合には１２％の償却率が適用され、１５％の償却率は適用されないが、勤務時間短縮用設備等として医師勤務時間短縮計画に記載され、今般の税制上の手続きが行われる場合には１５％の償却率が適用される。ただし、１２％の償却率を併用することはできない。</a:t>
            </a:r>
          </a:p>
          <a:p>
            <a:pPr defTabSz="913851"/>
            <a:endParaRPr kumimoji="1" lang="en-US" altLang="ja-JP" sz="800" dirty="0">
              <a:solidFill>
                <a:prstClr val="black"/>
              </a:solidFill>
              <a:latin typeface="Arial"/>
              <a:ea typeface="メイリオ"/>
            </a:endParaRPr>
          </a:p>
          <a:p>
            <a:pPr defTabSz="913851"/>
            <a:r>
              <a:rPr kumimoji="1" lang="ja-JP" altLang="en-US" sz="1199" dirty="0">
                <a:solidFill>
                  <a:prstClr val="black"/>
                </a:solidFill>
                <a:latin typeface="Arial"/>
                <a:ea typeface="メイリオ"/>
              </a:rPr>
              <a:t>・何らかの補助金等を活用したものであっても対象となるのか。</a:t>
            </a:r>
          </a:p>
          <a:p>
            <a:pPr defTabSz="913851"/>
            <a:r>
              <a:rPr kumimoji="1" lang="ja-JP" altLang="en-US" sz="1199" dirty="0">
                <a:solidFill>
                  <a:prstClr val="black"/>
                </a:solidFill>
                <a:latin typeface="Arial"/>
                <a:ea typeface="メイリオ"/>
              </a:rPr>
              <a:t>⇒何らかの補助金等を活用したものであっても対象になるが、通常、会計基準によって、購入金額から補助金分を差し引いた、いわゆる圧縮記帳方式等で当該法人の財務諸表が作成されるため、補助金が充てられている部分に対して税制優遇が適用されることはない。</a:t>
            </a:r>
          </a:p>
        </p:txBody>
      </p:sp>
      <p:sp>
        <p:nvSpPr>
          <p:cNvPr id="3" name="テキスト ボックス 2"/>
          <p:cNvSpPr txBox="1"/>
          <p:nvPr/>
        </p:nvSpPr>
        <p:spPr>
          <a:xfrm>
            <a:off x="0" y="622489"/>
            <a:ext cx="991924" cy="383345"/>
          </a:xfrm>
          <a:prstGeom prst="rect">
            <a:avLst/>
          </a:prstGeom>
          <a:noFill/>
        </p:spPr>
        <p:txBody>
          <a:bodyPr wrap="square" rtlCol="0">
            <a:spAutoFit/>
          </a:bodyPr>
          <a:lstStyle/>
          <a:p>
            <a:pPr defTabSz="913851"/>
            <a:r>
              <a:rPr kumimoji="1" lang="ja-JP" altLang="en-US" sz="1799" dirty="0">
                <a:solidFill>
                  <a:prstClr val="black"/>
                </a:solidFill>
                <a:latin typeface="Arial"/>
                <a:ea typeface="メイリオ"/>
              </a:rPr>
              <a:t>Ｑ＆Ａ</a:t>
            </a:r>
          </a:p>
        </p:txBody>
      </p:sp>
    </p:spTree>
    <p:extLst>
      <p:ext uri="{BB962C8B-B14F-4D97-AF65-F5344CB8AC3E}">
        <p14:creationId xmlns:p14="http://schemas.microsoft.com/office/powerpoint/2010/main" val="24282228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角丸四角形 36"/>
          <p:cNvSpPr/>
          <p:nvPr/>
        </p:nvSpPr>
        <p:spPr>
          <a:xfrm>
            <a:off x="199993" y="969242"/>
            <a:ext cx="2140630" cy="5036008"/>
          </a:xfrm>
          <a:prstGeom prst="roundRect">
            <a:avLst/>
          </a:prstGeom>
        </p:spPr>
        <p:style>
          <a:lnRef idx="2">
            <a:schemeClr val="accent6"/>
          </a:lnRef>
          <a:fillRef idx="1">
            <a:schemeClr val="lt1"/>
          </a:fillRef>
          <a:effectRef idx="0">
            <a:schemeClr val="accent6"/>
          </a:effectRef>
          <a:fontRef idx="minor">
            <a:schemeClr val="dk1"/>
          </a:fontRef>
        </p:style>
        <p:txBody>
          <a:bodyPr rtlCol="0" anchor="t" anchorCtr="0"/>
          <a:lstStyle/>
          <a:p>
            <a:pPr algn="ctr"/>
            <a:r>
              <a:rPr kumimoji="1" lang="ja-JP" altLang="en-US" sz="2399" b="1" dirty="0"/>
              <a:t>医療法人等</a:t>
            </a:r>
          </a:p>
        </p:txBody>
      </p:sp>
      <p:sp>
        <p:nvSpPr>
          <p:cNvPr id="5" name="角丸四角形 4"/>
          <p:cNvSpPr/>
          <p:nvPr/>
        </p:nvSpPr>
        <p:spPr>
          <a:xfrm>
            <a:off x="5343775" y="1174052"/>
            <a:ext cx="4129643" cy="4989498"/>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t" anchorCtr="0"/>
          <a:lstStyle/>
          <a:p>
            <a:endParaRPr kumimoji="1" lang="ja-JP" altLang="en-US" sz="1799" dirty="0"/>
          </a:p>
        </p:txBody>
      </p:sp>
      <p:sp>
        <p:nvSpPr>
          <p:cNvPr id="2" name="タイトル 1"/>
          <p:cNvSpPr>
            <a:spLocks noGrp="1"/>
          </p:cNvSpPr>
          <p:nvPr>
            <p:ph type="title"/>
          </p:nvPr>
        </p:nvSpPr>
        <p:spPr>
          <a:xfrm>
            <a:off x="199993" y="190614"/>
            <a:ext cx="2213446" cy="471283"/>
          </a:xfrm>
        </p:spPr>
        <p:txBody>
          <a:bodyPr>
            <a:normAutofit/>
          </a:bodyPr>
          <a:lstStyle/>
          <a:p>
            <a:r>
              <a:rPr lang="ja-JP" altLang="en-US" sz="2399" b="1" dirty="0">
                <a:latin typeface="ＤＨＰ特太ゴシック体" panose="020B0500000000000000" pitchFamily="50" charset="-128"/>
                <a:ea typeface="ＤＨＰ特太ゴシック体" panose="020B0500000000000000" pitchFamily="50" charset="-128"/>
              </a:rPr>
              <a:t>働き方税制　</a:t>
            </a:r>
          </a:p>
        </p:txBody>
      </p:sp>
      <p:sp>
        <p:nvSpPr>
          <p:cNvPr id="4" name="角丸四角形 3"/>
          <p:cNvSpPr/>
          <p:nvPr/>
        </p:nvSpPr>
        <p:spPr>
          <a:xfrm>
            <a:off x="344268" y="1447983"/>
            <a:ext cx="1953028" cy="4433732"/>
          </a:xfrm>
          <a:prstGeom prst="roundRect">
            <a:avLst/>
          </a:prstGeom>
        </p:spPr>
        <p:style>
          <a:lnRef idx="2">
            <a:schemeClr val="accent6"/>
          </a:lnRef>
          <a:fillRef idx="1">
            <a:schemeClr val="lt1"/>
          </a:fillRef>
          <a:effectRef idx="0">
            <a:schemeClr val="accent6"/>
          </a:effectRef>
          <a:fontRef idx="minor">
            <a:schemeClr val="dk1"/>
          </a:fontRef>
        </p:style>
        <p:txBody>
          <a:bodyPr rtlCol="0" anchor="t" anchorCtr="0"/>
          <a:lstStyle/>
          <a:p>
            <a:pPr algn="ctr"/>
            <a:endParaRPr kumimoji="1" lang="en-US" altLang="ja-JP" sz="1799" dirty="0"/>
          </a:p>
          <a:p>
            <a:pPr algn="ctr"/>
            <a:r>
              <a:rPr kumimoji="1" lang="ja-JP" altLang="en-US" sz="2399" b="1" dirty="0"/>
              <a:t>医療機関</a:t>
            </a:r>
          </a:p>
        </p:txBody>
      </p:sp>
      <p:sp>
        <p:nvSpPr>
          <p:cNvPr id="12" name="右矢印 11"/>
          <p:cNvSpPr/>
          <p:nvPr/>
        </p:nvSpPr>
        <p:spPr>
          <a:xfrm>
            <a:off x="2181745" y="2057040"/>
            <a:ext cx="3394446" cy="591910"/>
          </a:xfrm>
          <a:prstGeom prst="rightArrow">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199" dirty="0">
                <a:solidFill>
                  <a:schemeClr val="tx1"/>
                </a:solidFill>
              </a:rPr>
              <a:t>①計画書作成</a:t>
            </a:r>
          </a:p>
        </p:txBody>
      </p:sp>
      <p:sp>
        <p:nvSpPr>
          <p:cNvPr id="14" name="左矢印 13"/>
          <p:cNvSpPr/>
          <p:nvPr/>
        </p:nvSpPr>
        <p:spPr>
          <a:xfrm>
            <a:off x="2187871" y="2879635"/>
            <a:ext cx="3388320" cy="591806"/>
          </a:xfrm>
          <a:prstGeom prst="leftArrow">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199" dirty="0">
                <a:solidFill>
                  <a:schemeClr val="tx1"/>
                </a:solidFill>
              </a:rPr>
              <a:t>②計画の助言（計画書返却）</a:t>
            </a:r>
          </a:p>
        </p:txBody>
      </p:sp>
      <p:sp>
        <p:nvSpPr>
          <p:cNvPr id="15" name="右矢印 14"/>
          <p:cNvSpPr/>
          <p:nvPr/>
        </p:nvSpPr>
        <p:spPr>
          <a:xfrm>
            <a:off x="2340622" y="3972802"/>
            <a:ext cx="1458290" cy="3781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799"/>
          </a:p>
        </p:txBody>
      </p:sp>
      <p:sp>
        <p:nvSpPr>
          <p:cNvPr id="16" name="正方形/長方形 15"/>
          <p:cNvSpPr/>
          <p:nvPr/>
        </p:nvSpPr>
        <p:spPr>
          <a:xfrm flipH="1">
            <a:off x="3818961" y="3801360"/>
            <a:ext cx="983990" cy="1075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99" dirty="0"/>
              <a:t>法人を</a:t>
            </a:r>
            <a:endParaRPr kumimoji="1" lang="en-US" altLang="ja-JP" sz="1199" dirty="0"/>
          </a:p>
          <a:p>
            <a:pPr algn="ctr"/>
            <a:r>
              <a:rPr kumimoji="1" lang="ja-JP" altLang="en-US" sz="1199" dirty="0"/>
              <a:t>所轄する</a:t>
            </a:r>
            <a:endParaRPr kumimoji="1" lang="en-US" altLang="ja-JP" sz="1199" dirty="0"/>
          </a:p>
          <a:p>
            <a:pPr algn="ctr"/>
            <a:r>
              <a:rPr kumimoji="1" lang="ja-JP" altLang="en-US" sz="1799" dirty="0"/>
              <a:t>税務署</a:t>
            </a:r>
          </a:p>
        </p:txBody>
      </p:sp>
      <p:sp>
        <p:nvSpPr>
          <p:cNvPr id="17" name="テキスト ボックス 16"/>
          <p:cNvSpPr txBox="1"/>
          <p:nvPr/>
        </p:nvSpPr>
        <p:spPr>
          <a:xfrm>
            <a:off x="2269634" y="4238250"/>
            <a:ext cx="1625854" cy="738190"/>
          </a:xfrm>
          <a:prstGeom prst="rect">
            <a:avLst/>
          </a:prstGeom>
          <a:noFill/>
        </p:spPr>
        <p:txBody>
          <a:bodyPr wrap="square" rtlCol="0">
            <a:spAutoFit/>
          </a:bodyPr>
          <a:lstStyle/>
          <a:p>
            <a:r>
              <a:rPr kumimoji="1" lang="ja-JP" altLang="en-US" sz="1399" dirty="0"/>
              <a:t>青色申告書提出</a:t>
            </a:r>
            <a:endParaRPr kumimoji="1" lang="en-US" altLang="ja-JP" sz="1399" dirty="0"/>
          </a:p>
          <a:p>
            <a:endParaRPr kumimoji="1" lang="en-US" altLang="ja-JP" sz="1399" dirty="0"/>
          </a:p>
          <a:p>
            <a:endParaRPr kumimoji="1" lang="ja-JP" altLang="en-US" sz="1399" dirty="0"/>
          </a:p>
        </p:txBody>
      </p:sp>
      <p:sp>
        <p:nvSpPr>
          <p:cNvPr id="9" name="角丸四角形 8"/>
          <p:cNvSpPr/>
          <p:nvPr/>
        </p:nvSpPr>
        <p:spPr>
          <a:xfrm>
            <a:off x="5741405" y="2490471"/>
            <a:ext cx="3344127" cy="3743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799" dirty="0"/>
              <a:t>医業経営アドバイザー</a:t>
            </a:r>
          </a:p>
        </p:txBody>
      </p:sp>
      <p:sp>
        <p:nvSpPr>
          <p:cNvPr id="19" name="テキスト ボックス 18"/>
          <p:cNvSpPr txBox="1"/>
          <p:nvPr/>
        </p:nvSpPr>
        <p:spPr>
          <a:xfrm>
            <a:off x="5165711" y="943369"/>
            <a:ext cx="4562907" cy="461369"/>
          </a:xfrm>
          <a:prstGeom prst="rect">
            <a:avLst/>
          </a:prstGeom>
          <a:solidFill>
            <a:schemeClr val="accent6">
              <a:lumMod val="40000"/>
              <a:lumOff val="60000"/>
            </a:schemeClr>
          </a:solidFill>
        </p:spPr>
        <p:txBody>
          <a:bodyPr wrap="square" rtlCol="0">
            <a:spAutoFit/>
          </a:bodyPr>
          <a:lstStyle/>
          <a:p>
            <a:r>
              <a:rPr kumimoji="1" lang="ja-JP" altLang="en-US" sz="2399" b="1" dirty="0"/>
              <a:t>医療勤務環境改善支援センター</a:t>
            </a:r>
          </a:p>
        </p:txBody>
      </p:sp>
      <p:sp>
        <p:nvSpPr>
          <p:cNvPr id="20" name="角丸四角形 19"/>
          <p:cNvSpPr/>
          <p:nvPr/>
        </p:nvSpPr>
        <p:spPr>
          <a:xfrm>
            <a:off x="5813368" y="3080722"/>
            <a:ext cx="3310559" cy="142638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nchorCtr="0"/>
          <a:lstStyle/>
          <a:p>
            <a:pPr algn="ctr"/>
            <a:r>
              <a:rPr kumimoji="1" lang="ja-JP" altLang="en-US" sz="1799" dirty="0" smtClean="0"/>
              <a:t>岐阜県庁</a:t>
            </a:r>
            <a:endParaRPr kumimoji="1" lang="en-US" altLang="ja-JP" sz="1799" dirty="0" smtClean="0"/>
          </a:p>
          <a:p>
            <a:pPr algn="ctr"/>
            <a:r>
              <a:rPr kumimoji="1" lang="ja-JP" altLang="en-US" sz="1799" dirty="0" smtClean="0"/>
              <a:t>医療福祉連携推進課長</a:t>
            </a:r>
            <a:endParaRPr kumimoji="1" lang="en-US" altLang="ja-JP" sz="1799" dirty="0" smtClean="0"/>
          </a:p>
          <a:p>
            <a:pPr algn="ctr"/>
            <a:r>
              <a:rPr kumimoji="1" lang="ja-JP" altLang="en-US" sz="1799" dirty="0" smtClean="0"/>
              <a:t>による確認</a:t>
            </a:r>
            <a:endParaRPr kumimoji="1" lang="ja-JP" altLang="en-US" sz="1799" dirty="0"/>
          </a:p>
        </p:txBody>
      </p:sp>
      <p:sp>
        <p:nvSpPr>
          <p:cNvPr id="21" name="角丸四角形 20"/>
          <p:cNvSpPr/>
          <p:nvPr/>
        </p:nvSpPr>
        <p:spPr>
          <a:xfrm>
            <a:off x="5743853" y="1891171"/>
            <a:ext cx="3329488" cy="3834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799" dirty="0"/>
              <a:t>医療労務管理アドバイザー</a:t>
            </a:r>
          </a:p>
        </p:txBody>
      </p:sp>
      <p:sp>
        <p:nvSpPr>
          <p:cNvPr id="34" name="テキスト ボックス 33"/>
          <p:cNvSpPr txBox="1"/>
          <p:nvPr/>
        </p:nvSpPr>
        <p:spPr>
          <a:xfrm>
            <a:off x="2413439" y="4507104"/>
            <a:ext cx="1312656" cy="461369"/>
          </a:xfrm>
          <a:prstGeom prst="rect">
            <a:avLst/>
          </a:prstGeom>
          <a:solidFill>
            <a:schemeClr val="accent4">
              <a:lumMod val="20000"/>
              <a:lumOff val="80000"/>
            </a:schemeClr>
          </a:solidFill>
        </p:spPr>
        <p:txBody>
          <a:bodyPr wrap="square" rtlCol="0">
            <a:spAutoFit/>
          </a:bodyPr>
          <a:lstStyle/>
          <a:p>
            <a:r>
              <a:rPr kumimoji="1" lang="ja-JP" altLang="en-US" sz="1199" dirty="0"/>
              <a:t>特別償却の場合、計画書添付</a:t>
            </a:r>
          </a:p>
        </p:txBody>
      </p:sp>
      <p:sp>
        <p:nvSpPr>
          <p:cNvPr id="38" name="直方体 37"/>
          <p:cNvSpPr/>
          <p:nvPr/>
        </p:nvSpPr>
        <p:spPr>
          <a:xfrm>
            <a:off x="465416" y="2860079"/>
            <a:ext cx="1628604" cy="272777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800" dirty="0">
                <a:solidFill>
                  <a:prstClr val="white"/>
                </a:solidFill>
              </a:rPr>
              <a:t>類型１　労働時間管理の省力化・充実に資する勤務時間短縮用設備等</a:t>
            </a:r>
            <a:endParaRPr lang="en-US" altLang="ja-JP" sz="800" dirty="0">
              <a:solidFill>
                <a:prstClr val="white"/>
              </a:solidFill>
            </a:endParaRPr>
          </a:p>
          <a:p>
            <a:r>
              <a:rPr lang="ja-JP" altLang="ja-JP" sz="800" dirty="0"/>
              <a:t>類型２　医師の行う作業の省力化に資する勤務時間短縮用設備等</a:t>
            </a:r>
          </a:p>
          <a:p>
            <a:pPr lvl="0"/>
            <a:r>
              <a:rPr lang="ja-JP" altLang="en-US" sz="800" dirty="0">
                <a:solidFill>
                  <a:prstClr val="white"/>
                </a:solidFill>
              </a:rPr>
              <a:t>類型３　医師の診療行為を補助又は代行する勤務時間短縮用設備等</a:t>
            </a:r>
            <a:endParaRPr lang="en-US" altLang="ja-JP" sz="800" dirty="0">
              <a:solidFill>
                <a:prstClr val="white"/>
              </a:solidFill>
            </a:endParaRPr>
          </a:p>
          <a:p>
            <a:pPr lvl="0"/>
            <a:r>
              <a:rPr lang="ja-JP" altLang="en-US" sz="800" dirty="0">
                <a:solidFill>
                  <a:prstClr val="white"/>
                </a:solidFill>
              </a:rPr>
              <a:t>類型４　遠隔医療を可能とする勤務時間短縮用設備等</a:t>
            </a:r>
            <a:endParaRPr lang="en-US" altLang="ja-JP" sz="800" dirty="0">
              <a:solidFill>
                <a:prstClr val="white"/>
              </a:solidFill>
            </a:endParaRPr>
          </a:p>
          <a:p>
            <a:pPr lvl="0"/>
            <a:r>
              <a:rPr lang="ja-JP" altLang="en-US" sz="800" dirty="0">
                <a:solidFill>
                  <a:prstClr val="white"/>
                </a:solidFill>
              </a:rPr>
              <a:t>類型５　チーム医療の推進等に資する勤務時間短縮用設備等</a:t>
            </a:r>
          </a:p>
        </p:txBody>
      </p:sp>
      <p:sp>
        <p:nvSpPr>
          <p:cNvPr id="39" name="テキスト ボックス 38"/>
          <p:cNvSpPr txBox="1"/>
          <p:nvPr/>
        </p:nvSpPr>
        <p:spPr>
          <a:xfrm>
            <a:off x="511922" y="2836517"/>
            <a:ext cx="1605262" cy="461369"/>
          </a:xfrm>
          <a:prstGeom prst="rect">
            <a:avLst/>
          </a:prstGeom>
          <a:noFill/>
        </p:spPr>
        <p:txBody>
          <a:bodyPr wrap="square" rtlCol="0">
            <a:spAutoFit/>
          </a:bodyPr>
          <a:lstStyle/>
          <a:p>
            <a:r>
              <a:rPr kumimoji="1" lang="ja-JP" altLang="en-US" sz="1199" dirty="0"/>
              <a:t>器具及び備品並びにソフトウエア</a:t>
            </a:r>
          </a:p>
        </p:txBody>
      </p:sp>
      <p:sp>
        <p:nvSpPr>
          <p:cNvPr id="3" name="テキスト ボックス 2"/>
          <p:cNvSpPr txBox="1"/>
          <p:nvPr/>
        </p:nvSpPr>
        <p:spPr>
          <a:xfrm>
            <a:off x="692452" y="2433066"/>
            <a:ext cx="1091663" cy="276821"/>
          </a:xfrm>
          <a:prstGeom prst="rect">
            <a:avLst/>
          </a:prstGeom>
          <a:noFill/>
        </p:spPr>
        <p:txBody>
          <a:bodyPr wrap="square" rtlCol="0">
            <a:spAutoFit/>
          </a:bodyPr>
          <a:lstStyle/>
          <a:p>
            <a:r>
              <a:rPr kumimoji="1" lang="ja-JP" altLang="en-US" sz="1199" dirty="0"/>
              <a:t>③供用開始</a:t>
            </a:r>
          </a:p>
        </p:txBody>
      </p:sp>
      <p:sp>
        <p:nvSpPr>
          <p:cNvPr id="7" name="正方形/長方形 6"/>
          <p:cNvSpPr/>
          <p:nvPr/>
        </p:nvSpPr>
        <p:spPr>
          <a:xfrm>
            <a:off x="8863718" y="2082880"/>
            <a:ext cx="547741" cy="261286"/>
          </a:xfrm>
          <a:prstGeom prst="rect">
            <a:avLst/>
          </a:prstGeom>
          <a:solidFill>
            <a:schemeClr val="accent1">
              <a:lumMod val="40000"/>
              <a:lumOff val="60000"/>
            </a:schemeClr>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1199" dirty="0">
                <a:solidFill>
                  <a:schemeClr val="tx1"/>
                </a:solidFill>
              </a:rPr>
              <a:t>確認</a:t>
            </a:r>
          </a:p>
        </p:txBody>
      </p:sp>
      <p:sp>
        <p:nvSpPr>
          <p:cNvPr id="48" name="正方形/長方形 47"/>
          <p:cNvSpPr/>
          <p:nvPr/>
        </p:nvSpPr>
        <p:spPr>
          <a:xfrm>
            <a:off x="8863718" y="2729435"/>
            <a:ext cx="547741" cy="261286"/>
          </a:xfrm>
          <a:prstGeom prst="rect">
            <a:avLst/>
          </a:prstGeom>
          <a:solidFill>
            <a:schemeClr val="accent1">
              <a:lumMod val="40000"/>
              <a:lumOff val="60000"/>
            </a:schemeClr>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1199" dirty="0">
                <a:solidFill>
                  <a:schemeClr val="tx1"/>
                </a:solidFill>
              </a:rPr>
              <a:t>確認</a:t>
            </a:r>
          </a:p>
        </p:txBody>
      </p:sp>
      <p:sp>
        <p:nvSpPr>
          <p:cNvPr id="23" name="右矢印 22"/>
          <p:cNvSpPr/>
          <p:nvPr/>
        </p:nvSpPr>
        <p:spPr>
          <a:xfrm>
            <a:off x="2215167" y="5141839"/>
            <a:ext cx="3759747" cy="1170755"/>
          </a:xfrm>
          <a:prstGeom prst="rightArrow">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199" dirty="0" smtClean="0">
                <a:solidFill>
                  <a:schemeClr val="tx1"/>
                </a:solidFill>
              </a:rPr>
              <a:t>④設備共用</a:t>
            </a:r>
            <a:r>
              <a:rPr kumimoji="1" lang="en-US" altLang="ja-JP" sz="1199" dirty="0" smtClean="0">
                <a:solidFill>
                  <a:schemeClr val="tx1"/>
                </a:solidFill>
              </a:rPr>
              <a:t>6</a:t>
            </a:r>
            <a:r>
              <a:rPr kumimoji="1" lang="ja-JP" altLang="en-US" sz="1199" dirty="0" smtClean="0">
                <a:solidFill>
                  <a:schemeClr val="tx1"/>
                </a:solidFill>
              </a:rPr>
              <a:t>ヶ</a:t>
            </a:r>
            <a:r>
              <a:rPr kumimoji="1" lang="ja-JP" altLang="en-US" sz="1199" dirty="0">
                <a:solidFill>
                  <a:schemeClr val="tx1"/>
                </a:solidFill>
              </a:rPr>
              <a:t>月後に計画書</a:t>
            </a:r>
            <a:endParaRPr kumimoji="1" lang="en-US" altLang="ja-JP" sz="1199" dirty="0" smtClean="0">
              <a:solidFill>
                <a:schemeClr val="tx1"/>
              </a:solidFill>
            </a:endParaRPr>
          </a:p>
          <a:p>
            <a:pPr algn="ctr"/>
            <a:r>
              <a:rPr kumimoji="1" lang="ja-JP" altLang="en-US" sz="1199" dirty="0" smtClean="0">
                <a:solidFill>
                  <a:schemeClr val="tx1"/>
                </a:solidFill>
              </a:rPr>
              <a:t>のフォローアップ提出</a:t>
            </a:r>
            <a:endParaRPr kumimoji="1" lang="ja-JP" altLang="en-US" sz="1199" dirty="0">
              <a:solidFill>
                <a:schemeClr val="tx1"/>
              </a:solidFill>
            </a:endParaRPr>
          </a:p>
        </p:txBody>
      </p:sp>
    </p:spTree>
    <p:extLst>
      <p:ext uri="{BB962C8B-B14F-4D97-AF65-F5344CB8AC3E}">
        <p14:creationId xmlns:p14="http://schemas.microsoft.com/office/powerpoint/2010/main" val="29812964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216723" y="647952"/>
            <a:ext cx="9427001" cy="1511199"/>
          </a:xfrm>
          <a:prstGeom prst="rect">
            <a:avLst/>
          </a:prstGeom>
          <a:solidFill>
            <a:schemeClr val="accent3">
              <a:lumMod val="20000"/>
              <a:lumOff val="80000"/>
            </a:schemeClr>
          </a:solidFill>
          <a:ln w="28575">
            <a:noFill/>
          </a:ln>
        </p:spPr>
        <p:style>
          <a:lnRef idx="1">
            <a:schemeClr val="accent6"/>
          </a:lnRef>
          <a:fillRef idx="3">
            <a:schemeClr val="accent6"/>
          </a:fillRef>
          <a:effectRef idx="2">
            <a:schemeClr val="accent6"/>
          </a:effectRef>
          <a:fontRef idx="minor">
            <a:schemeClr val="lt1"/>
          </a:fontRef>
        </p:style>
        <p:txBody>
          <a:bodyPr rtlCol="0" anchor="ctr"/>
          <a:lstStyle/>
          <a:p>
            <a:pPr defTabSz="913851">
              <a:defRPr/>
            </a:pPr>
            <a:endParaRPr kumimoji="1" lang="ja-JP" altLang="en-US" sz="11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6" name="テキスト ボックス 85"/>
          <p:cNvSpPr txBox="1"/>
          <p:nvPr/>
        </p:nvSpPr>
        <p:spPr>
          <a:xfrm>
            <a:off x="200344" y="118756"/>
            <a:ext cx="9427000" cy="461369"/>
          </a:xfrm>
          <a:prstGeom prst="rect">
            <a:avLst/>
          </a:prstGeom>
          <a:noFill/>
        </p:spPr>
        <p:txBody>
          <a:bodyPr wrap="square" rtlCol="0">
            <a:spAutoFit/>
          </a:bodyPr>
          <a:lstStyle/>
          <a:p>
            <a:pPr algn="ctr" defTabSz="913851">
              <a:defRPr/>
            </a:pPr>
            <a:r>
              <a:rPr kumimoji="1" lang="ja-JP" altLang="en-US" sz="2399"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医師及びその他の医療従事者の労働時間短縮に資する機器等　</a:t>
            </a:r>
            <a:endParaRPr kumimoji="1" lang="en-US" altLang="ja-JP" sz="2399"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3" name="正方形/長方形 72"/>
          <p:cNvSpPr/>
          <p:nvPr/>
        </p:nvSpPr>
        <p:spPr>
          <a:xfrm>
            <a:off x="1" y="536829"/>
            <a:ext cx="9910450" cy="85659"/>
          </a:xfrm>
          <a:prstGeom prst="rect">
            <a:avLst/>
          </a:prstGeom>
          <a:solidFill>
            <a:srgbClr val="92D050"/>
          </a:solidFill>
          <a:ln w="25400" cap="flat" cmpd="sng" algn="ctr">
            <a:noFill/>
            <a:prstDash val="solid"/>
          </a:ln>
          <a:effectLst/>
        </p:spPr>
        <p:txBody>
          <a:bodyPr lIns="82550" tIns="41279" rIns="82550" bIns="41279" rtlCol="0" anchor="ctr"/>
          <a:lstStyle/>
          <a:p>
            <a:pPr algn="ctr" defTabSz="825436">
              <a:defRPr/>
            </a:pPr>
            <a:endParaRPr kumimoji="1" lang="ja-JP" altLang="en-US" sz="1599" kern="0">
              <a:solidFill>
                <a:sysClr val="window" lastClr="FFFFFF"/>
              </a:solidFill>
              <a:latin typeface="Calibri"/>
              <a:ea typeface="ＭＳ Ｐゴシック" panose="020B0600070205080204" pitchFamily="50" charset="-128"/>
            </a:endParaRPr>
          </a:p>
        </p:txBody>
      </p:sp>
      <p:sp>
        <p:nvSpPr>
          <p:cNvPr id="15" name="正方形/長方形 14"/>
          <p:cNvSpPr/>
          <p:nvPr/>
        </p:nvSpPr>
        <p:spPr>
          <a:xfrm>
            <a:off x="270636" y="2184614"/>
            <a:ext cx="9427001" cy="4533596"/>
          </a:xfrm>
          <a:prstGeom prst="rect">
            <a:avLst/>
          </a:prstGeom>
          <a:solidFill>
            <a:schemeClr val="accent5">
              <a:lumMod val="20000"/>
              <a:lumOff val="80000"/>
            </a:schemeClr>
          </a:solidFill>
          <a:ln w="28575">
            <a:noFill/>
          </a:ln>
        </p:spPr>
        <p:style>
          <a:lnRef idx="1">
            <a:schemeClr val="accent6"/>
          </a:lnRef>
          <a:fillRef idx="3">
            <a:schemeClr val="accent6"/>
          </a:fillRef>
          <a:effectRef idx="2">
            <a:schemeClr val="accent6"/>
          </a:effectRef>
          <a:fontRef idx="minor">
            <a:schemeClr val="lt1"/>
          </a:fontRef>
        </p:style>
        <p:txBody>
          <a:bodyPr rtlCol="0" anchor="ctr"/>
          <a:lstStyle/>
          <a:p>
            <a:pPr defTabSz="913851">
              <a:defRPr/>
            </a:pPr>
            <a:r>
              <a:rPr kumimoji="1" lang="ja-JP" altLang="en-US" sz="1999"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類型１　労働時間管理の省力化・充実に資する勤務時間短縮用設備等</a:t>
            </a:r>
            <a:endParaRPr kumimoji="1" lang="en-US" altLang="ja-JP" sz="1999"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913851">
              <a:defRPr/>
            </a:pPr>
            <a:endParaRPr kumimoji="1" lang="ja-JP" altLang="en-US" sz="17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913851">
              <a:defRPr/>
            </a:pPr>
            <a:r>
              <a:rPr kumimoji="1" lang="ja-JP" altLang="en-US" sz="1799"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○勤怠管理を行うための設備等（ＩＣカード、タイムカード、勤怠管理ソフトウエア等、客観的に医師の在院時間等の管理が行えるもの）</a:t>
            </a:r>
          </a:p>
          <a:p>
            <a:pPr defTabSz="913851">
              <a:defRPr/>
            </a:pPr>
            <a:r>
              <a:rPr kumimoji="1" lang="ja-JP" altLang="en-US" sz="13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医師の労働時間の実態把握は労働基準法上の使用者の責務であり、医師の労働時間の実態を正確に把握することで、時間外労働時間を短縮すべき医師を特定し、重点的に対策を講じることができること、導入することにより、各医師の労働時間の短縮に対する意識改革にもつながること、使用者の労働時間管理コストが削減されることなどの効果が期待される。</a:t>
            </a:r>
          </a:p>
          <a:p>
            <a:pPr defTabSz="913851">
              <a:defRPr/>
            </a:pPr>
            <a:endParaRPr kumimoji="1" lang="ja-JP" altLang="en-US" sz="11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913851">
              <a:defRPr/>
            </a:pPr>
            <a:r>
              <a:rPr kumimoji="1" lang="ja-JP" altLang="en-US" sz="1799"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○勤務シフト作成を行うための設備等（勤務シフト作成支援ソフト等、医療従事者の効率的な配置管理が行えるもの）</a:t>
            </a:r>
          </a:p>
          <a:p>
            <a:pPr defTabSz="913851">
              <a:defRPr/>
            </a:pPr>
            <a:r>
              <a:rPr kumimoji="1" lang="ja-JP" altLang="en-US" sz="13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医療機関の外来や病棟での医師等医療従事者を、例えば経験年数などを勘案し適正に配置することで、効率的な業務運営に資することが期待される。また、勤怠管理を行うためのシステムとの連携により、特定の医師が長時間労働になる可能性があれば事前に把握し、当該医師が長時間にならないように調整する契機となることが期待される。</a:t>
            </a:r>
          </a:p>
        </p:txBody>
      </p:sp>
      <p:sp>
        <p:nvSpPr>
          <p:cNvPr id="16" name="テキスト ボックス 15"/>
          <p:cNvSpPr txBox="1"/>
          <p:nvPr/>
        </p:nvSpPr>
        <p:spPr>
          <a:xfrm>
            <a:off x="308904" y="876684"/>
            <a:ext cx="9350467" cy="1130354"/>
          </a:xfrm>
          <a:prstGeom prst="rect">
            <a:avLst/>
          </a:prstGeom>
          <a:noFill/>
        </p:spPr>
        <p:txBody>
          <a:bodyPr wrap="square" rtlCol="0">
            <a:spAutoFit/>
          </a:bodyPr>
          <a:lstStyle/>
          <a:p>
            <a:pPr defTabSz="913851">
              <a:lnSpc>
                <a:spcPts val="1999"/>
              </a:lnSpc>
              <a:defRPr/>
            </a:pPr>
            <a:r>
              <a:rPr kumimoji="1" lang="ja-JP" altLang="en-US" sz="2399" b="1" dirty="0">
                <a:solidFill>
                  <a:prstClr val="black"/>
                </a:solidFill>
                <a:latin typeface="メイリオ" panose="020B0604030504040204" pitchFamily="50" charset="-128"/>
                <a:ea typeface="メイリオ" panose="020B0604030504040204" pitchFamily="50" charset="-128"/>
              </a:rPr>
              <a:t>○対象となる勤務時間短縮用設備等</a:t>
            </a:r>
            <a:endParaRPr kumimoji="1" lang="en-US" altLang="ja-JP" sz="2399" b="1" dirty="0">
              <a:solidFill>
                <a:prstClr val="black"/>
              </a:solidFill>
              <a:latin typeface="メイリオ" panose="020B0604030504040204" pitchFamily="50" charset="-128"/>
              <a:ea typeface="メイリオ" panose="020B0604030504040204" pitchFamily="50" charset="-128"/>
            </a:endParaRPr>
          </a:p>
          <a:p>
            <a:pPr defTabSz="913851">
              <a:lnSpc>
                <a:spcPts val="1999"/>
              </a:lnSpc>
              <a:defRPr/>
            </a:pPr>
            <a:r>
              <a:rPr kumimoji="1" lang="ja-JP" altLang="en-US" sz="1999" dirty="0">
                <a:solidFill>
                  <a:prstClr val="black"/>
                </a:solidFill>
                <a:latin typeface="メイリオ" panose="020B0604030504040204" pitchFamily="50" charset="-128"/>
                <a:ea typeface="メイリオ" panose="020B0604030504040204" pitchFamily="50" charset="-128"/>
              </a:rPr>
              <a:t>　類型１～５のいずれかに該当するものであり、１台又は１基（通常一組又は一式をもって取引の単位とされるものにあっては、一組又は一式。）の取得価額が３０万円以上のもの</a:t>
            </a:r>
          </a:p>
        </p:txBody>
      </p:sp>
    </p:spTree>
    <p:extLst>
      <p:ext uri="{BB962C8B-B14F-4D97-AF65-F5344CB8AC3E}">
        <p14:creationId xmlns:p14="http://schemas.microsoft.com/office/powerpoint/2010/main" val="2651597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テキスト ボックス 85"/>
          <p:cNvSpPr txBox="1"/>
          <p:nvPr/>
        </p:nvSpPr>
        <p:spPr>
          <a:xfrm>
            <a:off x="200344" y="118756"/>
            <a:ext cx="9427000" cy="461369"/>
          </a:xfrm>
          <a:prstGeom prst="rect">
            <a:avLst/>
          </a:prstGeom>
          <a:noFill/>
        </p:spPr>
        <p:txBody>
          <a:bodyPr wrap="square" rtlCol="0">
            <a:spAutoFit/>
          </a:bodyPr>
          <a:lstStyle/>
          <a:p>
            <a:pPr algn="ctr" defTabSz="913851">
              <a:defRPr/>
            </a:pPr>
            <a:r>
              <a:rPr kumimoji="1" lang="ja-JP" altLang="en-US" sz="2399"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医師及びその他の医療従事者の労働時間短縮に資する機器等　</a:t>
            </a:r>
            <a:endParaRPr kumimoji="1" lang="en-US" altLang="ja-JP" sz="2399"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3" name="正方形/長方形 72"/>
          <p:cNvSpPr/>
          <p:nvPr/>
        </p:nvSpPr>
        <p:spPr>
          <a:xfrm>
            <a:off x="1" y="536829"/>
            <a:ext cx="9910450" cy="85659"/>
          </a:xfrm>
          <a:prstGeom prst="rect">
            <a:avLst/>
          </a:prstGeom>
          <a:solidFill>
            <a:srgbClr val="92D050"/>
          </a:solidFill>
          <a:ln w="25400" cap="flat" cmpd="sng" algn="ctr">
            <a:noFill/>
            <a:prstDash val="solid"/>
          </a:ln>
          <a:effectLst/>
        </p:spPr>
        <p:txBody>
          <a:bodyPr lIns="82550" tIns="41279" rIns="82550" bIns="41279" rtlCol="0" anchor="ctr"/>
          <a:lstStyle/>
          <a:p>
            <a:pPr algn="ctr" defTabSz="825436">
              <a:defRPr/>
            </a:pPr>
            <a:endParaRPr kumimoji="1" lang="ja-JP" altLang="en-US" sz="1599" kern="0">
              <a:solidFill>
                <a:sysClr val="window" lastClr="FFFFFF"/>
              </a:solidFill>
              <a:latin typeface="Calibri"/>
              <a:ea typeface="ＭＳ Ｐゴシック" panose="020B0600070205080204" pitchFamily="50" charset="-128"/>
            </a:endParaRPr>
          </a:p>
        </p:txBody>
      </p:sp>
      <p:sp>
        <p:nvSpPr>
          <p:cNvPr id="6" name="正方形/長方形 5"/>
          <p:cNvSpPr/>
          <p:nvPr/>
        </p:nvSpPr>
        <p:spPr>
          <a:xfrm>
            <a:off x="270636" y="766412"/>
            <a:ext cx="9427001" cy="5951798"/>
          </a:xfrm>
          <a:prstGeom prst="rect">
            <a:avLst/>
          </a:prstGeom>
          <a:solidFill>
            <a:schemeClr val="accent5">
              <a:lumMod val="20000"/>
              <a:lumOff val="80000"/>
            </a:schemeClr>
          </a:solidFill>
          <a:ln w="28575">
            <a:noFill/>
          </a:ln>
        </p:spPr>
        <p:style>
          <a:lnRef idx="1">
            <a:schemeClr val="accent6"/>
          </a:lnRef>
          <a:fillRef idx="3">
            <a:schemeClr val="accent6"/>
          </a:fillRef>
          <a:effectRef idx="2">
            <a:schemeClr val="accent6"/>
          </a:effectRef>
          <a:fontRef idx="minor">
            <a:schemeClr val="lt1"/>
          </a:fontRef>
        </p:style>
        <p:txBody>
          <a:bodyPr rtlCol="0" anchor="ctr"/>
          <a:lstStyle/>
          <a:p>
            <a:pPr defTabSz="913851">
              <a:defRPr/>
            </a:pPr>
            <a:r>
              <a:rPr kumimoji="1" lang="ja-JP" altLang="en-US" sz="1999"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類型２　医師の行う作業の省力化に資する勤務時間短縮用設備等</a:t>
            </a:r>
          </a:p>
          <a:p>
            <a:pPr defTabSz="913851">
              <a:defRPr/>
            </a:pPr>
            <a:endParaRPr kumimoji="1" lang="en-US" altLang="ja-JP" sz="1799"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913851">
              <a:defRPr/>
            </a:pPr>
            <a:r>
              <a:rPr kumimoji="1" lang="ja-JP" altLang="en-US" sz="1799"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○書類作成時間の削減のための設備等（ＡＩによる音声認識ソフトウエア、それら周辺機器など、医師が記載（入力）する内容のテキスト文書入力が行えるもの）</a:t>
            </a:r>
          </a:p>
          <a:p>
            <a:pPr defTabSz="913851">
              <a:defRPr/>
            </a:pPr>
            <a:r>
              <a:rPr kumimoji="1" lang="ja-JP" altLang="en-US" sz="13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医師の診断書などの書類作成に要する時間を短縮することが期待される。また、医師事務作業補助者が代行入力等を行っている場合でも、その下書きに相当するものを自動で作成することなどができれば、医師事務作業補助者の業務の効率化が図られ、結果、医師事務作業補助者が医師を補助する範囲が広がり、医師の労働時間の短縮に繋がることが期待される。</a:t>
            </a:r>
          </a:p>
          <a:p>
            <a:pPr defTabSz="913851">
              <a:defRPr/>
            </a:pPr>
            <a:endParaRPr kumimoji="1" lang="ja-JP" altLang="en-US" sz="2399"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913851">
              <a:defRPr/>
            </a:pPr>
            <a:r>
              <a:rPr kumimoji="1" lang="ja-JP" altLang="en-US" sz="1799"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○救急医療に対応する設備等（画像診断装置（ＣＴ）など、救命救急センター等救急医療現場において短時間で正確な診断を行うためのもの）</a:t>
            </a:r>
          </a:p>
          <a:p>
            <a:pPr defTabSz="913851">
              <a:defRPr/>
            </a:pPr>
            <a:r>
              <a:rPr kumimoji="1" lang="ja-JP" altLang="en-US" sz="13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救急医療現場では、脳血管・心臓血管疾患のほか、交通事故などの外傷に対しては、短時間で正確に診断を行う必要があり、医師の労働時間として短縮の効果が期待される。</a:t>
            </a:r>
          </a:p>
          <a:p>
            <a:pPr defTabSz="913851">
              <a:defRPr/>
            </a:pPr>
            <a:endParaRPr kumimoji="1" lang="ja-JP" altLang="en-US" sz="1999"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913851">
              <a:defRPr/>
            </a:pPr>
            <a:r>
              <a:rPr kumimoji="1" lang="ja-JP" altLang="en-US" sz="1799"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○バイタルデータの把握のための設備等（ベッドサイドモニター、患者モニターなど、呼吸回数や血圧値、心電図等の病態の変化を数日間のトレンドで把握するためのもの）</a:t>
            </a:r>
          </a:p>
          <a:p>
            <a:pPr defTabSz="913851">
              <a:defRPr/>
            </a:pPr>
            <a:r>
              <a:rPr kumimoji="1" lang="ja-JP" altLang="en-US" sz="13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従来は、呼吸回数等バイタルデータを紙に別途記入して管理していたり、入力等していたもので、過去のデータは別途管理し参照していたものについて、過去のデータも含めて一括で管理することにより、当該設備等の表示又は必要に応じて紙で一連のデータを打ち出すことだけで過去のデータとの比較などもできるため、入力と出力の手間が省略され、労働時間の短縮に資する。</a:t>
            </a:r>
          </a:p>
        </p:txBody>
      </p:sp>
    </p:spTree>
    <p:extLst>
      <p:ext uri="{BB962C8B-B14F-4D97-AF65-F5344CB8AC3E}">
        <p14:creationId xmlns:p14="http://schemas.microsoft.com/office/powerpoint/2010/main" val="8235243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テキスト ボックス 85"/>
          <p:cNvSpPr txBox="1"/>
          <p:nvPr/>
        </p:nvSpPr>
        <p:spPr>
          <a:xfrm>
            <a:off x="200344" y="118756"/>
            <a:ext cx="9427000" cy="461369"/>
          </a:xfrm>
          <a:prstGeom prst="rect">
            <a:avLst/>
          </a:prstGeom>
          <a:noFill/>
        </p:spPr>
        <p:txBody>
          <a:bodyPr wrap="square" rtlCol="0">
            <a:spAutoFit/>
          </a:bodyPr>
          <a:lstStyle/>
          <a:p>
            <a:pPr algn="ctr" defTabSz="913851">
              <a:defRPr/>
            </a:pPr>
            <a:r>
              <a:rPr kumimoji="1" lang="ja-JP" altLang="en-US" sz="2399"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医師及びその他の医療従事者の労働時間短縮に資する機器等　</a:t>
            </a:r>
            <a:endParaRPr kumimoji="1" lang="en-US" altLang="ja-JP" sz="2399"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3" name="正方形/長方形 72"/>
          <p:cNvSpPr/>
          <p:nvPr/>
        </p:nvSpPr>
        <p:spPr>
          <a:xfrm>
            <a:off x="1" y="536829"/>
            <a:ext cx="9910450" cy="85659"/>
          </a:xfrm>
          <a:prstGeom prst="rect">
            <a:avLst/>
          </a:prstGeom>
          <a:solidFill>
            <a:srgbClr val="92D050"/>
          </a:solidFill>
          <a:ln w="25400" cap="flat" cmpd="sng" algn="ctr">
            <a:noFill/>
            <a:prstDash val="solid"/>
          </a:ln>
          <a:effectLst/>
        </p:spPr>
        <p:txBody>
          <a:bodyPr lIns="82550" tIns="41279" rIns="82550" bIns="41279" rtlCol="0" anchor="ctr"/>
          <a:lstStyle/>
          <a:p>
            <a:pPr algn="ctr" defTabSz="825436">
              <a:defRPr/>
            </a:pPr>
            <a:endParaRPr kumimoji="1" lang="ja-JP" altLang="en-US" sz="1599" kern="0">
              <a:solidFill>
                <a:sysClr val="window" lastClr="FFFFFF"/>
              </a:solidFill>
              <a:latin typeface="Calibri"/>
              <a:ea typeface="ＭＳ Ｐゴシック" panose="020B0600070205080204" pitchFamily="50" charset="-128"/>
            </a:endParaRPr>
          </a:p>
        </p:txBody>
      </p:sp>
      <p:sp>
        <p:nvSpPr>
          <p:cNvPr id="6" name="正方形/長方形 5"/>
          <p:cNvSpPr/>
          <p:nvPr/>
        </p:nvSpPr>
        <p:spPr>
          <a:xfrm>
            <a:off x="270636" y="694450"/>
            <a:ext cx="9427001" cy="6044795"/>
          </a:xfrm>
          <a:prstGeom prst="rect">
            <a:avLst/>
          </a:prstGeom>
          <a:solidFill>
            <a:schemeClr val="accent5">
              <a:lumMod val="20000"/>
              <a:lumOff val="80000"/>
            </a:schemeClr>
          </a:solidFill>
          <a:ln w="28575">
            <a:noFill/>
          </a:ln>
        </p:spPr>
        <p:style>
          <a:lnRef idx="1">
            <a:schemeClr val="accent6"/>
          </a:lnRef>
          <a:fillRef idx="3">
            <a:schemeClr val="accent6"/>
          </a:fillRef>
          <a:effectRef idx="2">
            <a:schemeClr val="accent6"/>
          </a:effectRef>
          <a:fontRef idx="minor">
            <a:schemeClr val="lt1"/>
          </a:fontRef>
        </p:style>
        <p:txBody>
          <a:bodyPr rtlCol="0" anchor="ctr"/>
          <a:lstStyle/>
          <a:p>
            <a:pPr defTabSz="913851">
              <a:defRPr/>
            </a:pPr>
            <a:r>
              <a:rPr kumimoji="1" lang="ja-JP" altLang="en-US" sz="1999"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類型３　医師の診療行為を補助又は代行する勤務時間短縮用設備等</a:t>
            </a:r>
            <a:endParaRPr kumimoji="1" lang="en-US" altLang="ja-JP" sz="1999"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913851">
              <a:defRPr/>
            </a:pPr>
            <a:endParaRPr kumimoji="1" lang="ja-JP" altLang="en-US" sz="1799"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913851">
              <a:defRPr/>
            </a:pPr>
            <a:r>
              <a:rPr kumimoji="1" lang="ja-JP" altLang="en-US" sz="1799"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○医師の診療を補助する設備等（手術支援ロボット手術ユニット、コンピュータ診断支援装置、画像診断装置等</a:t>
            </a:r>
            <a:r>
              <a:rPr kumimoji="1" lang="en-US" altLang="ja-JP" sz="1199"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799" b="1" dirty="0" err="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799"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在宅診療用小型診断装置など、医師の診療行為の一部を補助又は代行するもの）</a:t>
            </a:r>
          </a:p>
          <a:p>
            <a:pPr defTabSz="913851">
              <a:defRPr/>
            </a:pPr>
            <a:r>
              <a:rPr kumimoji="1" lang="ja-JP" altLang="en-US" sz="11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3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手術支援ロボットにより術野が拡大し、処置の難易度が下がることで医師の労働時間の短縮が期待できる。</a:t>
            </a:r>
          </a:p>
          <a:p>
            <a:pPr defTabSz="913851">
              <a:defRPr/>
            </a:pPr>
            <a:endParaRPr kumimoji="1" lang="en-US" altLang="ja-JP" sz="11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913851">
              <a:defRPr/>
            </a:pPr>
            <a:r>
              <a:rPr kumimoji="1" lang="en-US" altLang="ja-JP" sz="10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　画像診断装置の一般名称（参考例）</a:t>
            </a:r>
          </a:p>
          <a:p>
            <a:pPr defTabSz="913851">
              <a:defRPr/>
            </a:pPr>
            <a:r>
              <a:rPr kumimoji="1" lang="ja-JP" altLang="en-US" sz="10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核医学診断用検出器回転型</a:t>
            </a:r>
            <a:r>
              <a:rPr kumimoji="1" lang="en-US" altLang="ja-JP" sz="10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SPECT</a:t>
            </a:r>
            <a:r>
              <a:rPr kumimoji="1" lang="ja-JP" altLang="en-US" sz="10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装置、</a:t>
            </a:r>
            <a:r>
              <a:rPr kumimoji="1" lang="en-US" altLang="ja-JP" sz="10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X</a:t>
            </a:r>
            <a:r>
              <a:rPr kumimoji="1" lang="ja-JP" altLang="en-US" sz="10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線</a:t>
            </a:r>
            <a:r>
              <a:rPr kumimoji="1" lang="en-US" altLang="ja-JP" sz="10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CT</a:t>
            </a:r>
            <a:r>
              <a:rPr kumimoji="1" lang="ja-JP" altLang="en-US" sz="10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組合せ型ポジトロン</a:t>
            </a:r>
            <a:r>
              <a:rPr kumimoji="1" lang="en-US" altLang="ja-JP" sz="10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CT</a:t>
            </a:r>
            <a:r>
              <a:rPr kumimoji="1" lang="ja-JP" altLang="en-US" sz="10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装置、超電導磁石式全身用</a:t>
            </a:r>
            <a:r>
              <a:rPr kumimoji="1" lang="en-US" altLang="ja-JP" sz="10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MR</a:t>
            </a:r>
            <a:r>
              <a:rPr kumimoji="1" lang="ja-JP" altLang="en-US" sz="1099" dirty="0" err="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永久磁石式全身用</a:t>
            </a:r>
            <a:r>
              <a:rPr kumimoji="1" lang="en-US" altLang="ja-JP" sz="10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MR</a:t>
            </a:r>
            <a:r>
              <a:rPr kumimoji="1" lang="ja-JP" altLang="en-US" sz="10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装置、デジタル式歯科用パノラマ</a:t>
            </a:r>
            <a:r>
              <a:rPr kumimoji="1" lang="en-US" altLang="ja-JP" sz="10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X</a:t>
            </a:r>
            <a:r>
              <a:rPr kumimoji="1" lang="ja-JP" altLang="en-US" sz="10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線診断装置、デジタル式歯科用パノラマ・断層診断</a:t>
            </a:r>
            <a:r>
              <a:rPr kumimoji="1" lang="en-US" altLang="ja-JP" sz="10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X</a:t>
            </a:r>
            <a:r>
              <a:rPr kumimoji="1" lang="ja-JP" altLang="en-US" sz="10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線診断装置、アーム型</a:t>
            </a:r>
            <a:r>
              <a:rPr kumimoji="1" lang="en-US" altLang="ja-JP" sz="10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X</a:t>
            </a:r>
            <a:r>
              <a:rPr kumimoji="1" lang="ja-JP" altLang="en-US" sz="10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線</a:t>
            </a:r>
            <a:r>
              <a:rPr kumimoji="1" lang="en-US" altLang="ja-JP" sz="10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CT</a:t>
            </a:r>
            <a:r>
              <a:rPr kumimoji="1" lang="ja-JP" altLang="en-US" sz="10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診断装置、全身用</a:t>
            </a:r>
            <a:r>
              <a:rPr kumimoji="1" lang="en-US" altLang="ja-JP" sz="10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X</a:t>
            </a:r>
            <a:r>
              <a:rPr kumimoji="1" lang="ja-JP" altLang="en-US" sz="10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線</a:t>
            </a:r>
            <a:r>
              <a:rPr kumimoji="1" lang="en-US" altLang="ja-JP" sz="10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CT</a:t>
            </a:r>
            <a:r>
              <a:rPr kumimoji="1" lang="ja-JP" altLang="en-US" sz="10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診断装置（４列未満を除く。）、移動型アナログ式汎用</a:t>
            </a:r>
            <a:r>
              <a:rPr kumimoji="1" lang="en-US" altLang="ja-JP" sz="10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X</a:t>
            </a:r>
            <a:r>
              <a:rPr kumimoji="1" lang="ja-JP" altLang="en-US" sz="10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線診断装置、移動型アナログ式汎用一体型</a:t>
            </a:r>
            <a:r>
              <a:rPr kumimoji="1" lang="en-US" altLang="ja-JP" sz="10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X</a:t>
            </a:r>
            <a:r>
              <a:rPr kumimoji="1" lang="ja-JP" altLang="en-US" sz="10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線診断装置、ポータブルアナログ式汎用一体型</a:t>
            </a:r>
            <a:r>
              <a:rPr kumimoji="1" lang="en-US" altLang="ja-JP" sz="10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X</a:t>
            </a:r>
            <a:r>
              <a:rPr kumimoji="1" lang="ja-JP" altLang="en-US" sz="10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線診断装置、据置型アナログ式汎用</a:t>
            </a:r>
            <a:r>
              <a:rPr kumimoji="1" lang="en-US" altLang="ja-JP" sz="10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X</a:t>
            </a:r>
            <a:r>
              <a:rPr kumimoji="1" lang="ja-JP" altLang="en-US" sz="10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線診断装置、移動型デジタル式汎用一体型</a:t>
            </a:r>
            <a:r>
              <a:rPr kumimoji="1" lang="en-US" altLang="ja-JP" sz="10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X</a:t>
            </a:r>
            <a:r>
              <a:rPr kumimoji="1" lang="ja-JP" altLang="en-US" sz="10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線診断装置、移動型アナログ式汎用一体型</a:t>
            </a:r>
            <a:r>
              <a:rPr kumimoji="1" lang="en-US" altLang="ja-JP" sz="10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X</a:t>
            </a:r>
            <a:r>
              <a:rPr kumimoji="1" lang="ja-JP" altLang="en-US" sz="10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線透視診断装置、移動型デジタル式汎用一体型</a:t>
            </a:r>
            <a:r>
              <a:rPr kumimoji="1" lang="en-US" altLang="ja-JP" sz="10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X</a:t>
            </a:r>
            <a:r>
              <a:rPr kumimoji="1" lang="ja-JP" altLang="en-US" sz="10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線透視診断装置、据置型デジタル式汎用</a:t>
            </a:r>
            <a:r>
              <a:rPr kumimoji="1" lang="en-US" altLang="ja-JP" sz="10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X</a:t>
            </a:r>
            <a:r>
              <a:rPr kumimoji="1" lang="ja-JP" altLang="en-US" sz="10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線透視診断装置、据置型デジタル式循環器用</a:t>
            </a:r>
            <a:r>
              <a:rPr kumimoji="1" lang="en-US" altLang="ja-JP" sz="10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X</a:t>
            </a:r>
            <a:r>
              <a:rPr kumimoji="1" lang="ja-JP" altLang="en-US" sz="10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線透視診断装置、据置型デジタル式乳房用</a:t>
            </a:r>
            <a:r>
              <a:rPr kumimoji="1" lang="en-US" altLang="ja-JP" sz="10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X</a:t>
            </a:r>
            <a:r>
              <a:rPr kumimoji="1" lang="ja-JP" altLang="en-US" sz="10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線診断装置、腹部集団検診用</a:t>
            </a:r>
            <a:r>
              <a:rPr kumimoji="1" lang="en-US" altLang="ja-JP" sz="10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X</a:t>
            </a:r>
            <a:r>
              <a:rPr kumimoji="1" lang="ja-JP" altLang="en-US" sz="10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線診断装置、胸部集団検診用</a:t>
            </a:r>
            <a:r>
              <a:rPr kumimoji="1" lang="en-US" altLang="ja-JP" sz="10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X</a:t>
            </a:r>
            <a:r>
              <a:rPr kumimoji="1" lang="ja-JP" altLang="en-US" sz="10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線診断装置、胸・腹部集団検診用</a:t>
            </a:r>
            <a:r>
              <a:rPr kumimoji="1" lang="en-US" altLang="ja-JP" sz="10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X</a:t>
            </a:r>
            <a:r>
              <a:rPr kumimoji="1" lang="ja-JP" altLang="en-US" sz="10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線診断装置、二重エネルギー骨</a:t>
            </a:r>
            <a:r>
              <a:rPr kumimoji="1" lang="en-US" altLang="ja-JP" sz="10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X</a:t>
            </a:r>
            <a:r>
              <a:rPr kumimoji="1" lang="ja-JP" altLang="en-US" sz="10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線吸収測定一体型装置、超音波診断装置</a:t>
            </a:r>
            <a:endParaRPr kumimoji="1" lang="en-US" altLang="ja-JP" sz="10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913851">
              <a:defRPr/>
            </a:pPr>
            <a:endParaRPr kumimoji="1" lang="en-US" altLang="ja-JP" sz="11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913851">
              <a:defRPr/>
            </a:pPr>
            <a:endParaRPr kumimoji="1" lang="en-US" altLang="ja-JP" sz="11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913851">
              <a:defRPr/>
            </a:pPr>
            <a:r>
              <a:rPr kumimoji="1" lang="ja-JP" altLang="en-US" sz="1999"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類型４　遠隔医療を可能とする勤務時間短縮用設備等</a:t>
            </a:r>
          </a:p>
          <a:p>
            <a:pPr defTabSz="913851">
              <a:defRPr/>
            </a:pPr>
            <a:endParaRPr kumimoji="1" lang="en-US" altLang="ja-JP" sz="1799"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913851">
              <a:defRPr/>
            </a:pPr>
            <a:r>
              <a:rPr kumimoji="1" lang="ja-JP" altLang="en-US" sz="1799"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○医師が遠隔で診断するために必要な設備等（遠隔診療システム、遠隔画像診断迅速病理検査システム、医療画像情報システム、見守り支援システムなど、医師が遠隔で診断することに資するもの）</a:t>
            </a:r>
          </a:p>
          <a:p>
            <a:pPr defTabSz="913851">
              <a:defRPr/>
            </a:pPr>
            <a:r>
              <a:rPr kumimoji="1" lang="ja-JP" altLang="en-US" sz="13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医師の移動に要する時間の短縮や、医療機関間での連携が進むことによる人的医療資源の適正活用につながり、医師の労働時間の短縮に資する。</a:t>
            </a:r>
          </a:p>
          <a:p>
            <a:pPr defTabSz="913851">
              <a:defRPr/>
            </a:pPr>
            <a:r>
              <a:rPr kumimoji="1" lang="ja-JP" altLang="en-US" sz="13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また、読影医が院内外を問わずどこからでもアクセスでき、ＣＤ等読影画像の受け渡しの煩雑さがなくなることや、在宅患者が自宅で測定したバイタルデータの送受信や患者の見守りができることで、医療従事者の負担軽減になり、医師の労働時間の短縮も期待される。</a:t>
            </a:r>
            <a:endParaRPr kumimoji="1" lang="ja-JP" altLang="en-US" sz="11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3043038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テキスト ボックス 85"/>
          <p:cNvSpPr txBox="1"/>
          <p:nvPr/>
        </p:nvSpPr>
        <p:spPr>
          <a:xfrm>
            <a:off x="200344" y="118756"/>
            <a:ext cx="9427000" cy="461369"/>
          </a:xfrm>
          <a:prstGeom prst="rect">
            <a:avLst/>
          </a:prstGeom>
          <a:noFill/>
        </p:spPr>
        <p:txBody>
          <a:bodyPr wrap="square" rtlCol="0">
            <a:spAutoFit/>
          </a:bodyPr>
          <a:lstStyle/>
          <a:p>
            <a:pPr algn="ctr" defTabSz="913851">
              <a:defRPr/>
            </a:pPr>
            <a:r>
              <a:rPr kumimoji="1" lang="ja-JP" altLang="en-US" sz="2399"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医師及びその他の医療従事者の労働時間短縮に資する機器等　</a:t>
            </a:r>
            <a:endParaRPr kumimoji="1" lang="en-US" altLang="ja-JP" sz="2399"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3" name="正方形/長方形 72"/>
          <p:cNvSpPr/>
          <p:nvPr/>
        </p:nvSpPr>
        <p:spPr>
          <a:xfrm>
            <a:off x="1" y="536829"/>
            <a:ext cx="9910450" cy="85659"/>
          </a:xfrm>
          <a:prstGeom prst="rect">
            <a:avLst/>
          </a:prstGeom>
          <a:solidFill>
            <a:srgbClr val="92D050"/>
          </a:solidFill>
          <a:ln w="25400" cap="flat" cmpd="sng" algn="ctr">
            <a:noFill/>
            <a:prstDash val="solid"/>
          </a:ln>
          <a:effectLst/>
        </p:spPr>
        <p:txBody>
          <a:bodyPr lIns="82550" tIns="41279" rIns="82550" bIns="41279" rtlCol="0" anchor="ctr"/>
          <a:lstStyle/>
          <a:p>
            <a:pPr algn="ctr" defTabSz="825436">
              <a:defRPr/>
            </a:pPr>
            <a:endParaRPr kumimoji="1" lang="ja-JP" altLang="en-US" sz="1599" kern="0">
              <a:solidFill>
                <a:sysClr val="window" lastClr="FFFFFF"/>
              </a:solidFill>
              <a:latin typeface="Calibri"/>
              <a:ea typeface="ＭＳ Ｐゴシック" panose="020B0600070205080204" pitchFamily="50" charset="-128"/>
            </a:endParaRPr>
          </a:p>
        </p:txBody>
      </p:sp>
      <p:sp>
        <p:nvSpPr>
          <p:cNvPr id="6" name="正方形/長方形 5"/>
          <p:cNvSpPr/>
          <p:nvPr/>
        </p:nvSpPr>
        <p:spPr>
          <a:xfrm>
            <a:off x="272305" y="838374"/>
            <a:ext cx="9427001" cy="5951798"/>
          </a:xfrm>
          <a:prstGeom prst="rect">
            <a:avLst/>
          </a:prstGeom>
          <a:solidFill>
            <a:schemeClr val="accent5">
              <a:lumMod val="20000"/>
              <a:lumOff val="80000"/>
            </a:schemeClr>
          </a:solidFill>
          <a:ln w="28575">
            <a:noFill/>
          </a:ln>
        </p:spPr>
        <p:style>
          <a:lnRef idx="1">
            <a:schemeClr val="accent6"/>
          </a:lnRef>
          <a:fillRef idx="3">
            <a:schemeClr val="accent6"/>
          </a:fillRef>
          <a:effectRef idx="2">
            <a:schemeClr val="accent6"/>
          </a:effectRef>
          <a:fontRef idx="minor">
            <a:schemeClr val="lt1"/>
          </a:fontRef>
        </p:style>
        <p:txBody>
          <a:bodyPr rtlCol="0" anchor="ctr"/>
          <a:lstStyle/>
          <a:p>
            <a:pPr defTabSz="913851">
              <a:defRPr/>
            </a:pPr>
            <a:r>
              <a:rPr kumimoji="1" lang="ja-JP" altLang="en-US" sz="1999"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類型５　チーム医療の推進等に資する勤務時間短縮用設備等</a:t>
            </a:r>
          </a:p>
          <a:p>
            <a:pPr defTabSz="913851">
              <a:defRPr/>
            </a:pPr>
            <a:r>
              <a:rPr kumimoji="1" lang="ja-JP" altLang="en-US" sz="13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手術中の医師の補助や手術後の病棟管理業務等一連の病棟業務については、医師以外の医療職種も含めたチームで連携する、又は、医師以外の職種に移管することにより、医師が実施する業務を削減することが可能になる。このため、チーム医療の推進に資するものや、医師以外の医療従事者の労働時間短縮に資するものについても対象となる。</a:t>
            </a:r>
          </a:p>
          <a:p>
            <a:pPr defTabSz="913851">
              <a:defRPr/>
            </a:pPr>
            <a:endParaRPr kumimoji="1" lang="ja-JP" altLang="en-US" sz="13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913851">
              <a:defRPr/>
            </a:pPr>
            <a:r>
              <a:rPr kumimoji="1" lang="ja-JP" altLang="en-US" sz="1799"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○医師以外の医療従事者の業務量の削減に資する設備等（院内搬送用ロボット、患者の離床センサーなど、医師以外の医療従事者の業務を補助するもの）</a:t>
            </a:r>
          </a:p>
          <a:p>
            <a:pPr defTabSz="913851">
              <a:defRPr/>
            </a:pPr>
            <a:r>
              <a:rPr kumimoji="1" lang="ja-JP" altLang="en-US" sz="13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業務そのものをロボット等に移管することで、医療従事者の業務量の削減が図られる。</a:t>
            </a:r>
          </a:p>
          <a:p>
            <a:pPr defTabSz="913851">
              <a:defRPr/>
            </a:pPr>
            <a:endParaRPr kumimoji="1" lang="ja-JP" altLang="en-US" sz="1799"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913851">
              <a:defRPr/>
            </a:pPr>
            <a:r>
              <a:rPr kumimoji="1" lang="ja-JP" altLang="en-US" sz="1799"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○予診のための設備等（通信機能付きバイタルサイン測定機器やタブレット等を活用したシステムなどにより予診を行うもの）</a:t>
            </a:r>
            <a:endParaRPr kumimoji="1" lang="en-US" altLang="ja-JP" sz="1799"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913851">
              <a:defRPr/>
            </a:pPr>
            <a:r>
              <a:rPr kumimoji="1" lang="ja-JP" altLang="en-US" sz="13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体温や血圧等のバイタルデータを手入力することなく電子カルテ等に反映できることにより入力時間が短縮される。また、患者自身に入力してもらうシステムの場合には更に医療従事者の労働時間を削減することが期待される。</a:t>
            </a:r>
          </a:p>
          <a:p>
            <a:pPr defTabSz="913851">
              <a:defRPr/>
            </a:pPr>
            <a:endParaRPr kumimoji="1" lang="ja-JP" altLang="en-US" sz="1999"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8218223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テキスト ボックス 85"/>
          <p:cNvSpPr txBox="1"/>
          <p:nvPr/>
        </p:nvSpPr>
        <p:spPr>
          <a:xfrm>
            <a:off x="200344" y="118756"/>
            <a:ext cx="9427000" cy="461369"/>
          </a:xfrm>
          <a:prstGeom prst="rect">
            <a:avLst/>
          </a:prstGeom>
          <a:noFill/>
        </p:spPr>
        <p:txBody>
          <a:bodyPr wrap="square" rtlCol="0">
            <a:spAutoFit/>
          </a:bodyPr>
          <a:lstStyle/>
          <a:p>
            <a:pPr algn="ctr" defTabSz="913851">
              <a:defRPr/>
            </a:pPr>
            <a:r>
              <a:rPr kumimoji="1" lang="ja-JP" altLang="en-US" sz="2399"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医師及びその他の医療従事者の労働時間短縮に資する機器等　</a:t>
            </a:r>
            <a:endParaRPr kumimoji="1" lang="en-US" altLang="ja-JP" sz="2399"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3" name="正方形/長方形 72"/>
          <p:cNvSpPr/>
          <p:nvPr/>
        </p:nvSpPr>
        <p:spPr>
          <a:xfrm>
            <a:off x="1" y="536829"/>
            <a:ext cx="9910450" cy="85659"/>
          </a:xfrm>
          <a:prstGeom prst="rect">
            <a:avLst/>
          </a:prstGeom>
          <a:solidFill>
            <a:srgbClr val="92D050"/>
          </a:solidFill>
          <a:ln w="25400" cap="flat" cmpd="sng" algn="ctr">
            <a:noFill/>
            <a:prstDash val="solid"/>
          </a:ln>
          <a:effectLst/>
        </p:spPr>
        <p:txBody>
          <a:bodyPr lIns="82550" tIns="41279" rIns="82550" bIns="41279" rtlCol="0" anchor="ctr"/>
          <a:lstStyle/>
          <a:p>
            <a:pPr algn="ctr" defTabSz="825436">
              <a:defRPr/>
            </a:pPr>
            <a:endParaRPr kumimoji="1" lang="ja-JP" altLang="en-US" sz="1599" kern="0">
              <a:solidFill>
                <a:sysClr val="window" lastClr="FFFFFF"/>
              </a:solidFill>
              <a:latin typeface="Calibri"/>
              <a:ea typeface="ＭＳ Ｐゴシック" panose="020B0600070205080204" pitchFamily="50" charset="-128"/>
            </a:endParaRPr>
          </a:p>
        </p:txBody>
      </p:sp>
      <p:sp>
        <p:nvSpPr>
          <p:cNvPr id="6" name="正方形/長方形 5"/>
          <p:cNvSpPr/>
          <p:nvPr/>
        </p:nvSpPr>
        <p:spPr>
          <a:xfrm>
            <a:off x="270636" y="766412"/>
            <a:ext cx="9427001" cy="5951798"/>
          </a:xfrm>
          <a:prstGeom prst="rect">
            <a:avLst/>
          </a:prstGeom>
          <a:solidFill>
            <a:schemeClr val="accent5">
              <a:lumMod val="20000"/>
              <a:lumOff val="80000"/>
            </a:schemeClr>
          </a:solidFill>
          <a:ln w="28575">
            <a:noFill/>
          </a:ln>
        </p:spPr>
        <p:style>
          <a:lnRef idx="1">
            <a:schemeClr val="accent6"/>
          </a:lnRef>
          <a:fillRef idx="3">
            <a:schemeClr val="accent6"/>
          </a:fillRef>
          <a:effectRef idx="2">
            <a:schemeClr val="accent6"/>
          </a:effectRef>
          <a:fontRef idx="minor">
            <a:schemeClr val="lt1"/>
          </a:fontRef>
        </p:style>
        <p:txBody>
          <a:bodyPr rtlCol="0" anchor="ctr"/>
          <a:lstStyle/>
          <a:p>
            <a:pPr defTabSz="913851">
              <a:defRPr/>
            </a:pPr>
            <a:r>
              <a:rPr kumimoji="1" lang="ja-JP" altLang="en-US" sz="1799"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○医師の検査や処方の指示を電子的に管理するための設備等（電子カルテ</a:t>
            </a:r>
            <a:r>
              <a:rPr kumimoji="1" lang="en-US" altLang="ja-JP" sz="1199"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99"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２</a:t>
            </a:r>
            <a:r>
              <a:rPr kumimoji="1" lang="ja-JP" altLang="en-US" sz="1799"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、カルテ自動入力ソフトウエア、レセプトコンピューター、医療画像情報システム</a:t>
            </a:r>
            <a:r>
              <a:rPr kumimoji="1" lang="en-US" altLang="ja-JP" sz="1199"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99"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３</a:t>
            </a:r>
            <a:r>
              <a:rPr kumimoji="1" lang="ja-JP" altLang="en-US" sz="1799"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、画像診断部門情報システム</a:t>
            </a:r>
            <a:r>
              <a:rPr kumimoji="1" lang="en-US" altLang="ja-JP" sz="1799"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799"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４、医療情報統合管理システム</a:t>
            </a:r>
            <a:r>
              <a:rPr kumimoji="1" lang="en-US" altLang="ja-JP" sz="1199"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99"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５</a:t>
            </a:r>
            <a:r>
              <a:rPr kumimoji="1" lang="ja-JP" altLang="en-US" sz="1799"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等診断情報と医師の指示を管理できるもの）</a:t>
            </a:r>
            <a:endParaRPr kumimoji="1" lang="en-US" altLang="ja-JP" sz="1799"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913851">
              <a:defRPr/>
            </a:pPr>
            <a:r>
              <a:rPr kumimoji="1" lang="ja-JP" altLang="en-US" sz="13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患者に係る情報を電子的に入力の上、集約し、記録の管理や共有に要する時間を減らすことで医師の労働時間を短縮することが期待できる。併せて、情報共有が円滑に行われることから、タスク・シフティング、タスク・シェアリングの推進にもつながる。</a:t>
            </a:r>
          </a:p>
          <a:p>
            <a:pPr defTabSz="913851">
              <a:defRPr/>
            </a:pPr>
            <a:r>
              <a:rPr kumimoji="1" lang="ja-JP" altLang="en-US" sz="13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具体的には、入力内容のチェック機能が付いているレセプトコンピューターであれば医師が指示内容を入力する際、診療報酬上の請求ミスを自動で見つけることでチェック時間や再請求事務に費やす時間を削減できる。往診先で電子カルテに記載された患者の診療内容を確認したり、往診先で診療・治療内容の入力機能のあるタブレット等を活用したシステムであれば、往診から戻ってから記憶を頼りに入力するよりも効率的かつ正確に業務が実施できることが期待される。</a:t>
            </a:r>
            <a:endParaRPr kumimoji="1" lang="ja-JP" altLang="en-US" sz="1199"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913851">
              <a:defRPr/>
            </a:pPr>
            <a:r>
              <a:rPr kumimoji="1" lang="en-US" altLang="ja-JP" sz="10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２　労働時間を短縮するための機能としては、次のようなものがある。</a:t>
            </a:r>
          </a:p>
          <a:p>
            <a:pPr defTabSz="913851">
              <a:defRPr/>
            </a:pPr>
            <a:r>
              <a:rPr kumimoji="1" lang="ja-JP" altLang="en-US" sz="10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患者への説明用に、検体検査結果、画像検査結果等を１画面にまとめて表示する機能、必要な同意書や説明書はオーダ入力時に自動で印刷される機能、医療辞書の搭載をすることができる機能、問診システムと連動することが出来る機能、院内の場所を選ばずに患者状態把握を行える機能</a:t>
            </a:r>
            <a:r>
              <a:rPr kumimoji="1" lang="en-US" altLang="ja-JP" sz="10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モバイルシステム等</a:t>
            </a:r>
            <a:r>
              <a:rPr kumimoji="1" lang="en-US" altLang="ja-JP" sz="10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99" dirty="0" err="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代行入力された指示について、複数の指示内容をまとめて確認して承認することができる機能、患者説明用のパスを画面に表示したり、印刷する機能、カルテ記載の入力にあたって、音声入力を利用することができる機能、モバイル機器を利用し、写真付きの記録を記載できる機能、検査結果や患者情報などを、記録に自動反映できる機能、次回予約日までの処方日数を自動判定する機能、診療予約と検査予約を関連してとる場合、両方の予約台帳を見ながら予約をとることが出来る機能、記載された文書の検索やスキャン有無が、短時間で患者横断的に確認できる機能、退院サマリの記載有無の確認、記載依頼ができる機能、紹介状等の紙媒体を電子化して保存・閲覧できる機能、診療の過程を集約して参照できる機能、電子体温計や電子血圧計の測定結果を、自動で電子カルテに取り込むことができる機能、心電図モニターとの連携により、定期的にバイタル情報を取り込むことができる機能、よく利用する記載のテンプレート化を行う事ができる機能等を有するもの</a:t>
            </a:r>
          </a:p>
          <a:p>
            <a:pPr defTabSz="913851">
              <a:defRPr/>
            </a:pPr>
            <a:r>
              <a:rPr kumimoji="1" lang="en-US" altLang="ja-JP" sz="10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３　</a:t>
            </a:r>
            <a:r>
              <a:rPr kumimoji="1" lang="en-US" altLang="ja-JP" sz="10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DICOM</a:t>
            </a:r>
            <a:r>
              <a:rPr kumimoji="1" lang="ja-JP" altLang="en-US" sz="10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画像だけでなく、超音波検査（動画像）、内視鏡データや一般的なファイルサーバが扱う汎用ファイル等を管理し、各診療科向けレポーティングシステムの提供ができるシステム（</a:t>
            </a:r>
            <a:r>
              <a:rPr kumimoji="1" lang="en-US" altLang="ja-JP" sz="10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PACS</a:t>
            </a:r>
            <a:r>
              <a:rPr kumimoji="1" lang="ja-JP" altLang="en-US" sz="10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（画像保存通信システム</a:t>
            </a:r>
            <a:r>
              <a:rPr kumimoji="1" lang="en-US" altLang="ja-JP" sz="10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(Picture Archiving and Communication Systems)</a:t>
            </a:r>
            <a:r>
              <a:rPr kumimoji="1" lang="ja-JP" altLang="en-US" sz="10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）等）で、患者毎の臨床画像やデータの集約機能を有するもの</a:t>
            </a:r>
          </a:p>
          <a:p>
            <a:pPr defTabSz="913851">
              <a:defRPr/>
            </a:pPr>
            <a:r>
              <a:rPr kumimoji="1" lang="en-US" altLang="ja-JP" sz="10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４　</a:t>
            </a:r>
            <a:r>
              <a:rPr kumimoji="1" lang="en-US" altLang="ja-JP" sz="10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PACS</a:t>
            </a:r>
            <a:r>
              <a:rPr kumimoji="1" lang="ja-JP" altLang="en-US" sz="1099" dirty="0" err="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レポートシステムとの連携や、各種リスクへの警報機能、経営的視点から画像診断部門業務を解析する統計サマリ機能などを有するシステム（</a:t>
            </a:r>
            <a:r>
              <a:rPr kumimoji="1" lang="en-US" altLang="ja-JP" sz="10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RIS</a:t>
            </a:r>
            <a:r>
              <a:rPr kumimoji="1" lang="ja-JP" altLang="en-US" sz="10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（放射線科情報システム</a:t>
            </a:r>
            <a:r>
              <a:rPr kumimoji="1" lang="en-US" altLang="ja-JP" sz="10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(Radiology Information Systems)</a:t>
            </a:r>
            <a:r>
              <a:rPr kumimoji="1" lang="ja-JP" altLang="en-US" sz="10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）等）で、撮影中、隙間時間で次の撮影の準備を並行で行うことができる機能を有するもの</a:t>
            </a:r>
          </a:p>
          <a:p>
            <a:pPr defTabSz="913851">
              <a:defRPr/>
            </a:pPr>
            <a:r>
              <a:rPr kumimoji="1" lang="en-US" altLang="ja-JP" sz="10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５　従来、ベンダーや部門システムごとに独立していた画像、文書等の診療データを統合・ 管理し、表示、加工にいたるまで、顧客診療データをより開かれた使いやすいデータに統一管理するシステムで、施設毎に違う</a:t>
            </a:r>
            <a:r>
              <a:rPr kumimoji="1" lang="en-US" altLang="ja-JP" sz="10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ID</a:t>
            </a:r>
            <a:r>
              <a:rPr kumimoji="1" lang="ja-JP" altLang="en-US" sz="10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を持つ同一患者のデータの一元化する機能を有するもの</a:t>
            </a:r>
            <a:endParaRPr kumimoji="1" lang="en-US" altLang="ja-JP" sz="10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8837238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テキスト ボックス 85"/>
          <p:cNvSpPr txBox="1"/>
          <p:nvPr/>
        </p:nvSpPr>
        <p:spPr>
          <a:xfrm>
            <a:off x="200344" y="118756"/>
            <a:ext cx="9427000" cy="461369"/>
          </a:xfrm>
          <a:prstGeom prst="rect">
            <a:avLst/>
          </a:prstGeom>
          <a:noFill/>
        </p:spPr>
        <p:txBody>
          <a:bodyPr wrap="square" rtlCol="0">
            <a:spAutoFit/>
          </a:bodyPr>
          <a:lstStyle/>
          <a:p>
            <a:pPr algn="ctr" defTabSz="913851">
              <a:defRPr/>
            </a:pPr>
            <a:r>
              <a:rPr kumimoji="1" lang="ja-JP" altLang="en-US" sz="2399"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医師及びその他の医療従事者の労働時間短縮に資する機器等　</a:t>
            </a:r>
            <a:endParaRPr kumimoji="1" lang="en-US" altLang="ja-JP" sz="2399"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3" name="正方形/長方形 72"/>
          <p:cNvSpPr/>
          <p:nvPr/>
        </p:nvSpPr>
        <p:spPr>
          <a:xfrm>
            <a:off x="1" y="536829"/>
            <a:ext cx="9910450" cy="85659"/>
          </a:xfrm>
          <a:prstGeom prst="rect">
            <a:avLst/>
          </a:prstGeom>
          <a:solidFill>
            <a:srgbClr val="92D050"/>
          </a:solidFill>
          <a:ln w="25400" cap="flat" cmpd="sng" algn="ctr">
            <a:noFill/>
            <a:prstDash val="solid"/>
          </a:ln>
          <a:effectLst/>
        </p:spPr>
        <p:txBody>
          <a:bodyPr lIns="82550" tIns="41279" rIns="82550" bIns="41279" rtlCol="0" anchor="ctr"/>
          <a:lstStyle/>
          <a:p>
            <a:pPr algn="ctr" defTabSz="825436">
              <a:defRPr/>
            </a:pPr>
            <a:endParaRPr kumimoji="1" lang="ja-JP" altLang="en-US" sz="1599" kern="0">
              <a:solidFill>
                <a:sysClr val="window" lastClr="FFFFFF"/>
              </a:solidFill>
              <a:latin typeface="Calibri"/>
              <a:ea typeface="ＭＳ Ｐゴシック" panose="020B0600070205080204" pitchFamily="50" charset="-128"/>
            </a:endParaRPr>
          </a:p>
        </p:txBody>
      </p:sp>
      <p:sp>
        <p:nvSpPr>
          <p:cNvPr id="6" name="正方形/長方形 5"/>
          <p:cNvSpPr/>
          <p:nvPr/>
        </p:nvSpPr>
        <p:spPr>
          <a:xfrm>
            <a:off x="270636" y="766412"/>
            <a:ext cx="9427001" cy="5951798"/>
          </a:xfrm>
          <a:prstGeom prst="rect">
            <a:avLst/>
          </a:prstGeom>
          <a:solidFill>
            <a:schemeClr val="accent5">
              <a:lumMod val="20000"/>
              <a:lumOff val="80000"/>
            </a:schemeClr>
          </a:solidFill>
          <a:ln w="28575">
            <a:noFill/>
          </a:ln>
        </p:spPr>
        <p:style>
          <a:lnRef idx="1">
            <a:schemeClr val="accent6"/>
          </a:lnRef>
          <a:fillRef idx="3">
            <a:schemeClr val="accent6"/>
          </a:fillRef>
          <a:effectRef idx="2">
            <a:schemeClr val="accent6"/>
          </a:effectRef>
          <a:fontRef idx="minor">
            <a:schemeClr val="lt1"/>
          </a:fontRef>
        </p:style>
        <p:txBody>
          <a:bodyPr rtlCol="0" anchor="ctr"/>
          <a:lstStyle/>
          <a:p>
            <a:pPr defTabSz="913851">
              <a:defRPr/>
            </a:pPr>
            <a:endParaRPr kumimoji="1" lang="en-US" altLang="ja-JP" sz="11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913851">
              <a:defRPr/>
            </a:pPr>
            <a:r>
              <a:rPr kumimoji="1" lang="ja-JP" altLang="en-US" sz="1799"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○医療機器等の管理効率化のための機器・ソフト等（医療機器トレーサビリティ推進のための</a:t>
            </a:r>
            <a:r>
              <a:rPr kumimoji="1" lang="en-US" altLang="ja-JP" sz="1799"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UDI</a:t>
            </a:r>
            <a:r>
              <a:rPr kumimoji="1" lang="ja-JP" altLang="en-US" sz="1799"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プログラム</a:t>
            </a:r>
            <a:r>
              <a:rPr kumimoji="1" lang="en-US" altLang="ja-JP" sz="1199"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99"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６</a:t>
            </a:r>
            <a:r>
              <a:rPr kumimoji="1" lang="ja-JP" altLang="en-US" sz="1799"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、画像診断装置等のリモートメンテナンス</a:t>
            </a:r>
            <a:r>
              <a:rPr kumimoji="1" lang="en-US" altLang="ja-JP" sz="1199"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99"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７</a:t>
            </a:r>
            <a:r>
              <a:rPr kumimoji="1" lang="ja-JP" altLang="en-US" sz="1799"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、電子カルテ、レセプトコンピュータのリモートメンテナンス</a:t>
            </a:r>
            <a:r>
              <a:rPr kumimoji="1" lang="en-US" altLang="ja-JP" sz="1199"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99"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８</a:t>
            </a:r>
            <a:r>
              <a:rPr kumimoji="1" lang="ja-JP" altLang="en-US" sz="1799"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など）</a:t>
            </a:r>
          </a:p>
          <a:p>
            <a:pPr defTabSz="913851">
              <a:defRPr/>
            </a:pPr>
            <a:r>
              <a:rPr kumimoji="1" lang="ja-JP" altLang="en-US" sz="13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医療機器等のトレーサビリティ向上のために付与されたバーコードを利活用することで患者の医療安全の確保とともに、誤使用を避けるための確認時間の短縮により、医療従事者の労働時間の短縮を図り、生産性向上が期待される。</a:t>
            </a:r>
          </a:p>
          <a:p>
            <a:pPr defTabSz="913851">
              <a:defRPr/>
            </a:pPr>
            <a:r>
              <a:rPr kumimoji="1" lang="en-US" altLang="ja-JP" sz="10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６　コードﾞマスター、データベースなどをもとに、ＧＳ１バーコードの自動読み取りを行い、特定保険医療材料等の物品管理、使用記録の追跡、取り違えの防止等を図るためのプログラム、副作用、不具合に伴うリコール時、トレースを明確に実行するプログラム、医事会計に活用するプログラム等の機能を有するもの</a:t>
            </a:r>
          </a:p>
          <a:p>
            <a:pPr defTabSz="913851">
              <a:defRPr/>
            </a:pPr>
            <a:r>
              <a:rPr kumimoji="1" lang="en-US" altLang="ja-JP" sz="10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７　画像診断装置等の機器がインターネット回線にて企業とつながり、機器の不具合対応や</a:t>
            </a:r>
            <a:r>
              <a:rPr kumimoji="1" lang="en-US" altLang="ja-JP" sz="10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S/W</a:t>
            </a:r>
            <a:r>
              <a:rPr kumimoji="1" lang="ja-JP" altLang="en-US" sz="10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のバージョン管理を企業側にて管理・対応するシステム又はソフトウエア</a:t>
            </a:r>
          </a:p>
          <a:p>
            <a:pPr defTabSz="913851">
              <a:defRPr/>
            </a:pPr>
            <a:r>
              <a:rPr kumimoji="1" lang="en-US" altLang="ja-JP" sz="10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８　電子カルテ等の機器がインターネット回線にて企業とつながり、機器の不具合対応や</a:t>
            </a:r>
            <a:r>
              <a:rPr kumimoji="1" lang="en-US" altLang="ja-JP" sz="10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S/W</a:t>
            </a:r>
            <a:r>
              <a:rPr kumimoji="1" lang="ja-JP" altLang="en-US" sz="10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のバージョン管理を企業側にて管理・対応するシステム又はソフトウエア</a:t>
            </a:r>
            <a:endParaRPr kumimoji="1" lang="en-US" altLang="ja-JP" sz="10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913851">
              <a:defRPr/>
            </a:pPr>
            <a:endParaRPr kumimoji="1" lang="en-US" altLang="ja-JP" sz="10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913851">
              <a:defRPr/>
            </a:pPr>
            <a:endParaRPr kumimoji="1" lang="en-US" altLang="ja-JP" sz="10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913851">
              <a:defRPr/>
            </a:pPr>
            <a:r>
              <a:rPr kumimoji="1" lang="ja-JP" altLang="en-US" sz="13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なお、</a:t>
            </a:r>
            <a:r>
              <a:rPr kumimoji="1" lang="ja-JP" altLang="en-US" sz="1399"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上記類型１～５において明示していない設備等</a:t>
            </a:r>
            <a:r>
              <a:rPr kumimoji="1" lang="ja-JP" altLang="en-US" sz="13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ついては、勤務時間短縮用設備等の製造メーカー又は販売会社が、パンフレットや仕様書において医師等医療従事者の労働時間削減につながるような性能として、従来の製品より３％以上の効率化を謳っていることを要件とする。比較対象の製品としては、当該勤務時間短縮用設備等の購入時から法定耐用年数を遡った時点での同一製造メーカーの製品とする（法定耐用年数以前には当該製品の製造・販売がなかった場合には、同業他社の同水準の製品との比較や、全くの新規製品の場合には、同製品導入前の事務作業との比較とする）</a:t>
            </a:r>
          </a:p>
          <a:p>
            <a:pPr defTabSz="913851">
              <a:defRPr/>
            </a:pPr>
            <a:endParaRPr kumimoji="1" lang="ja-JP" altLang="en-US" sz="10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2576433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テキスト ボックス 85"/>
          <p:cNvSpPr txBox="1"/>
          <p:nvPr/>
        </p:nvSpPr>
        <p:spPr>
          <a:xfrm>
            <a:off x="200344" y="118756"/>
            <a:ext cx="9427000" cy="461369"/>
          </a:xfrm>
          <a:prstGeom prst="rect">
            <a:avLst/>
          </a:prstGeom>
          <a:noFill/>
        </p:spPr>
        <p:txBody>
          <a:bodyPr wrap="square" rtlCol="0">
            <a:spAutoFit/>
          </a:bodyPr>
          <a:lstStyle/>
          <a:p>
            <a:pPr algn="ctr" defTabSz="913851">
              <a:defRPr/>
            </a:pPr>
            <a:r>
              <a:rPr kumimoji="1" lang="ja-JP" altLang="en-US" sz="2399"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医師及びその他の医療従事者の労働時間短縮に資する機器等　</a:t>
            </a:r>
            <a:endParaRPr kumimoji="1" lang="en-US" altLang="ja-JP" sz="2399"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3" name="正方形/長方形 72"/>
          <p:cNvSpPr/>
          <p:nvPr/>
        </p:nvSpPr>
        <p:spPr>
          <a:xfrm>
            <a:off x="1" y="536829"/>
            <a:ext cx="9910450" cy="85659"/>
          </a:xfrm>
          <a:prstGeom prst="rect">
            <a:avLst/>
          </a:prstGeom>
          <a:solidFill>
            <a:srgbClr val="92D050"/>
          </a:solidFill>
          <a:ln w="25400" cap="flat" cmpd="sng" algn="ctr">
            <a:noFill/>
            <a:prstDash val="solid"/>
          </a:ln>
          <a:effectLst/>
        </p:spPr>
        <p:txBody>
          <a:bodyPr lIns="82550" tIns="41279" rIns="82550" bIns="41279" rtlCol="0" anchor="ctr"/>
          <a:lstStyle/>
          <a:p>
            <a:pPr algn="ctr" defTabSz="825436">
              <a:defRPr/>
            </a:pPr>
            <a:endParaRPr kumimoji="1" lang="ja-JP" altLang="en-US" sz="1599" kern="0">
              <a:solidFill>
                <a:sysClr val="window" lastClr="FFFFFF"/>
              </a:solidFill>
              <a:latin typeface="Calibri"/>
              <a:ea typeface="ＭＳ Ｐゴシック" panose="020B0600070205080204" pitchFamily="50" charset="-128"/>
            </a:endParaRPr>
          </a:p>
        </p:txBody>
      </p:sp>
      <p:sp>
        <p:nvSpPr>
          <p:cNvPr id="2" name="正方形/長方形 1"/>
          <p:cNvSpPr/>
          <p:nvPr/>
        </p:nvSpPr>
        <p:spPr>
          <a:xfrm>
            <a:off x="96896" y="717603"/>
            <a:ext cx="7987764" cy="369095"/>
          </a:xfrm>
          <a:prstGeom prst="rect">
            <a:avLst/>
          </a:prstGeom>
        </p:spPr>
        <p:txBody>
          <a:bodyPr wrap="square">
            <a:spAutoFit/>
          </a:bodyPr>
          <a:lstStyle/>
          <a:p>
            <a:pPr defTabSz="913851"/>
            <a:r>
              <a:rPr kumimoji="1" lang="zh-TW" altLang="en-US" sz="1799" dirty="0">
                <a:solidFill>
                  <a:prstClr val="black"/>
                </a:solidFill>
                <a:latin typeface="Arial"/>
                <a:ea typeface="メイリオ"/>
              </a:rPr>
              <a:t>医師等勤務時間短縮計画（記載例）</a:t>
            </a:r>
            <a:r>
              <a:rPr kumimoji="1" lang="ja-JP" altLang="en-US" sz="1799" dirty="0">
                <a:solidFill>
                  <a:prstClr val="black"/>
                </a:solidFill>
                <a:latin typeface="Arial"/>
                <a:ea typeface="メイリオ"/>
              </a:rPr>
              <a:t>　　</a:t>
            </a:r>
            <a:r>
              <a:rPr kumimoji="1" lang="zh-TW" altLang="en-US" sz="1799" dirty="0">
                <a:solidFill>
                  <a:prstClr val="black"/>
                </a:solidFill>
                <a:latin typeface="Arial"/>
                <a:ea typeface="メイリオ"/>
              </a:rPr>
              <a:t>令和〇年〇月〇日作成</a:t>
            </a:r>
          </a:p>
        </p:txBody>
      </p:sp>
      <p:sp>
        <p:nvSpPr>
          <p:cNvPr id="3" name="正方形/長方形 2"/>
          <p:cNvSpPr/>
          <p:nvPr/>
        </p:nvSpPr>
        <p:spPr>
          <a:xfrm>
            <a:off x="74529" y="1173569"/>
            <a:ext cx="4949825" cy="2675940"/>
          </a:xfrm>
          <a:prstGeom prst="rect">
            <a:avLst/>
          </a:prstGeom>
        </p:spPr>
        <p:txBody>
          <a:bodyPr wrap="square">
            <a:spAutoFit/>
          </a:bodyPr>
          <a:lstStyle/>
          <a:p>
            <a:pPr defTabSz="913851"/>
            <a:r>
              <a:rPr kumimoji="1" lang="en-US" altLang="ja-JP" sz="1399" dirty="0">
                <a:solidFill>
                  <a:prstClr val="black"/>
                </a:solidFill>
                <a:latin typeface="Arial"/>
                <a:ea typeface="メイリオ"/>
              </a:rPr>
              <a:t>〈</a:t>
            </a:r>
            <a:r>
              <a:rPr kumimoji="1" lang="ja-JP" altLang="en-US" sz="1399" dirty="0">
                <a:solidFill>
                  <a:prstClr val="black"/>
                </a:solidFill>
                <a:latin typeface="Arial"/>
                <a:ea typeface="メイリオ"/>
              </a:rPr>
              <a:t>基礎情報</a:t>
            </a:r>
            <a:r>
              <a:rPr kumimoji="1" lang="en-US" altLang="ja-JP" sz="1399" dirty="0">
                <a:solidFill>
                  <a:prstClr val="black"/>
                </a:solidFill>
                <a:latin typeface="Arial"/>
                <a:ea typeface="メイリオ"/>
              </a:rPr>
              <a:t>〉</a:t>
            </a:r>
          </a:p>
          <a:p>
            <a:pPr defTabSz="913851"/>
            <a:r>
              <a:rPr kumimoji="1" lang="ja-JP" altLang="en-US" sz="1399" dirty="0">
                <a:solidFill>
                  <a:prstClr val="black"/>
                </a:solidFill>
                <a:latin typeface="Arial"/>
                <a:ea typeface="メイリオ"/>
              </a:rPr>
              <a:t>１．医療機関名称：</a:t>
            </a:r>
            <a:r>
              <a:rPr kumimoji="1" lang="en-US" altLang="ja-JP" sz="1399" dirty="0">
                <a:solidFill>
                  <a:prstClr val="black"/>
                </a:solidFill>
                <a:latin typeface="Arial"/>
                <a:ea typeface="メイリオ"/>
              </a:rPr>
              <a:t>××</a:t>
            </a:r>
            <a:r>
              <a:rPr kumimoji="1" lang="ja-JP" altLang="en-US" sz="1399" dirty="0">
                <a:solidFill>
                  <a:prstClr val="black"/>
                </a:solidFill>
                <a:latin typeface="Arial"/>
                <a:ea typeface="メイリオ"/>
              </a:rPr>
              <a:t>厚労病院</a:t>
            </a:r>
          </a:p>
          <a:p>
            <a:pPr defTabSz="913851"/>
            <a:r>
              <a:rPr kumimoji="1" lang="ja-JP" altLang="en-US" sz="1399" dirty="0">
                <a:solidFill>
                  <a:prstClr val="black"/>
                </a:solidFill>
                <a:latin typeface="Arial"/>
                <a:ea typeface="メイリオ"/>
              </a:rPr>
              <a:t>２．管理者名：医政 太郎　印</a:t>
            </a:r>
          </a:p>
          <a:p>
            <a:pPr defTabSz="913851"/>
            <a:r>
              <a:rPr kumimoji="1" lang="ja-JP" altLang="en-US" sz="1399" dirty="0">
                <a:solidFill>
                  <a:prstClr val="black"/>
                </a:solidFill>
                <a:latin typeface="Arial"/>
                <a:ea typeface="メイリオ"/>
              </a:rPr>
              <a:t>３．開設者名：○○　○○　印</a:t>
            </a:r>
          </a:p>
          <a:p>
            <a:pPr defTabSz="913851"/>
            <a:r>
              <a:rPr kumimoji="1" lang="ja-JP" altLang="en-US" sz="1399" dirty="0">
                <a:solidFill>
                  <a:prstClr val="black"/>
                </a:solidFill>
                <a:latin typeface="Arial"/>
                <a:ea typeface="メイリオ"/>
              </a:rPr>
              <a:t>４．所在地：</a:t>
            </a:r>
            <a:r>
              <a:rPr kumimoji="1" lang="en-US" altLang="ja-JP" sz="1399" dirty="0">
                <a:solidFill>
                  <a:prstClr val="black"/>
                </a:solidFill>
                <a:latin typeface="Arial"/>
                <a:ea typeface="メイリオ"/>
              </a:rPr>
              <a:t>××</a:t>
            </a:r>
            <a:r>
              <a:rPr kumimoji="1" lang="ja-JP" altLang="en-US" sz="1399" dirty="0">
                <a:solidFill>
                  <a:prstClr val="black"/>
                </a:solidFill>
                <a:latin typeface="Arial"/>
                <a:ea typeface="メイリオ"/>
              </a:rPr>
              <a:t>県</a:t>
            </a:r>
            <a:r>
              <a:rPr kumimoji="1" lang="en-US" altLang="ja-JP" sz="1399" dirty="0">
                <a:solidFill>
                  <a:prstClr val="black"/>
                </a:solidFill>
                <a:latin typeface="Arial"/>
                <a:ea typeface="メイリオ"/>
              </a:rPr>
              <a:t>××</a:t>
            </a:r>
            <a:r>
              <a:rPr kumimoji="1" lang="ja-JP" altLang="en-US" sz="1399" dirty="0">
                <a:solidFill>
                  <a:prstClr val="black"/>
                </a:solidFill>
                <a:latin typeface="Arial"/>
                <a:ea typeface="メイリオ"/>
              </a:rPr>
              <a:t>市</a:t>
            </a:r>
            <a:r>
              <a:rPr kumimoji="1" lang="en-US" altLang="ja-JP" sz="1399" dirty="0">
                <a:solidFill>
                  <a:prstClr val="black"/>
                </a:solidFill>
                <a:latin typeface="Arial"/>
                <a:ea typeface="メイリオ"/>
              </a:rPr>
              <a:t>××</a:t>
            </a:r>
          </a:p>
          <a:p>
            <a:pPr defTabSz="913851"/>
            <a:r>
              <a:rPr kumimoji="1" lang="ja-JP" altLang="en-US" sz="1399" dirty="0">
                <a:solidFill>
                  <a:prstClr val="black"/>
                </a:solidFill>
                <a:latin typeface="Arial"/>
                <a:ea typeface="メイリオ"/>
              </a:rPr>
              <a:t>５．病床数： </a:t>
            </a:r>
            <a:r>
              <a:rPr kumimoji="1" lang="en-US" altLang="ja-JP" sz="1399" dirty="0">
                <a:solidFill>
                  <a:prstClr val="black"/>
                </a:solidFill>
                <a:latin typeface="Arial"/>
                <a:ea typeface="メイリオ"/>
              </a:rPr>
              <a:t>500</a:t>
            </a:r>
            <a:r>
              <a:rPr kumimoji="1" lang="ja-JP" altLang="en-US" sz="1399" dirty="0">
                <a:solidFill>
                  <a:prstClr val="black"/>
                </a:solidFill>
                <a:latin typeface="Arial"/>
                <a:ea typeface="メイリオ"/>
              </a:rPr>
              <a:t>床 </a:t>
            </a:r>
          </a:p>
          <a:p>
            <a:pPr defTabSz="913851"/>
            <a:r>
              <a:rPr kumimoji="1" lang="ja-JP" altLang="en-US" sz="1399" dirty="0">
                <a:solidFill>
                  <a:prstClr val="black"/>
                </a:solidFill>
                <a:latin typeface="Arial"/>
                <a:ea typeface="メイリオ"/>
              </a:rPr>
              <a:t>６．診療科：内科、心療内科、外科、整形外科、眼科、耳鼻科</a:t>
            </a:r>
          </a:p>
          <a:p>
            <a:pPr defTabSz="913851"/>
            <a:r>
              <a:rPr kumimoji="1" lang="ja-JP" altLang="en-US" sz="1399" dirty="0">
                <a:solidFill>
                  <a:prstClr val="black"/>
                </a:solidFill>
                <a:latin typeface="Arial"/>
                <a:ea typeface="メイリオ"/>
              </a:rPr>
              <a:t>７．最も多い病床の種類（高度急性期／急性期／回復期／慢性期）：急性期</a:t>
            </a:r>
          </a:p>
          <a:p>
            <a:pPr defTabSz="913851"/>
            <a:r>
              <a:rPr kumimoji="1" lang="ja-JP" altLang="en-US" sz="1399" dirty="0">
                <a:solidFill>
                  <a:prstClr val="black"/>
                </a:solidFill>
                <a:latin typeface="Arial"/>
                <a:ea typeface="メイリオ"/>
              </a:rPr>
              <a:t>８．常勤医師数：</a:t>
            </a:r>
            <a:r>
              <a:rPr kumimoji="1" lang="en-US" altLang="ja-JP" sz="1399" dirty="0">
                <a:solidFill>
                  <a:prstClr val="black"/>
                </a:solidFill>
                <a:latin typeface="Arial"/>
                <a:ea typeface="メイリオ"/>
              </a:rPr>
              <a:t>140</a:t>
            </a:r>
            <a:r>
              <a:rPr kumimoji="1" lang="ja-JP" altLang="en-US" sz="1399" dirty="0">
                <a:solidFill>
                  <a:prstClr val="black"/>
                </a:solidFill>
                <a:latin typeface="Arial"/>
                <a:ea typeface="メイリオ"/>
              </a:rPr>
              <a:t>人</a:t>
            </a:r>
          </a:p>
          <a:p>
            <a:pPr defTabSz="913851"/>
            <a:r>
              <a:rPr kumimoji="1" lang="ja-JP" altLang="en-US" sz="1399" dirty="0">
                <a:solidFill>
                  <a:prstClr val="black"/>
                </a:solidFill>
                <a:latin typeface="Arial"/>
                <a:ea typeface="メイリオ"/>
              </a:rPr>
              <a:t>９．常勤以外の医師数：</a:t>
            </a:r>
            <a:r>
              <a:rPr kumimoji="1" lang="en-US" altLang="ja-JP" sz="1399" dirty="0">
                <a:solidFill>
                  <a:prstClr val="black"/>
                </a:solidFill>
                <a:latin typeface="Arial"/>
                <a:ea typeface="メイリオ"/>
              </a:rPr>
              <a:t>30</a:t>
            </a:r>
            <a:r>
              <a:rPr kumimoji="1" lang="ja-JP" altLang="en-US" sz="1399" dirty="0">
                <a:solidFill>
                  <a:prstClr val="black"/>
                </a:solidFill>
                <a:latin typeface="Arial"/>
                <a:ea typeface="メイリオ"/>
              </a:rPr>
              <a:t>人</a:t>
            </a:r>
          </a:p>
        </p:txBody>
      </p:sp>
      <p:sp>
        <p:nvSpPr>
          <p:cNvPr id="4" name="正方形/長方形 3"/>
          <p:cNvSpPr/>
          <p:nvPr/>
        </p:nvSpPr>
        <p:spPr>
          <a:xfrm>
            <a:off x="56420" y="3936381"/>
            <a:ext cx="4949825" cy="2245329"/>
          </a:xfrm>
          <a:prstGeom prst="rect">
            <a:avLst/>
          </a:prstGeom>
        </p:spPr>
        <p:txBody>
          <a:bodyPr>
            <a:spAutoFit/>
          </a:bodyPr>
          <a:lstStyle/>
          <a:p>
            <a:pPr defTabSz="913851"/>
            <a:r>
              <a:rPr kumimoji="1" lang="en-US" altLang="ja-JP" sz="1399" dirty="0">
                <a:solidFill>
                  <a:prstClr val="black"/>
                </a:solidFill>
                <a:latin typeface="Arial"/>
                <a:ea typeface="メイリオ"/>
              </a:rPr>
              <a:t>〈</a:t>
            </a:r>
            <a:r>
              <a:rPr kumimoji="1" lang="ja-JP" altLang="en-US" sz="1399" dirty="0">
                <a:solidFill>
                  <a:prstClr val="black"/>
                </a:solidFill>
                <a:latin typeface="Arial"/>
                <a:ea typeface="メイリオ"/>
              </a:rPr>
              <a:t>現状分析</a:t>
            </a:r>
            <a:r>
              <a:rPr kumimoji="1" lang="en-US" altLang="ja-JP" sz="1399" dirty="0">
                <a:solidFill>
                  <a:prstClr val="black"/>
                </a:solidFill>
                <a:latin typeface="Arial"/>
                <a:ea typeface="メイリオ"/>
              </a:rPr>
              <a:t>〉</a:t>
            </a:r>
          </a:p>
          <a:p>
            <a:pPr defTabSz="913851"/>
            <a:r>
              <a:rPr kumimoji="1" lang="ja-JP" altLang="en-US" sz="1399" dirty="0">
                <a:solidFill>
                  <a:prstClr val="black"/>
                </a:solidFill>
                <a:latin typeface="Arial"/>
                <a:ea typeface="メイリオ"/>
              </a:rPr>
              <a:t>１．	本計画の対象医師（時間外労働時間が直近</a:t>
            </a:r>
            <a:r>
              <a:rPr kumimoji="1" lang="en-US" altLang="ja-JP" sz="1399" dirty="0">
                <a:solidFill>
                  <a:prstClr val="black"/>
                </a:solidFill>
                <a:latin typeface="Arial"/>
                <a:ea typeface="メイリオ"/>
              </a:rPr>
              <a:t>3</a:t>
            </a:r>
            <a:r>
              <a:rPr kumimoji="1" lang="ja-JP" altLang="en-US" sz="1399" dirty="0">
                <a:solidFill>
                  <a:prstClr val="black"/>
                </a:solidFill>
                <a:latin typeface="Arial"/>
                <a:ea typeface="メイリオ"/>
              </a:rPr>
              <a:t>ヶ月平均</a:t>
            </a:r>
            <a:r>
              <a:rPr kumimoji="1" lang="en-US" altLang="ja-JP" sz="1399" dirty="0">
                <a:solidFill>
                  <a:prstClr val="black"/>
                </a:solidFill>
                <a:latin typeface="Arial"/>
                <a:ea typeface="メイリオ"/>
              </a:rPr>
              <a:t>60</a:t>
            </a:r>
            <a:r>
              <a:rPr kumimoji="1" lang="ja-JP" altLang="en-US" sz="1399" dirty="0">
                <a:solidFill>
                  <a:prstClr val="black"/>
                </a:solidFill>
                <a:latin typeface="Arial"/>
                <a:ea typeface="メイリオ"/>
              </a:rPr>
              <a:t>時間以上）数：</a:t>
            </a:r>
            <a:r>
              <a:rPr kumimoji="1" lang="en-US" altLang="ja-JP" sz="1399" dirty="0">
                <a:solidFill>
                  <a:prstClr val="black"/>
                </a:solidFill>
                <a:latin typeface="Arial"/>
                <a:ea typeface="メイリオ"/>
              </a:rPr>
              <a:t>9</a:t>
            </a:r>
            <a:r>
              <a:rPr kumimoji="1" lang="ja-JP" altLang="en-US" sz="1399" dirty="0">
                <a:solidFill>
                  <a:prstClr val="black"/>
                </a:solidFill>
                <a:latin typeface="Arial"/>
                <a:ea typeface="メイリオ"/>
              </a:rPr>
              <a:t>人（うち常勤</a:t>
            </a:r>
            <a:r>
              <a:rPr kumimoji="1" lang="en-US" altLang="ja-JP" sz="1399" dirty="0">
                <a:solidFill>
                  <a:prstClr val="black"/>
                </a:solidFill>
                <a:latin typeface="Arial"/>
                <a:ea typeface="メイリオ"/>
              </a:rPr>
              <a:t>9</a:t>
            </a:r>
            <a:r>
              <a:rPr kumimoji="1" lang="ja-JP" altLang="en-US" sz="1399" dirty="0">
                <a:solidFill>
                  <a:prstClr val="black"/>
                </a:solidFill>
                <a:latin typeface="Arial"/>
                <a:ea typeface="メイリオ"/>
              </a:rPr>
              <a:t>人）</a:t>
            </a:r>
          </a:p>
          <a:p>
            <a:pPr defTabSz="913851"/>
            <a:r>
              <a:rPr kumimoji="1" lang="en-US" altLang="ja-JP" sz="1399" dirty="0">
                <a:solidFill>
                  <a:prstClr val="black"/>
                </a:solidFill>
                <a:latin typeface="Arial"/>
                <a:ea typeface="メイリオ"/>
              </a:rPr>
              <a:t>※</a:t>
            </a:r>
            <a:r>
              <a:rPr kumimoji="1" lang="ja-JP" altLang="en-US" sz="1399" dirty="0">
                <a:solidFill>
                  <a:prstClr val="black"/>
                </a:solidFill>
                <a:latin typeface="Arial"/>
                <a:ea typeface="メイリオ"/>
              </a:rPr>
              <a:t>時間外労働時間が直近</a:t>
            </a:r>
            <a:r>
              <a:rPr kumimoji="1" lang="en-US" altLang="ja-JP" sz="1399" dirty="0">
                <a:solidFill>
                  <a:prstClr val="black"/>
                </a:solidFill>
                <a:latin typeface="Arial"/>
                <a:ea typeface="メイリオ"/>
              </a:rPr>
              <a:t>3</a:t>
            </a:r>
            <a:r>
              <a:rPr kumimoji="1" lang="ja-JP" altLang="en-US" sz="1399" dirty="0">
                <a:solidFill>
                  <a:prstClr val="black"/>
                </a:solidFill>
                <a:latin typeface="Arial"/>
                <a:ea typeface="メイリオ"/>
              </a:rPr>
              <a:t>ヶ月平均</a:t>
            </a:r>
            <a:r>
              <a:rPr kumimoji="1" lang="en-US" altLang="ja-JP" sz="1399" dirty="0">
                <a:solidFill>
                  <a:prstClr val="black"/>
                </a:solidFill>
                <a:latin typeface="Arial"/>
                <a:ea typeface="メイリオ"/>
              </a:rPr>
              <a:t>60</a:t>
            </a:r>
            <a:r>
              <a:rPr kumimoji="1" lang="ja-JP" altLang="en-US" sz="1399" dirty="0">
                <a:solidFill>
                  <a:prstClr val="black"/>
                </a:solidFill>
                <a:latin typeface="Arial"/>
                <a:ea typeface="メイリオ"/>
              </a:rPr>
              <a:t>時間以上の医師以外の女性医師の負担軽減等についての現状分析を記載する場合は、その人数を記載</a:t>
            </a:r>
          </a:p>
          <a:p>
            <a:pPr defTabSz="913851"/>
            <a:r>
              <a:rPr kumimoji="1" lang="ja-JP" altLang="en-US" sz="1399" dirty="0">
                <a:solidFill>
                  <a:prstClr val="black"/>
                </a:solidFill>
                <a:latin typeface="Arial"/>
                <a:ea typeface="メイリオ"/>
              </a:rPr>
              <a:t>２．「</a:t>
            </a:r>
            <a:r>
              <a:rPr kumimoji="1" lang="en-US" altLang="ja-JP" sz="1399" dirty="0">
                <a:solidFill>
                  <a:prstClr val="black"/>
                </a:solidFill>
                <a:latin typeface="Arial"/>
                <a:ea typeface="メイリオ"/>
              </a:rPr>
              <a:t>〈</a:t>
            </a:r>
            <a:r>
              <a:rPr kumimoji="1" lang="ja-JP" altLang="en-US" sz="1399" dirty="0">
                <a:solidFill>
                  <a:prstClr val="black"/>
                </a:solidFill>
                <a:latin typeface="Arial"/>
                <a:ea typeface="メイリオ"/>
              </a:rPr>
              <a:t>目標</a:t>
            </a:r>
            <a:r>
              <a:rPr kumimoji="1" lang="en-US" altLang="ja-JP" sz="1399" dirty="0">
                <a:solidFill>
                  <a:prstClr val="black"/>
                </a:solidFill>
                <a:latin typeface="Arial"/>
                <a:ea typeface="メイリオ"/>
              </a:rPr>
              <a:t>〉1. </a:t>
            </a:r>
            <a:r>
              <a:rPr kumimoji="1" lang="ja-JP" altLang="en-US" sz="1399" dirty="0">
                <a:solidFill>
                  <a:prstClr val="black"/>
                </a:solidFill>
                <a:latin typeface="Arial"/>
                <a:ea typeface="メイリオ"/>
              </a:rPr>
              <a:t>対象医師の時間外労働等の分析と目標設定」欄の、直近</a:t>
            </a:r>
            <a:r>
              <a:rPr kumimoji="1" lang="en-US" altLang="ja-JP" sz="1399" dirty="0">
                <a:solidFill>
                  <a:prstClr val="black"/>
                </a:solidFill>
                <a:latin typeface="Arial"/>
                <a:ea typeface="メイリオ"/>
              </a:rPr>
              <a:t>3</a:t>
            </a:r>
            <a:r>
              <a:rPr kumimoji="1" lang="ja-JP" altLang="en-US" sz="1399" dirty="0">
                <a:solidFill>
                  <a:prstClr val="black"/>
                </a:solidFill>
                <a:latin typeface="Arial"/>
                <a:ea typeface="メイリオ"/>
              </a:rPr>
              <a:t>ヶ月における対象医師の時間外労働についてヒアリング</a:t>
            </a:r>
          </a:p>
          <a:p>
            <a:pPr defTabSz="913851"/>
            <a:r>
              <a:rPr kumimoji="1" lang="ja-JP" altLang="en-US" sz="1399" dirty="0">
                <a:solidFill>
                  <a:prstClr val="black"/>
                </a:solidFill>
                <a:latin typeface="Arial"/>
                <a:ea typeface="メイリオ"/>
              </a:rPr>
              <a:t>　：令和○年○月</a:t>
            </a:r>
          </a:p>
        </p:txBody>
      </p:sp>
      <p:sp>
        <p:nvSpPr>
          <p:cNvPr id="5" name="正方形/長方形 4"/>
          <p:cNvSpPr/>
          <p:nvPr/>
        </p:nvSpPr>
        <p:spPr>
          <a:xfrm>
            <a:off x="5043477" y="1086698"/>
            <a:ext cx="4624344" cy="1599412"/>
          </a:xfrm>
          <a:prstGeom prst="rect">
            <a:avLst/>
          </a:prstGeom>
        </p:spPr>
        <p:txBody>
          <a:bodyPr wrap="square">
            <a:spAutoFit/>
          </a:bodyPr>
          <a:lstStyle/>
          <a:p>
            <a:pPr defTabSz="913851"/>
            <a:r>
              <a:rPr kumimoji="1" lang="en-US" altLang="ja-JP" sz="1399" dirty="0">
                <a:solidFill>
                  <a:prstClr val="black"/>
                </a:solidFill>
                <a:latin typeface="Arial"/>
                <a:ea typeface="メイリオ"/>
              </a:rPr>
              <a:t>〈</a:t>
            </a:r>
            <a:r>
              <a:rPr kumimoji="1" lang="ja-JP" altLang="en-US" sz="1399" dirty="0">
                <a:solidFill>
                  <a:prstClr val="black"/>
                </a:solidFill>
                <a:latin typeface="Arial"/>
                <a:ea typeface="メイリオ"/>
              </a:rPr>
              <a:t>目標</a:t>
            </a:r>
            <a:r>
              <a:rPr kumimoji="1" lang="en-US" altLang="ja-JP" sz="1399" dirty="0">
                <a:solidFill>
                  <a:prstClr val="black"/>
                </a:solidFill>
                <a:latin typeface="Arial"/>
                <a:ea typeface="メイリオ"/>
              </a:rPr>
              <a:t>〉</a:t>
            </a:r>
          </a:p>
          <a:p>
            <a:pPr defTabSz="913851"/>
            <a:r>
              <a:rPr kumimoji="1" lang="ja-JP" altLang="en-US" sz="1399" dirty="0">
                <a:solidFill>
                  <a:prstClr val="black"/>
                </a:solidFill>
                <a:latin typeface="Arial"/>
                <a:ea typeface="メイリオ"/>
              </a:rPr>
              <a:t>１．対象医師の時間外労働等の分析と目標設定</a:t>
            </a:r>
          </a:p>
          <a:p>
            <a:pPr defTabSz="913851"/>
            <a:r>
              <a:rPr kumimoji="1" lang="ja-JP" altLang="en-US" sz="1399" dirty="0">
                <a:solidFill>
                  <a:prstClr val="black"/>
                </a:solidFill>
                <a:latin typeface="Arial"/>
                <a:ea typeface="メイリオ"/>
              </a:rPr>
              <a:t>原則、直近</a:t>
            </a:r>
            <a:r>
              <a:rPr kumimoji="1" lang="en-US" altLang="ja-JP" sz="1399" dirty="0">
                <a:solidFill>
                  <a:prstClr val="black"/>
                </a:solidFill>
                <a:latin typeface="Arial"/>
                <a:ea typeface="メイリオ"/>
              </a:rPr>
              <a:t>3</a:t>
            </a:r>
            <a:r>
              <a:rPr kumimoji="1" lang="ja-JP" altLang="en-US" sz="1399" dirty="0">
                <a:solidFill>
                  <a:prstClr val="black"/>
                </a:solidFill>
                <a:latin typeface="Arial"/>
                <a:ea typeface="メイリオ"/>
              </a:rPr>
              <a:t>ヶ月間の時間外労働について記入</a:t>
            </a:r>
          </a:p>
          <a:p>
            <a:pPr defTabSz="913851"/>
            <a:r>
              <a:rPr kumimoji="1" lang="en-US" altLang="ja-JP" sz="1399" dirty="0">
                <a:solidFill>
                  <a:prstClr val="black"/>
                </a:solidFill>
                <a:latin typeface="Arial"/>
                <a:ea typeface="メイリオ"/>
              </a:rPr>
              <a:t>※</a:t>
            </a:r>
            <a:r>
              <a:rPr kumimoji="1" lang="ja-JP" altLang="en-US" sz="1399" dirty="0">
                <a:solidFill>
                  <a:prstClr val="black"/>
                </a:solidFill>
                <a:latin typeface="Arial"/>
                <a:ea typeface="メイリオ"/>
              </a:rPr>
              <a:t>時間外労働時間が直近</a:t>
            </a:r>
            <a:r>
              <a:rPr kumimoji="1" lang="en-US" altLang="ja-JP" sz="1399" dirty="0">
                <a:solidFill>
                  <a:prstClr val="black"/>
                </a:solidFill>
                <a:latin typeface="Arial"/>
                <a:ea typeface="メイリオ"/>
              </a:rPr>
              <a:t>3</a:t>
            </a:r>
            <a:r>
              <a:rPr kumimoji="1" lang="ja-JP" altLang="en-US" sz="1399" dirty="0">
                <a:solidFill>
                  <a:prstClr val="black"/>
                </a:solidFill>
                <a:latin typeface="Arial"/>
                <a:ea typeface="メイリオ"/>
              </a:rPr>
              <a:t>ヶ月平均</a:t>
            </a:r>
            <a:r>
              <a:rPr kumimoji="1" lang="en-US" altLang="ja-JP" sz="1399" dirty="0">
                <a:solidFill>
                  <a:prstClr val="black"/>
                </a:solidFill>
                <a:latin typeface="Arial"/>
                <a:ea typeface="メイリオ"/>
              </a:rPr>
              <a:t>60</a:t>
            </a:r>
            <a:r>
              <a:rPr kumimoji="1" lang="ja-JP" altLang="en-US" sz="1399" dirty="0">
                <a:solidFill>
                  <a:prstClr val="black"/>
                </a:solidFill>
                <a:latin typeface="Arial"/>
                <a:ea typeface="メイリオ"/>
              </a:rPr>
              <a:t>時間以上の医師以外の女性医師の負担軽減等についての現状分析を記載する場合は、備考欄に勤務形態（従前及び今後）等改善内容がわかるよう記載</a:t>
            </a:r>
          </a:p>
        </p:txBody>
      </p:sp>
      <p:graphicFrame>
        <p:nvGraphicFramePr>
          <p:cNvPr id="6" name="表 5"/>
          <p:cNvGraphicFramePr>
            <a:graphicFrameLocks noGrp="1"/>
          </p:cNvGraphicFramePr>
          <p:nvPr>
            <p:extLst/>
          </p:nvPr>
        </p:nvGraphicFramePr>
        <p:xfrm>
          <a:off x="5127412" y="2853305"/>
          <a:ext cx="4456474" cy="1373260"/>
        </p:xfrm>
        <a:graphic>
          <a:graphicData uri="http://schemas.openxmlformats.org/drawingml/2006/table">
            <a:tbl>
              <a:tblPr firstRow="1" firstCol="1" bandRow="1">
                <a:tableStyleId>{5C22544A-7EE6-4342-B048-85BDC9FD1C3A}</a:tableStyleId>
              </a:tblPr>
              <a:tblGrid>
                <a:gridCol w="741983">
                  <a:extLst>
                    <a:ext uri="{9D8B030D-6E8A-4147-A177-3AD203B41FA5}">
                      <a16:colId xmlns:a16="http://schemas.microsoft.com/office/drawing/2014/main" val="2475438201"/>
                    </a:ext>
                  </a:extLst>
                </a:gridCol>
                <a:gridCol w="746560">
                  <a:extLst>
                    <a:ext uri="{9D8B030D-6E8A-4147-A177-3AD203B41FA5}">
                      <a16:colId xmlns:a16="http://schemas.microsoft.com/office/drawing/2014/main" val="3925266641"/>
                    </a:ext>
                  </a:extLst>
                </a:gridCol>
                <a:gridCol w="746102">
                  <a:extLst>
                    <a:ext uri="{9D8B030D-6E8A-4147-A177-3AD203B41FA5}">
                      <a16:colId xmlns:a16="http://schemas.microsoft.com/office/drawing/2014/main" val="3538184566"/>
                    </a:ext>
                  </a:extLst>
                </a:gridCol>
                <a:gridCol w="746560">
                  <a:extLst>
                    <a:ext uri="{9D8B030D-6E8A-4147-A177-3AD203B41FA5}">
                      <a16:colId xmlns:a16="http://schemas.microsoft.com/office/drawing/2014/main" val="1331372169"/>
                    </a:ext>
                  </a:extLst>
                </a:gridCol>
                <a:gridCol w="1055471">
                  <a:extLst>
                    <a:ext uri="{9D8B030D-6E8A-4147-A177-3AD203B41FA5}">
                      <a16:colId xmlns:a16="http://schemas.microsoft.com/office/drawing/2014/main" val="418379397"/>
                    </a:ext>
                  </a:extLst>
                </a:gridCol>
                <a:gridCol w="419798">
                  <a:extLst>
                    <a:ext uri="{9D8B030D-6E8A-4147-A177-3AD203B41FA5}">
                      <a16:colId xmlns:a16="http://schemas.microsoft.com/office/drawing/2014/main" val="3201213489"/>
                    </a:ext>
                  </a:extLst>
                </a:gridCol>
              </a:tblGrid>
              <a:tr h="413755">
                <a:tc>
                  <a:txBody>
                    <a:bodyPr/>
                    <a:lstStyle/>
                    <a:p>
                      <a:pPr algn="just">
                        <a:spcAft>
                          <a:spcPts val="0"/>
                        </a:spcAft>
                      </a:pPr>
                      <a:r>
                        <a:rPr lang="en-US" sz="1000" kern="100">
                          <a:effectLst/>
                        </a:rPr>
                        <a:t> </a:t>
                      </a:r>
                      <a:endParaRPr lang="ja-JP" sz="1200" kern="100">
                        <a:effectLst/>
                        <a:latin typeface="Century" panose="02040604050505020304" pitchFamily="18" charset="0"/>
                        <a:ea typeface="ＭＳ ゴシック" panose="020B0609070205080204" pitchFamily="49" charset="-128"/>
                        <a:cs typeface="Times New Roman" panose="02020603050405020304" pitchFamily="18" charset="0"/>
                      </a:endParaRPr>
                    </a:p>
                  </a:txBody>
                  <a:tcPr marL="68536" marR="68536" marT="0" marB="0"/>
                </a:tc>
                <a:tc>
                  <a:txBody>
                    <a:bodyPr/>
                    <a:lstStyle/>
                    <a:p>
                      <a:pPr algn="ctr">
                        <a:spcAft>
                          <a:spcPts val="0"/>
                        </a:spcAft>
                      </a:pPr>
                      <a:r>
                        <a:rPr lang="ja-JP" sz="1000" kern="100">
                          <a:effectLst/>
                        </a:rPr>
                        <a:t>４月</a:t>
                      </a:r>
                      <a:endParaRPr lang="ja-JP" sz="1200" kern="100">
                        <a:effectLst/>
                        <a:latin typeface="Century" panose="02040604050505020304" pitchFamily="18" charset="0"/>
                        <a:ea typeface="ＭＳ ゴシック" panose="020B0609070205080204" pitchFamily="49" charset="-128"/>
                        <a:cs typeface="Times New Roman" panose="02020603050405020304" pitchFamily="18" charset="0"/>
                      </a:endParaRPr>
                    </a:p>
                  </a:txBody>
                  <a:tcPr marL="68536" marR="68536" marT="0" marB="0"/>
                </a:tc>
                <a:tc>
                  <a:txBody>
                    <a:bodyPr/>
                    <a:lstStyle/>
                    <a:p>
                      <a:pPr algn="ctr">
                        <a:spcAft>
                          <a:spcPts val="0"/>
                        </a:spcAft>
                      </a:pPr>
                      <a:r>
                        <a:rPr lang="ja-JP" sz="1000" kern="100">
                          <a:effectLst/>
                        </a:rPr>
                        <a:t>５月</a:t>
                      </a:r>
                      <a:endParaRPr lang="ja-JP" sz="1200" kern="100">
                        <a:effectLst/>
                        <a:latin typeface="Century" panose="02040604050505020304" pitchFamily="18" charset="0"/>
                        <a:ea typeface="ＭＳ ゴシック" panose="020B0609070205080204" pitchFamily="49" charset="-128"/>
                        <a:cs typeface="Times New Roman" panose="02020603050405020304" pitchFamily="18" charset="0"/>
                      </a:endParaRPr>
                    </a:p>
                  </a:txBody>
                  <a:tcPr marL="68536" marR="68536" marT="0" marB="0"/>
                </a:tc>
                <a:tc>
                  <a:txBody>
                    <a:bodyPr/>
                    <a:lstStyle/>
                    <a:p>
                      <a:pPr algn="ctr">
                        <a:spcAft>
                          <a:spcPts val="0"/>
                        </a:spcAft>
                      </a:pPr>
                      <a:r>
                        <a:rPr lang="ja-JP" sz="1000" kern="100">
                          <a:effectLst/>
                        </a:rPr>
                        <a:t>６月</a:t>
                      </a:r>
                      <a:endParaRPr lang="ja-JP" sz="1200" kern="100">
                        <a:effectLst/>
                        <a:latin typeface="Century" panose="02040604050505020304" pitchFamily="18" charset="0"/>
                        <a:ea typeface="ＭＳ ゴシック" panose="020B0609070205080204" pitchFamily="49" charset="-128"/>
                        <a:cs typeface="Times New Roman" panose="02020603050405020304" pitchFamily="18" charset="0"/>
                      </a:endParaRPr>
                    </a:p>
                  </a:txBody>
                  <a:tcPr marL="68536" marR="68536" marT="0" marB="0"/>
                </a:tc>
                <a:tc>
                  <a:txBody>
                    <a:bodyPr/>
                    <a:lstStyle/>
                    <a:p>
                      <a:pPr algn="ctr">
                        <a:spcAft>
                          <a:spcPts val="0"/>
                        </a:spcAft>
                      </a:pPr>
                      <a:r>
                        <a:rPr lang="ja-JP" sz="1000" kern="100" dirty="0">
                          <a:effectLst/>
                        </a:rPr>
                        <a:t>３ヶ月平均</a:t>
                      </a:r>
                      <a:endParaRPr lang="ja-JP" sz="1200" kern="100" dirty="0">
                        <a:effectLst/>
                      </a:endParaRPr>
                    </a:p>
                    <a:p>
                      <a:pPr algn="just">
                        <a:lnSpc>
                          <a:spcPts val="1000"/>
                        </a:lnSpc>
                        <a:spcAft>
                          <a:spcPts val="0"/>
                        </a:spcAft>
                      </a:pPr>
                      <a:r>
                        <a:rPr lang="ja-JP" sz="900" kern="100" dirty="0">
                          <a:effectLst/>
                        </a:rPr>
                        <a:t>（※計画実施</a:t>
                      </a:r>
                      <a:endParaRPr lang="ja-JP" sz="1200" kern="100" dirty="0">
                        <a:effectLst/>
                      </a:endParaRPr>
                    </a:p>
                    <a:p>
                      <a:pPr algn="just">
                        <a:lnSpc>
                          <a:spcPts val="1000"/>
                        </a:lnSpc>
                        <a:spcAft>
                          <a:spcPts val="0"/>
                        </a:spcAft>
                      </a:pPr>
                      <a:r>
                        <a:rPr lang="en-US" sz="900" kern="100" dirty="0">
                          <a:effectLst/>
                        </a:rPr>
                        <a:t>6</a:t>
                      </a:r>
                      <a:r>
                        <a:rPr lang="ja-JP" sz="900" kern="100" dirty="0">
                          <a:effectLst/>
                        </a:rPr>
                        <a:t>ヶ月後の目標）</a:t>
                      </a:r>
                      <a:endParaRPr lang="ja-JP" sz="1200" kern="100" dirty="0">
                        <a:effectLst/>
                        <a:latin typeface="Century" panose="02040604050505020304" pitchFamily="18" charset="0"/>
                        <a:ea typeface="ＭＳ ゴシック" panose="020B0609070205080204" pitchFamily="49" charset="-128"/>
                        <a:cs typeface="Times New Roman" panose="02020603050405020304" pitchFamily="18" charset="0"/>
                      </a:endParaRPr>
                    </a:p>
                  </a:txBody>
                  <a:tcPr marL="68536" marR="68536" marT="0" marB="0"/>
                </a:tc>
                <a:tc>
                  <a:txBody>
                    <a:bodyPr/>
                    <a:lstStyle/>
                    <a:p>
                      <a:pPr algn="ctr">
                        <a:spcAft>
                          <a:spcPts val="0"/>
                        </a:spcAft>
                      </a:pPr>
                      <a:r>
                        <a:rPr lang="ja-JP" sz="1000" kern="100" dirty="0">
                          <a:effectLst/>
                        </a:rPr>
                        <a:t>備考</a:t>
                      </a:r>
                      <a:endParaRPr lang="ja-JP" sz="1200" kern="100" dirty="0">
                        <a:effectLst/>
                        <a:latin typeface="Century" panose="02040604050505020304" pitchFamily="18" charset="0"/>
                        <a:ea typeface="ＭＳ ゴシック" panose="020B0609070205080204" pitchFamily="49" charset="-128"/>
                        <a:cs typeface="Times New Roman" panose="02020603050405020304" pitchFamily="18" charset="0"/>
                      </a:endParaRPr>
                    </a:p>
                  </a:txBody>
                  <a:tcPr marL="68536" marR="68536" marT="0" marB="0"/>
                </a:tc>
                <a:extLst>
                  <a:ext uri="{0D108BD9-81ED-4DB2-BD59-A6C34878D82A}">
                    <a16:rowId xmlns:a16="http://schemas.microsoft.com/office/drawing/2014/main" val="1273041948"/>
                  </a:ext>
                </a:extLst>
              </a:tr>
              <a:tr h="319835">
                <a:tc>
                  <a:txBody>
                    <a:bodyPr/>
                    <a:lstStyle/>
                    <a:p>
                      <a:pPr algn="just">
                        <a:spcAft>
                          <a:spcPts val="0"/>
                        </a:spcAft>
                      </a:pPr>
                      <a:r>
                        <a:rPr lang="ja-JP" sz="1000" kern="100">
                          <a:effectLst/>
                        </a:rPr>
                        <a:t>対象医師の平均</a:t>
                      </a:r>
                      <a:endParaRPr lang="ja-JP" sz="1200" kern="100">
                        <a:effectLst/>
                        <a:latin typeface="Century" panose="02040604050505020304" pitchFamily="18" charset="0"/>
                        <a:ea typeface="ＭＳ ゴシック" panose="020B0609070205080204" pitchFamily="49" charset="-128"/>
                        <a:cs typeface="Times New Roman" panose="02020603050405020304" pitchFamily="18" charset="0"/>
                      </a:endParaRPr>
                    </a:p>
                  </a:txBody>
                  <a:tcPr marL="68536" marR="68536" marT="0" marB="0"/>
                </a:tc>
                <a:tc>
                  <a:txBody>
                    <a:bodyPr/>
                    <a:lstStyle/>
                    <a:p>
                      <a:pPr algn="r">
                        <a:spcAft>
                          <a:spcPts val="0"/>
                        </a:spcAft>
                      </a:pPr>
                      <a:r>
                        <a:rPr lang="en-US" sz="1000" kern="100">
                          <a:effectLst/>
                        </a:rPr>
                        <a:t>103.3 </a:t>
                      </a:r>
                      <a:endParaRPr lang="ja-JP" sz="1200" kern="100">
                        <a:effectLst/>
                        <a:latin typeface="Century" panose="02040604050505020304" pitchFamily="18" charset="0"/>
                        <a:ea typeface="ＭＳ ゴシック" panose="020B0609070205080204" pitchFamily="49" charset="-128"/>
                        <a:cs typeface="Times New Roman" panose="02020603050405020304" pitchFamily="18" charset="0"/>
                      </a:endParaRPr>
                    </a:p>
                  </a:txBody>
                  <a:tcPr marL="68536" marR="68536" marT="0" marB="0"/>
                </a:tc>
                <a:tc>
                  <a:txBody>
                    <a:bodyPr/>
                    <a:lstStyle/>
                    <a:p>
                      <a:pPr algn="r">
                        <a:spcAft>
                          <a:spcPts val="0"/>
                        </a:spcAft>
                      </a:pPr>
                      <a:r>
                        <a:rPr lang="en-US" sz="1000" kern="100">
                          <a:effectLst/>
                        </a:rPr>
                        <a:t>110.0 </a:t>
                      </a:r>
                      <a:endParaRPr lang="ja-JP" sz="1200" kern="100">
                        <a:effectLst/>
                        <a:latin typeface="Century" panose="02040604050505020304" pitchFamily="18" charset="0"/>
                        <a:ea typeface="ＭＳ ゴシック" panose="020B0609070205080204" pitchFamily="49" charset="-128"/>
                        <a:cs typeface="Times New Roman" panose="02020603050405020304" pitchFamily="18" charset="0"/>
                      </a:endParaRPr>
                    </a:p>
                  </a:txBody>
                  <a:tcPr marL="68536" marR="68536" marT="0" marB="0"/>
                </a:tc>
                <a:tc>
                  <a:txBody>
                    <a:bodyPr/>
                    <a:lstStyle/>
                    <a:p>
                      <a:pPr algn="r">
                        <a:spcAft>
                          <a:spcPts val="0"/>
                        </a:spcAft>
                      </a:pPr>
                      <a:r>
                        <a:rPr lang="en-US" sz="1000" kern="100">
                          <a:effectLst/>
                        </a:rPr>
                        <a:t>104.4 </a:t>
                      </a:r>
                      <a:endParaRPr lang="ja-JP" sz="1200" kern="100">
                        <a:effectLst/>
                        <a:latin typeface="Century" panose="02040604050505020304" pitchFamily="18" charset="0"/>
                        <a:ea typeface="ＭＳ ゴシック" panose="020B0609070205080204" pitchFamily="49" charset="-128"/>
                        <a:cs typeface="Times New Roman" panose="02020603050405020304" pitchFamily="18" charset="0"/>
                      </a:endParaRPr>
                    </a:p>
                  </a:txBody>
                  <a:tcPr marL="68536" marR="68536" marT="0" marB="0"/>
                </a:tc>
                <a:tc>
                  <a:txBody>
                    <a:bodyPr/>
                    <a:lstStyle/>
                    <a:p>
                      <a:pPr algn="r">
                        <a:spcAft>
                          <a:spcPts val="0"/>
                        </a:spcAft>
                      </a:pPr>
                      <a:r>
                        <a:rPr lang="en-US" sz="1000" kern="100">
                          <a:effectLst/>
                        </a:rPr>
                        <a:t>105.9</a:t>
                      </a:r>
                      <a:endParaRPr lang="ja-JP" sz="1200" kern="100">
                        <a:effectLst/>
                        <a:latin typeface="Century" panose="02040604050505020304" pitchFamily="18" charset="0"/>
                        <a:ea typeface="ＭＳ ゴシック" panose="020B0609070205080204" pitchFamily="49" charset="-128"/>
                        <a:cs typeface="Times New Roman" panose="02020603050405020304" pitchFamily="18" charset="0"/>
                      </a:endParaRPr>
                    </a:p>
                  </a:txBody>
                  <a:tcPr marL="68536" marR="68536" marT="0" marB="0"/>
                </a:tc>
                <a:tc>
                  <a:txBody>
                    <a:bodyPr/>
                    <a:lstStyle/>
                    <a:p>
                      <a:pPr algn="just">
                        <a:spcAft>
                          <a:spcPts val="0"/>
                        </a:spcAft>
                      </a:pPr>
                      <a:r>
                        <a:rPr lang="en-US" sz="1000" kern="100">
                          <a:effectLst/>
                        </a:rPr>
                        <a:t> </a:t>
                      </a:r>
                      <a:endParaRPr lang="ja-JP" sz="1200" kern="100">
                        <a:effectLst/>
                        <a:latin typeface="Century" panose="02040604050505020304" pitchFamily="18" charset="0"/>
                        <a:ea typeface="ＭＳ ゴシック" panose="020B0609070205080204" pitchFamily="49" charset="-128"/>
                        <a:cs typeface="Times New Roman" panose="02020603050405020304" pitchFamily="18" charset="0"/>
                      </a:endParaRPr>
                    </a:p>
                  </a:txBody>
                  <a:tcPr marL="68536" marR="68536" marT="0" marB="0"/>
                </a:tc>
                <a:extLst>
                  <a:ext uri="{0D108BD9-81ED-4DB2-BD59-A6C34878D82A}">
                    <a16:rowId xmlns:a16="http://schemas.microsoft.com/office/drawing/2014/main" val="1873789649"/>
                  </a:ext>
                </a:extLst>
              </a:tr>
              <a:tr h="319835">
                <a:tc>
                  <a:txBody>
                    <a:bodyPr/>
                    <a:lstStyle/>
                    <a:p>
                      <a:pPr algn="ctr">
                        <a:spcAft>
                          <a:spcPts val="0"/>
                        </a:spcAft>
                      </a:pPr>
                      <a:r>
                        <a:rPr lang="ja-JP" sz="1000" kern="100">
                          <a:effectLst/>
                        </a:rPr>
                        <a:t>目標（最長時間）</a:t>
                      </a:r>
                      <a:endParaRPr lang="ja-JP" sz="1200" kern="100">
                        <a:effectLst/>
                        <a:latin typeface="Century" panose="02040604050505020304" pitchFamily="18" charset="0"/>
                        <a:ea typeface="ＭＳ ゴシック" panose="020B0609070205080204" pitchFamily="49" charset="-128"/>
                        <a:cs typeface="Times New Roman" panose="02020603050405020304" pitchFamily="18" charset="0"/>
                      </a:endParaRPr>
                    </a:p>
                  </a:txBody>
                  <a:tcPr marL="68536" marR="68536" marT="0" marB="0"/>
                </a:tc>
                <a:tc>
                  <a:txBody>
                    <a:bodyPr/>
                    <a:lstStyle/>
                    <a:p>
                      <a:pPr algn="ctr">
                        <a:spcAft>
                          <a:spcPts val="0"/>
                        </a:spcAft>
                      </a:pPr>
                      <a:r>
                        <a:rPr lang="ja-JP" sz="1000" kern="100">
                          <a:effectLst/>
                        </a:rPr>
                        <a:t>－</a:t>
                      </a:r>
                      <a:endParaRPr lang="ja-JP" sz="1200" kern="100">
                        <a:effectLst/>
                        <a:latin typeface="Century" panose="02040604050505020304" pitchFamily="18" charset="0"/>
                        <a:ea typeface="ＭＳ ゴシック" panose="020B0609070205080204" pitchFamily="49" charset="-128"/>
                        <a:cs typeface="Times New Roman" panose="02020603050405020304" pitchFamily="18" charset="0"/>
                      </a:endParaRPr>
                    </a:p>
                  </a:txBody>
                  <a:tcPr marL="68536" marR="68536" marT="0" marB="0"/>
                </a:tc>
                <a:tc>
                  <a:txBody>
                    <a:bodyPr/>
                    <a:lstStyle/>
                    <a:p>
                      <a:pPr algn="ctr">
                        <a:spcAft>
                          <a:spcPts val="0"/>
                        </a:spcAft>
                      </a:pPr>
                      <a:r>
                        <a:rPr lang="ja-JP" sz="1000" kern="100">
                          <a:effectLst/>
                        </a:rPr>
                        <a:t>－</a:t>
                      </a:r>
                      <a:endParaRPr lang="ja-JP" sz="1200" kern="100">
                        <a:effectLst/>
                        <a:latin typeface="Century" panose="02040604050505020304" pitchFamily="18" charset="0"/>
                        <a:ea typeface="ＭＳ ゴシック" panose="020B0609070205080204" pitchFamily="49" charset="-128"/>
                        <a:cs typeface="Times New Roman" panose="02020603050405020304" pitchFamily="18" charset="0"/>
                      </a:endParaRPr>
                    </a:p>
                  </a:txBody>
                  <a:tcPr marL="68536" marR="68536" marT="0" marB="0"/>
                </a:tc>
                <a:tc>
                  <a:txBody>
                    <a:bodyPr/>
                    <a:lstStyle/>
                    <a:p>
                      <a:pPr algn="ctr">
                        <a:spcAft>
                          <a:spcPts val="0"/>
                        </a:spcAft>
                      </a:pPr>
                      <a:r>
                        <a:rPr lang="ja-JP" sz="1000" kern="100">
                          <a:effectLst/>
                        </a:rPr>
                        <a:t>―</a:t>
                      </a:r>
                      <a:endParaRPr lang="ja-JP" sz="1200" kern="100">
                        <a:effectLst/>
                        <a:latin typeface="Century" panose="02040604050505020304" pitchFamily="18" charset="0"/>
                        <a:ea typeface="ＭＳ ゴシック" panose="020B0609070205080204" pitchFamily="49" charset="-128"/>
                        <a:cs typeface="Times New Roman" panose="02020603050405020304" pitchFamily="18" charset="0"/>
                      </a:endParaRPr>
                    </a:p>
                  </a:txBody>
                  <a:tcPr marL="68536" marR="68536" marT="0" marB="0"/>
                </a:tc>
                <a:tc>
                  <a:txBody>
                    <a:bodyPr/>
                    <a:lstStyle/>
                    <a:p>
                      <a:pPr marL="342900" lvl="0" indent="-342900" algn="r">
                        <a:spcAft>
                          <a:spcPts val="0"/>
                        </a:spcAft>
                        <a:buFont typeface="游明朝" panose="02020400000000000000" pitchFamily="18" charset="-128"/>
                        <a:buChar char="※"/>
                      </a:pPr>
                      <a:r>
                        <a:rPr lang="ja-JP" sz="1000" kern="100">
                          <a:effectLst/>
                        </a:rPr>
                        <a:t>　　　</a:t>
                      </a:r>
                      <a:r>
                        <a:rPr lang="en-US" sz="1000" kern="100">
                          <a:effectLst/>
                        </a:rPr>
                        <a:t>150</a:t>
                      </a:r>
                      <a:endParaRPr lang="ja-JP" sz="1200" kern="100">
                        <a:effectLst/>
                        <a:latin typeface="Century" panose="02040604050505020304" pitchFamily="18" charset="0"/>
                        <a:ea typeface="ＭＳ ゴシック" panose="020B0609070205080204" pitchFamily="49" charset="-128"/>
                        <a:cs typeface="Times New Roman" panose="02020603050405020304" pitchFamily="18" charset="0"/>
                      </a:endParaRPr>
                    </a:p>
                  </a:txBody>
                  <a:tcPr marL="68536" marR="68536" marT="0" marB="0"/>
                </a:tc>
                <a:tc>
                  <a:txBody>
                    <a:bodyPr/>
                    <a:lstStyle/>
                    <a:p>
                      <a:pPr algn="just">
                        <a:spcAft>
                          <a:spcPts val="0"/>
                        </a:spcAft>
                      </a:pPr>
                      <a:r>
                        <a:rPr lang="en-US" sz="1000" kern="100">
                          <a:effectLst/>
                        </a:rPr>
                        <a:t> </a:t>
                      </a:r>
                      <a:endParaRPr lang="ja-JP" sz="1200" kern="100">
                        <a:effectLst/>
                        <a:latin typeface="Century" panose="02040604050505020304" pitchFamily="18" charset="0"/>
                        <a:ea typeface="ＭＳ ゴシック" panose="020B0609070205080204" pitchFamily="49" charset="-128"/>
                        <a:cs typeface="Times New Roman" panose="02020603050405020304" pitchFamily="18" charset="0"/>
                      </a:endParaRPr>
                    </a:p>
                  </a:txBody>
                  <a:tcPr marL="68536" marR="68536" marT="0" marB="0"/>
                </a:tc>
                <a:extLst>
                  <a:ext uri="{0D108BD9-81ED-4DB2-BD59-A6C34878D82A}">
                    <a16:rowId xmlns:a16="http://schemas.microsoft.com/office/drawing/2014/main" val="2196028089"/>
                  </a:ext>
                </a:extLst>
              </a:tr>
              <a:tr h="319835">
                <a:tc>
                  <a:txBody>
                    <a:bodyPr/>
                    <a:lstStyle/>
                    <a:p>
                      <a:pPr algn="ctr">
                        <a:spcAft>
                          <a:spcPts val="0"/>
                        </a:spcAft>
                      </a:pPr>
                      <a:r>
                        <a:rPr lang="ja-JP" sz="1000" kern="100">
                          <a:effectLst/>
                        </a:rPr>
                        <a:t>目標（平均値）</a:t>
                      </a:r>
                      <a:endParaRPr lang="ja-JP" sz="1200" kern="100">
                        <a:effectLst/>
                        <a:latin typeface="Century" panose="02040604050505020304" pitchFamily="18" charset="0"/>
                        <a:ea typeface="ＭＳ ゴシック" panose="020B0609070205080204" pitchFamily="49" charset="-128"/>
                        <a:cs typeface="Times New Roman" panose="02020603050405020304" pitchFamily="18" charset="0"/>
                      </a:endParaRPr>
                    </a:p>
                  </a:txBody>
                  <a:tcPr marL="68536" marR="68536" marT="0" marB="0"/>
                </a:tc>
                <a:tc>
                  <a:txBody>
                    <a:bodyPr/>
                    <a:lstStyle/>
                    <a:p>
                      <a:pPr algn="ctr">
                        <a:spcAft>
                          <a:spcPts val="0"/>
                        </a:spcAft>
                      </a:pPr>
                      <a:r>
                        <a:rPr lang="ja-JP" sz="1000" kern="100">
                          <a:effectLst/>
                        </a:rPr>
                        <a:t>―</a:t>
                      </a:r>
                      <a:endParaRPr lang="ja-JP" sz="1200" kern="100">
                        <a:effectLst/>
                        <a:latin typeface="Century" panose="02040604050505020304" pitchFamily="18" charset="0"/>
                        <a:ea typeface="ＭＳ ゴシック" panose="020B0609070205080204" pitchFamily="49" charset="-128"/>
                        <a:cs typeface="Times New Roman" panose="02020603050405020304" pitchFamily="18" charset="0"/>
                      </a:endParaRPr>
                    </a:p>
                  </a:txBody>
                  <a:tcPr marL="68536" marR="68536" marT="0" marB="0"/>
                </a:tc>
                <a:tc>
                  <a:txBody>
                    <a:bodyPr/>
                    <a:lstStyle/>
                    <a:p>
                      <a:pPr algn="ctr">
                        <a:spcAft>
                          <a:spcPts val="0"/>
                        </a:spcAft>
                      </a:pPr>
                      <a:r>
                        <a:rPr lang="ja-JP" sz="1000" kern="100">
                          <a:effectLst/>
                        </a:rPr>
                        <a:t>―</a:t>
                      </a:r>
                      <a:endParaRPr lang="ja-JP" sz="1200" kern="100">
                        <a:effectLst/>
                        <a:latin typeface="Century" panose="02040604050505020304" pitchFamily="18" charset="0"/>
                        <a:ea typeface="ＭＳ ゴシック" panose="020B0609070205080204" pitchFamily="49" charset="-128"/>
                        <a:cs typeface="Times New Roman" panose="02020603050405020304" pitchFamily="18" charset="0"/>
                      </a:endParaRPr>
                    </a:p>
                  </a:txBody>
                  <a:tcPr marL="68536" marR="68536" marT="0" marB="0"/>
                </a:tc>
                <a:tc>
                  <a:txBody>
                    <a:bodyPr/>
                    <a:lstStyle/>
                    <a:p>
                      <a:pPr algn="ctr">
                        <a:spcAft>
                          <a:spcPts val="0"/>
                        </a:spcAft>
                      </a:pPr>
                      <a:r>
                        <a:rPr lang="ja-JP" sz="1000" kern="100">
                          <a:effectLst/>
                        </a:rPr>
                        <a:t>―</a:t>
                      </a:r>
                      <a:endParaRPr lang="ja-JP" sz="1200" kern="100">
                        <a:effectLst/>
                        <a:latin typeface="Century" panose="02040604050505020304" pitchFamily="18" charset="0"/>
                        <a:ea typeface="ＭＳ ゴシック" panose="020B0609070205080204" pitchFamily="49" charset="-128"/>
                        <a:cs typeface="Times New Roman" panose="02020603050405020304" pitchFamily="18" charset="0"/>
                      </a:endParaRPr>
                    </a:p>
                  </a:txBody>
                  <a:tcPr marL="68536" marR="68536" marT="0" marB="0"/>
                </a:tc>
                <a:tc>
                  <a:txBody>
                    <a:bodyPr/>
                    <a:lstStyle/>
                    <a:p>
                      <a:pPr marL="342900" lvl="0" indent="-342900" algn="r">
                        <a:spcAft>
                          <a:spcPts val="0"/>
                        </a:spcAft>
                        <a:buFont typeface="游明朝" panose="02020400000000000000" pitchFamily="18" charset="-128"/>
                        <a:buChar char="※"/>
                      </a:pPr>
                      <a:r>
                        <a:rPr lang="ja-JP" sz="1000" kern="100">
                          <a:effectLst/>
                        </a:rPr>
                        <a:t>　　　</a:t>
                      </a:r>
                      <a:r>
                        <a:rPr lang="en-US" sz="1000" kern="100">
                          <a:effectLst/>
                        </a:rPr>
                        <a:t>95</a:t>
                      </a:r>
                      <a:endParaRPr lang="ja-JP" sz="1200" kern="100">
                        <a:effectLst/>
                        <a:latin typeface="Century" panose="02040604050505020304" pitchFamily="18" charset="0"/>
                        <a:ea typeface="ＭＳ ゴシック" panose="020B0609070205080204" pitchFamily="49" charset="-128"/>
                        <a:cs typeface="Times New Roman" panose="02020603050405020304" pitchFamily="18" charset="0"/>
                      </a:endParaRPr>
                    </a:p>
                  </a:txBody>
                  <a:tcPr marL="68536" marR="68536" marT="0" marB="0"/>
                </a:tc>
                <a:tc>
                  <a:txBody>
                    <a:bodyPr/>
                    <a:lstStyle/>
                    <a:p>
                      <a:pPr algn="just">
                        <a:spcAft>
                          <a:spcPts val="0"/>
                        </a:spcAft>
                      </a:pPr>
                      <a:r>
                        <a:rPr lang="en-US" sz="1000" kern="100" dirty="0">
                          <a:effectLst/>
                        </a:rPr>
                        <a:t> </a:t>
                      </a:r>
                      <a:endParaRPr lang="ja-JP" sz="1200" kern="100" dirty="0">
                        <a:effectLst/>
                        <a:latin typeface="Century" panose="02040604050505020304" pitchFamily="18" charset="0"/>
                        <a:ea typeface="ＭＳ ゴシック" panose="020B0609070205080204" pitchFamily="49" charset="-128"/>
                        <a:cs typeface="Times New Roman" panose="02020603050405020304" pitchFamily="18" charset="0"/>
                      </a:endParaRPr>
                    </a:p>
                  </a:txBody>
                  <a:tcPr marL="68536" marR="68536" marT="0" marB="0"/>
                </a:tc>
                <a:extLst>
                  <a:ext uri="{0D108BD9-81ED-4DB2-BD59-A6C34878D82A}">
                    <a16:rowId xmlns:a16="http://schemas.microsoft.com/office/drawing/2014/main" val="1181904135"/>
                  </a:ext>
                </a:extLst>
              </a:tr>
            </a:tbl>
          </a:graphicData>
        </a:graphic>
      </p:graphicFrame>
      <p:sp>
        <p:nvSpPr>
          <p:cNvPr id="7" name="正方形/長方形 6"/>
          <p:cNvSpPr/>
          <p:nvPr/>
        </p:nvSpPr>
        <p:spPr>
          <a:xfrm>
            <a:off x="5043477" y="4393760"/>
            <a:ext cx="4540409" cy="953495"/>
          </a:xfrm>
          <a:prstGeom prst="rect">
            <a:avLst/>
          </a:prstGeom>
        </p:spPr>
        <p:txBody>
          <a:bodyPr wrap="square">
            <a:spAutoFit/>
          </a:bodyPr>
          <a:lstStyle/>
          <a:p>
            <a:pPr defTabSz="913851"/>
            <a:r>
              <a:rPr kumimoji="1" lang="en-US" altLang="ja-JP" sz="1399" dirty="0">
                <a:solidFill>
                  <a:prstClr val="black"/>
                </a:solidFill>
                <a:latin typeface="Arial"/>
                <a:ea typeface="メイリオ"/>
              </a:rPr>
              <a:t>〈</a:t>
            </a:r>
            <a:r>
              <a:rPr kumimoji="1" lang="ja-JP" altLang="en-US" sz="1399" dirty="0">
                <a:solidFill>
                  <a:prstClr val="black"/>
                </a:solidFill>
                <a:latin typeface="Arial"/>
                <a:ea typeface="メイリオ"/>
              </a:rPr>
              <a:t>実行計画（対策の概要）</a:t>
            </a:r>
            <a:r>
              <a:rPr kumimoji="1" lang="en-US" altLang="ja-JP" sz="1399" dirty="0">
                <a:solidFill>
                  <a:prstClr val="black"/>
                </a:solidFill>
                <a:latin typeface="Arial"/>
                <a:ea typeface="メイリオ"/>
              </a:rPr>
              <a:t>〉</a:t>
            </a:r>
          </a:p>
          <a:p>
            <a:pPr defTabSz="913851"/>
            <a:r>
              <a:rPr kumimoji="1" lang="en-US" altLang="ja-JP" sz="1399" dirty="0">
                <a:solidFill>
                  <a:prstClr val="black"/>
                </a:solidFill>
                <a:latin typeface="Arial"/>
                <a:ea typeface="メイリオ"/>
              </a:rPr>
              <a:t>※</a:t>
            </a:r>
            <a:r>
              <a:rPr kumimoji="1" lang="ja-JP" altLang="en-US" sz="1399" dirty="0">
                <a:solidFill>
                  <a:prstClr val="black"/>
                </a:solidFill>
                <a:latin typeface="Arial"/>
                <a:ea typeface="メイリオ"/>
              </a:rPr>
              <a:t>それぞれの取組の実施時期も記載</a:t>
            </a:r>
          </a:p>
          <a:p>
            <a:pPr defTabSz="913851"/>
            <a:r>
              <a:rPr kumimoji="1" lang="en-US" altLang="ja-JP" sz="1399" dirty="0">
                <a:solidFill>
                  <a:prstClr val="black"/>
                </a:solidFill>
                <a:latin typeface="Arial"/>
                <a:ea typeface="メイリオ"/>
              </a:rPr>
              <a:t>※</a:t>
            </a:r>
            <a:r>
              <a:rPr kumimoji="1" lang="ja-JP" altLang="en-US" sz="1399" dirty="0">
                <a:solidFill>
                  <a:prstClr val="black"/>
                </a:solidFill>
                <a:latin typeface="Arial"/>
                <a:ea typeface="メイリオ"/>
              </a:rPr>
              <a:t>２～４については法令上全ての医療機関が必ず行うことになっている</a:t>
            </a:r>
          </a:p>
        </p:txBody>
      </p:sp>
      <p:sp>
        <p:nvSpPr>
          <p:cNvPr id="8" name="正方形/長方形 7"/>
          <p:cNvSpPr/>
          <p:nvPr/>
        </p:nvSpPr>
        <p:spPr>
          <a:xfrm>
            <a:off x="5006245" y="5347255"/>
            <a:ext cx="4517651" cy="953495"/>
          </a:xfrm>
          <a:prstGeom prst="rect">
            <a:avLst/>
          </a:prstGeom>
        </p:spPr>
        <p:txBody>
          <a:bodyPr wrap="square">
            <a:spAutoFit/>
          </a:bodyPr>
          <a:lstStyle/>
          <a:p>
            <a:pPr defTabSz="913851"/>
            <a:r>
              <a:rPr kumimoji="1" lang="ja-JP" altLang="en-US" sz="1399" dirty="0">
                <a:solidFill>
                  <a:prstClr val="black"/>
                </a:solidFill>
                <a:latin typeface="Arial"/>
                <a:ea typeface="メイリオ"/>
              </a:rPr>
              <a:t>１．進捗管理</a:t>
            </a:r>
          </a:p>
          <a:p>
            <a:pPr defTabSz="913851"/>
            <a:r>
              <a:rPr kumimoji="1" lang="ja-JP" altLang="en-US" sz="1399" dirty="0">
                <a:solidFill>
                  <a:prstClr val="black"/>
                </a:solidFill>
                <a:latin typeface="Arial"/>
                <a:ea typeface="メイリオ"/>
              </a:rPr>
              <a:t>２．労働時間管理の適正化</a:t>
            </a:r>
          </a:p>
          <a:p>
            <a:pPr defTabSz="913851"/>
            <a:r>
              <a:rPr kumimoji="1" lang="ja-JP" altLang="en-US" sz="1399" dirty="0">
                <a:solidFill>
                  <a:prstClr val="black"/>
                </a:solidFill>
                <a:latin typeface="Arial"/>
                <a:ea typeface="メイリオ"/>
              </a:rPr>
              <a:t>３．３６協定等の締結</a:t>
            </a:r>
          </a:p>
          <a:p>
            <a:pPr defTabSz="913851"/>
            <a:r>
              <a:rPr kumimoji="1" lang="ja-JP" altLang="en-US" sz="1399" dirty="0">
                <a:solidFill>
                  <a:prstClr val="black"/>
                </a:solidFill>
                <a:latin typeface="Arial"/>
                <a:ea typeface="メイリオ"/>
              </a:rPr>
              <a:t>４．産業保健の仕組みの活用</a:t>
            </a:r>
          </a:p>
        </p:txBody>
      </p:sp>
      <p:sp>
        <p:nvSpPr>
          <p:cNvPr id="10" name="正方形/長方形 9"/>
          <p:cNvSpPr/>
          <p:nvPr/>
        </p:nvSpPr>
        <p:spPr>
          <a:xfrm>
            <a:off x="74530" y="1086698"/>
            <a:ext cx="4843810" cy="55086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851"/>
            <a:endParaRPr kumimoji="1" lang="ja-JP" altLang="en-US" sz="1799">
              <a:solidFill>
                <a:prstClr val="white"/>
              </a:solidFill>
              <a:latin typeface="Arial"/>
              <a:ea typeface="メイリオ"/>
            </a:endParaRPr>
          </a:p>
        </p:txBody>
      </p:sp>
      <p:sp>
        <p:nvSpPr>
          <p:cNvPr id="17" name="正方形/長方形 16"/>
          <p:cNvSpPr/>
          <p:nvPr/>
        </p:nvSpPr>
        <p:spPr>
          <a:xfrm>
            <a:off x="4992867" y="1086698"/>
            <a:ext cx="4843810" cy="55086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851"/>
            <a:endParaRPr kumimoji="1" lang="ja-JP" altLang="en-US" sz="1799">
              <a:solidFill>
                <a:prstClr val="white"/>
              </a:solidFill>
              <a:latin typeface="Arial"/>
              <a:ea typeface="メイリオ"/>
            </a:endParaRPr>
          </a:p>
        </p:txBody>
      </p:sp>
    </p:spTree>
    <p:extLst>
      <p:ext uri="{BB962C8B-B14F-4D97-AF65-F5344CB8AC3E}">
        <p14:creationId xmlns:p14="http://schemas.microsoft.com/office/powerpoint/2010/main" val="1376295309"/>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メイリオArial">
      <a:majorFont>
        <a:latin typeface="Arial"/>
        <a:ea typeface="メイリオ"/>
        <a:cs typeface=""/>
      </a:majorFont>
      <a:minorFont>
        <a:latin typeface="Arial"/>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メイリオArial">
      <a:majorFont>
        <a:latin typeface="Arial"/>
        <a:ea typeface="メイリオ"/>
        <a:cs typeface=""/>
      </a:majorFont>
      <a:minorFont>
        <a:latin typeface="Arial"/>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400</TotalTime>
  <Words>5510</Words>
  <Application>Microsoft Office PowerPoint</Application>
  <PresentationFormat>ユーザー設定</PresentationFormat>
  <Paragraphs>269</Paragraphs>
  <Slides>12</Slides>
  <Notes>11</Notes>
  <HiddenSlides>0</HiddenSlides>
  <MMClips>0</MMClips>
  <ScaleCrop>false</ScaleCrop>
  <HeadingPairs>
    <vt:vector size="6" baseType="variant">
      <vt:variant>
        <vt:lpstr>使用されているフォント</vt:lpstr>
      </vt:variant>
      <vt:variant>
        <vt:i4>10</vt:i4>
      </vt:variant>
      <vt:variant>
        <vt:lpstr>テーマ</vt:lpstr>
      </vt:variant>
      <vt:variant>
        <vt:i4>2</vt:i4>
      </vt:variant>
      <vt:variant>
        <vt:lpstr>スライド タイトル</vt:lpstr>
      </vt:variant>
      <vt:variant>
        <vt:i4>12</vt:i4>
      </vt:variant>
    </vt:vector>
  </HeadingPairs>
  <TitlesOfParts>
    <vt:vector size="24" baseType="lpstr">
      <vt:lpstr>ＤＨＰ特太ゴシック体</vt:lpstr>
      <vt:lpstr>ＭＳ Ｐゴシック</vt:lpstr>
      <vt:lpstr>ＭＳ ゴシック</vt:lpstr>
      <vt:lpstr>メイリオ</vt:lpstr>
      <vt:lpstr>游ゴシック</vt:lpstr>
      <vt:lpstr>游明朝</vt:lpstr>
      <vt:lpstr>Arial</vt:lpstr>
      <vt:lpstr>Calibri</vt:lpstr>
      <vt:lpstr>Century</vt:lpstr>
      <vt:lpstr>Times New Roman</vt:lpstr>
      <vt:lpstr>2_Office テーマ</vt:lpstr>
      <vt:lpstr>3_Office テーマ</vt:lpstr>
      <vt:lpstr>PowerPoint プレゼンテーション</vt:lpstr>
      <vt:lpstr>働き方税制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厚生労働省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山田 寛之(yamada-hiroyuki)</dc:creator>
  <cp:lastModifiedBy>Gifu</cp:lastModifiedBy>
  <cp:revision>54</cp:revision>
  <cp:lastPrinted>2018-12-14T06:05:36Z</cp:lastPrinted>
  <dcterms:created xsi:type="dcterms:W3CDTF">2018-12-13T01:51:53Z</dcterms:created>
  <dcterms:modified xsi:type="dcterms:W3CDTF">2023-06-05T06:32:59Z</dcterms:modified>
</cp:coreProperties>
</file>