
<file path=[Content_Types].xml><?xml version="1.0" encoding="utf-8"?>
<Types xmlns="http://schemas.openxmlformats.org/package/2006/content-types">
  <Default Extension="tmp"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46" r:id="rId2"/>
  </p:sldMasterIdLst>
  <p:notesMasterIdLst>
    <p:notesMasterId r:id="rId7"/>
  </p:notesMasterIdLst>
  <p:sldIdLst>
    <p:sldId id="456" r:id="rId3"/>
    <p:sldId id="458" r:id="rId4"/>
    <p:sldId id="460" r:id="rId5"/>
    <p:sldId id="459" r:id="rId6"/>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A2AA08-2EE5-4D90-A5FE-4513C76856B2}">
          <p14:sldIdLst>
            <p14:sldId id="456"/>
            <p14:sldId id="458"/>
            <p14:sldId id="460"/>
            <p14:sldId id="459"/>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94270" autoAdjust="0"/>
  </p:normalViewPr>
  <p:slideViewPr>
    <p:cSldViewPr snapToGrid="0">
      <p:cViewPr varScale="1">
        <p:scale>
          <a:sx n="98" d="100"/>
          <a:sy n="98" d="100"/>
        </p:scale>
        <p:origin x="186" y="84"/>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86"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5659" cy="496332"/>
          </a:xfrm>
          <a:prstGeom prst="rect">
            <a:avLst/>
          </a:prstGeom>
        </p:spPr>
        <p:txBody>
          <a:bodyPr vert="horz" lIns="91290" tIns="45645" rIns="91290"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2"/>
            <a:ext cx="2945659" cy="496332"/>
          </a:xfrm>
          <a:prstGeom prst="rect">
            <a:avLst/>
          </a:prstGeom>
        </p:spPr>
        <p:txBody>
          <a:bodyPr vert="horz" lIns="91290" tIns="45645" rIns="91290" bIns="45645" rtlCol="0"/>
          <a:lstStyle>
            <a:lvl1pPr algn="r">
              <a:defRPr sz="1200"/>
            </a:lvl1pPr>
          </a:lstStyle>
          <a:p>
            <a:fld id="{23FBF7D0-001E-49FA-A46F-6BE6851B2DAC}" type="datetimeFigureOut">
              <a:rPr kumimoji="1" lang="ja-JP" altLang="en-US" smtClean="0"/>
              <a:t>2022/11/22</a:t>
            </a:fld>
            <a:endParaRPr kumimoji="1" lang="ja-JP" altLang="en-US"/>
          </a:p>
        </p:txBody>
      </p:sp>
      <p:sp>
        <p:nvSpPr>
          <p:cNvPr id="4" name="スライド イメージ プレースホルダー 3"/>
          <p:cNvSpPr>
            <a:spLocks noGrp="1" noRot="1" noChangeAspect="1"/>
          </p:cNvSpPr>
          <p:nvPr>
            <p:ph type="sldImg" idx="2"/>
          </p:nvPr>
        </p:nvSpPr>
        <p:spPr>
          <a:xfrm>
            <a:off x="711200" y="744538"/>
            <a:ext cx="5375275" cy="3721100"/>
          </a:xfrm>
          <a:prstGeom prst="rect">
            <a:avLst/>
          </a:prstGeom>
          <a:noFill/>
          <a:ln w="12700">
            <a:solidFill>
              <a:prstClr val="black"/>
            </a:solidFill>
          </a:ln>
        </p:spPr>
        <p:txBody>
          <a:bodyPr vert="horz" lIns="91290" tIns="45645" rIns="91290" bIns="45645"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290" tIns="45645" rIns="91290"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586"/>
            <a:ext cx="2945659" cy="496332"/>
          </a:xfrm>
          <a:prstGeom prst="rect">
            <a:avLst/>
          </a:prstGeom>
        </p:spPr>
        <p:txBody>
          <a:bodyPr vert="horz" lIns="91290" tIns="45645" rIns="91290"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6"/>
            <a:ext cx="2945659" cy="496332"/>
          </a:xfrm>
          <a:prstGeom prst="rect">
            <a:avLst/>
          </a:prstGeom>
        </p:spPr>
        <p:txBody>
          <a:bodyPr vert="horz" lIns="91290" tIns="45645" rIns="91290" bIns="45645" rtlCol="0" anchor="b"/>
          <a:lstStyle>
            <a:lvl1pPr algn="r">
              <a:defRPr sz="1200"/>
            </a:lvl1pPr>
          </a:lstStyle>
          <a:p>
            <a:fld id="{3B252941-3521-441E-B5B2-4A23F8D8F8E7}" type="slidenum">
              <a:rPr kumimoji="1" lang="ja-JP" altLang="en-US" smtClean="0"/>
              <a:t>‹#›</a:t>
            </a:fld>
            <a:endParaRPr kumimoji="1" lang="ja-JP" altLang="en-US"/>
          </a:p>
        </p:txBody>
      </p:sp>
    </p:spTree>
    <p:extLst>
      <p:ext uri="{BB962C8B-B14F-4D97-AF65-F5344CB8AC3E}">
        <p14:creationId xmlns:p14="http://schemas.microsoft.com/office/powerpoint/2010/main" val="1324361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1200" y="744538"/>
            <a:ext cx="5375275" cy="3721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B252941-3521-441E-B5B2-4A23F8D8F8E7}" type="slidenum">
              <a:rPr kumimoji="1" lang="ja-JP" altLang="en-US" smtClean="0"/>
              <a:t>1</a:t>
            </a:fld>
            <a:endParaRPr kumimoji="1" lang="ja-JP" altLang="en-US"/>
          </a:p>
        </p:txBody>
      </p:sp>
    </p:spTree>
    <p:extLst>
      <p:ext uri="{BB962C8B-B14F-4D97-AF65-F5344CB8AC3E}">
        <p14:creationId xmlns:p14="http://schemas.microsoft.com/office/powerpoint/2010/main" val="3296529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252941-3521-441E-B5B2-4A23F8D8F8E7}" type="slidenum">
              <a:rPr kumimoji="1" lang="ja-JP" altLang="en-US" smtClean="0"/>
              <a:t>3</a:t>
            </a:fld>
            <a:endParaRPr kumimoji="1" lang="ja-JP" altLang="en-US"/>
          </a:p>
        </p:txBody>
      </p:sp>
    </p:spTree>
    <p:extLst>
      <p:ext uri="{BB962C8B-B14F-4D97-AF65-F5344CB8AC3E}">
        <p14:creationId xmlns:p14="http://schemas.microsoft.com/office/powerpoint/2010/main" val="3284856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252941-3521-441E-B5B2-4A23F8D8F8E7}" type="slidenum">
              <a:rPr kumimoji="1" lang="ja-JP" altLang="en-US" smtClean="0"/>
              <a:t>4</a:t>
            </a:fld>
            <a:endParaRPr kumimoji="1" lang="ja-JP" altLang="en-US"/>
          </a:p>
        </p:txBody>
      </p:sp>
    </p:spTree>
    <p:extLst>
      <p:ext uri="{BB962C8B-B14F-4D97-AF65-F5344CB8AC3E}">
        <p14:creationId xmlns:p14="http://schemas.microsoft.com/office/powerpoint/2010/main" val="28832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06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90034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4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96"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6843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marL="269875" indent="-269875">
              <a:buClr>
                <a:schemeClr val="tx1">
                  <a:lumMod val="65000"/>
                  <a:lumOff val="35000"/>
                </a:schemeClr>
              </a:buClr>
              <a:buSzPct val="80000"/>
              <a:buFont typeface="Wingdings" panose="05000000000000000000" pitchFamily="2" charset="2"/>
              <a:buChar char="l"/>
              <a:defRPr sz="2400"/>
            </a:lvl1pPr>
            <a:lvl2pPr>
              <a:buClr>
                <a:schemeClr val="tx1">
                  <a:lumMod val="65000"/>
                  <a:lumOff val="35000"/>
                </a:schemeClr>
              </a:buClr>
              <a:defRPr/>
            </a:lvl2pPr>
            <a:lvl3pPr>
              <a:buClr>
                <a:schemeClr val="tx1">
                  <a:lumMod val="65000"/>
                  <a:lumOff val="35000"/>
                </a:schemeClr>
              </a:buClr>
              <a:defRPr/>
            </a:lvl3pPr>
            <a:lvl4pPr>
              <a:buClr>
                <a:schemeClr val="tx1">
                  <a:lumMod val="65000"/>
                  <a:lumOff val="35000"/>
                </a:schemeClr>
              </a:buClr>
              <a:defRPr/>
            </a:lvl4pPr>
            <a:lvl5pPr>
              <a:buClr>
                <a:schemeClr val="tx1">
                  <a:lumMod val="65000"/>
                  <a:lumOff val="35000"/>
                </a:schemeClr>
              </a:buClr>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ja-JP" altLang="en-US">
              <a:solidFill>
                <a:srgbClr val="FF9900">
                  <a:lumMod val="50000"/>
                </a:srgbClr>
              </a:solidFill>
            </a:endParaRPr>
          </a:p>
        </p:txBody>
      </p:sp>
      <p:sp>
        <p:nvSpPr>
          <p:cNvPr id="5" name="Footer Placeholder 4"/>
          <p:cNvSpPr>
            <a:spLocks noGrp="1"/>
          </p:cNvSpPr>
          <p:nvPr>
            <p:ph type="ftr" sz="quarter" idx="11"/>
          </p:nvPr>
        </p:nvSpPr>
        <p:spPr/>
        <p:txBody>
          <a:bodyPr/>
          <a:lstStyle>
            <a:lvl1pPr>
              <a:defRPr cap="none" baseline="0"/>
            </a:lvl1pPr>
          </a:lstStyle>
          <a:p>
            <a:endParaRPr lang="ja-JP" altLang="en-US" dirty="0">
              <a:solidFill>
                <a:srgbClr val="FF9900">
                  <a:lumMod val="50000"/>
                </a:srgbClr>
              </a:solidFill>
            </a:endParaRPr>
          </a:p>
        </p:txBody>
      </p:sp>
      <p:sp>
        <p:nvSpPr>
          <p:cNvPr id="6" name="Slide Number Placeholder 5"/>
          <p:cNvSpPr>
            <a:spLocks noGrp="1"/>
          </p:cNvSpPr>
          <p:nvPr>
            <p:ph type="sldNum" sz="quarter" idx="12"/>
          </p:nvPr>
        </p:nvSpPr>
        <p:spPr/>
        <p:txBody>
          <a:bodyPr/>
          <a:lstStyle/>
          <a:p>
            <a:fld id="{E47C9AAC-408E-4B64-82E2-F1AA2ABED595}" type="slidenum">
              <a:rPr lang="ja-JP" altLang="en-US" smtClean="0">
                <a:solidFill>
                  <a:srgbClr val="FF9900">
                    <a:lumMod val="50000"/>
                  </a:srgbClr>
                </a:solidFill>
              </a:rPr>
              <a:pPr/>
              <a:t>‹#›</a:t>
            </a:fld>
            <a:endParaRPr lang="ja-JP" altLang="en-US" dirty="0">
              <a:solidFill>
                <a:srgbClr val="FF9900">
                  <a:lumMod val="50000"/>
                </a:srgbClr>
              </a:solidFill>
            </a:endParaRPr>
          </a:p>
        </p:txBody>
      </p:sp>
    </p:spTree>
    <p:extLst>
      <p:ext uri="{BB962C8B-B14F-4D97-AF65-F5344CB8AC3E}">
        <p14:creationId xmlns:p14="http://schemas.microsoft.com/office/powerpoint/2010/main" val="3421709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16292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4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0390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88"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6"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7935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74443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44315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38573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9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2650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333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9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9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3797300" y="6492917"/>
            <a:ext cx="2311400" cy="365125"/>
          </a:xfrm>
          <a:prstGeom prst="rect">
            <a:avLst/>
          </a:prstGeom>
        </p:spPr>
        <p:txBody>
          <a:bodyPr vert="horz" lIns="91440" tIns="45720" rIns="91440" bIns="45720" rtlCol="0" anchor="ctr"/>
          <a:lstStyle>
            <a:lvl1pPr algn="ctr">
              <a:defRPr sz="1800">
                <a:solidFill>
                  <a:schemeClr val="tx1">
                    <a:tint val="75000"/>
                  </a:schemeClr>
                </a:solidFill>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5665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2" y="6426000"/>
            <a:ext cx="9906001" cy="432000"/>
          </a:xfrm>
          <a:prstGeom prst="rect">
            <a:avLst/>
          </a:prstGeom>
          <a:solidFill>
            <a:schemeClr val="accent6">
              <a:lumMod val="20000"/>
              <a:lumOff val="80000"/>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 y="6354000"/>
            <a:ext cx="9906001" cy="7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71746" y="117475"/>
            <a:ext cx="9361793" cy="791525"/>
          </a:xfrm>
          <a:prstGeom prst="rect">
            <a:avLst/>
          </a:prstGeom>
        </p:spPr>
        <p:txBody>
          <a:bodyPr vert="horz" lIns="36000" tIns="36000" rIns="36000" bIns="0" rtlCol="0" anchor="b">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71746" y="1052513"/>
            <a:ext cx="9361793" cy="5264923"/>
          </a:xfrm>
          <a:prstGeom prst="rect">
            <a:avLst/>
          </a:prstGeom>
        </p:spPr>
        <p:txBody>
          <a:bodyPr vert="horz" lIns="36000" tIns="36000" rIns="36000" bIns="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878611" y="6426000"/>
            <a:ext cx="1052390" cy="387550"/>
          </a:xfrm>
          <a:prstGeom prst="rect">
            <a:avLst/>
          </a:prstGeom>
        </p:spPr>
        <p:txBody>
          <a:bodyPr vert="horz" lIns="36000" tIns="36000" rIns="36000" bIns="0" rtlCol="0" anchor="b"/>
          <a:lstStyle>
            <a:lvl1pPr algn="r">
              <a:defRPr sz="1200">
                <a:solidFill>
                  <a:schemeClr val="accent6">
                    <a:lumMod val="50000"/>
                  </a:schemeClr>
                </a:solidFill>
              </a:defRPr>
            </a:lvl1pPr>
          </a:lstStyle>
          <a:p>
            <a:endParaRPr lang="ja-JP" altLang="en-US" dirty="0">
              <a:solidFill>
                <a:srgbClr val="FF9900">
                  <a:lumMod val="50000"/>
                </a:srgbClr>
              </a:solidFill>
            </a:endParaRPr>
          </a:p>
        </p:txBody>
      </p:sp>
      <p:sp>
        <p:nvSpPr>
          <p:cNvPr id="5" name="Footer Placeholder 4"/>
          <p:cNvSpPr>
            <a:spLocks noGrp="1"/>
          </p:cNvSpPr>
          <p:nvPr>
            <p:ph type="ftr" sz="quarter" idx="3"/>
          </p:nvPr>
        </p:nvSpPr>
        <p:spPr>
          <a:xfrm>
            <a:off x="271726" y="6426042"/>
            <a:ext cx="7801274" cy="387551"/>
          </a:xfrm>
          <a:prstGeom prst="rect">
            <a:avLst/>
          </a:prstGeom>
        </p:spPr>
        <p:txBody>
          <a:bodyPr vert="horz" lIns="36000" tIns="36000" rIns="36000" bIns="0" rtlCol="0" anchor="b"/>
          <a:lstStyle>
            <a:lvl1pPr algn="l">
              <a:defRPr sz="1200" cap="none" baseline="0">
                <a:solidFill>
                  <a:schemeClr val="accent6">
                    <a:lumMod val="50000"/>
                  </a:schemeClr>
                </a:solidFill>
                <a:latin typeface="+mn-ea"/>
                <a:ea typeface="+mn-ea"/>
              </a:defRPr>
            </a:lvl1pPr>
          </a:lstStyle>
          <a:p>
            <a:endParaRPr lang="ja-JP" altLang="en-US" dirty="0">
              <a:solidFill>
                <a:srgbClr val="FF9900">
                  <a:lumMod val="50000"/>
                </a:srgbClr>
              </a:solidFill>
            </a:endParaRPr>
          </a:p>
        </p:txBody>
      </p:sp>
      <p:sp>
        <p:nvSpPr>
          <p:cNvPr id="6" name="Slide Number Placeholder 5"/>
          <p:cNvSpPr>
            <a:spLocks noGrp="1"/>
          </p:cNvSpPr>
          <p:nvPr>
            <p:ph type="sldNum" sz="quarter" idx="4"/>
          </p:nvPr>
        </p:nvSpPr>
        <p:spPr>
          <a:xfrm>
            <a:off x="9203504" y="6426000"/>
            <a:ext cx="702519" cy="432000"/>
          </a:xfrm>
          <a:prstGeom prst="rect">
            <a:avLst/>
          </a:prstGeom>
        </p:spPr>
        <p:txBody>
          <a:bodyPr vert="horz" lIns="36000" tIns="36000" rIns="36000" bIns="0" rtlCol="0" anchor="b"/>
          <a:lstStyle>
            <a:lvl1pPr algn="r">
              <a:defRPr sz="2000">
                <a:solidFill>
                  <a:schemeClr val="accent6">
                    <a:lumMod val="50000"/>
                  </a:schemeClr>
                </a:solidFill>
                <a:latin typeface="+mn-ea"/>
                <a:ea typeface="+mn-ea"/>
              </a:defRPr>
            </a:lvl1pPr>
          </a:lstStyle>
          <a:p>
            <a:fld id="{E47C9AAC-408E-4B64-82E2-F1AA2ABED595}" type="slidenum">
              <a:rPr lang="ja-JP" altLang="en-US" smtClean="0">
                <a:solidFill>
                  <a:srgbClr val="FF9900">
                    <a:lumMod val="50000"/>
                  </a:srgbClr>
                </a:solidFill>
              </a:rPr>
              <a:pPr/>
              <a:t>‹#›</a:t>
            </a:fld>
            <a:endParaRPr lang="ja-JP" altLang="en-US" dirty="0">
              <a:solidFill>
                <a:srgbClr val="FF9900">
                  <a:lumMod val="50000"/>
                </a:srgbClr>
              </a:solidFill>
            </a:endParaRPr>
          </a:p>
        </p:txBody>
      </p:sp>
    </p:spTree>
    <p:extLst>
      <p:ext uri="{BB962C8B-B14F-4D97-AF65-F5344CB8AC3E}">
        <p14:creationId xmlns:p14="http://schemas.microsoft.com/office/powerpoint/2010/main" val="4227156625"/>
      </p:ext>
    </p:extLst>
  </p:cSld>
  <p:clrMap bg1="lt1" tx1="dk1" bg2="lt2" tx2="dk2" accent1="accent1" accent2="accent2" accent3="accent3" accent4="accent4" accent5="accent5" accent6="accent6" hlink="hlink" folHlink="folHlink"/>
  <p:sldLayoutIdLst>
    <p:sldLayoutId id="2147483747" r:id="rId1"/>
  </p:sldLayoutIdLst>
  <p:hf hdr="0" ftr="0" dt="0"/>
  <p:txStyles>
    <p:titleStyle>
      <a:lvl1pPr algn="l" defTabSz="914400" rtl="0" eaLnBrk="1" latinLnBrk="0" hangingPunct="1">
        <a:lnSpc>
          <a:spcPct val="100000"/>
        </a:lnSpc>
        <a:spcBef>
          <a:spcPct val="0"/>
        </a:spcBef>
        <a:buNone/>
        <a:defRPr kumimoji="1" sz="3200" kern="1200" spc="-50" baseline="0">
          <a:solidFill>
            <a:srgbClr val="1C1C20"/>
          </a:solidFill>
          <a:latin typeface="+mj-lt"/>
          <a:ea typeface="+mj-ea"/>
          <a:cs typeface="+mj-cs"/>
        </a:defRPr>
      </a:lvl1pPr>
    </p:titleStyle>
    <p:bodyStyle>
      <a:lvl1pPr marL="269875" indent="-269875" algn="l" defTabSz="914400" rtl="0" eaLnBrk="1" latinLnBrk="0" hangingPunct="1">
        <a:lnSpc>
          <a:spcPct val="100000"/>
        </a:lnSpc>
        <a:spcBef>
          <a:spcPts val="600"/>
        </a:spcBef>
        <a:spcAft>
          <a:spcPts val="100"/>
        </a:spcAft>
        <a:buClr>
          <a:schemeClr val="tx1">
            <a:lumMod val="65000"/>
            <a:lumOff val="35000"/>
          </a:schemeClr>
        </a:buClr>
        <a:buSzPct val="80000"/>
        <a:buFont typeface="Wingdings" panose="05000000000000000000" pitchFamily="2" charset="2"/>
        <a:buChar char="l"/>
        <a:defRPr kumimoji="1" sz="2400" kern="1200" baseline="0">
          <a:solidFill>
            <a:schemeClr val="tx1"/>
          </a:solidFill>
          <a:latin typeface="+mn-lt"/>
          <a:ea typeface="+mn-ea"/>
          <a:cs typeface="+mn-cs"/>
        </a:defRPr>
      </a:lvl1pPr>
      <a:lvl2pPr marL="447675" indent="-177800" algn="l" defTabSz="914400" rtl="0" eaLnBrk="1" latinLnBrk="0" hangingPunct="1">
        <a:lnSpc>
          <a:spcPct val="100000"/>
        </a:lnSpc>
        <a:spcBef>
          <a:spcPts val="300"/>
        </a:spcBef>
        <a:spcAft>
          <a:spcPts val="0"/>
        </a:spcAft>
        <a:buClr>
          <a:schemeClr val="tx1">
            <a:lumMod val="65000"/>
            <a:lumOff val="35000"/>
          </a:schemeClr>
        </a:buClr>
        <a:buSzPct val="50000"/>
        <a:buFont typeface="小塚ゴシック Pr6N M" panose="020B0700000000000000" pitchFamily="34" charset="-128"/>
        <a:buChar char="■"/>
        <a:defRPr kumimoji="1" sz="2200" kern="1200" baseline="0">
          <a:solidFill>
            <a:schemeClr val="tx1"/>
          </a:solidFill>
          <a:latin typeface="+mn-lt"/>
          <a:ea typeface="+mn-ea"/>
          <a:cs typeface="+mn-cs"/>
        </a:defRPr>
      </a:lvl2pPr>
      <a:lvl3pPr marL="503238" indent="-57150" algn="l" defTabSz="914400" rtl="0" eaLnBrk="1" latinLnBrk="0" hangingPunct="1">
        <a:lnSpc>
          <a:spcPct val="100000"/>
        </a:lnSpc>
        <a:spcBef>
          <a:spcPts val="200"/>
        </a:spcBef>
        <a:spcAft>
          <a:spcPts val="0"/>
        </a:spcAft>
        <a:buClr>
          <a:schemeClr val="tx1">
            <a:lumMod val="65000"/>
            <a:lumOff val="35000"/>
          </a:schemeClr>
        </a:buClr>
        <a:buSzPct val="60000"/>
        <a:buFont typeface="小塚ゴシック Pr6N M" panose="020B0700000000000000" pitchFamily="34" charset="-128"/>
        <a:buChar char="▶"/>
        <a:defRPr kumimoji="1" sz="2000" kern="1200" baseline="0">
          <a:solidFill>
            <a:schemeClr val="tx1"/>
          </a:solidFill>
          <a:latin typeface="+mn-lt"/>
          <a:ea typeface="+mn-ea"/>
          <a:cs typeface="+mn-cs"/>
        </a:defRPr>
      </a:lvl3pPr>
      <a:lvl4pPr marL="806450" indent="-179388" algn="l" defTabSz="914400" rtl="0" eaLnBrk="1" latinLnBrk="0" hangingPunct="1">
        <a:lnSpc>
          <a:spcPct val="100000"/>
        </a:lnSpc>
        <a:spcBef>
          <a:spcPts val="200"/>
        </a:spcBef>
        <a:spcAft>
          <a:spcPts val="0"/>
        </a:spcAft>
        <a:buClr>
          <a:schemeClr val="tx1">
            <a:lumMod val="65000"/>
            <a:lumOff val="35000"/>
          </a:schemeClr>
        </a:buClr>
        <a:buSzPct val="50000"/>
        <a:buFont typeface="小塚ゴシック Pr6N M" panose="020B0700000000000000" pitchFamily="34" charset="-128"/>
        <a:buChar char="■"/>
        <a:defRPr kumimoji="1" sz="1800" kern="1200" baseline="0">
          <a:solidFill>
            <a:schemeClr val="tx1"/>
          </a:solidFill>
          <a:latin typeface="+mn-lt"/>
          <a:ea typeface="+mn-ea"/>
          <a:cs typeface="+mn-cs"/>
        </a:defRPr>
      </a:lvl4pPr>
      <a:lvl5pPr marL="895350" indent="-88900" algn="l" defTabSz="914400" rtl="0" eaLnBrk="1" latinLnBrk="0" hangingPunct="1">
        <a:lnSpc>
          <a:spcPct val="100000"/>
        </a:lnSpc>
        <a:spcBef>
          <a:spcPts val="200"/>
        </a:spcBef>
        <a:spcAft>
          <a:spcPts val="0"/>
        </a:spcAft>
        <a:buClr>
          <a:schemeClr val="tx1">
            <a:lumMod val="65000"/>
            <a:lumOff val="35000"/>
          </a:schemeClr>
        </a:buClr>
        <a:buSzPct val="60000"/>
        <a:buFont typeface="小塚ゴシック Pr6N M" panose="020B0700000000000000" pitchFamily="34" charset="-128"/>
        <a:buChar char="▶"/>
        <a:tabLst>
          <a:tab pos="896938" algn="l"/>
        </a:tabLst>
        <a:defRPr kumimoji="1" sz="1800" kern="1200" baseline="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663">
          <p15:clr>
            <a:srgbClr val="F26B43"/>
          </p15:clr>
        </p15:guide>
        <p15:guide id="2" pos="15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2392132"/>
            <a:ext cx="9906000" cy="584775"/>
          </a:xfrm>
          <a:prstGeom prst="rect">
            <a:avLst/>
          </a:prstGeom>
          <a:noFill/>
        </p:spPr>
        <p:txBody>
          <a:bodyPr wrap="square" rtlCol="0">
            <a:spAutoFit/>
          </a:bodyPr>
          <a:lstStyle/>
          <a:p>
            <a:pPr algn="ctr"/>
            <a:r>
              <a:rPr lang="ja-JP" altLang="en-US" sz="3200" dirty="0" smtClean="0">
                <a:latin typeface="ＭＳ Ｐゴシック" panose="020B0600070205080204" pitchFamily="50" charset="-128"/>
                <a:ea typeface="ＭＳ Ｐゴシック" panose="020B0600070205080204" pitchFamily="50" charset="-128"/>
              </a:rPr>
              <a:t>公立病院経営強化プランについて</a:t>
            </a:r>
            <a:endParaRPr lang="ja-JP" altLang="en-US" sz="3200" dirty="0">
              <a:latin typeface="ＭＳ Ｐゴシック" panose="020B0600070205080204" pitchFamily="50" charset="-128"/>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5A81E8EC-2B85-404F-9B03-7F5FCBEA444C}"/>
              </a:ext>
            </a:extLst>
          </p:cNvPr>
          <p:cNvSpPr txBox="1"/>
          <p:nvPr/>
        </p:nvSpPr>
        <p:spPr>
          <a:xfrm>
            <a:off x="8210145" y="420077"/>
            <a:ext cx="1400783" cy="584775"/>
          </a:xfrm>
          <a:prstGeom prst="rect">
            <a:avLst/>
          </a:prstGeom>
          <a:solidFill>
            <a:schemeClr val="bg1"/>
          </a:solidFill>
          <a:ln>
            <a:solidFill>
              <a:schemeClr val="tx2"/>
            </a:solidFill>
          </a:ln>
        </p:spPr>
        <p:txBody>
          <a:bodyPr wrap="square" rtlCol="0">
            <a:spAutoFit/>
          </a:bodyPr>
          <a:lstStyle/>
          <a:p>
            <a:pPr algn="ctr"/>
            <a:r>
              <a:rPr lang="ja-JP" altLang="en-US" sz="32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資料１</a:t>
            </a:r>
            <a:endParaRPr lang="ja-JP" altLang="en-US" sz="32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207776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250569" y="6492875"/>
            <a:ext cx="655431" cy="365125"/>
          </a:xfrm>
        </p:spPr>
        <p:txBody>
          <a:bodyPr/>
          <a:lstStyle/>
          <a:p>
            <a:r>
              <a:rPr lang="en-US" altLang="ja-JP" dirty="0" smtClean="0"/>
              <a:t>1</a:t>
            </a:r>
            <a:endParaRPr lang="ja-JP" altLang="en-US" dirty="0"/>
          </a:p>
        </p:txBody>
      </p:sp>
      <p:sp>
        <p:nvSpPr>
          <p:cNvPr id="8" name="テキスト ボックス 7"/>
          <p:cNvSpPr txBox="1"/>
          <p:nvPr/>
        </p:nvSpPr>
        <p:spPr>
          <a:xfrm>
            <a:off x="128601" y="733285"/>
            <a:ext cx="9648795" cy="1754326"/>
          </a:xfrm>
          <a:prstGeom prst="rect">
            <a:avLst/>
          </a:prstGeom>
          <a:noFill/>
        </p:spPr>
        <p:txBody>
          <a:bodyPr wrap="none" rtlCol="0">
            <a:spAutoFit/>
          </a:bodyPr>
          <a:lstStyle/>
          <a:p>
            <a:r>
              <a:rPr lang="ja-JP" altLang="en-US" dirty="0" smtClean="0"/>
              <a:t>〇　令和４年３月２９日付け総務省自治財政局長通知により、公立病院は、令和４年度又は</a:t>
            </a:r>
            <a:endParaRPr lang="en-US" altLang="ja-JP" dirty="0" smtClean="0"/>
          </a:p>
          <a:p>
            <a:r>
              <a:rPr lang="ja-JP" altLang="en-US" dirty="0"/>
              <a:t>　</a:t>
            </a:r>
            <a:r>
              <a:rPr lang="ja-JP" altLang="en-US" dirty="0" smtClean="0"/>
              <a:t>　令和５年度中に「公立病院経営強化プラン」を策定し、病院事業の経営強化に総合的に</a:t>
            </a:r>
            <a:endParaRPr lang="en-US" altLang="ja-JP" dirty="0" smtClean="0"/>
          </a:p>
          <a:p>
            <a:r>
              <a:rPr lang="ja-JP" altLang="en-US" dirty="0"/>
              <a:t>　</a:t>
            </a:r>
            <a:r>
              <a:rPr lang="ja-JP" altLang="en-US" dirty="0" smtClean="0"/>
              <a:t>　取り組むこととされた。</a:t>
            </a:r>
            <a:endParaRPr lang="en-US" altLang="ja-JP" dirty="0" smtClean="0"/>
          </a:p>
          <a:p>
            <a:r>
              <a:rPr kumimoji="1" lang="ja-JP" altLang="en-US" dirty="0" smtClean="0"/>
              <a:t>〇　公立病院経営強化プランの策定に当たっては、策定段階か</a:t>
            </a:r>
            <a:r>
              <a:rPr lang="ja-JP" altLang="en-US" dirty="0" smtClean="0"/>
              <a:t>ら</a:t>
            </a:r>
            <a:r>
              <a:rPr lang="ja-JP" altLang="en-US" b="1" dirty="0" smtClean="0"/>
              <a:t>地域医療構想等調整会議の</a:t>
            </a:r>
            <a:endParaRPr lang="en-US" altLang="ja-JP" b="1" dirty="0" smtClean="0"/>
          </a:p>
          <a:p>
            <a:r>
              <a:rPr kumimoji="1" lang="ja-JP" altLang="en-US" b="1" dirty="0"/>
              <a:t>　</a:t>
            </a:r>
            <a:r>
              <a:rPr kumimoji="1" lang="ja-JP" altLang="en-US" b="1" dirty="0" smtClean="0"/>
              <a:t>　意見を聴く機会を設ける</a:t>
            </a:r>
            <a:r>
              <a:rPr kumimoji="1" lang="ja-JP" altLang="en-US" dirty="0" smtClean="0"/>
              <a:t>ことなどを通じて地域医療構想や医師確保計画等との整合性を</a:t>
            </a:r>
            <a:endParaRPr kumimoji="1" lang="en-US" altLang="ja-JP" dirty="0" smtClean="0"/>
          </a:p>
          <a:p>
            <a:r>
              <a:rPr lang="ja-JP" altLang="en-US" dirty="0"/>
              <a:t>　</a:t>
            </a:r>
            <a:r>
              <a:rPr lang="ja-JP" altLang="en-US" dirty="0" smtClean="0"/>
              <a:t>　</a:t>
            </a:r>
            <a:r>
              <a:rPr kumimoji="1" lang="ja-JP" altLang="en-US" dirty="0" smtClean="0"/>
              <a:t>確認することとされている。</a:t>
            </a:r>
            <a:endParaRPr kumimoji="1" lang="ja-JP" altLang="en-US" dirty="0"/>
          </a:p>
        </p:txBody>
      </p:sp>
      <p:sp>
        <p:nvSpPr>
          <p:cNvPr id="9" name="タイトル 1">
            <a:extLst>
              <a:ext uri="{FF2B5EF4-FFF2-40B4-BE49-F238E27FC236}">
                <a16:creationId xmlns:a16="http://schemas.microsoft.com/office/drawing/2014/main" id="{450508B4-2DE4-47BE-B090-8A801C7A48B3}"/>
              </a:ext>
            </a:extLst>
          </p:cNvPr>
          <p:cNvSpPr txBox="1">
            <a:spLocks/>
          </p:cNvSpPr>
          <p:nvPr/>
        </p:nvSpPr>
        <p:spPr>
          <a:xfrm>
            <a:off x="0" y="0"/>
            <a:ext cx="9906000" cy="540000"/>
          </a:xfrm>
          <a:prstGeom prst="rect">
            <a:avLst/>
          </a:prstGeom>
          <a:solidFill>
            <a:schemeClr val="accent1">
              <a:lumMod val="50000"/>
            </a:schemeClr>
          </a:solidFill>
        </p:spPr>
        <p:txBody>
          <a:bodyPr anchor="ctr" anchorCtr="1">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solidFill>
                  <a:schemeClr val="bg1"/>
                </a:solidFill>
              </a:rPr>
              <a:t>公立病院経営強化プランについて</a:t>
            </a:r>
            <a:endParaRPr lang="ja-JP" altLang="en-US" sz="2400" dirty="0">
              <a:solidFill>
                <a:schemeClr val="bg1"/>
              </a:solidFill>
            </a:endParaRPr>
          </a:p>
        </p:txBody>
      </p:sp>
      <p:sp>
        <p:nvSpPr>
          <p:cNvPr id="10" name="下矢印 9"/>
          <p:cNvSpPr/>
          <p:nvPr/>
        </p:nvSpPr>
        <p:spPr>
          <a:xfrm>
            <a:off x="4233151" y="2487611"/>
            <a:ext cx="1439694" cy="5708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44016" y="3176299"/>
            <a:ext cx="9417963" cy="369332"/>
          </a:xfrm>
          <a:prstGeom prst="rect">
            <a:avLst/>
          </a:prstGeom>
          <a:noFill/>
        </p:spPr>
        <p:txBody>
          <a:bodyPr wrap="none" rtlCol="0">
            <a:spAutoFit/>
          </a:bodyPr>
          <a:lstStyle/>
          <a:p>
            <a:r>
              <a:rPr lang="ja-JP" altLang="en-US" dirty="0" smtClean="0"/>
              <a:t>策定中のプランについて、地域医療構想との整合性等について、ご意見をお伺いするもの</a:t>
            </a:r>
            <a:endParaRPr kumimoji="1" lang="ja-JP" altLang="en-US" dirty="0"/>
          </a:p>
        </p:txBody>
      </p:sp>
      <p:sp>
        <p:nvSpPr>
          <p:cNvPr id="12" name="テキスト ボックス 11"/>
          <p:cNvSpPr txBox="1"/>
          <p:nvPr/>
        </p:nvSpPr>
        <p:spPr>
          <a:xfrm>
            <a:off x="128601" y="3545631"/>
            <a:ext cx="9700091" cy="2959785"/>
          </a:xfrm>
          <a:prstGeom prst="rect">
            <a:avLst/>
          </a:prstGeom>
          <a:noFill/>
          <a:ln>
            <a:solidFill>
              <a:schemeClr val="tx1"/>
            </a:solidFill>
            <a:prstDash val="dash"/>
          </a:ln>
        </p:spPr>
        <p:txBody>
          <a:bodyPr wrap="none" rtlCol="0">
            <a:spAutoFit/>
          </a:bodyPr>
          <a:lstStyle/>
          <a:p>
            <a:pPr>
              <a:spcBef>
                <a:spcPts val="200"/>
              </a:spcBef>
            </a:pPr>
            <a:r>
              <a:rPr lang="ja-JP" altLang="en-US" sz="1400" dirty="0" smtClean="0"/>
              <a:t>＜参考：公立病院経営強化ガイドラインから抜粋＞</a:t>
            </a:r>
            <a:endParaRPr lang="en-US" altLang="ja-JP" sz="1400" dirty="0" smtClean="0"/>
          </a:p>
          <a:p>
            <a:pPr>
              <a:spcBef>
                <a:spcPts val="200"/>
              </a:spcBef>
            </a:pPr>
            <a:r>
              <a:rPr lang="ja-JP" altLang="en-US" sz="1400" dirty="0" smtClean="0"/>
              <a:t>・今後の公立病院経営強化の目指すところは、</a:t>
            </a:r>
            <a:r>
              <a:rPr lang="ja-JP" altLang="en-US" sz="1400" b="1" dirty="0" smtClean="0"/>
              <a:t>公・民の適切な役割分担の下、地域において必要な医療提供体制の確保</a:t>
            </a:r>
            <a:endParaRPr lang="en-US" altLang="ja-JP" sz="1400" b="1" dirty="0" smtClean="0"/>
          </a:p>
          <a:p>
            <a:pPr>
              <a:spcBef>
                <a:spcPts val="200"/>
              </a:spcBef>
            </a:pPr>
            <a:r>
              <a:rPr lang="ja-JP" altLang="en-US" sz="1400" b="1" dirty="0" smtClean="0"/>
              <a:t>　を図り、その中で公立病院が安定した経営の下でへき地医療・不採算医療や高度・先進医療等を提供する重要な役割</a:t>
            </a:r>
            <a:endParaRPr lang="en-US" altLang="ja-JP" sz="1400" b="1" dirty="0" smtClean="0"/>
          </a:p>
          <a:p>
            <a:pPr>
              <a:spcBef>
                <a:spcPts val="200"/>
              </a:spcBef>
            </a:pPr>
            <a:r>
              <a:rPr lang="ja-JP" altLang="en-US" sz="1400" b="1" dirty="0" smtClean="0"/>
              <a:t>　を継続的に担っていくことができる</a:t>
            </a:r>
            <a:r>
              <a:rPr lang="ja-JP" altLang="en-US" sz="1400" dirty="0" smtClean="0"/>
              <a:t>ようにすること。</a:t>
            </a:r>
            <a:endParaRPr lang="en-US" altLang="ja-JP" sz="1400" dirty="0" smtClean="0"/>
          </a:p>
          <a:p>
            <a:pPr>
              <a:spcBef>
                <a:spcPts val="200"/>
              </a:spcBef>
            </a:pPr>
            <a:r>
              <a:rPr lang="ja-JP" altLang="en-US" sz="1400" dirty="0" smtClean="0"/>
              <a:t>・</a:t>
            </a:r>
            <a:r>
              <a:rPr lang="ja-JP" altLang="en-US" sz="1400" b="1" dirty="0" smtClean="0"/>
              <a:t>限られた医師・看護師等の医療資源を地域全体で最大限効率的に活用するという視点</a:t>
            </a:r>
            <a:r>
              <a:rPr lang="ja-JP" altLang="en-US" sz="1400" dirty="0" smtClean="0"/>
              <a:t>を最も重視し、新興感染症の感</a:t>
            </a:r>
            <a:endParaRPr lang="en-US" altLang="ja-JP" sz="1400" dirty="0" smtClean="0"/>
          </a:p>
          <a:p>
            <a:pPr>
              <a:spcBef>
                <a:spcPts val="200"/>
              </a:spcBef>
            </a:pPr>
            <a:r>
              <a:rPr lang="ja-JP" altLang="en-US" sz="1400" dirty="0"/>
              <a:t>　</a:t>
            </a:r>
            <a:r>
              <a:rPr lang="ja-JP" altLang="en-US" sz="1400" dirty="0" smtClean="0"/>
              <a:t>染</a:t>
            </a:r>
            <a:r>
              <a:rPr lang="ja-JP" altLang="en-US" sz="1400" dirty="0"/>
              <a:t>拡大時等の対応という視点も持って、</a:t>
            </a:r>
            <a:r>
              <a:rPr lang="ja-JP" altLang="en-US" sz="1400" dirty="0" smtClean="0"/>
              <a:t>公立病院</a:t>
            </a:r>
            <a:r>
              <a:rPr lang="ja-JP" altLang="en-US" sz="1400" dirty="0"/>
              <a:t>の経営</a:t>
            </a:r>
            <a:r>
              <a:rPr lang="ja-JP" altLang="en-US" sz="1400" dirty="0" smtClean="0"/>
              <a:t>を強化</a:t>
            </a:r>
            <a:r>
              <a:rPr lang="ja-JP" altLang="en-US" sz="1400" dirty="0"/>
              <a:t>していくことが</a:t>
            </a:r>
            <a:r>
              <a:rPr lang="ja-JP" altLang="en-US" sz="1400" dirty="0" smtClean="0"/>
              <a:t>重要。</a:t>
            </a:r>
            <a:endParaRPr lang="en-US" altLang="ja-JP" sz="1400" dirty="0" smtClean="0"/>
          </a:p>
          <a:p>
            <a:pPr>
              <a:spcBef>
                <a:spcPts val="200"/>
              </a:spcBef>
            </a:pPr>
            <a:r>
              <a:rPr lang="ja-JP" altLang="en-US" sz="1400" dirty="0"/>
              <a:t>・地域の中で</a:t>
            </a:r>
            <a:r>
              <a:rPr lang="ja-JP" altLang="en-US" sz="1400" b="1" dirty="0"/>
              <a:t>各公立病院が担うべき役割・機能を改めて見直し、</a:t>
            </a:r>
            <a:r>
              <a:rPr lang="ja-JP" altLang="en-US" sz="1400" b="1" dirty="0" smtClean="0"/>
              <a:t>明確化</a:t>
            </a:r>
            <a:r>
              <a:rPr lang="ja-JP" altLang="en-US" sz="1400" b="1" dirty="0"/>
              <a:t>・最適化した上で、病院間の</a:t>
            </a:r>
            <a:r>
              <a:rPr lang="ja-JP" altLang="en-US" sz="1400" b="1" dirty="0" smtClean="0"/>
              <a:t>連携を</a:t>
            </a:r>
            <a:r>
              <a:rPr lang="ja-JP" altLang="en-US" sz="1400" b="1" dirty="0"/>
              <a:t>強化</a:t>
            </a:r>
            <a:r>
              <a:rPr lang="ja-JP" altLang="en-US" sz="1400" b="1" dirty="0" smtClean="0"/>
              <a:t>する</a:t>
            </a:r>
            <a:endParaRPr lang="en-US" altLang="ja-JP" sz="1400" b="1" dirty="0" smtClean="0"/>
          </a:p>
          <a:p>
            <a:pPr>
              <a:spcBef>
                <a:spcPts val="200"/>
              </a:spcBef>
            </a:pPr>
            <a:r>
              <a:rPr lang="ja-JP" altLang="en-US" sz="1400" b="1" dirty="0"/>
              <a:t>　</a:t>
            </a:r>
            <a:r>
              <a:rPr lang="ja-JP" altLang="en-US" sz="1400" b="1" dirty="0" smtClean="0"/>
              <a:t>「機能</a:t>
            </a:r>
            <a:r>
              <a:rPr lang="ja-JP" altLang="en-US" sz="1400" b="1" dirty="0"/>
              <a:t>分化・連携強化」を進めていく</a:t>
            </a:r>
            <a:r>
              <a:rPr lang="ja-JP" altLang="en-US" sz="1400" dirty="0"/>
              <a:t>ことが必要。特に、機能分化・連携強化を通じて、</a:t>
            </a:r>
            <a:r>
              <a:rPr lang="ja-JP" altLang="en-US" sz="1400" b="1" dirty="0" smtClean="0"/>
              <a:t>中核的</a:t>
            </a:r>
            <a:r>
              <a:rPr lang="ja-JP" altLang="en-US" sz="1400" b="1" dirty="0"/>
              <a:t>医療を行う基幹</a:t>
            </a:r>
            <a:r>
              <a:rPr lang="ja-JP" altLang="en-US" sz="1400" b="1" dirty="0" smtClean="0"/>
              <a:t>病院</a:t>
            </a:r>
            <a:endParaRPr lang="en-US" altLang="ja-JP" sz="1400" b="1" dirty="0" smtClean="0"/>
          </a:p>
          <a:p>
            <a:pPr>
              <a:spcBef>
                <a:spcPts val="200"/>
              </a:spcBef>
            </a:pPr>
            <a:r>
              <a:rPr lang="ja-JP" altLang="en-US" sz="1400" b="1" dirty="0"/>
              <a:t>　</a:t>
            </a:r>
            <a:r>
              <a:rPr lang="ja-JP" altLang="en-US" sz="1400" b="1" dirty="0" smtClean="0"/>
              <a:t>に急性期</a:t>
            </a:r>
            <a:r>
              <a:rPr lang="ja-JP" altLang="en-US" sz="1400" b="1" dirty="0"/>
              <a:t>機能を集約し医師・看護師等を確保するとともに、基幹病院から</a:t>
            </a:r>
            <a:r>
              <a:rPr lang="ja-JP" altLang="en-US" sz="1400" b="1" dirty="0" smtClean="0"/>
              <a:t>不採算</a:t>
            </a:r>
            <a:r>
              <a:rPr lang="ja-JP" altLang="en-US" sz="1400" b="1" dirty="0"/>
              <a:t>地区</a:t>
            </a:r>
            <a:r>
              <a:rPr lang="ja-JP" altLang="en-US" sz="1400" b="1" dirty="0" smtClean="0"/>
              <a:t>病院</a:t>
            </a:r>
            <a:r>
              <a:rPr lang="ja-JP" altLang="en-US" sz="1400" b="1" dirty="0"/>
              <a:t>をはじめとする基幹</a:t>
            </a:r>
            <a:r>
              <a:rPr lang="ja-JP" altLang="en-US" sz="1400" b="1" dirty="0" smtClean="0"/>
              <a:t>病院以</a:t>
            </a:r>
            <a:endParaRPr lang="en-US" altLang="ja-JP" sz="1400" b="1" dirty="0" smtClean="0"/>
          </a:p>
          <a:p>
            <a:pPr>
              <a:spcBef>
                <a:spcPts val="200"/>
              </a:spcBef>
            </a:pPr>
            <a:r>
              <a:rPr lang="ja-JP" altLang="en-US" sz="1400" b="1" dirty="0"/>
              <a:t>　</a:t>
            </a:r>
            <a:r>
              <a:rPr lang="ja-JP" altLang="en-US" sz="1400" b="1" dirty="0" smtClean="0"/>
              <a:t>外</a:t>
            </a:r>
            <a:r>
              <a:rPr lang="ja-JP" altLang="en-US" sz="1400" b="1" dirty="0"/>
              <a:t>の病院への医師・看護師等の派遣等の連携を強化</a:t>
            </a:r>
            <a:r>
              <a:rPr lang="ja-JP" altLang="en-US" sz="1400" b="1" dirty="0" smtClean="0"/>
              <a:t>して</a:t>
            </a:r>
            <a:r>
              <a:rPr lang="ja-JP" altLang="en-US" sz="1400" b="1" dirty="0"/>
              <a:t>いく</a:t>
            </a:r>
            <a:r>
              <a:rPr lang="ja-JP" altLang="en-US" sz="1400" b="1" dirty="0" smtClean="0"/>
              <a:t>こと</a:t>
            </a:r>
            <a:r>
              <a:rPr lang="ja-JP" altLang="en-US" sz="1400" dirty="0" smtClean="0"/>
              <a:t>が重要。</a:t>
            </a:r>
            <a:endParaRPr lang="en-US" altLang="ja-JP" sz="1400" dirty="0" smtClean="0"/>
          </a:p>
          <a:p>
            <a:pPr>
              <a:spcBef>
                <a:spcPts val="200"/>
              </a:spcBef>
            </a:pPr>
            <a:r>
              <a:rPr lang="ja-JP" altLang="en-US" sz="1400" dirty="0"/>
              <a:t>・経営強化プランは</a:t>
            </a:r>
            <a:r>
              <a:rPr lang="ja-JP" altLang="en-US" sz="1400" dirty="0" smtClean="0"/>
              <a:t>、当該</a:t>
            </a:r>
            <a:r>
              <a:rPr lang="ja-JP" altLang="en-US" sz="1400" dirty="0"/>
              <a:t>公立病院の地域医療構想に係る具体的対応方針</a:t>
            </a:r>
            <a:r>
              <a:rPr lang="ja-JP" altLang="en-US" sz="1400" dirty="0" smtClean="0"/>
              <a:t>として</a:t>
            </a:r>
            <a:r>
              <a:rPr lang="ja-JP" altLang="en-US" sz="1400" dirty="0"/>
              <a:t>位置付けることと</a:t>
            </a:r>
            <a:r>
              <a:rPr lang="ja-JP" altLang="en-US" sz="1400" dirty="0" smtClean="0"/>
              <a:t>されている</a:t>
            </a:r>
            <a:r>
              <a:rPr lang="ja-JP" altLang="en-US" sz="1400" dirty="0"/>
              <a:t>ことも</a:t>
            </a:r>
            <a:r>
              <a:rPr lang="ja-JP" altLang="en-US" sz="1400" dirty="0" smtClean="0"/>
              <a:t>踏</a:t>
            </a:r>
            <a:endParaRPr lang="en-US" altLang="ja-JP" sz="1400" dirty="0" smtClean="0"/>
          </a:p>
          <a:p>
            <a:pPr>
              <a:spcBef>
                <a:spcPts val="200"/>
              </a:spcBef>
            </a:pPr>
            <a:r>
              <a:rPr lang="ja-JP" altLang="en-US" sz="1400" dirty="0"/>
              <a:t>　</a:t>
            </a:r>
            <a:r>
              <a:rPr lang="ja-JP" altLang="en-US" sz="1400" dirty="0" smtClean="0"/>
              <a:t>まえ</a:t>
            </a:r>
            <a:r>
              <a:rPr lang="ja-JP" altLang="en-US" sz="1400" dirty="0"/>
              <a:t>、</a:t>
            </a:r>
            <a:r>
              <a:rPr lang="ja-JP" altLang="en-US" sz="1400" b="1" dirty="0"/>
              <a:t>地域医療構想と整合的であること</a:t>
            </a:r>
            <a:r>
              <a:rPr lang="ja-JP" altLang="en-US" sz="1400" dirty="0"/>
              <a:t>が</a:t>
            </a:r>
            <a:r>
              <a:rPr lang="ja-JP" altLang="en-US" sz="1400" dirty="0" smtClean="0"/>
              <a:t>求められる。</a:t>
            </a:r>
            <a:endParaRPr lang="en-US" altLang="ja-JP" sz="1400" dirty="0" smtClean="0"/>
          </a:p>
        </p:txBody>
      </p:sp>
    </p:spTree>
    <p:extLst>
      <p:ext uri="{BB962C8B-B14F-4D97-AF65-F5344CB8AC3E}">
        <p14:creationId xmlns:p14="http://schemas.microsoft.com/office/powerpoint/2010/main" val="2039599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250569" y="6492875"/>
            <a:ext cx="655431" cy="365125"/>
          </a:xfrm>
        </p:spPr>
        <p:txBody>
          <a:bodyPr/>
          <a:lstStyle/>
          <a:p>
            <a:r>
              <a:rPr lang="ja-JP" altLang="en-US" dirty="0"/>
              <a:t>２</a:t>
            </a:r>
          </a:p>
        </p:txBody>
      </p:sp>
      <p:sp>
        <p:nvSpPr>
          <p:cNvPr id="9" name="タイトル 1">
            <a:extLst>
              <a:ext uri="{FF2B5EF4-FFF2-40B4-BE49-F238E27FC236}">
                <a16:creationId xmlns:a16="http://schemas.microsoft.com/office/drawing/2014/main" id="{450508B4-2DE4-47BE-B090-8A801C7A48B3}"/>
              </a:ext>
            </a:extLst>
          </p:cNvPr>
          <p:cNvSpPr txBox="1">
            <a:spLocks/>
          </p:cNvSpPr>
          <p:nvPr/>
        </p:nvSpPr>
        <p:spPr>
          <a:xfrm>
            <a:off x="0" y="0"/>
            <a:ext cx="9906000" cy="540000"/>
          </a:xfrm>
          <a:prstGeom prst="rect">
            <a:avLst/>
          </a:prstGeom>
          <a:solidFill>
            <a:schemeClr val="accent1">
              <a:lumMod val="50000"/>
            </a:schemeClr>
          </a:solidFill>
        </p:spPr>
        <p:txBody>
          <a:bodyPr anchor="ctr" anchorCtr="1">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solidFill>
                  <a:schemeClr val="bg1"/>
                </a:solidFill>
              </a:rPr>
              <a:t>大垣市民病院における経営強化プラン</a:t>
            </a:r>
            <a:endParaRPr lang="ja-JP" altLang="en-US" sz="2400" dirty="0">
              <a:solidFill>
                <a:schemeClr val="bg1"/>
              </a:solidFill>
            </a:endParaRPr>
          </a:p>
        </p:txBody>
      </p:sp>
      <p:pic>
        <p:nvPicPr>
          <p:cNvPr id="3" name="図 2"/>
          <p:cNvPicPr>
            <a:picLocks noChangeAspect="1"/>
          </p:cNvPicPr>
          <p:nvPr/>
        </p:nvPicPr>
        <p:blipFill>
          <a:blip r:embed="rId3"/>
          <a:stretch>
            <a:fillRect/>
          </a:stretch>
        </p:blipFill>
        <p:spPr>
          <a:xfrm>
            <a:off x="354219" y="598487"/>
            <a:ext cx="8896350" cy="6076950"/>
          </a:xfrm>
          <a:prstGeom prst="rect">
            <a:avLst/>
          </a:prstGeom>
        </p:spPr>
      </p:pic>
    </p:spTree>
    <p:extLst>
      <p:ext uri="{BB962C8B-B14F-4D97-AF65-F5344CB8AC3E}">
        <p14:creationId xmlns:p14="http://schemas.microsoft.com/office/powerpoint/2010/main" val="3502601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画面の領域"/>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642" y="375682"/>
            <a:ext cx="9263419" cy="6482318"/>
          </a:xfrm>
          <a:prstGeom prst="rect">
            <a:avLst/>
          </a:prstGeom>
        </p:spPr>
      </p:pic>
      <p:sp>
        <p:nvSpPr>
          <p:cNvPr id="2" name="スライド番号プレースホルダー 1"/>
          <p:cNvSpPr>
            <a:spLocks noGrp="1"/>
          </p:cNvSpPr>
          <p:nvPr>
            <p:ph type="sldNum" sz="quarter" idx="12"/>
          </p:nvPr>
        </p:nvSpPr>
        <p:spPr>
          <a:xfrm>
            <a:off x="9250569" y="6492875"/>
            <a:ext cx="655431" cy="365125"/>
          </a:xfrm>
        </p:spPr>
        <p:txBody>
          <a:bodyPr/>
          <a:lstStyle/>
          <a:p>
            <a:r>
              <a:rPr lang="ja-JP" altLang="en-US" dirty="0"/>
              <a:t>３</a:t>
            </a:r>
          </a:p>
        </p:txBody>
      </p:sp>
      <p:sp>
        <p:nvSpPr>
          <p:cNvPr id="13" name="テキスト ボックス 12"/>
          <p:cNvSpPr txBox="1"/>
          <p:nvPr/>
        </p:nvSpPr>
        <p:spPr>
          <a:xfrm>
            <a:off x="6585218" y="32854"/>
            <a:ext cx="3300904" cy="369332"/>
          </a:xfrm>
          <a:prstGeom prst="rect">
            <a:avLst/>
          </a:prstGeom>
          <a:noFill/>
          <a:ln>
            <a:solidFill>
              <a:schemeClr val="tx1"/>
            </a:solidFill>
          </a:ln>
        </p:spPr>
        <p:txBody>
          <a:bodyPr wrap="none" rtlCol="0">
            <a:spAutoFit/>
          </a:bodyPr>
          <a:lstStyle/>
          <a:p>
            <a:r>
              <a:rPr kumimoji="1" lang="ja-JP" altLang="en-US" dirty="0" smtClean="0"/>
              <a:t>参考：総務省通知（</a:t>
            </a:r>
            <a:r>
              <a:rPr kumimoji="1" lang="en-US" altLang="ja-JP" dirty="0" smtClean="0"/>
              <a:t>R4.3.29</a:t>
            </a:r>
            <a:r>
              <a:rPr kumimoji="1" lang="ja-JP" altLang="en-US" dirty="0" smtClean="0"/>
              <a:t>）</a:t>
            </a:r>
            <a:endParaRPr kumimoji="1" lang="ja-JP" altLang="en-US" dirty="0"/>
          </a:p>
        </p:txBody>
      </p:sp>
    </p:spTree>
    <p:extLst>
      <p:ext uri="{BB962C8B-B14F-4D97-AF65-F5344CB8AC3E}">
        <p14:creationId xmlns:p14="http://schemas.microsoft.com/office/powerpoint/2010/main" val="2901691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Arial">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レトロスペクト">
  <a:themeElements>
    <a:clrScheme name="00office-ben">
      <a:dk1>
        <a:sysClr val="windowText" lastClr="000000"/>
      </a:dk1>
      <a:lt1>
        <a:sysClr val="window" lastClr="FFFFFF"/>
      </a:lt1>
      <a:dk2>
        <a:srgbClr val="1F497D"/>
      </a:dk2>
      <a:lt2>
        <a:srgbClr val="EBE6E5"/>
      </a:lt2>
      <a:accent1>
        <a:srgbClr val="0070C0"/>
      </a:accent1>
      <a:accent2>
        <a:srgbClr val="C00000"/>
      </a:accent2>
      <a:accent3>
        <a:srgbClr val="108645"/>
      </a:accent3>
      <a:accent4>
        <a:srgbClr val="7030A0"/>
      </a:accent4>
      <a:accent5>
        <a:srgbClr val="00B0F0"/>
      </a:accent5>
      <a:accent6>
        <a:srgbClr val="FF9900"/>
      </a:accent6>
      <a:hlink>
        <a:srgbClr val="0033CC"/>
      </a:hlink>
      <a:folHlink>
        <a:srgbClr val="660066"/>
      </a:folHlink>
    </a:clrScheme>
    <a:fontScheme name="メイリオArial">
      <a:majorFont>
        <a:latin typeface="Arial"/>
        <a:ea typeface="メイリオ"/>
        <a:cs typeface=""/>
      </a:majorFont>
      <a:minorFont>
        <a:latin typeface="Arial"/>
        <a:ea typeface="メイリオ"/>
        <a:cs typeface=""/>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9674</TotalTime>
  <Words>470</Words>
  <Application>Microsoft Office PowerPoint</Application>
  <PresentationFormat>A4 210 x 297 mm</PresentationFormat>
  <Paragraphs>30</Paragraphs>
  <Slides>4</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ＭＳ Ｐゴシック</vt:lpstr>
      <vt:lpstr>メイリオ</vt:lpstr>
      <vt:lpstr>小塚ゴシック Pr6N M</vt:lpstr>
      <vt:lpstr>Arial</vt:lpstr>
      <vt:lpstr>Calibri</vt:lpstr>
      <vt:lpstr>Wingdings</vt:lpstr>
      <vt:lpstr>1_Office ​​テーマ</vt:lpstr>
      <vt:lpstr>レトロスペクト</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Gifu</cp:lastModifiedBy>
  <cp:revision>588</cp:revision>
  <cp:lastPrinted>2022-11-04T08:47:19Z</cp:lastPrinted>
  <dcterms:created xsi:type="dcterms:W3CDTF">2017-04-19T07:11:45Z</dcterms:created>
  <dcterms:modified xsi:type="dcterms:W3CDTF">2022-11-22T06:22:12Z</dcterms:modified>
</cp:coreProperties>
</file>