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3"/>
  </p:notesMasterIdLst>
  <p:sldIdLst>
    <p:sldId id="274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5E0B4"/>
    <a:srgbClr val="FFFF99"/>
    <a:srgbClr val="FF9966"/>
    <a:srgbClr val="CCECFF"/>
    <a:srgbClr val="FFCCFF"/>
    <a:srgbClr val="99CCFF"/>
    <a:srgbClr val="ED7D31"/>
    <a:srgbClr val="3333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22" autoAdjust="0"/>
    <p:restoredTop sz="93971" autoAdjust="0"/>
  </p:normalViewPr>
  <p:slideViewPr>
    <p:cSldViewPr snapToGrid="0">
      <p:cViewPr varScale="1">
        <p:scale>
          <a:sx n="64" d="100"/>
          <a:sy n="64" d="100"/>
        </p:scale>
        <p:origin x="1540" y="56"/>
      </p:cViewPr>
      <p:guideLst>
        <p:guide orient="horz" pos="2115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787" cy="498693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2"/>
            <a:ext cx="2949787" cy="498693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5C175091-693B-4E1C-BA51-B64DA7F62370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9"/>
            <a:ext cx="5445760" cy="3913614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31DC7AA5-5B14-4F7D-AC90-56EA6587E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31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7B1B36-F377-4B3B-8052-76F268A6932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1828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A306-C1F7-4E2C-B68D-DAE57A8749AC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CED1-FB4F-49A2-97FE-F236271A6E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842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528C3-7325-47F0-864D-F8B619730BC6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CED1-FB4F-49A2-97FE-F236271A6E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824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35FF4-B78B-4424-BAB8-00B94BEC1A6B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CED1-FB4F-49A2-97FE-F236271A6E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463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BD7E-6759-44BB-9942-F2BC0C1BF1CC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CED1-FB4F-49A2-97FE-F236271A6E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8261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86E6E-CDFF-4F9C-872D-E9282B49F488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CED1-FB4F-49A2-97FE-F236271A6E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3676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3439E-CDC0-4BE8-9EC9-C8420867AD0D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CED1-FB4F-49A2-97FE-F236271A6E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465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F37FD-6DC7-43BC-ABC7-BE16BEFA0FC3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CED1-FB4F-49A2-97FE-F236271A6E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19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446CB-21A9-4438-9F78-214E465125FA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CED1-FB4F-49A2-97FE-F236271A6E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116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13525-5ECA-48CA-835A-2F9670622A86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CED1-FB4F-49A2-97FE-F236271A6E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347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D5023-64CC-45D0-8BB7-2CE6F865F271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CED1-FB4F-49A2-97FE-F236271A6E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820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16C6-86D1-468E-8B2A-A6BE929C2075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CED1-FB4F-49A2-97FE-F236271A6E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314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922C1-A8FA-4741-8615-220AACADB719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5CED1-FB4F-49A2-97FE-F236271A6E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08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AutoShape 15"/>
          <p:cNvSpPr>
            <a:spLocks noChangeArrowheads="1"/>
          </p:cNvSpPr>
          <p:nvPr/>
        </p:nvSpPr>
        <p:spPr bwMode="auto">
          <a:xfrm>
            <a:off x="318859" y="176160"/>
            <a:ext cx="9362287" cy="370688"/>
          </a:xfrm>
          <a:prstGeom prst="roundRect">
            <a:avLst>
              <a:gd name="adj" fmla="val 21125"/>
            </a:avLst>
          </a:prstGeom>
          <a:gradFill flip="none" rotWithShape="1">
            <a:gsLst>
              <a:gs pos="0">
                <a:srgbClr val="FFC000"/>
              </a:gs>
              <a:gs pos="50000">
                <a:schemeClr val="bg1"/>
              </a:gs>
              <a:gs pos="100000">
                <a:srgbClr val="FFC000"/>
              </a:gs>
            </a:gsLst>
            <a:lin ang="5400000" scaled="1"/>
            <a:tileRect/>
          </a:gradFill>
          <a:ln w="57150" cmpd="thickThin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85135" tIns="42568" rIns="85135" bIns="42568" anchor="ctr">
            <a:noAutofit/>
          </a:bodyPr>
          <a:lstStyle/>
          <a:p>
            <a:pPr algn="ctr">
              <a:defRPr/>
            </a:pPr>
            <a:r>
              <a:rPr lang="ja-JP" altLang="en-US" sz="1862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○○協同組合</a:t>
            </a:r>
            <a:endParaRPr lang="en-US" altLang="ja-JP" sz="1862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08722" y="724636"/>
            <a:ext cx="1480930" cy="2781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</a:rPr>
              <a:t>組合概要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5034145" y="3124243"/>
            <a:ext cx="1967395" cy="3010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</a:rPr>
              <a:t>事業計画（３年度分）</a:t>
            </a: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444613"/>
              </p:ext>
            </p:extLst>
          </p:nvPr>
        </p:nvGraphicFramePr>
        <p:xfrm>
          <a:off x="5034145" y="3425388"/>
          <a:ext cx="4719456" cy="1280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96188">
                  <a:extLst>
                    <a:ext uri="{9D8B030D-6E8A-4147-A177-3AD203B41FA5}">
                      <a16:colId xmlns:a16="http://schemas.microsoft.com/office/drawing/2014/main" val="2827488995"/>
                    </a:ext>
                  </a:extLst>
                </a:gridCol>
                <a:gridCol w="1030817">
                  <a:extLst>
                    <a:ext uri="{9D8B030D-6E8A-4147-A177-3AD203B41FA5}">
                      <a16:colId xmlns:a16="http://schemas.microsoft.com/office/drawing/2014/main" val="1333128547"/>
                    </a:ext>
                  </a:extLst>
                </a:gridCol>
                <a:gridCol w="1030817">
                  <a:extLst>
                    <a:ext uri="{9D8B030D-6E8A-4147-A177-3AD203B41FA5}">
                      <a16:colId xmlns:a16="http://schemas.microsoft.com/office/drawing/2014/main" val="3991818868"/>
                    </a:ext>
                  </a:extLst>
                </a:gridCol>
                <a:gridCol w="1030817">
                  <a:extLst>
                    <a:ext uri="{9D8B030D-6E8A-4147-A177-3AD203B41FA5}">
                      <a16:colId xmlns:a16="http://schemas.microsoft.com/office/drawing/2014/main" val="1933131203"/>
                    </a:ext>
                  </a:extLst>
                </a:gridCol>
                <a:gridCol w="1030817">
                  <a:extLst>
                    <a:ext uri="{9D8B030D-6E8A-4147-A177-3AD203B41FA5}">
                      <a16:colId xmlns:a16="http://schemas.microsoft.com/office/drawing/2014/main" val="2632811956"/>
                    </a:ext>
                  </a:extLst>
                </a:gridCol>
              </a:tblGrid>
              <a:tr h="344059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派遣職員数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派遣先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事業者数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総事業費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うち国費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75"/>
                  </a:ext>
                </a:extLst>
              </a:tr>
              <a:tr h="2092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Ｒ３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34.1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百万円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8.5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百万円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7482751"/>
                  </a:ext>
                </a:extLst>
              </a:tr>
              <a:tr h="2092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Ｒ４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77.0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百万円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19.1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百万円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3194417"/>
                  </a:ext>
                </a:extLst>
              </a:tr>
              <a:tr h="2092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Ｒ５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82.8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百万円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19.1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百万円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3795185"/>
                  </a:ext>
                </a:extLst>
              </a:tr>
            </a:tbl>
          </a:graphicData>
        </a:graphic>
      </p:graphicFrame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413040"/>
              </p:ext>
            </p:extLst>
          </p:nvPr>
        </p:nvGraphicFramePr>
        <p:xfrm>
          <a:off x="208723" y="1004336"/>
          <a:ext cx="4685010" cy="37012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5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97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70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所在地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○○県○○町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70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人口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○○人（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H27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国勢調査時点）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70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設立認可年月日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○年○月○日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70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認定年月日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○年○月○日予定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9449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組合員の事業分野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○○業、○○業、○○業、○○業、○○業　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70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出資金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○万円（一口　○万円）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70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賦課金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9449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派遣利用料金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○円～○円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　　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or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一律○円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（スキルや経験に応じて設定）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7763542"/>
                  </a:ext>
                </a:extLst>
              </a:tr>
              <a:tr h="30470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派遣職員賃金体系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労使協定方式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or  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派遣先均等均衡方式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70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事務所所在地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470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事務局職員構成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事務局長（派遣元責任者）○名　職員　○名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7" name="正方形/長方形 16"/>
          <p:cNvSpPr/>
          <p:nvPr/>
        </p:nvSpPr>
        <p:spPr>
          <a:xfrm>
            <a:off x="5034145" y="721925"/>
            <a:ext cx="1366655" cy="2792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</a:rPr>
              <a:t>人材面の特色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34144" y="1001356"/>
            <a:ext cx="4719455" cy="205922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 派遣職員は、○名が地域内、○名が地域外からの移住者（○名は現在募集中）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・○○○○（本制度活用の目的を記載）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例：様々な事業所で働く中で、各事業所の改善点のフィードバックを行ったり、各事業者間をつなぐ役割となり、後々は新しい産業を立ち上げて独立していくことを期待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・○○○○（事務局について記載）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例：事務局長は、移住経験者であり、自身のマルチワーカーの経験も生かして、派遣職員目線で魅力的な職場づくりに努めている。町職員１名が事務局職員を兼務し、移住交流を含めて運営をサポート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208722" y="4829787"/>
            <a:ext cx="1480929" cy="2590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</a:rPr>
              <a:t>派遣イメージ</a:t>
            </a: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813099"/>
              </p:ext>
            </p:extLst>
          </p:nvPr>
        </p:nvGraphicFramePr>
        <p:xfrm>
          <a:off x="208725" y="5088835"/>
          <a:ext cx="9544869" cy="15744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0425">
                  <a:extLst>
                    <a:ext uri="{9D8B030D-6E8A-4147-A177-3AD203B41FA5}">
                      <a16:colId xmlns:a16="http://schemas.microsoft.com/office/drawing/2014/main" val="3354701349"/>
                    </a:ext>
                  </a:extLst>
                </a:gridCol>
                <a:gridCol w="744537">
                  <a:extLst>
                    <a:ext uri="{9D8B030D-6E8A-4147-A177-3AD203B41FA5}">
                      <a16:colId xmlns:a16="http://schemas.microsoft.com/office/drawing/2014/main" val="577710682"/>
                    </a:ext>
                  </a:extLst>
                </a:gridCol>
                <a:gridCol w="744537">
                  <a:extLst>
                    <a:ext uri="{9D8B030D-6E8A-4147-A177-3AD203B41FA5}">
                      <a16:colId xmlns:a16="http://schemas.microsoft.com/office/drawing/2014/main" val="2079711746"/>
                    </a:ext>
                  </a:extLst>
                </a:gridCol>
                <a:gridCol w="744537">
                  <a:extLst>
                    <a:ext uri="{9D8B030D-6E8A-4147-A177-3AD203B41FA5}">
                      <a16:colId xmlns:a16="http://schemas.microsoft.com/office/drawing/2014/main" val="2803287334"/>
                    </a:ext>
                  </a:extLst>
                </a:gridCol>
                <a:gridCol w="744537">
                  <a:extLst>
                    <a:ext uri="{9D8B030D-6E8A-4147-A177-3AD203B41FA5}">
                      <a16:colId xmlns:a16="http://schemas.microsoft.com/office/drawing/2014/main" val="3748353106"/>
                    </a:ext>
                  </a:extLst>
                </a:gridCol>
                <a:gridCol w="744537">
                  <a:extLst>
                    <a:ext uri="{9D8B030D-6E8A-4147-A177-3AD203B41FA5}">
                      <a16:colId xmlns:a16="http://schemas.microsoft.com/office/drawing/2014/main" val="3781896853"/>
                    </a:ext>
                  </a:extLst>
                </a:gridCol>
                <a:gridCol w="744537">
                  <a:extLst>
                    <a:ext uri="{9D8B030D-6E8A-4147-A177-3AD203B41FA5}">
                      <a16:colId xmlns:a16="http://schemas.microsoft.com/office/drawing/2014/main" val="3671742023"/>
                    </a:ext>
                  </a:extLst>
                </a:gridCol>
                <a:gridCol w="744537">
                  <a:extLst>
                    <a:ext uri="{9D8B030D-6E8A-4147-A177-3AD203B41FA5}">
                      <a16:colId xmlns:a16="http://schemas.microsoft.com/office/drawing/2014/main" val="2232573951"/>
                    </a:ext>
                  </a:extLst>
                </a:gridCol>
                <a:gridCol w="744537">
                  <a:extLst>
                    <a:ext uri="{9D8B030D-6E8A-4147-A177-3AD203B41FA5}">
                      <a16:colId xmlns:a16="http://schemas.microsoft.com/office/drawing/2014/main" val="2073701444"/>
                    </a:ext>
                  </a:extLst>
                </a:gridCol>
                <a:gridCol w="744537">
                  <a:extLst>
                    <a:ext uri="{9D8B030D-6E8A-4147-A177-3AD203B41FA5}">
                      <a16:colId xmlns:a16="http://schemas.microsoft.com/office/drawing/2014/main" val="3826164579"/>
                    </a:ext>
                  </a:extLst>
                </a:gridCol>
                <a:gridCol w="744537">
                  <a:extLst>
                    <a:ext uri="{9D8B030D-6E8A-4147-A177-3AD203B41FA5}">
                      <a16:colId xmlns:a16="http://schemas.microsoft.com/office/drawing/2014/main" val="3062549396"/>
                    </a:ext>
                  </a:extLst>
                </a:gridCol>
                <a:gridCol w="744537">
                  <a:extLst>
                    <a:ext uri="{9D8B030D-6E8A-4147-A177-3AD203B41FA5}">
                      <a16:colId xmlns:a16="http://schemas.microsoft.com/office/drawing/2014/main" val="2287354093"/>
                    </a:ext>
                  </a:extLst>
                </a:gridCol>
                <a:gridCol w="744537">
                  <a:extLst>
                    <a:ext uri="{9D8B030D-6E8A-4147-A177-3AD203B41FA5}">
                      <a16:colId xmlns:a16="http://schemas.microsoft.com/office/drawing/2014/main" val="1013907486"/>
                    </a:ext>
                  </a:extLst>
                </a:gridCol>
              </a:tblGrid>
              <a:tr h="31488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４月</a:t>
                      </a:r>
                    </a:p>
                  </a:txBody>
                  <a:tcPr anchor="ctr"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５月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６月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７月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８月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９月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１月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２月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３月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39023012"/>
                  </a:ext>
                </a:extLst>
              </a:tr>
              <a:tr h="314886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職員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33046868"/>
                  </a:ext>
                </a:extLst>
              </a:tr>
              <a:tr h="314886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職員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80009425"/>
                  </a:ext>
                </a:extLst>
              </a:tr>
              <a:tr h="314886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職員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38749813"/>
                  </a:ext>
                </a:extLst>
              </a:tr>
              <a:tr h="314886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職員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7126636"/>
                  </a:ext>
                </a:extLst>
              </a:tr>
            </a:tbl>
          </a:graphicData>
        </a:graphic>
      </p:graphicFrame>
      <p:cxnSp>
        <p:nvCxnSpPr>
          <p:cNvPr id="14" name="直線矢印コネクタ 13"/>
          <p:cNvCxnSpPr/>
          <p:nvPr/>
        </p:nvCxnSpPr>
        <p:spPr>
          <a:xfrm>
            <a:off x="825500" y="5949950"/>
            <a:ext cx="2203450" cy="63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1565587" y="5749092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b="1" dirty="0"/>
              <a:t>定置網漁</a:t>
            </a:r>
          </a:p>
        </p:txBody>
      </p:sp>
      <p:cxnSp>
        <p:nvCxnSpPr>
          <p:cNvPr id="24" name="直線矢印コネクタ 23"/>
          <p:cNvCxnSpPr/>
          <p:nvPr/>
        </p:nvCxnSpPr>
        <p:spPr>
          <a:xfrm>
            <a:off x="825500" y="6271713"/>
            <a:ext cx="2203450" cy="63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1645580" y="6076908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b="1" dirty="0"/>
              <a:t>宿泊業</a:t>
            </a:r>
          </a:p>
        </p:txBody>
      </p:sp>
      <p:cxnSp>
        <p:nvCxnSpPr>
          <p:cNvPr id="26" name="直線矢印コネクタ 25"/>
          <p:cNvCxnSpPr/>
          <p:nvPr/>
        </p:nvCxnSpPr>
        <p:spPr>
          <a:xfrm>
            <a:off x="825500" y="5637952"/>
            <a:ext cx="2203450" cy="63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1578253" y="5422995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b="1" dirty="0"/>
              <a:t>食品加工</a:t>
            </a:r>
          </a:p>
        </p:txBody>
      </p:sp>
      <p:cxnSp>
        <p:nvCxnSpPr>
          <p:cNvPr id="28" name="直線矢印コネクタ 27"/>
          <p:cNvCxnSpPr/>
          <p:nvPr/>
        </p:nvCxnSpPr>
        <p:spPr>
          <a:xfrm>
            <a:off x="825500" y="6583727"/>
            <a:ext cx="2203450" cy="63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>
            <a:off x="3062994" y="5648103"/>
            <a:ext cx="2204331" cy="317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3071277" y="5944869"/>
            <a:ext cx="2200278" cy="508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>
            <a:off x="3071277" y="6271713"/>
            <a:ext cx="2196048" cy="208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>
            <a:off x="3071277" y="6583727"/>
            <a:ext cx="2203450" cy="63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>
            <a:off x="5287961" y="5641127"/>
            <a:ext cx="2206622" cy="63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>
            <a:off x="5303661" y="5948044"/>
            <a:ext cx="2203450" cy="63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>
            <a:off x="5303661" y="6268539"/>
            <a:ext cx="2203450" cy="63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>
            <a:off x="5303661" y="6586902"/>
            <a:ext cx="2203450" cy="63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>
            <a:off x="7532873" y="5647477"/>
            <a:ext cx="2206622" cy="380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>
            <a:off x="7536045" y="5954611"/>
            <a:ext cx="2203450" cy="63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>
            <a:off x="7536045" y="6270656"/>
            <a:ext cx="2203450" cy="63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>
            <a:off x="7536045" y="6593252"/>
            <a:ext cx="2203450" cy="63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7678994" y="3864078"/>
            <a:ext cx="2074600" cy="8350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記入不要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4341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6444</TotalTime>
  <Words>327</Words>
  <Application>Microsoft Office PowerPoint</Application>
  <PresentationFormat>A4 210 x 297 mm</PresentationFormat>
  <Paragraphs>76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ＤＦ特太ゴシック体</vt:lpstr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岩田　真奈(009286)</dc:creator>
  <cp:lastModifiedBy>長屋 透</cp:lastModifiedBy>
  <cp:revision>528</cp:revision>
  <cp:lastPrinted>2021-06-02T12:21:03Z</cp:lastPrinted>
  <dcterms:created xsi:type="dcterms:W3CDTF">2020-04-07T04:28:08Z</dcterms:created>
  <dcterms:modified xsi:type="dcterms:W3CDTF">2022-01-26T23:22:17Z</dcterms:modified>
</cp:coreProperties>
</file>