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7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0033CC"/>
    <a:srgbClr val="3333FF"/>
    <a:srgbClr val="009900"/>
    <a:srgbClr val="6666FF"/>
    <a:srgbClr val="CC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9" autoAdjust="0"/>
  </p:normalViewPr>
  <p:slideViewPr>
    <p:cSldViewPr snapToGrid="0">
      <p:cViewPr>
        <p:scale>
          <a:sx n="75" d="100"/>
          <a:sy n="75" d="100"/>
        </p:scale>
        <p:origin x="1776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D23EF7B6-209A-4283-9132-6E15DD8ABB0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2A54F798-D67F-4BA5-88B8-83ABC58EA4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0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3300" y="1252538"/>
            <a:ext cx="2341563" cy="33813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54F798-D67F-4BA5-88B8-83ABC58EA47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1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19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51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7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9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9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3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63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0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68501-C34F-40A2-AA3C-3D1A214A28A5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5612-4820-48B9-AEFA-6E77818AE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12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37209D8-8E87-4178-B801-B75994691699}"/>
              </a:ext>
            </a:extLst>
          </p:cNvPr>
          <p:cNvGrpSpPr/>
          <p:nvPr/>
        </p:nvGrpSpPr>
        <p:grpSpPr>
          <a:xfrm>
            <a:off x="1" y="0"/>
            <a:ext cx="6858000" cy="9905998"/>
            <a:chOff x="-3650190" y="54213"/>
            <a:chExt cx="14158377" cy="9781437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5B2C881A-340C-455B-BE09-81A47162D135}"/>
                </a:ext>
              </a:extLst>
            </p:cNvPr>
            <p:cNvGrpSpPr/>
            <p:nvPr/>
          </p:nvGrpSpPr>
          <p:grpSpPr>
            <a:xfrm>
              <a:off x="-3650184" y="54213"/>
              <a:ext cx="14158371" cy="9521587"/>
              <a:chOff x="29631" y="-734346"/>
              <a:chExt cx="12098336" cy="8008155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E6F3B3E8-4FBA-46E9-944A-8F5ADFD959ED}"/>
                  </a:ext>
                </a:extLst>
              </p:cNvPr>
              <p:cNvSpPr/>
              <p:nvPr/>
            </p:nvSpPr>
            <p:spPr>
              <a:xfrm>
                <a:off x="29631" y="-491118"/>
                <a:ext cx="12098335" cy="7764927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dist"/>
                <a:endParaRPr lang="ja-JP" altLang="en-US" sz="2600" dirty="0"/>
              </a:p>
            </p:txBody>
          </p:sp>
          <p:sp>
            <p:nvSpPr>
              <p:cNvPr id="6" name="矢印: 五方向 5">
                <a:extLst>
                  <a:ext uri="{FF2B5EF4-FFF2-40B4-BE49-F238E27FC236}">
                    <a16:creationId xmlns:a16="http://schemas.microsoft.com/office/drawing/2014/main" id="{4A6C39F8-D8EA-4716-AE58-9DB281D83604}"/>
                  </a:ext>
                </a:extLst>
              </p:cNvPr>
              <p:cNvSpPr/>
              <p:nvPr/>
            </p:nvSpPr>
            <p:spPr>
              <a:xfrm>
                <a:off x="4271998" y="-734346"/>
                <a:ext cx="7855969" cy="350959"/>
              </a:xfrm>
              <a:prstGeom prst="homePlate">
                <a:avLst>
                  <a:gd name="adj" fmla="val 0"/>
                </a:avLst>
              </a:prstGeom>
              <a:solidFill>
                <a:schemeClr val="accent2"/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dist"/>
                <a:r>
                  <a:rPr lang="ja-JP" altLang="en-US" sz="2000" b="1" dirty="0">
                    <a:solidFill>
                      <a:schemeClr val="bg1"/>
                    </a:solidFill>
                  </a:rPr>
                  <a:t>改正ストーカー規制法</a:t>
                </a:r>
                <a:r>
                  <a:rPr lang="ja-JP" altLang="en-US" sz="1100" b="1" dirty="0">
                    <a:solidFill>
                      <a:schemeClr val="bg1"/>
                    </a:solidFill>
                  </a:rPr>
                  <a:t>が</a:t>
                </a:r>
                <a:r>
                  <a:rPr lang="ja-JP" altLang="en-US" sz="2000" b="1" dirty="0">
                    <a:solidFill>
                      <a:schemeClr val="bg1"/>
                    </a:solidFill>
                  </a:rPr>
                  <a:t>一部施行</a:t>
                </a:r>
                <a:r>
                  <a:rPr lang="ja-JP" altLang="en-US" sz="1100" b="1" dirty="0">
                    <a:solidFill>
                      <a:schemeClr val="bg1"/>
                    </a:solidFill>
                  </a:rPr>
                  <a:t>されます</a:t>
                </a:r>
                <a:endParaRPr lang="ja-JP" altLang="en-US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1CDB5E3-0B87-4AD0-B429-F47F8B9B4556}"/>
                </a:ext>
              </a:extLst>
            </p:cNvPr>
            <p:cNvSpPr/>
            <p:nvPr/>
          </p:nvSpPr>
          <p:spPr>
            <a:xfrm>
              <a:off x="-3650188" y="9514127"/>
              <a:ext cx="14158373" cy="321523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schemeClr val="bg1"/>
                  </a:solidFill>
                </a:rPr>
                <a:t>岐阜県警察</a:t>
              </a:r>
              <a:endParaRPr lang="ja-JP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矢印: 五方向 46">
              <a:extLst>
                <a:ext uri="{FF2B5EF4-FFF2-40B4-BE49-F238E27FC236}">
                  <a16:creationId xmlns:a16="http://schemas.microsoft.com/office/drawing/2014/main" id="{C419E306-E253-4CCF-8E26-C47D9E3EC1DB}"/>
                </a:ext>
              </a:extLst>
            </p:cNvPr>
            <p:cNvSpPr/>
            <p:nvPr/>
          </p:nvSpPr>
          <p:spPr>
            <a:xfrm>
              <a:off x="-3650190" y="54214"/>
              <a:ext cx="4964737" cy="417284"/>
            </a:xfrm>
            <a:prstGeom prst="homePlate">
              <a:avLst>
                <a:gd name="adj" fmla="val 0"/>
              </a:avLst>
            </a:prstGeom>
            <a:solidFill>
              <a:srgbClr val="FF3300"/>
            </a:solidFill>
            <a:ln w="381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dist"/>
              <a:r>
                <a:rPr lang="ja-JP" altLang="en-US" b="1" dirty="0">
                  <a:solidFill>
                    <a:schemeClr val="bg1"/>
                  </a:solidFill>
                  <a:latin typeface="+mn-ea"/>
                </a:rPr>
                <a:t>令和３年６月</a:t>
              </a:r>
              <a:r>
                <a:rPr lang="en-US" altLang="ja-JP" b="1" dirty="0">
                  <a:solidFill>
                    <a:schemeClr val="bg1"/>
                  </a:solidFill>
                  <a:latin typeface="+mn-ea"/>
                </a:rPr>
                <a:t>15</a:t>
              </a:r>
              <a:r>
                <a:rPr lang="ja-JP" altLang="en-US" b="1" dirty="0">
                  <a:solidFill>
                    <a:schemeClr val="bg1"/>
                  </a:solidFill>
                  <a:latin typeface="+mn-ea"/>
                </a:rPr>
                <a:t>日</a:t>
              </a:r>
              <a:r>
                <a:rPr lang="ja-JP" altLang="en-US" sz="1050" b="1" dirty="0">
                  <a:solidFill>
                    <a:schemeClr val="bg1"/>
                  </a:solidFill>
                  <a:latin typeface="+mn-ea"/>
                </a:rPr>
                <a:t>より</a:t>
              </a:r>
              <a:endParaRPr lang="ja-JP" altLang="en-US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48" name="矢印: 五方向 47">
            <a:extLst>
              <a:ext uri="{FF2B5EF4-FFF2-40B4-BE49-F238E27FC236}">
                <a16:creationId xmlns:a16="http://schemas.microsoft.com/office/drawing/2014/main" id="{B0D61E9F-C6CA-4DD9-B22E-AD5A64FCC597}"/>
              </a:ext>
            </a:extLst>
          </p:cNvPr>
          <p:cNvSpPr/>
          <p:nvPr/>
        </p:nvSpPr>
        <p:spPr>
          <a:xfrm>
            <a:off x="85169" y="410605"/>
            <a:ext cx="4672985" cy="389405"/>
          </a:xfrm>
          <a:prstGeom prst="homePlate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新たに以下の行為が規制対象となります。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97AA2732-75FC-4B54-A5AD-A08316C92B54}"/>
              </a:ext>
            </a:extLst>
          </p:cNvPr>
          <p:cNvSpPr/>
          <p:nvPr/>
        </p:nvSpPr>
        <p:spPr>
          <a:xfrm>
            <a:off x="90072" y="8026986"/>
            <a:ext cx="6716501" cy="540117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  <a:scene3d>
            <a:camera prst="orthographicFront"/>
            <a:lightRig rig="threePt" dir="t"/>
          </a:scene3d>
          <a:sp3d>
            <a:extrusionClr>
              <a:schemeClr val="accent1"/>
            </a:extrusionClr>
            <a:contourClr>
              <a:schemeClr val="accent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●　ストーカー行為は、次第にエスカレートして、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凶悪な犯罪に発展するおそれ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　　のある行為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です。１人で悩まず、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早めに相談をしましょう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。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8647F98B-CB82-4546-95A6-43D2E9FC350B}"/>
              </a:ext>
            </a:extLst>
          </p:cNvPr>
          <p:cNvGrpSpPr/>
          <p:nvPr/>
        </p:nvGrpSpPr>
        <p:grpSpPr>
          <a:xfrm>
            <a:off x="123803" y="744167"/>
            <a:ext cx="6610392" cy="2282159"/>
            <a:chOff x="123803" y="3829190"/>
            <a:chExt cx="6610392" cy="2282159"/>
          </a:xfrm>
        </p:grpSpPr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8012213C-DEDD-491C-BA7A-193908D7251A}"/>
                </a:ext>
              </a:extLst>
            </p:cNvPr>
            <p:cNvGrpSpPr/>
            <p:nvPr/>
          </p:nvGrpSpPr>
          <p:grpSpPr>
            <a:xfrm>
              <a:off x="123803" y="3829190"/>
              <a:ext cx="6607198" cy="2282159"/>
              <a:chOff x="123803" y="3829190"/>
              <a:chExt cx="6607198" cy="2282159"/>
            </a:xfrm>
          </p:grpSpPr>
          <p:sp>
            <p:nvSpPr>
              <p:cNvPr id="36" name="矢印: 五方向 35">
                <a:extLst>
                  <a:ext uri="{FF2B5EF4-FFF2-40B4-BE49-F238E27FC236}">
                    <a16:creationId xmlns:a16="http://schemas.microsoft.com/office/drawing/2014/main" id="{FE4D8992-FDB6-4008-9AA2-4F80CCD2A8EA}"/>
                  </a:ext>
                </a:extLst>
              </p:cNvPr>
              <p:cNvSpPr/>
              <p:nvPr/>
            </p:nvSpPr>
            <p:spPr>
              <a:xfrm>
                <a:off x="421683" y="5851140"/>
                <a:ext cx="4686444" cy="253371"/>
              </a:xfrm>
              <a:prstGeom prst="homePlate">
                <a:avLst>
                  <a:gd name="adj" fmla="val 0"/>
                </a:avLst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b="1" dirty="0">
                    <a:solidFill>
                      <a:schemeClr val="tx1"/>
                    </a:solidFill>
                    <a:latin typeface="+mn-ea"/>
                  </a:rPr>
                  <a:t>※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+mn-ea"/>
                  </a:rPr>
                  <a:t>　これらの行為の規制は、令和３年８月</a:t>
                </a:r>
                <a:r>
                  <a:rPr kumimoji="1" lang="en-US" altLang="ja-JP" sz="1200" b="1" dirty="0">
                    <a:solidFill>
                      <a:schemeClr val="tx1"/>
                    </a:solidFill>
                    <a:latin typeface="+mn-ea"/>
                  </a:rPr>
                  <a:t>26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+mn-ea"/>
                  </a:rPr>
                  <a:t>日より施行されます。</a:t>
                </a:r>
                <a:endParaRPr lang="ja-JP" altLang="en-US" sz="1200" b="1" dirty="0">
                  <a:solidFill>
                    <a:schemeClr val="tx1"/>
                  </a:solidFill>
                  <a:latin typeface="+mn-ea"/>
                </a:endParaRPr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3E144499-3C82-492D-A743-25066F508EB6}"/>
                  </a:ext>
                </a:extLst>
              </p:cNvPr>
              <p:cNvGrpSpPr/>
              <p:nvPr/>
            </p:nvGrpSpPr>
            <p:grpSpPr>
              <a:xfrm>
                <a:off x="123803" y="3829190"/>
                <a:ext cx="6607198" cy="2282159"/>
                <a:chOff x="353191" y="3829190"/>
                <a:chExt cx="6238109" cy="2282159"/>
              </a:xfrm>
            </p:grpSpPr>
            <p:grpSp>
              <p:nvGrpSpPr>
                <p:cNvPr id="124" name="グループ化 123">
                  <a:extLst>
                    <a:ext uri="{FF2B5EF4-FFF2-40B4-BE49-F238E27FC236}">
                      <a16:creationId xmlns:a16="http://schemas.microsoft.com/office/drawing/2014/main" id="{C32EF9DB-4F31-42E2-B70F-4472984F77FF}"/>
                    </a:ext>
                  </a:extLst>
                </p:cNvPr>
                <p:cNvGrpSpPr/>
                <p:nvPr/>
              </p:nvGrpSpPr>
              <p:grpSpPr>
                <a:xfrm>
                  <a:off x="353191" y="3829190"/>
                  <a:ext cx="6238109" cy="2282159"/>
                  <a:chOff x="724049" y="1528884"/>
                  <a:chExt cx="2407278" cy="3152705"/>
                </a:xfrm>
              </p:grpSpPr>
              <p:sp>
                <p:nvSpPr>
                  <p:cNvPr id="125" name="正方形/長方形 124">
                    <a:extLst>
                      <a:ext uri="{FF2B5EF4-FFF2-40B4-BE49-F238E27FC236}">
                        <a16:creationId xmlns:a16="http://schemas.microsoft.com/office/drawing/2014/main" id="{F5471AB9-AADC-4BB8-814F-C8749911A7A9}"/>
                      </a:ext>
                    </a:extLst>
                  </p:cNvPr>
                  <p:cNvSpPr/>
                  <p:nvPr/>
                </p:nvSpPr>
                <p:spPr>
                  <a:xfrm>
                    <a:off x="724049" y="1532176"/>
                    <a:ext cx="2407278" cy="609509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alpha val="90000"/>
                        </a:schemeClr>
                      </a:gs>
                      <a:gs pos="100000">
                        <a:srgbClr val="ED7D31">
                          <a:alpha val="21000"/>
                        </a:srgbClr>
                      </a:gs>
                      <a:gs pos="50000">
                        <a:srgbClr val="ED7D31">
                          <a:alpha val="68000"/>
                        </a:srgbClr>
                      </a:gs>
                    </a:gsLst>
                    <a:lin ang="5400000" scaled="1"/>
                  </a:gra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b"/>
                  <a:lstStyle/>
                  <a:p>
                    <a:pPr algn="ctr"/>
                    <a:endParaRPr lang="ja-JP" altLang="en-US" sz="1463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正方形/長方形 125">
                    <a:extLst>
                      <a:ext uri="{FF2B5EF4-FFF2-40B4-BE49-F238E27FC236}">
                        <a16:creationId xmlns:a16="http://schemas.microsoft.com/office/drawing/2014/main" id="{8C18F539-9BAB-4A58-8E9F-144CEFCC4D17}"/>
                      </a:ext>
                    </a:extLst>
                  </p:cNvPr>
                  <p:cNvSpPr/>
                  <p:nvPr/>
                </p:nvSpPr>
                <p:spPr>
                  <a:xfrm>
                    <a:off x="725214" y="1535467"/>
                    <a:ext cx="2406113" cy="3146122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463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27" name="正方形/長方形 126">
                    <a:extLst>
                      <a:ext uri="{FF2B5EF4-FFF2-40B4-BE49-F238E27FC236}">
                        <a16:creationId xmlns:a16="http://schemas.microsoft.com/office/drawing/2014/main" id="{455BC8AB-BCE7-4050-BD3D-D87647235391}"/>
                      </a:ext>
                    </a:extLst>
                  </p:cNvPr>
                  <p:cNvSpPr/>
                  <p:nvPr/>
                </p:nvSpPr>
                <p:spPr>
                  <a:xfrm>
                    <a:off x="725214" y="1528884"/>
                    <a:ext cx="104930" cy="3152705"/>
                  </a:xfrm>
                  <a:prstGeom prst="rect">
                    <a:avLst/>
                  </a:prstGeom>
                  <a:solidFill>
                    <a:schemeClr val="accent2">
                      <a:alpha val="90000"/>
                    </a:schemeClr>
                  </a:soli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463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8" name="正方形/長方形 127">
                  <a:extLst>
                    <a:ext uri="{FF2B5EF4-FFF2-40B4-BE49-F238E27FC236}">
                      <a16:creationId xmlns:a16="http://schemas.microsoft.com/office/drawing/2014/main" id="{E59F5285-A6A7-4A7E-8060-1A217EA8BCDB}"/>
                    </a:ext>
                  </a:extLst>
                </p:cNvPr>
                <p:cNvSpPr/>
                <p:nvPr/>
              </p:nvSpPr>
              <p:spPr>
                <a:xfrm>
                  <a:off x="356210" y="3832764"/>
                  <a:ext cx="271912" cy="440017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2000" b="1" dirty="0">
                      <a:solidFill>
                        <a:schemeClr val="tx1"/>
                      </a:solidFill>
                    </a:rPr>
                    <a:t>①</a:t>
                  </a:r>
                </a:p>
              </p:txBody>
            </p:sp>
            <p:sp>
              <p:nvSpPr>
                <p:cNvPr id="112" name="四角形: 角を丸くする 111">
                  <a:extLst>
                    <a:ext uri="{FF2B5EF4-FFF2-40B4-BE49-F238E27FC236}">
                      <a16:creationId xmlns:a16="http://schemas.microsoft.com/office/drawing/2014/main" id="{C769D93F-A240-45B2-8EA5-327B5DC9CE1B}"/>
                    </a:ext>
                  </a:extLst>
                </p:cNvPr>
                <p:cNvSpPr/>
                <p:nvPr/>
              </p:nvSpPr>
              <p:spPr>
                <a:xfrm>
                  <a:off x="627958" y="3830381"/>
                  <a:ext cx="5124003" cy="442399"/>
                </a:xfrm>
                <a:prstGeom prst="roundRect">
                  <a:avLst>
                    <a:gd name="adj" fmla="val 0"/>
                  </a:avLst>
                </a:prstGeom>
                <a:noFill/>
                <a:ln w="19050"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0" h="0"/>
                  <a:extrusionClr>
                    <a:schemeClr val="accent2"/>
                  </a:extrusionClr>
                  <a:contourClr>
                    <a:schemeClr val="accent2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b="1" dirty="0">
                      <a:solidFill>
                        <a:schemeClr val="tx1"/>
                      </a:solidFill>
                    </a:rPr>
                    <a:t>ＧＰＳ機器等を用いた位置情報の無承諾取得等</a:t>
                  </a:r>
                  <a:endParaRPr kumimoji="1" lang="en-US" altLang="ja-JP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530C455-746D-4DDE-8FBF-1F7FBECDB842}"/>
                  </a:ext>
                </a:extLst>
              </p:cNvPr>
              <p:cNvSpPr txBox="1"/>
              <p:nvPr/>
            </p:nvSpPr>
            <p:spPr>
              <a:xfrm>
                <a:off x="419110" y="4284457"/>
                <a:ext cx="4823008" cy="52322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dirty="0"/>
                  <a:t>▶　</a:t>
                </a:r>
                <a:r>
                  <a:rPr kumimoji="1" lang="ja-JP" altLang="en-US" sz="1400" b="1" dirty="0"/>
                  <a:t>あなたの承諾なく、あなたの所持する</a:t>
                </a:r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位置情報記録・</a:t>
                </a:r>
                <a:endParaRPr kumimoji="1" lang="en-US" altLang="ja-JP" sz="1400" b="1" dirty="0">
                  <a:solidFill>
                    <a:srgbClr val="FF0000"/>
                  </a:solidFill>
                </a:endParaRPr>
              </a:p>
              <a:p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　　送信装置（ＧＰＳ機器等）の位置情報を取得する</a:t>
                </a:r>
                <a:r>
                  <a:rPr kumimoji="1" lang="ja-JP" altLang="en-US" sz="1400" b="1" dirty="0"/>
                  <a:t>行為</a:t>
                </a:r>
                <a:r>
                  <a:rPr kumimoji="1" lang="ja-JP" altLang="en-US" sz="1400" dirty="0"/>
                  <a:t>　　</a:t>
                </a:r>
              </a:p>
            </p:txBody>
          </p:sp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A318C946-1EC1-4EBF-BAB1-CA602F6A5CBA}"/>
                  </a:ext>
                </a:extLst>
              </p:cNvPr>
              <p:cNvSpPr txBox="1"/>
              <p:nvPr/>
            </p:nvSpPr>
            <p:spPr>
              <a:xfrm>
                <a:off x="421683" y="4743117"/>
                <a:ext cx="4849140" cy="52322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dirty="0"/>
                  <a:t>▶　</a:t>
                </a:r>
                <a:r>
                  <a:rPr kumimoji="1" lang="ja-JP" altLang="en-US" sz="1400" b="1" dirty="0"/>
                  <a:t>あなたの承諾なく、あなたの所持する物に</a:t>
                </a:r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位置情報</a:t>
                </a:r>
                <a:endParaRPr kumimoji="1" lang="en-US" altLang="ja-JP" sz="1400" b="1" dirty="0">
                  <a:solidFill>
                    <a:srgbClr val="FF0000"/>
                  </a:solidFill>
                </a:endParaRPr>
              </a:p>
              <a:p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　　記録・送信装置（ＧＰＳ機器等）を取り付ける</a:t>
                </a:r>
                <a:r>
                  <a:rPr kumimoji="1" lang="ja-JP" altLang="en-US" sz="1400" b="1" dirty="0"/>
                  <a:t>行為</a:t>
                </a:r>
                <a:r>
                  <a:rPr kumimoji="1" lang="ja-JP" altLang="en-US" sz="1400" dirty="0">
                    <a:solidFill>
                      <a:srgbClr val="FF0000"/>
                    </a:solidFill>
                  </a:rPr>
                  <a:t>　</a:t>
                </a:r>
                <a:r>
                  <a:rPr kumimoji="1" lang="ja-JP" altLang="en-US" sz="1400" dirty="0"/>
                  <a:t>　</a:t>
                </a:r>
              </a:p>
            </p:txBody>
          </p:sp>
          <p:sp>
            <p:nvSpPr>
              <p:cNvPr id="130" name="矢印: 五方向 129">
                <a:extLst>
                  <a:ext uri="{FF2B5EF4-FFF2-40B4-BE49-F238E27FC236}">
                    <a16:creationId xmlns:a16="http://schemas.microsoft.com/office/drawing/2014/main" id="{0F34E976-A8E1-4652-AAE5-B6DE8A58ED6E}"/>
                  </a:ext>
                </a:extLst>
              </p:cNvPr>
              <p:cNvSpPr/>
              <p:nvPr/>
            </p:nvSpPr>
            <p:spPr>
              <a:xfrm>
                <a:off x="430090" y="5459213"/>
                <a:ext cx="4473696" cy="414340"/>
              </a:xfrm>
              <a:prstGeom prst="homePlate">
                <a:avLst>
                  <a:gd name="adj" fmla="val 0"/>
                </a:avLst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（例）・あなたの自動車にひそかにＧＰＳ機器を取り付ける</a:t>
                </a:r>
                <a:endParaRPr kumimoji="1" lang="en-US" altLang="ja-JP" sz="1200" b="1" dirty="0">
                  <a:solidFill>
                    <a:schemeClr val="tx1"/>
                  </a:solidFill>
                </a:endParaRPr>
              </a:p>
              <a:p>
                <a:r>
                  <a:rPr lang="ja-JP" altLang="en-US" sz="1200" b="1" dirty="0">
                    <a:solidFill>
                      <a:schemeClr val="tx1"/>
                    </a:solidFill>
                  </a:rPr>
                  <a:t>　　　・取り付けたＧＰＳ機器の位置情報をひそかに取得する</a:t>
                </a:r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7655E6E5-32CD-4A74-991A-CE1A2E1858CF}"/>
                </a:ext>
              </a:extLst>
            </p:cNvPr>
            <p:cNvGrpSpPr/>
            <p:nvPr/>
          </p:nvGrpSpPr>
          <p:grpSpPr>
            <a:xfrm>
              <a:off x="5235124" y="4348309"/>
              <a:ext cx="1499071" cy="1681244"/>
              <a:chOff x="5235124" y="4348309"/>
              <a:chExt cx="1499071" cy="1681244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A6E2599E-683D-465C-876A-22387ACDB630}"/>
                  </a:ext>
                </a:extLst>
              </p:cNvPr>
              <p:cNvGrpSpPr/>
              <p:nvPr/>
            </p:nvGrpSpPr>
            <p:grpSpPr>
              <a:xfrm>
                <a:off x="5272175" y="4437084"/>
                <a:ext cx="1462020" cy="1497830"/>
                <a:chOff x="5239341" y="4417580"/>
                <a:chExt cx="1462020" cy="1497830"/>
              </a:xfrm>
            </p:grpSpPr>
            <p:grpSp>
              <p:nvGrpSpPr>
                <p:cNvPr id="131" name="グループ化 130">
                  <a:extLst>
                    <a:ext uri="{FF2B5EF4-FFF2-40B4-BE49-F238E27FC236}">
                      <a16:creationId xmlns:a16="http://schemas.microsoft.com/office/drawing/2014/main" id="{6D0CA1E5-88F3-491A-BF80-DB16BED5395A}"/>
                    </a:ext>
                  </a:extLst>
                </p:cNvPr>
                <p:cNvGrpSpPr/>
                <p:nvPr/>
              </p:nvGrpSpPr>
              <p:grpSpPr>
                <a:xfrm>
                  <a:off x="5239341" y="4417580"/>
                  <a:ext cx="1462020" cy="1497830"/>
                  <a:chOff x="5239341" y="4417580"/>
                  <a:chExt cx="1462020" cy="1497830"/>
                </a:xfrm>
              </p:grpSpPr>
              <p:pic>
                <p:nvPicPr>
                  <p:cNvPr id="132" name="図 131">
                    <a:extLst>
                      <a:ext uri="{FF2B5EF4-FFF2-40B4-BE49-F238E27FC236}">
                        <a16:creationId xmlns:a16="http://schemas.microsoft.com/office/drawing/2014/main" id="{EF5E7200-03B5-4528-B071-5599FF2554B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071" r="68694" b="50994"/>
                  <a:stretch/>
                </p:blipFill>
                <p:spPr>
                  <a:xfrm>
                    <a:off x="6109977" y="4550867"/>
                    <a:ext cx="266201" cy="416952"/>
                  </a:xfrm>
                  <a:prstGeom prst="rect">
                    <a:avLst/>
                  </a:prstGeom>
                </p:spPr>
              </p:pic>
              <p:grpSp>
                <p:nvGrpSpPr>
                  <p:cNvPr id="133" name="グループ化 132">
                    <a:extLst>
                      <a:ext uri="{FF2B5EF4-FFF2-40B4-BE49-F238E27FC236}">
                        <a16:creationId xmlns:a16="http://schemas.microsoft.com/office/drawing/2014/main" id="{B6FE2B5B-8B40-4440-A18C-2D6482EC5A8A}"/>
                      </a:ext>
                    </a:extLst>
                  </p:cNvPr>
                  <p:cNvGrpSpPr/>
                  <p:nvPr/>
                </p:nvGrpSpPr>
                <p:grpSpPr>
                  <a:xfrm>
                    <a:off x="5239341" y="4417580"/>
                    <a:ext cx="1462020" cy="1497830"/>
                    <a:chOff x="6243432" y="3087243"/>
                    <a:chExt cx="1012169" cy="1036957"/>
                  </a:xfrm>
                </p:grpSpPr>
                <p:pic>
                  <p:nvPicPr>
                    <p:cNvPr id="134" name="図 133">
                      <a:extLst>
                        <a:ext uri="{FF2B5EF4-FFF2-40B4-BE49-F238E27FC236}">
                          <a16:creationId xmlns:a16="http://schemas.microsoft.com/office/drawing/2014/main" id="{07BF3D94-F26A-43CD-9BA6-5A9C4F07CD8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 rotWithShape="1"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1663" t="66470" r="66681" b="11257"/>
                    <a:stretch/>
                  </p:blipFill>
                  <p:spPr>
                    <a:xfrm>
                      <a:off x="6289987" y="3218157"/>
                      <a:ext cx="368475" cy="259259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35" name="矢印: 五方向 134">
                      <a:extLst>
                        <a:ext uri="{FF2B5EF4-FFF2-40B4-BE49-F238E27FC236}">
                          <a16:creationId xmlns:a16="http://schemas.microsoft.com/office/drawing/2014/main" id="{D3B47D8E-BE9E-4A3C-BBE1-2EC027DA4A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6795" y="3447671"/>
                      <a:ext cx="618806" cy="145564"/>
                    </a:xfrm>
                    <a:prstGeom prst="homePlate">
                      <a:avLst>
                        <a:gd name="adj" fmla="val 0"/>
                      </a:avLst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ＧＰＳ機器等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36" name="矢印: 下カーブ 135">
                      <a:extLst>
                        <a:ext uri="{FF2B5EF4-FFF2-40B4-BE49-F238E27FC236}">
                          <a16:creationId xmlns:a16="http://schemas.microsoft.com/office/drawing/2014/main" id="{64FF0F01-0D0D-4FC2-80B4-CACB16C6B355}"/>
                        </a:ext>
                      </a:extLst>
                    </p:cNvPr>
                    <p:cNvSpPr/>
                    <p:nvPr/>
                  </p:nvSpPr>
                  <p:spPr bwMode="auto">
                    <a:xfrm flipH="1">
                      <a:off x="6629834" y="3227622"/>
                      <a:ext cx="171438" cy="71490"/>
                    </a:xfrm>
                    <a:prstGeom prst="curvedDownArrow">
                      <a:avLst>
                        <a:gd name="adj1" fmla="val 20283"/>
                        <a:gd name="adj2" fmla="val 83669"/>
                        <a:gd name="adj3" fmla="val 39971"/>
                      </a:avLst>
                    </a:prstGeom>
                    <a:solidFill>
                      <a:schemeClr val="tx1"/>
                    </a:solidFill>
                    <a:ln w="15875">
                      <a:solidFill>
                        <a:schemeClr val="tx1"/>
                      </a:solidFill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lnSpc>
                          <a:spcPts val="1444"/>
                        </a:lnSpc>
                        <a:spcBef>
                          <a:spcPct val="50000"/>
                        </a:spcBef>
                      </a:pPr>
                      <a:endParaRPr kumimoji="1" lang="ja-JP" altLang="en-US" sz="144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p:txBody>
                </p:sp>
                <p:sp>
                  <p:nvSpPr>
                    <p:cNvPr id="137" name="矢印: 五方向 136">
                      <a:extLst>
                        <a:ext uri="{FF2B5EF4-FFF2-40B4-BE49-F238E27FC236}">
                          <a16:creationId xmlns:a16="http://schemas.microsoft.com/office/drawing/2014/main" id="{7829074E-B978-4CFE-B2A9-FFBDBD652E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04125" y="3087243"/>
                      <a:ext cx="607311" cy="87960"/>
                    </a:xfrm>
                    <a:prstGeom prst="homePlate">
                      <a:avLst>
                        <a:gd name="adj" fmla="val 0"/>
                      </a:avLst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rgbClr val="FF0000"/>
                          </a:solidFill>
                        </a:rPr>
                        <a:t>取り付ける</a:t>
                      </a:r>
                      <a:endParaRPr kumimoji="1" lang="en-US" altLang="ja-JP" sz="105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38" name="矢印: 右 137">
                      <a:extLst>
                        <a:ext uri="{FF2B5EF4-FFF2-40B4-BE49-F238E27FC236}">
                          <a16:creationId xmlns:a16="http://schemas.microsoft.com/office/drawing/2014/main" id="{8875B388-A454-4FF9-A933-A0E2554B6AA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602181" y="3617666"/>
                      <a:ext cx="211200" cy="121793"/>
                    </a:xfrm>
                    <a:prstGeom prst="rightArrow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sz="2600"/>
                    </a:p>
                  </p:txBody>
                </p:sp>
                <p:pic>
                  <p:nvPicPr>
                    <p:cNvPr id="139" name="図 138">
                      <a:extLst>
                        <a:ext uri="{FF2B5EF4-FFF2-40B4-BE49-F238E27FC236}">
                          <a16:creationId xmlns:a16="http://schemas.microsoft.com/office/drawing/2014/main" id="{C0A70532-C886-4794-8D64-B47180884E4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 rotWithShape="1"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38318" t="56686" r="35904"/>
                    <a:stretch/>
                  </p:blipFill>
                  <p:spPr>
                    <a:xfrm>
                      <a:off x="6465792" y="3886720"/>
                      <a:ext cx="124297" cy="20885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40" name="図 139">
                      <a:extLst>
                        <a:ext uri="{FF2B5EF4-FFF2-40B4-BE49-F238E27FC236}">
                          <a16:creationId xmlns:a16="http://schemas.microsoft.com/office/drawing/2014/main" id="{16B6B126-9D9C-4525-A915-4D71A722585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hq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610430" y="3832524"/>
                      <a:ext cx="173547" cy="291676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41" name="矢印: 五方向 140">
                      <a:extLst>
                        <a:ext uri="{FF2B5EF4-FFF2-40B4-BE49-F238E27FC236}">
                          <a16:creationId xmlns:a16="http://schemas.microsoft.com/office/drawing/2014/main" id="{12E16550-07EE-4162-AEEC-B74C71C3DB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43432" y="3592625"/>
                      <a:ext cx="429121" cy="140524"/>
                    </a:xfrm>
                    <a:prstGeom prst="homePlate">
                      <a:avLst>
                        <a:gd name="adj" fmla="val 0"/>
                      </a:avLst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位置情報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42" name="矢印: 五方向 141">
                      <a:extLst>
                        <a:ext uri="{FF2B5EF4-FFF2-40B4-BE49-F238E27FC236}">
                          <a16:creationId xmlns:a16="http://schemas.microsoft.com/office/drawing/2014/main" id="{36A02DB5-8AC6-424D-AA02-AC6235578C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23772" y="3893739"/>
                      <a:ext cx="519927" cy="161955"/>
                    </a:xfrm>
                    <a:prstGeom prst="homePlate">
                      <a:avLst>
                        <a:gd name="adj" fmla="val 0"/>
                      </a:avLst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rgbClr val="FF0000"/>
                          </a:solidFill>
                        </a:rPr>
                        <a:t>取得する</a:t>
                      </a:r>
                      <a:endParaRPr kumimoji="1" lang="en-US" altLang="ja-JP" sz="105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24" name="楕円 23">
                  <a:extLst>
                    <a:ext uri="{FF2B5EF4-FFF2-40B4-BE49-F238E27FC236}">
                      <a16:creationId xmlns:a16="http://schemas.microsoft.com/office/drawing/2014/main" id="{F7DD7600-4D3C-44E2-BC0F-162DF4659486}"/>
                    </a:ext>
                  </a:extLst>
                </p:cNvPr>
                <p:cNvSpPr/>
                <p:nvPr/>
              </p:nvSpPr>
              <p:spPr>
                <a:xfrm>
                  <a:off x="5270987" y="5147577"/>
                  <a:ext cx="544584" cy="195479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" name="四角形: 角を丸くする 30">
                <a:extLst>
                  <a:ext uri="{FF2B5EF4-FFF2-40B4-BE49-F238E27FC236}">
                    <a16:creationId xmlns:a16="http://schemas.microsoft.com/office/drawing/2014/main" id="{12D1C486-EA43-42F1-809C-CBF03F6B3EF4}"/>
                  </a:ext>
                </a:extLst>
              </p:cNvPr>
              <p:cNvSpPr/>
              <p:nvPr/>
            </p:nvSpPr>
            <p:spPr>
              <a:xfrm>
                <a:off x="5235124" y="4348309"/>
                <a:ext cx="1408563" cy="1681244"/>
              </a:xfrm>
              <a:prstGeom prst="roundRect">
                <a:avLst>
                  <a:gd name="adj" fmla="val 10084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3E6A10C9-02A3-4976-96CD-8DD22464571B}"/>
              </a:ext>
            </a:extLst>
          </p:cNvPr>
          <p:cNvSpPr/>
          <p:nvPr/>
        </p:nvSpPr>
        <p:spPr>
          <a:xfrm>
            <a:off x="3504572" y="3121323"/>
            <a:ext cx="3226427" cy="4432003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schemeClr val="bg1"/>
              </a:solidFill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61025410-DC7C-440D-A5C3-8432CAC6F12E}"/>
              </a:ext>
            </a:extLst>
          </p:cNvPr>
          <p:cNvSpPr/>
          <p:nvPr/>
        </p:nvSpPr>
        <p:spPr>
          <a:xfrm>
            <a:off x="3504572" y="3113994"/>
            <a:ext cx="288000" cy="4438142"/>
          </a:xfrm>
          <a:prstGeom prst="rect">
            <a:avLst/>
          </a:prstGeom>
          <a:solidFill>
            <a:schemeClr val="accent2">
              <a:alpha val="9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>
              <a:solidFill>
                <a:schemeClr val="bg1"/>
              </a:solidFill>
            </a:endParaRP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14EC47DA-A0E3-47CC-A501-F76842D69F44}"/>
              </a:ext>
            </a:extLst>
          </p:cNvPr>
          <p:cNvSpPr/>
          <p:nvPr/>
        </p:nvSpPr>
        <p:spPr>
          <a:xfrm>
            <a:off x="3504572" y="3123170"/>
            <a:ext cx="3237596" cy="711123"/>
          </a:xfrm>
          <a:prstGeom prst="rect">
            <a:avLst/>
          </a:prstGeom>
          <a:gradFill>
            <a:gsLst>
              <a:gs pos="0">
                <a:schemeClr val="accent2">
                  <a:alpha val="90000"/>
                </a:schemeClr>
              </a:gs>
              <a:gs pos="100000">
                <a:srgbClr val="ED7D31">
                  <a:alpha val="21000"/>
                </a:srgbClr>
              </a:gs>
              <a:gs pos="50000">
                <a:srgbClr val="ED7D31">
                  <a:alpha val="68000"/>
                </a:srgbClr>
              </a:gs>
            </a:gsLst>
            <a:lin ang="54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4704651E-51FC-40D5-B1F1-B7546F538461}"/>
              </a:ext>
            </a:extLst>
          </p:cNvPr>
          <p:cNvSpPr/>
          <p:nvPr/>
        </p:nvSpPr>
        <p:spPr>
          <a:xfrm>
            <a:off x="3504572" y="3123171"/>
            <a:ext cx="288000" cy="705363"/>
          </a:xfrm>
          <a:prstGeom prst="rect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③</a:t>
            </a:r>
          </a:p>
        </p:txBody>
      </p:sp>
      <p:sp>
        <p:nvSpPr>
          <p:cNvPr id="207" name="四角形: 角を丸くする 206">
            <a:extLst>
              <a:ext uri="{FF2B5EF4-FFF2-40B4-BE49-F238E27FC236}">
                <a16:creationId xmlns:a16="http://schemas.microsoft.com/office/drawing/2014/main" id="{ABFB02D3-9169-48DA-9E72-03C401FC3D5C}"/>
              </a:ext>
            </a:extLst>
          </p:cNvPr>
          <p:cNvSpPr/>
          <p:nvPr/>
        </p:nvSpPr>
        <p:spPr>
          <a:xfrm>
            <a:off x="3792571" y="3121322"/>
            <a:ext cx="3014001" cy="707214"/>
          </a:xfrm>
          <a:prstGeom prst="roundRect">
            <a:avLst/>
          </a:prstGeom>
          <a:noFill/>
          <a:ln w="19050">
            <a:noFill/>
          </a:ln>
          <a:effectLst/>
          <a:scene3d>
            <a:camera prst="orthographicFront"/>
            <a:lightRig rig="threePt" dir="t"/>
          </a:scene3d>
          <a:sp3d>
            <a:bevelT w="0" h="0"/>
            <a:extrusionClr>
              <a:schemeClr val="accent2"/>
            </a:extrusionClr>
            <a:contourClr>
              <a:schemeClr val="accent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拒まれたにもかかわらず、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連続して、文書を送る行為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197" name="矢印: 五方向 196">
            <a:extLst>
              <a:ext uri="{FF2B5EF4-FFF2-40B4-BE49-F238E27FC236}">
                <a16:creationId xmlns:a16="http://schemas.microsoft.com/office/drawing/2014/main" id="{6DD9B6DE-8A20-4EB8-AB1F-7145226DCB05}"/>
              </a:ext>
            </a:extLst>
          </p:cNvPr>
          <p:cNvSpPr/>
          <p:nvPr/>
        </p:nvSpPr>
        <p:spPr>
          <a:xfrm>
            <a:off x="1658576" y="6457177"/>
            <a:ext cx="989900" cy="205865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通常いる場所</a:t>
            </a:r>
            <a:endParaRPr kumimoji="1"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AE5D7D91-DDD1-4D51-8AFF-C5A20856C4B9}"/>
              </a:ext>
            </a:extLst>
          </p:cNvPr>
          <p:cNvSpPr/>
          <p:nvPr/>
        </p:nvSpPr>
        <p:spPr>
          <a:xfrm>
            <a:off x="126999" y="3123706"/>
            <a:ext cx="3226427" cy="4438142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schemeClr val="bg1"/>
              </a:solidFill>
            </a:endParaRPr>
          </a:p>
        </p:txBody>
      </p:sp>
      <p:pic>
        <p:nvPicPr>
          <p:cNvPr id="183" name="図 182">
            <a:extLst>
              <a:ext uri="{FF2B5EF4-FFF2-40B4-BE49-F238E27FC236}">
                <a16:creationId xmlns:a16="http://schemas.microsoft.com/office/drawing/2014/main" id="{CD166725-2841-4559-B84D-E0419FD8709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9" t="4494" r="14538" b="6275"/>
          <a:stretch/>
        </p:blipFill>
        <p:spPr>
          <a:xfrm>
            <a:off x="1843460" y="5899252"/>
            <a:ext cx="398739" cy="391358"/>
          </a:xfrm>
          <a:prstGeom prst="rect">
            <a:avLst/>
          </a:prstGeom>
        </p:spPr>
      </p:pic>
      <p:pic>
        <p:nvPicPr>
          <p:cNvPr id="184" name="図 183">
            <a:extLst>
              <a:ext uri="{FF2B5EF4-FFF2-40B4-BE49-F238E27FC236}">
                <a16:creationId xmlns:a16="http://schemas.microsoft.com/office/drawing/2014/main" id="{C3C6FB72-38FA-4F12-96C1-03A0AD4CA1A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3" r="1800" b="5126"/>
          <a:stretch/>
        </p:blipFill>
        <p:spPr>
          <a:xfrm>
            <a:off x="1297219" y="6016111"/>
            <a:ext cx="473906" cy="278428"/>
          </a:xfrm>
          <a:prstGeom prst="rect">
            <a:avLst/>
          </a:prstGeom>
        </p:spPr>
      </p:pic>
      <p:pic>
        <p:nvPicPr>
          <p:cNvPr id="185" name="図 184">
            <a:extLst>
              <a:ext uri="{FF2B5EF4-FFF2-40B4-BE49-F238E27FC236}">
                <a16:creationId xmlns:a16="http://schemas.microsoft.com/office/drawing/2014/main" id="{52198795-991D-4813-B669-4EDFF3FEA3B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5" r="19187" b="64305"/>
          <a:stretch/>
        </p:blipFill>
        <p:spPr>
          <a:xfrm>
            <a:off x="2324785" y="5931949"/>
            <a:ext cx="413854" cy="341928"/>
          </a:xfrm>
          <a:prstGeom prst="rect">
            <a:avLst/>
          </a:prstGeom>
        </p:spPr>
      </p:pic>
      <p:sp>
        <p:nvSpPr>
          <p:cNvPr id="186" name="矢印: 五方向 185">
            <a:extLst>
              <a:ext uri="{FF2B5EF4-FFF2-40B4-BE49-F238E27FC236}">
                <a16:creationId xmlns:a16="http://schemas.microsoft.com/office/drawing/2014/main" id="{FBC19356-F1E8-4E12-A3B0-5497A8996269}"/>
              </a:ext>
            </a:extLst>
          </p:cNvPr>
          <p:cNvSpPr/>
          <p:nvPr/>
        </p:nvSpPr>
        <p:spPr>
          <a:xfrm>
            <a:off x="1192258" y="6251962"/>
            <a:ext cx="688916" cy="260022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住居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187" name="矢印: 五方向 186">
            <a:extLst>
              <a:ext uri="{FF2B5EF4-FFF2-40B4-BE49-F238E27FC236}">
                <a16:creationId xmlns:a16="http://schemas.microsoft.com/office/drawing/2014/main" id="{DB328E7B-F3A3-43B5-8B86-0C0A18D5EFA0}"/>
              </a:ext>
            </a:extLst>
          </p:cNvPr>
          <p:cNvSpPr/>
          <p:nvPr/>
        </p:nvSpPr>
        <p:spPr>
          <a:xfrm>
            <a:off x="1663996" y="6264301"/>
            <a:ext cx="757666" cy="247683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勤務先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188" name="矢印: 五方向 187">
            <a:extLst>
              <a:ext uri="{FF2B5EF4-FFF2-40B4-BE49-F238E27FC236}">
                <a16:creationId xmlns:a16="http://schemas.microsoft.com/office/drawing/2014/main" id="{62303497-0325-4823-86D9-AF16230B7507}"/>
              </a:ext>
            </a:extLst>
          </p:cNvPr>
          <p:cNvSpPr/>
          <p:nvPr/>
        </p:nvSpPr>
        <p:spPr>
          <a:xfrm>
            <a:off x="2201189" y="6251962"/>
            <a:ext cx="688916" cy="260022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学校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189" name="矢印: 五方向 188">
            <a:extLst>
              <a:ext uri="{FF2B5EF4-FFF2-40B4-BE49-F238E27FC236}">
                <a16:creationId xmlns:a16="http://schemas.microsoft.com/office/drawing/2014/main" id="{1BA7FAA2-6335-4E8B-8770-5DA7194A23EC}"/>
              </a:ext>
            </a:extLst>
          </p:cNvPr>
          <p:cNvSpPr/>
          <p:nvPr/>
        </p:nvSpPr>
        <p:spPr>
          <a:xfrm>
            <a:off x="2627885" y="6095511"/>
            <a:ext cx="640435" cy="210608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等</a:t>
            </a:r>
            <a:endParaRPr kumimoji="1"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C00F511D-8CC2-4FFC-AA59-A786CD5B1337}"/>
              </a:ext>
            </a:extLst>
          </p:cNvPr>
          <p:cNvSpPr/>
          <p:nvPr/>
        </p:nvSpPr>
        <p:spPr>
          <a:xfrm rot="5400000" flipV="1">
            <a:off x="1557614" y="6481429"/>
            <a:ext cx="105448" cy="1523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C323789-6479-4A7C-ABBE-7C2FC8124ADA}"/>
              </a:ext>
            </a:extLst>
          </p:cNvPr>
          <p:cNvGrpSpPr/>
          <p:nvPr/>
        </p:nvGrpSpPr>
        <p:grpSpPr>
          <a:xfrm>
            <a:off x="126999" y="3114444"/>
            <a:ext cx="6437371" cy="4458591"/>
            <a:chOff x="126999" y="2966675"/>
            <a:chExt cx="6437371" cy="4458591"/>
          </a:xfrm>
        </p:grpSpPr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DF527B73-0B0B-4AA3-A305-90DAF860326F}"/>
                </a:ext>
              </a:extLst>
            </p:cNvPr>
            <p:cNvSpPr/>
            <p:nvPr/>
          </p:nvSpPr>
          <p:spPr>
            <a:xfrm>
              <a:off x="133684" y="2966675"/>
              <a:ext cx="3226426" cy="722614"/>
            </a:xfrm>
            <a:prstGeom prst="rect">
              <a:avLst/>
            </a:prstGeom>
            <a:gradFill>
              <a:gsLst>
                <a:gs pos="0">
                  <a:schemeClr val="accent2">
                    <a:alpha val="90000"/>
                  </a:schemeClr>
                </a:gs>
                <a:gs pos="100000">
                  <a:srgbClr val="ED7D31">
                    <a:alpha val="21000"/>
                  </a:srgbClr>
                </a:gs>
                <a:gs pos="50000">
                  <a:srgbClr val="ED7D31">
                    <a:alpha val="68000"/>
                  </a:srgbClr>
                </a:gs>
              </a:gsLst>
              <a:lin ang="5400000" scaled="1"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ja-JP" altLang="en-US" sz="1463" dirty="0">
                <a:solidFill>
                  <a:schemeClr val="tx1"/>
                </a:solidFill>
              </a:endParaRPr>
            </a:p>
          </p:txBody>
        </p:sp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BFA9F577-2229-4C14-9F56-9172C107C1ED}"/>
                </a:ext>
              </a:extLst>
            </p:cNvPr>
            <p:cNvSpPr/>
            <p:nvPr/>
          </p:nvSpPr>
          <p:spPr>
            <a:xfrm>
              <a:off x="126999" y="2974745"/>
              <a:ext cx="288000" cy="4450521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schemeClr val="bg1"/>
                </a:solidFill>
              </a:endParaRPr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5ED95809-C68C-4324-A845-F14AFBAD2474}"/>
                </a:ext>
              </a:extLst>
            </p:cNvPr>
            <p:cNvSpPr/>
            <p:nvPr/>
          </p:nvSpPr>
          <p:spPr>
            <a:xfrm>
              <a:off x="127000" y="2973555"/>
              <a:ext cx="288000" cy="715731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chemeClr val="tx1"/>
                  </a:solidFill>
                </a:rPr>
                <a:t>②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847AEC7F-2602-4AEE-BA42-DD7A8FBF8700}"/>
                </a:ext>
              </a:extLst>
            </p:cNvPr>
            <p:cNvSpPr txBox="1"/>
            <p:nvPr/>
          </p:nvSpPr>
          <p:spPr>
            <a:xfrm>
              <a:off x="414828" y="3689286"/>
              <a:ext cx="2912715" cy="116955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1400" b="1" dirty="0"/>
                <a:t>　住居、勤務先、学校など通常いる場所に加え、あなたが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実際にいる場所</a:t>
              </a:r>
              <a:r>
                <a:rPr kumimoji="1" lang="ja-JP" altLang="en-US" sz="1400" b="1" dirty="0"/>
                <a:t>の付近において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見張る、押し掛ける、みだりにうろつく</a:t>
              </a:r>
              <a:r>
                <a:rPr kumimoji="1" lang="ja-JP" altLang="en-US" sz="1400" b="1" dirty="0"/>
                <a:t>行為が新たに規制対象となります。</a:t>
              </a:r>
            </a:p>
          </p:txBody>
        </p:sp>
        <p:sp>
          <p:nvSpPr>
            <p:cNvPr id="175" name="矢印: 五方向 174">
              <a:extLst>
                <a:ext uri="{FF2B5EF4-FFF2-40B4-BE49-F238E27FC236}">
                  <a16:creationId xmlns:a16="http://schemas.microsoft.com/office/drawing/2014/main" id="{DE6EE20E-1F9F-4F4F-9D46-E4703B7624B1}"/>
                </a:ext>
              </a:extLst>
            </p:cNvPr>
            <p:cNvSpPr/>
            <p:nvPr/>
          </p:nvSpPr>
          <p:spPr>
            <a:xfrm>
              <a:off x="414827" y="4774054"/>
              <a:ext cx="2952000" cy="864000"/>
            </a:xfrm>
            <a:prstGeom prst="homePlate">
              <a:avLst>
                <a:gd name="adj" fmla="val 0"/>
              </a:avLst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（例）・あなたがたまたま立ち寄って</a:t>
              </a:r>
              <a:endParaRPr kumimoji="1" lang="en-US" altLang="ja-JP" sz="12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　　　　いた店舗に押し掛ける</a:t>
              </a:r>
              <a:endParaRPr kumimoji="1" lang="en-US" altLang="ja-JP" sz="12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　　　・あなたの旅行先のホテルの付近</a:t>
              </a:r>
              <a:endParaRPr kumimoji="1" lang="en-US" altLang="ja-JP" sz="12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　　　　をみだりにうろつく</a:t>
              </a:r>
              <a:endParaRPr lang="ja-JP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十字形 191">
              <a:extLst>
                <a:ext uri="{FF2B5EF4-FFF2-40B4-BE49-F238E27FC236}">
                  <a16:creationId xmlns:a16="http://schemas.microsoft.com/office/drawing/2014/main" id="{1803E195-7F42-4B08-B7AF-9E1A3EDB90DB}"/>
                </a:ext>
              </a:extLst>
            </p:cNvPr>
            <p:cNvSpPr/>
            <p:nvPr/>
          </p:nvSpPr>
          <p:spPr>
            <a:xfrm>
              <a:off x="644761" y="6833332"/>
              <a:ext cx="224925" cy="224926"/>
            </a:xfrm>
            <a:prstGeom prst="plus">
              <a:avLst>
                <a:gd name="adj" fmla="val 41201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600" dirty="0"/>
            </a:p>
          </p:txBody>
        </p:sp>
        <p:sp>
          <p:nvSpPr>
            <p:cNvPr id="193" name="楕円 192">
              <a:extLst>
                <a:ext uri="{FF2B5EF4-FFF2-40B4-BE49-F238E27FC236}">
                  <a16:creationId xmlns:a16="http://schemas.microsoft.com/office/drawing/2014/main" id="{20A7609F-A466-41B3-A380-9ECD3C67DC29}"/>
                </a:ext>
              </a:extLst>
            </p:cNvPr>
            <p:cNvSpPr/>
            <p:nvPr/>
          </p:nvSpPr>
          <p:spPr>
            <a:xfrm>
              <a:off x="705011" y="5676420"/>
              <a:ext cx="2494137" cy="8555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600" dirty="0"/>
            </a:p>
          </p:txBody>
        </p:sp>
        <p:sp>
          <p:nvSpPr>
            <p:cNvPr id="194" name="矢印: 五方向 193">
              <a:extLst>
                <a:ext uri="{FF2B5EF4-FFF2-40B4-BE49-F238E27FC236}">
                  <a16:creationId xmlns:a16="http://schemas.microsoft.com/office/drawing/2014/main" id="{169930CF-32D6-4186-A2E2-EF982B6E48BF}"/>
                </a:ext>
              </a:extLst>
            </p:cNvPr>
            <p:cNvSpPr/>
            <p:nvPr/>
          </p:nvSpPr>
          <p:spPr>
            <a:xfrm>
              <a:off x="604379" y="5654525"/>
              <a:ext cx="703384" cy="260975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これまでの</a:t>
              </a:r>
              <a:endParaRPr kumimoji="1" lang="en-US" altLang="ja-JP" sz="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規制対象</a:t>
              </a:r>
              <a:endParaRPr lang="ja-JP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246" name="楕円 245">
              <a:extLst>
                <a:ext uri="{FF2B5EF4-FFF2-40B4-BE49-F238E27FC236}">
                  <a16:creationId xmlns:a16="http://schemas.microsoft.com/office/drawing/2014/main" id="{76C8292E-6CC8-4BB0-867C-27C093AB7C77}"/>
                </a:ext>
              </a:extLst>
            </p:cNvPr>
            <p:cNvSpPr/>
            <p:nvPr/>
          </p:nvSpPr>
          <p:spPr>
            <a:xfrm>
              <a:off x="4070233" y="5664825"/>
              <a:ext cx="2494137" cy="8555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600" dirty="0"/>
            </a:p>
          </p:txBody>
        </p:sp>
        <p:sp>
          <p:nvSpPr>
            <p:cNvPr id="247" name="矢印: 五方向 246">
              <a:extLst>
                <a:ext uri="{FF2B5EF4-FFF2-40B4-BE49-F238E27FC236}">
                  <a16:creationId xmlns:a16="http://schemas.microsoft.com/office/drawing/2014/main" id="{8CA58084-9BE9-44DF-9042-45B77C03718F}"/>
                </a:ext>
              </a:extLst>
            </p:cNvPr>
            <p:cNvSpPr/>
            <p:nvPr/>
          </p:nvSpPr>
          <p:spPr>
            <a:xfrm>
              <a:off x="3969601" y="5642930"/>
              <a:ext cx="703384" cy="260975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これまでの</a:t>
              </a:r>
              <a:endParaRPr kumimoji="1" lang="en-US" altLang="ja-JP" sz="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規制対象</a:t>
              </a:r>
              <a:endParaRPr lang="ja-JP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楕円 197">
              <a:extLst>
                <a:ext uri="{FF2B5EF4-FFF2-40B4-BE49-F238E27FC236}">
                  <a16:creationId xmlns:a16="http://schemas.microsoft.com/office/drawing/2014/main" id="{E3CD5435-9C8B-4BC7-A617-207F838F29DF}"/>
                </a:ext>
              </a:extLst>
            </p:cNvPr>
            <p:cNvSpPr/>
            <p:nvPr/>
          </p:nvSpPr>
          <p:spPr>
            <a:xfrm>
              <a:off x="1192257" y="6594249"/>
              <a:ext cx="2006891" cy="7137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600" dirty="0"/>
            </a:p>
          </p:txBody>
        </p:sp>
        <p:sp>
          <p:nvSpPr>
            <p:cNvPr id="199" name="矢印: 五方向 198">
              <a:extLst>
                <a:ext uri="{FF2B5EF4-FFF2-40B4-BE49-F238E27FC236}">
                  <a16:creationId xmlns:a16="http://schemas.microsoft.com/office/drawing/2014/main" id="{9170644A-0FD2-4153-B99B-F0DB99983863}"/>
                </a:ext>
              </a:extLst>
            </p:cNvPr>
            <p:cNvSpPr/>
            <p:nvPr/>
          </p:nvSpPr>
          <p:spPr>
            <a:xfrm>
              <a:off x="869686" y="6572356"/>
              <a:ext cx="703384" cy="260975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追加される</a:t>
              </a:r>
              <a:endParaRPr kumimoji="1" lang="en-US" altLang="ja-JP" sz="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</a:rPr>
                <a:t>規制対象</a:t>
              </a:r>
              <a:endParaRPr lang="ja-JP" altLang="en-US" sz="800" b="1" dirty="0">
                <a:solidFill>
                  <a:schemeClr val="tx1"/>
                </a:solidFill>
              </a:endParaRPr>
            </a:p>
          </p:txBody>
        </p:sp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F1514410-E80B-4D46-90D4-E4D0ECF652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456" t="17524" b="52668"/>
            <a:stretch/>
          </p:blipFill>
          <p:spPr>
            <a:xfrm>
              <a:off x="1592135" y="6693938"/>
              <a:ext cx="438021" cy="37795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3C7D001E-4B56-4AC0-948E-5593B4CB6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90144" y="6678782"/>
              <a:ext cx="379300" cy="379300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276454C4-B6FA-4945-82F9-7A2FC3581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3159" y="6690275"/>
              <a:ext cx="379300" cy="379300"/>
            </a:xfrm>
            <a:prstGeom prst="rect">
              <a:avLst/>
            </a:prstGeom>
          </p:spPr>
        </p:pic>
        <p:sp>
          <p:nvSpPr>
            <p:cNvPr id="203" name="矢印: 五方向 202">
              <a:extLst>
                <a:ext uri="{FF2B5EF4-FFF2-40B4-BE49-F238E27FC236}">
                  <a16:creationId xmlns:a16="http://schemas.microsoft.com/office/drawing/2014/main" id="{B11EE517-7A92-485D-911F-68E9FE92CA48}"/>
                </a:ext>
              </a:extLst>
            </p:cNvPr>
            <p:cNvSpPr/>
            <p:nvPr/>
          </p:nvSpPr>
          <p:spPr>
            <a:xfrm>
              <a:off x="1415757" y="7057212"/>
              <a:ext cx="1648359" cy="260022"/>
            </a:xfrm>
            <a:prstGeom prst="homePlate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 dirty="0">
                  <a:solidFill>
                    <a:schemeClr val="tx1"/>
                  </a:solidFill>
                </a:rPr>
                <a:t>実際にいる場所</a:t>
              </a:r>
              <a:endParaRPr kumimoji="1" lang="en-US" altLang="ja-JP" sz="105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71" name="四角形: 角を丸くする 170">
            <a:extLst>
              <a:ext uri="{FF2B5EF4-FFF2-40B4-BE49-F238E27FC236}">
                <a16:creationId xmlns:a16="http://schemas.microsoft.com/office/drawing/2014/main" id="{FD0945C2-A579-4019-BAE8-332A4944A221}"/>
              </a:ext>
            </a:extLst>
          </p:cNvPr>
          <p:cNvSpPr/>
          <p:nvPr/>
        </p:nvSpPr>
        <p:spPr>
          <a:xfrm>
            <a:off x="421683" y="3123707"/>
            <a:ext cx="2931743" cy="713350"/>
          </a:xfrm>
          <a:prstGeom prst="roundRect">
            <a:avLst>
              <a:gd name="adj" fmla="val 0"/>
            </a:avLst>
          </a:prstGeom>
          <a:noFill/>
          <a:ln w="19050">
            <a:noFill/>
          </a:ln>
          <a:effectLst/>
          <a:scene3d>
            <a:camera prst="orthographicFront"/>
            <a:lightRig rig="threePt" dir="t"/>
          </a:scene3d>
          <a:sp3d>
            <a:bevelT w="0" h="0"/>
            <a:extrusionClr>
              <a:schemeClr val="accent2"/>
            </a:extrusionClr>
            <a:contourClr>
              <a:schemeClr val="accent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実際にいる場所における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見張り等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48" name="楕円 247">
            <a:extLst>
              <a:ext uri="{FF2B5EF4-FFF2-40B4-BE49-F238E27FC236}">
                <a16:creationId xmlns:a16="http://schemas.microsoft.com/office/drawing/2014/main" id="{E322730F-3798-4D4C-9974-D54659C5D0FE}"/>
              </a:ext>
            </a:extLst>
          </p:cNvPr>
          <p:cNvSpPr/>
          <p:nvPr/>
        </p:nvSpPr>
        <p:spPr>
          <a:xfrm>
            <a:off x="4557479" y="6729936"/>
            <a:ext cx="2006891" cy="7137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 dirty="0"/>
          </a:p>
        </p:txBody>
      </p:sp>
      <p:sp>
        <p:nvSpPr>
          <p:cNvPr id="249" name="矢印: 五方向 248">
            <a:extLst>
              <a:ext uri="{FF2B5EF4-FFF2-40B4-BE49-F238E27FC236}">
                <a16:creationId xmlns:a16="http://schemas.microsoft.com/office/drawing/2014/main" id="{F7EAE7D7-4BAD-48FE-BD81-56297E8C6FB9}"/>
              </a:ext>
            </a:extLst>
          </p:cNvPr>
          <p:cNvSpPr/>
          <p:nvPr/>
        </p:nvSpPr>
        <p:spPr>
          <a:xfrm>
            <a:off x="4234908" y="6708043"/>
            <a:ext cx="703384" cy="260975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追加される</a:t>
            </a:r>
            <a:endParaRPr kumimoji="1" lang="en-US" altLang="ja-JP" sz="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規制対象</a:t>
            </a:r>
            <a:endParaRPr lang="ja-JP" altLang="en-US" sz="800" b="1" dirty="0">
              <a:solidFill>
                <a:schemeClr val="tx1"/>
              </a:solidFill>
            </a:endParaRPr>
          </a:p>
        </p:txBody>
      </p:sp>
      <p:sp>
        <p:nvSpPr>
          <p:cNvPr id="269" name="十字形 268">
            <a:extLst>
              <a:ext uri="{FF2B5EF4-FFF2-40B4-BE49-F238E27FC236}">
                <a16:creationId xmlns:a16="http://schemas.microsoft.com/office/drawing/2014/main" id="{7E83C870-99A9-4FD1-A5DF-21167F595C4E}"/>
              </a:ext>
            </a:extLst>
          </p:cNvPr>
          <p:cNvSpPr/>
          <p:nvPr/>
        </p:nvSpPr>
        <p:spPr>
          <a:xfrm>
            <a:off x="3982002" y="6981101"/>
            <a:ext cx="224925" cy="224926"/>
          </a:xfrm>
          <a:prstGeom prst="plus">
            <a:avLst>
              <a:gd name="adj" fmla="val 4120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 dirty="0"/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4389CEDD-EEE3-40E4-961D-27495248E2EB}"/>
              </a:ext>
            </a:extLst>
          </p:cNvPr>
          <p:cNvSpPr txBox="1"/>
          <p:nvPr/>
        </p:nvSpPr>
        <p:spPr>
          <a:xfrm>
            <a:off x="3792572" y="3831483"/>
            <a:ext cx="2953978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b="1" dirty="0"/>
              <a:t>　電話、ＦＡＸ、電子メール、ＳＮＳメッセージに加え、拒まれたにもかかわらず、連続して、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文書を送る</a:t>
            </a:r>
            <a:r>
              <a:rPr kumimoji="1" lang="ja-JP" altLang="en-US" sz="1400" b="1" dirty="0"/>
              <a:t>行為が新たに規制対象となります。</a:t>
            </a:r>
          </a:p>
        </p:txBody>
      </p:sp>
      <p:sp>
        <p:nvSpPr>
          <p:cNvPr id="212" name="矢印: 五方向 211">
            <a:extLst>
              <a:ext uri="{FF2B5EF4-FFF2-40B4-BE49-F238E27FC236}">
                <a16:creationId xmlns:a16="http://schemas.microsoft.com/office/drawing/2014/main" id="{A5DA4EE7-5E9A-4014-8E7F-0D59F0B59F5A}"/>
              </a:ext>
            </a:extLst>
          </p:cNvPr>
          <p:cNvSpPr/>
          <p:nvPr/>
        </p:nvSpPr>
        <p:spPr>
          <a:xfrm>
            <a:off x="3799223" y="4924074"/>
            <a:ext cx="2916000" cy="900000"/>
          </a:xfrm>
          <a:prstGeom prst="homePlate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（例）・あなたの自宅や勤務先に毎日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</a:rPr>
              <a:t>　　　　手紙を送る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</a:rPr>
              <a:t>　　　・あなたの自宅の郵便受けに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</a:rPr>
              <a:t>　　　　直接手紙を何度も投函する</a:t>
            </a:r>
          </a:p>
        </p:txBody>
      </p:sp>
      <p:pic>
        <p:nvPicPr>
          <p:cNvPr id="251" name="図 250">
            <a:extLst>
              <a:ext uri="{FF2B5EF4-FFF2-40B4-BE49-F238E27FC236}">
                <a16:creationId xmlns:a16="http://schemas.microsoft.com/office/drawing/2014/main" id="{18E4CC99-5FCE-4B84-9FF0-DE3289DC21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10" y="5964928"/>
            <a:ext cx="412218" cy="412218"/>
          </a:xfrm>
          <a:prstGeom prst="rect">
            <a:avLst/>
          </a:prstGeom>
        </p:spPr>
      </p:pic>
      <p:sp>
        <p:nvSpPr>
          <p:cNvPr id="252" name="矢印: 五方向 251">
            <a:extLst>
              <a:ext uri="{FF2B5EF4-FFF2-40B4-BE49-F238E27FC236}">
                <a16:creationId xmlns:a16="http://schemas.microsoft.com/office/drawing/2014/main" id="{BD796B93-0247-408A-90FD-41B7C252434D}"/>
              </a:ext>
            </a:extLst>
          </p:cNvPr>
          <p:cNvSpPr/>
          <p:nvPr/>
        </p:nvSpPr>
        <p:spPr>
          <a:xfrm>
            <a:off x="4518061" y="6315224"/>
            <a:ext cx="688916" cy="260022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電話</a:t>
            </a:r>
            <a:endParaRPr kumimoji="1"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255" name="矢印: 五方向 254">
            <a:extLst>
              <a:ext uri="{FF2B5EF4-FFF2-40B4-BE49-F238E27FC236}">
                <a16:creationId xmlns:a16="http://schemas.microsoft.com/office/drawing/2014/main" id="{CF90FE0B-3774-46AF-AC24-5866BC22B9A9}"/>
              </a:ext>
            </a:extLst>
          </p:cNvPr>
          <p:cNvSpPr/>
          <p:nvPr/>
        </p:nvSpPr>
        <p:spPr>
          <a:xfrm>
            <a:off x="5323828" y="6303382"/>
            <a:ext cx="1168622" cy="292836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電子メール等</a:t>
            </a:r>
            <a:endParaRPr kumimoji="1" lang="en-US" altLang="ja-JP" sz="1050" b="1" dirty="0">
              <a:solidFill>
                <a:schemeClr val="tx1"/>
              </a:solidFill>
            </a:endParaRPr>
          </a:p>
        </p:txBody>
      </p:sp>
      <p:pic>
        <p:nvPicPr>
          <p:cNvPr id="256" name="図 255">
            <a:extLst>
              <a:ext uri="{FF2B5EF4-FFF2-40B4-BE49-F238E27FC236}">
                <a16:creationId xmlns:a16="http://schemas.microsoft.com/office/drawing/2014/main" id="{77ABCE6E-54B2-4D32-ABBD-30F4EB777862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127" y="5919333"/>
            <a:ext cx="425441" cy="425441"/>
          </a:xfrm>
          <a:prstGeom prst="rect">
            <a:avLst/>
          </a:prstGeom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D548339B-3D71-47A6-9DB6-FCCC946C113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" t="10324" r="37484" b="-6704"/>
          <a:stretch/>
        </p:blipFill>
        <p:spPr>
          <a:xfrm>
            <a:off x="5604198" y="6768707"/>
            <a:ext cx="369108" cy="529305"/>
          </a:xfrm>
          <a:prstGeom prst="rect">
            <a:avLst/>
          </a:prstGeom>
        </p:spPr>
      </p:pic>
      <p:sp>
        <p:nvSpPr>
          <p:cNvPr id="258" name="矢印: 五方向 257">
            <a:extLst>
              <a:ext uri="{FF2B5EF4-FFF2-40B4-BE49-F238E27FC236}">
                <a16:creationId xmlns:a16="http://schemas.microsoft.com/office/drawing/2014/main" id="{6F8F919B-6D29-4EA7-8EE4-92C5FEEDD833}"/>
              </a:ext>
            </a:extLst>
          </p:cNvPr>
          <p:cNvSpPr/>
          <p:nvPr/>
        </p:nvSpPr>
        <p:spPr>
          <a:xfrm>
            <a:off x="5223746" y="7219666"/>
            <a:ext cx="688916" cy="260022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文書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253" name="矢印: 五方向 252">
            <a:extLst>
              <a:ext uri="{FF2B5EF4-FFF2-40B4-BE49-F238E27FC236}">
                <a16:creationId xmlns:a16="http://schemas.microsoft.com/office/drawing/2014/main" id="{269E0CDE-D2EA-487A-BA6C-E5E04AA1903F}"/>
              </a:ext>
            </a:extLst>
          </p:cNvPr>
          <p:cNvSpPr/>
          <p:nvPr/>
        </p:nvSpPr>
        <p:spPr>
          <a:xfrm>
            <a:off x="4982997" y="6310355"/>
            <a:ext cx="688916" cy="260022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FAX</a:t>
            </a:r>
          </a:p>
        </p:txBody>
      </p:sp>
      <p:pic>
        <p:nvPicPr>
          <p:cNvPr id="259" name="図 258">
            <a:extLst>
              <a:ext uri="{FF2B5EF4-FFF2-40B4-BE49-F238E27FC236}">
                <a16:creationId xmlns:a16="http://schemas.microsoft.com/office/drawing/2014/main" id="{902027B2-9D12-45CD-90D2-1FCC77D37B47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229" y="6807696"/>
            <a:ext cx="437633" cy="437633"/>
          </a:xfrm>
          <a:prstGeom prst="rect">
            <a:avLst/>
          </a:prstGeom>
        </p:spPr>
      </p:pic>
      <p:grpSp>
        <p:nvGrpSpPr>
          <p:cNvPr id="265" name="グループ化 264">
            <a:extLst>
              <a:ext uri="{FF2B5EF4-FFF2-40B4-BE49-F238E27FC236}">
                <a16:creationId xmlns:a16="http://schemas.microsoft.com/office/drawing/2014/main" id="{636D1607-9EFD-4F34-91E4-BA6F23127921}"/>
              </a:ext>
            </a:extLst>
          </p:cNvPr>
          <p:cNvGrpSpPr/>
          <p:nvPr/>
        </p:nvGrpSpPr>
        <p:grpSpPr>
          <a:xfrm>
            <a:off x="5717657" y="5941908"/>
            <a:ext cx="313484" cy="429070"/>
            <a:chOff x="-2638058" y="2565008"/>
            <a:chExt cx="343945" cy="470763"/>
          </a:xfrm>
        </p:grpSpPr>
        <p:pic>
          <p:nvPicPr>
            <p:cNvPr id="266" name="図 265">
              <a:extLst>
                <a:ext uri="{FF2B5EF4-FFF2-40B4-BE49-F238E27FC236}">
                  <a16:creationId xmlns:a16="http://schemas.microsoft.com/office/drawing/2014/main" id="{E08CB575-221A-49CA-9211-9A0815A660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18" t="56686" r="35904"/>
            <a:stretch/>
          </p:blipFill>
          <p:spPr>
            <a:xfrm>
              <a:off x="-2638058" y="2565008"/>
              <a:ext cx="343945" cy="470763"/>
            </a:xfrm>
            <a:prstGeom prst="rect">
              <a:avLst/>
            </a:prstGeom>
          </p:spPr>
        </p:pic>
        <p:pic>
          <p:nvPicPr>
            <p:cNvPr id="267" name="図 266">
              <a:extLst>
                <a:ext uri="{FF2B5EF4-FFF2-40B4-BE49-F238E27FC236}">
                  <a16:creationId xmlns:a16="http://schemas.microsoft.com/office/drawing/2014/main" id="{72D78A3F-2CDB-4430-B66E-D57606766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36" t="12076" r="66910" b="72936"/>
            <a:stretch/>
          </p:blipFill>
          <p:spPr>
            <a:xfrm>
              <a:off x="-2570290" y="2669833"/>
              <a:ext cx="184373" cy="128833"/>
            </a:xfrm>
            <a:prstGeom prst="rect">
              <a:avLst/>
            </a:prstGeom>
          </p:spPr>
        </p:pic>
        <p:sp>
          <p:nvSpPr>
            <p:cNvPr id="268" name="矢印: 上 267">
              <a:extLst>
                <a:ext uri="{FF2B5EF4-FFF2-40B4-BE49-F238E27FC236}">
                  <a16:creationId xmlns:a16="http://schemas.microsoft.com/office/drawing/2014/main" id="{C6F3AFD7-1BD7-4D6A-B322-AB17DF1B1CC3}"/>
                </a:ext>
              </a:extLst>
            </p:cNvPr>
            <p:cNvSpPr/>
            <p:nvPr/>
          </p:nvSpPr>
          <p:spPr>
            <a:xfrm>
              <a:off x="-2525684" y="2811322"/>
              <a:ext cx="95160" cy="105401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600"/>
            </a:p>
          </p:txBody>
        </p:sp>
      </p:grpSp>
      <p:sp>
        <p:nvSpPr>
          <p:cNvPr id="271" name="四角形: 角を丸くする 270">
            <a:extLst>
              <a:ext uri="{FF2B5EF4-FFF2-40B4-BE49-F238E27FC236}">
                <a16:creationId xmlns:a16="http://schemas.microsoft.com/office/drawing/2014/main" id="{286210A3-E9EB-4CD2-9CB6-FAA2826B3C99}"/>
              </a:ext>
            </a:extLst>
          </p:cNvPr>
          <p:cNvSpPr/>
          <p:nvPr/>
        </p:nvSpPr>
        <p:spPr>
          <a:xfrm>
            <a:off x="-91808" y="7577744"/>
            <a:ext cx="6833975" cy="500259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  <a:scene3d>
            <a:camera prst="orthographicFront"/>
            <a:lightRig rig="threePt" dir="t"/>
          </a:scene3d>
          <a:sp3d>
            <a:extrusionClr>
              <a:schemeClr val="accent1"/>
            </a:extrusionClr>
            <a:contourClr>
              <a:schemeClr val="accent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　●　これらに該当する行為は、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警告・禁止命令等の対象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となります。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　　（反復して行った場合は、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ストーカー行為罪の対象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となります。）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958A5AC-AF18-4399-8232-CAF93DE94E41}"/>
              </a:ext>
            </a:extLst>
          </p:cNvPr>
          <p:cNvGrpSpPr/>
          <p:nvPr/>
        </p:nvGrpSpPr>
        <p:grpSpPr>
          <a:xfrm>
            <a:off x="156091" y="8631552"/>
            <a:ext cx="6701905" cy="1063109"/>
            <a:chOff x="156091" y="8528734"/>
            <a:chExt cx="6701905" cy="1063109"/>
          </a:xfrm>
        </p:grpSpPr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B345D252-1D4F-4B3D-B94C-9A1E8CB9E255}"/>
                </a:ext>
              </a:extLst>
            </p:cNvPr>
            <p:cNvGrpSpPr/>
            <p:nvPr/>
          </p:nvGrpSpPr>
          <p:grpSpPr>
            <a:xfrm>
              <a:off x="156091" y="8528734"/>
              <a:ext cx="6701905" cy="1063109"/>
              <a:chOff x="4012973" y="4098620"/>
              <a:chExt cx="4808921" cy="849410"/>
            </a:xfrm>
          </p:grpSpPr>
          <p:sp>
            <p:nvSpPr>
              <p:cNvPr id="273" name="四角形: 角を丸くする 272">
                <a:extLst>
                  <a:ext uri="{FF2B5EF4-FFF2-40B4-BE49-F238E27FC236}">
                    <a16:creationId xmlns:a16="http://schemas.microsoft.com/office/drawing/2014/main" id="{A0BF173B-7CCE-410E-AB60-A69B95B87916}"/>
                  </a:ext>
                </a:extLst>
              </p:cNvPr>
              <p:cNvSpPr/>
              <p:nvPr/>
            </p:nvSpPr>
            <p:spPr>
              <a:xfrm>
                <a:off x="4012973" y="4098620"/>
                <a:ext cx="1027056" cy="207875"/>
              </a:xfrm>
              <a:prstGeom prst="roundRect">
                <a:avLst/>
              </a:prstGeom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scene3d>
                <a:camera prst="orthographicFront"/>
                <a:lightRig rig="threePt" dir="t"/>
              </a:scene3d>
              <a:sp3d extrusionH="38100" contourW="12700">
                <a:bevelT w="38100" h="38100"/>
                <a:extrusionClr>
                  <a:schemeClr val="accent2"/>
                </a:extrusionClr>
                <a:contourClr>
                  <a:schemeClr val="accent2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/>
                  <a:t>警察への相談</a:t>
                </a:r>
              </a:p>
            </p:txBody>
          </p:sp>
          <p:sp>
            <p:nvSpPr>
              <p:cNvPr id="274" name="四角形: 角を丸くする 273">
                <a:extLst>
                  <a:ext uri="{FF2B5EF4-FFF2-40B4-BE49-F238E27FC236}">
                    <a16:creationId xmlns:a16="http://schemas.microsoft.com/office/drawing/2014/main" id="{7F1EBCFE-D2BB-40CC-B4E6-24F190E7A580}"/>
                  </a:ext>
                </a:extLst>
              </p:cNvPr>
              <p:cNvSpPr/>
              <p:nvPr/>
            </p:nvSpPr>
            <p:spPr>
              <a:xfrm>
                <a:off x="5040026" y="4100778"/>
                <a:ext cx="2279530" cy="250199"/>
              </a:xfrm>
              <a:prstGeom prst="round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被害の申告、援助の申出</a:t>
                </a:r>
              </a:p>
            </p:txBody>
          </p:sp>
          <p:sp>
            <p:nvSpPr>
              <p:cNvPr id="275" name="四角形: 角を丸くする 274">
                <a:extLst>
                  <a:ext uri="{FF2B5EF4-FFF2-40B4-BE49-F238E27FC236}">
                    <a16:creationId xmlns:a16="http://schemas.microsoft.com/office/drawing/2014/main" id="{F18FB18E-6497-4845-A818-45CC98A4BE6B}"/>
                  </a:ext>
                </a:extLst>
              </p:cNvPr>
              <p:cNvSpPr/>
              <p:nvPr/>
            </p:nvSpPr>
            <p:spPr>
              <a:xfrm>
                <a:off x="4015735" y="4281508"/>
                <a:ext cx="4806159" cy="666522"/>
              </a:xfrm>
              <a:prstGeom prst="round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en-US" altLang="ja-JP" sz="400" b="1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</a:rPr>
                  <a:t>【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緊急時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</a:rPr>
                  <a:t>】110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番通報　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</a:rPr>
                  <a:t>【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その他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</a:rPr>
                  <a:t>】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最寄りの警察署</a:t>
                </a:r>
                <a:endParaRPr kumimoji="1" lang="en-US" altLang="ja-JP" sz="1400" b="1" dirty="0">
                  <a:solidFill>
                    <a:schemeClr val="tx1"/>
                  </a:solidFill>
                </a:endParaRPr>
              </a:p>
              <a:p>
                <a:endParaRPr kumimoji="1" lang="en-US" altLang="ja-JP" sz="400" b="1" dirty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　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岐阜県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</a:rPr>
                  <a:t>警察ホームページは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こちら（ＱＲコード）</a:t>
                </a:r>
                <a:endParaRPr kumimoji="1" lang="en-US" altLang="ja-JP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6" name="矢印: 下 275">
              <a:extLst>
                <a:ext uri="{FF2B5EF4-FFF2-40B4-BE49-F238E27FC236}">
                  <a16:creationId xmlns:a16="http://schemas.microsoft.com/office/drawing/2014/main" id="{20D16D95-9314-44E0-BDC5-416A1CBFF404}"/>
                </a:ext>
              </a:extLst>
            </p:cNvPr>
            <p:cNvSpPr/>
            <p:nvPr/>
          </p:nvSpPr>
          <p:spPr>
            <a:xfrm rot="5400000" flipV="1">
              <a:off x="266136" y="9197461"/>
              <a:ext cx="105448" cy="152332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9" name="矢印: 五方向 98">
            <a:extLst>
              <a:ext uri="{FF2B5EF4-FFF2-40B4-BE49-F238E27FC236}">
                <a16:creationId xmlns:a16="http://schemas.microsoft.com/office/drawing/2014/main" id="{E1E59B5C-4C83-476E-8D2E-D94B508E4336}"/>
              </a:ext>
            </a:extLst>
          </p:cNvPr>
          <p:cNvSpPr/>
          <p:nvPr/>
        </p:nvSpPr>
        <p:spPr>
          <a:xfrm>
            <a:off x="414827" y="2096178"/>
            <a:ext cx="4568170" cy="356440"/>
          </a:xfrm>
          <a:prstGeom prst="homePlate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が新たに規制対象となります。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18061" y="8611229"/>
            <a:ext cx="888084" cy="88808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465" y="8397383"/>
            <a:ext cx="1102793" cy="107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1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2639</TotalTime>
  <Words>167</Words>
  <Application>Microsoft Office PowerPoint</Application>
  <PresentationFormat>A4 210 x 297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玉腰 元己</dc:creator>
  <cp:lastModifiedBy>町田　拓也</cp:lastModifiedBy>
  <cp:revision>157</cp:revision>
  <cp:lastPrinted>2021-06-02T05:08:37Z</cp:lastPrinted>
  <dcterms:created xsi:type="dcterms:W3CDTF">2021-04-22T10:29:11Z</dcterms:created>
  <dcterms:modified xsi:type="dcterms:W3CDTF">2021-06-02T05:18:53Z</dcterms:modified>
</cp:coreProperties>
</file>