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  <p:sldMasterId id="2147483685" r:id="rId4"/>
    <p:sldMasterId id="2147483697" r:id="rId5"/>
  </p:sldMasterIdLst>
  <p:notesMasterIdLst>
    <p:notesMasterId r:id="rId57"/>
  </p:notesMasterIdLst>
  <p:sldIdLst>
    <p:sldId id="386" r:id="rId6"/>
    <p:sldId id="483" r:id="rId7"/>
    <p:sldId id="702" r:id="rId8"/>
    <p:sldId id="664" r:id="rId9"/>
    <p:sldId id="567" r:id="rId10"/>
    <p:sldId id="466" r:id="rId11"/>
    <p:sldId id="594" r:id="rId12"/>
    <p:sldId id="595" r:id="rId13"/>
    <p:sldId id="665" r:id="rId14"/>
    <p:sldId id="666" r:id="rId15"/>
    <p:sldId id="758" r:id="rId16"/>
    <p:sldId id="759" r:id="rId17"/>
    <p:sldId id="704" r:id="rId18"/>
    <p:sldId id="732" r:id="rId19"/>
    <p:sldId id="733" r:id="rId20"/>
    <p:sldId id="787" r:id="rId21"/>
    <p:sldId id="776" r:id="rId22"/>
    <p:sldId id="777" r:id="rId23"/>
    <p:sldId id="789" r:id="rId24"/>
    <p:sldId id="778" r:id="rId25"/>
    <p:sldId id="784" r:id="rId26"/>
    <p:sldId id="779" r:id="rId27"/>
    <p:sldId id="780" r:id="rId28"/>
    <p:sldId id="781" r:id="rId29"/>
    <p:sldId id="782" r:id="rId30"/>
    <p:sldId id="783" r:id="rId31"/>
    <p:sldId id="785" r:id="rId32"/>
    <p:sldId id="793" r:id="rId33"/>
    <p:sldId id="794" r:id="rId34"/>
    <p:sldId id="795" r:id="rId35"/>
    <p:sldId id="796" r:id="rId36"/>
    <p:sldId id="797" r:id="rId37"/>
    <p:sldId id="798" r:id="rId38"/>
    <p:sldId id="799" r:id="rId39"/>
    <p:sldId id="800" r:id="rId40"/>
    <p:sldId id="801" r:id="rId41"/>
    <p:sldId id="741" r:id="rId42"/>
    <p:sldId id="742" r:id="rId43"/>
    <p:sldId id="743" r:id="rId44"/>
    <p:sldId id="744" r:id="rId45"/>
    <p:sldId id="745" r:id="rId46"/>
    <p:sldId id="746" r:id="rId47"/>
    <p:sldId id="748" r:id="rId48"/>
    <p:sldId id="749" r:id="rId49"/>
    <p:sldId id="750" r:id="rId50"/>
    <p:sldId id="751" r:id="rId51"/>
    <p:sldId id="752" r:id="rId52"/>
    <p:sldId id="753" r:id="rId53"/>
    <p:sldId id="754" r:id="rId54"/>
    <p:sldId id="757" r:id="rId55"/>
    <p:sldId id="792" r:id="rId56"/>
  </p:sldIdLst>
  <p:sldSz cx="9144000" cy="6858000" type="screen4x3"/>
  <p:notesSz cx="6797675" cy="99266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99FF99"/>
    <a:srgbClr val="FFFFCC"/>
    <a:srgbClr val="FFFF99"/>
    <a:srgbClr val="CCECFF"/>
    <a:srgbClr val="CCFFFF"/>
    <a:srgbClr val="99FF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ABFCF23-3B69-468F-B69F-88F6DE6A72F2}" styleName="中間スタイル 1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8" autoAdjust="0"/>
    <p:restoredTop sz="96196" autoAdjust="0"/>
  </p:normalViewPr>
  <p:slideViewPr>
    <p:cSldViewPr showGuides="1">
      <p:cViewPr>
        <p:scale>
          <a:sx n="66" d="100"/>
          <a:sy n="66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92" tIns="46047" rIns="92092" bIns="46047" numCol="1" anchor="t" anchorCtr="0" compatLnSpc="1">
            <a:prstTxWarp prst="textNoShape">
              <a:avLst/>
            </a:prstTxWarp>
          </a:bodyPr>
          <a:lstStyle>
            <a:lvl1pPr defTabSz="882697">
              <a:defRPr sz="1200">
                <a:latin typeface="Calibri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92" tIns="46047" rIns="92092" bIns="46047" numCol="1" anchor="t" anchorCtr="0" compatLnSpc="1">
            <a:prstTxWarp prst="textNoShape">
              <a:avLst/>
            </a:prstTxWarp>
          </a:bodyPr>
          <a:lstStyle>
            <a:lvl1pPr algn="r" defTabSz="882697">
              <a:defRPr sz="1200">
                <a:latin typeface="Calibri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7934B25D-443B-45A7-A644-6EC565F3CD3E}" type="datetimeFigureOut">
              <a:rPr lang="ja-JP" altLang="en-US"/>
              <a:pPr>
                <a:defRPr/>
              </a:pPr>
              <a:t>2017/6/19</a:t>
            </a:fld>
            <a:endParaRPr lang="en-US" altLang="ja-JP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160" tIns="48080" rIns="96160" bIns="48080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92" tIns="46047" rIns="92092" bIns="460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92" tIns="46047" rIns="92092" bIns="46047" numCol="1" anchor="b" anchorCtr="0" compatLnSpc="1">
            <a:prstTxWarp prst="textNoShape">
              <a:avLst/>
            </a:prstTxWarp>
          </a:bodyPr>
          <a:lstStyle>
            <a:lvl1pPr defTabSz="882697">
              <a:defRPr sz="1200">
                <a:latin typeface="Calibri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92" tIns="46047" rIns="92092" bIns="46047" numCol="1" anchor="b" anchorCtr="0" compatLnSpc="1">
            <a:prstTxWarp prst="textNoShape">
              <a:avLst/>
            </a:prstTxWarp>
          </a:bodyPr>
          <a:lstStyle>
            <a:lvl1pPr algn="r" defTabSz="882697">
              <a:defRPr sz="1200">
                <a:latin typeface="Calibri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E025CC49-5E5F-4C21-B7AE-CBFCFE40052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80537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4608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7713" indent="-287338" defTabSz="8826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50938" indent="-230188" defTabSz="8826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11313" indent="-230188" defTabSz="8826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71688" indent="-230188" defTabSz="8826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28888" indent="-230188" defTabSz="8826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86088" indent="-230188" defTabSz="8826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43288" indent="-230188" defTabSz="8826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900488" indent="-230188" defTabSz="8826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2A1A60C-5708-4FD3-8DE9-0E08E34063BB}" type="slidenum">
              <a:rPr lang="en-US" altLang="ja-JP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145412" name="フッター プレースホルダー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smtClean="0">
                <a:solidFill>
                  <a:prstClr val="black"/>
                </a:solidFill>
                <a:latin typeface="Times New Roman" pitchFamily="18" charset="0"/>
              </a:rPr>
              <a:t>-#-</a:t>
            </a:r>
            <a:endParaRPr lang="ja-JP" alt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5413" name="スライド番号プレースホルダー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BA4DADC-AC99-45F9-8AA8-C2952EB08CDD}" type="slidenum">
              <a:rPr lang="ja-JP" alt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34</a:t>
            </a:fld>
            <a:endParaRPr lang="ja-JP" alt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146436" name="フッター プレースホルダー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smtClean="0">
                <a:solidFill>
                  <a:prstClr val="black"/>
                </a:solidFill>
                <a:latin typeface="Times New Roman" pitchFamily="18" charset="0"/>
              </a:rPr>
              <a:t>-#-</a:t>
            </a:r>
            <a:endParaRPr lang="ja-JP" alt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6437" name="スライド番号プレースホルダー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8A8F6A4-8E1A-4080-8FCC-27D8B9B623D0}" type="slidenum">
              <a:rPr lang="ja-JP" alt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35</a:t>
            </a:fld>
            <a:endParaRPr lang="ja-JP" alt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147460" name="フッター プレースホルダー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smtClean="0">
                <a:solidFill>
                  <a:prstClr val="black"/>
                </a:solidFill>
                <a:latin typeface="Times New Roman" pitchFamily="18" charset="0"/>
              </a:rPr>
              <a:t>-#-</a:t>
            </a:r>
            <a:endParaRPr lang="ja-JP" alt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7461" name="スライド番号プレースホルダー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A0527DA-0B27-4673-9050-156BB2DB1D40}" type="slidenum">
              <a:rPr lang="ja-JP" alt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36</a:t>
            </a:fld>
            <a:endParaRPr lang="ja-JP" alt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ja-JP" altLang="en-US" smtClean="0"/>
              <a:t>１５歳～１９歳の平均は、１時間６分</a:t>
            </a:r>
            <a:endParaRPr lang="en-US" altLang="ja-JP" smtClean="0"/>
          </a:p>
          <a:p>
            <a:r>
              <a:rPr lang="ja-JP" altLang="en-US" smtClean="0"/>
              <a:t>中学生の平均は、１時間１２分</a:t>
            </a:r>
          </a:p>
          <a:p>
            <a:endParaRPr lang="ja-JP" altLang="en-US" smtClean="0"/>
          </a:p>
        </p:txBody>
      </p:sp>
      <p:sp>
        <p:nvSpPr>
          <p:cNvPr id="71684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8826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8826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8826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8826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8826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8826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8826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8826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8C0E116-65B8-4F67-9565-587404570726}" type="slidenum">
              <a:rPr lang="ja-JP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43</a:t>
            </a:fld>
            <a:endParaRPr lang="en-US" altLang="ja-JP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ja-JP" altLang="en-US" smtClean="0"/>
              <a:t>１５歳～１９歳の平均は、１時間４２分</a:t>
            </a:r>
            <a:endParaRPr lang="en-US" altLang="ja-JP" smtClean="0"/>
          </a:p>
          <a:p>
            <a:r>
              <a:rPr lang="ja-JP" altLang="en-US" smtClean="0"/>
              <a:t>中学生の平均は、１時間３０分</a:t>
            </a:r>
          </a:p>
          <a:p>
            <a:endParaRPr lang="ja-JP" altLang="en-US" smtClean="0"/>
          </a:p>
        </p:txBody>
      </p:sp>
      <p:sp>
        <p:nvSpPr>
          <p:cNvPr id="72708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8826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8826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8826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8826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8826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8826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8826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8826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EFFB830-FE6C-4B72-A963-936FE6721AEA}" type="slidenum">
              <a:rPr lang="ja-JP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45</a:t>
            </a:fld>
            <a:endParaRPr lang="en-US" altLang="ja-JP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ja-JP" altLang="en-US" smtClean="0"/>
              <a:t>１５歳～１９歳の平均は、４９分</a:t>
            </a:r>
            <a:endParaRPr lang="en-US" altLang="ja-JP" smtClean="0"/>
          </a:p>
          <a:p>
            <a:r>
              <a:rPr lang="ja-JP" altLang="en-US" smtClean="0"/>
              <a:t>中学生の平均は、３５分</a:t>
            </a:r>
          </a:p>
          <a:p>
            <a:endParaRPr lang="ja-JP" altLang="en-US" smtClean="0"/>
          </a:p>
          <a:p>
            <a:endParaRPr lang="ja-JP" altLang="en-US" smtClean="0"/>
          </a:p>
        </p:txBody>
      </p:sp>
      <p:sp>
        <p:nvSpPr>
          <p:cNvPr id="73732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8826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8826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8826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8826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8826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8826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8826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8826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BEB57E3-4871-44BE-B789-57B39816C48C}" type="slidenum">
              <a:rPr lang="ja-JP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47</a:t>
            </a:fld>
            <a:endParaRPr lang="en-US" altLang="ja-JP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  <p:sp>
        <p:nvSpPr>
          <p:cNvPr id="74756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8826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8826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8826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8826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8826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8826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8826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8826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8C628AE-470D-4EEF-84A1-6BAF63D1E96A}" type="slidenum">
              <a:rPr lang="ja-JP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48</a:t>
            </a:fld>
            <a:endParaRPr lang="en-US" altLang="ja-JP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  <p:sp>
        <p:nvSpPr>
          <p:cNvPr id="75780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8826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8826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8826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8826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8826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8826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8826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8826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5DB2546-9B59-4ABB-83EE-5AD8830ACCB2}" type="slidenum">
              <a:rPr lang="ja-JP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49</a:t>
            </a:fld>
            <a:endParaRPr lang="en-US" altLang="ja-JP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ja-JP" altLang="en-US" smtClean="0"/>
              <a:t>　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5CC49-5E5F-4C21-B7AE-CBFCFE400527}" type="slidenum">
              <a:rPr lang="ja-JP" altLang="en-US" smtClean="0"/>
              <a:pPr>
                <a:defRPr/>
              </a:pPr>
              <a:t>20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36474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ja-JP" altLang="en-US" smtClean="0"/>
              <a:t>年齢は、１０月２０日の満年齢</a:t>
            </a:r>
            <a:endParaRPr lang="en-US" altLang="ja-JP" smtClean="0"/>
          </a:p>
          <a:p>
            <a:r>
              <a:rPr lang="ja-JP" altLang="en-US" smtClean="0"/>
              <a:t>１５歳～１９歳の平均は、２３時４８分</a:t>
            </a:r>
            <a:endParaRPr lang="en-US" altLang="ja-JP" smtClean="0"/>
          </a:p>
          <a:p>
            <a:r>
              <a:rPr lang="ja-JP" altLang="en-US" smtClean="0"/>
              <a:t>中学生の平均は、２２時５５分</a:t>
            </a:r>
          </a:p>
        </p:txBody>
      </p:sp>
      <p:sp>
        <p:nvSpPr>
          <p:cNvPr id="67588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8826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8826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8826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8826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8826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8826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8826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8826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32E19A1-7CEE-425D-AA56-E914D049FD30}" type="slidenum">
              <a:rPr lang="ja-JP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22</a:t>
            </a:fld>
            <a:endParaRPr lang="en-US" altLang="ja-JP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ja-JP" altLang="en-US" smtClean="0"/>
              <a:t>１５歳～１９歳の平均は、６時５４分</a:t>
            </a:r>
            <a:endParaRPr lang="en-US" altLang="ja-JP" smtClean="0"/>
          </a:p>
          <a:p>
            <a:r>
              <a:rPr lang="ja-JP" altLang="en-US" smtClean="0"/>
              <a:t>中学生の平均は、６時４１分</a:t>
            </a:r>
          </a:p>
          <a:p>
            <a:endParaRPr lang="ja-JP" altLang="en-US" smtClean="0"/>
          </a:p>
        </p:txBody>
      </p:sp>
      <p:sp>
        <p:nvSpPr>
          <p:cNvPr id="68612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8826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8826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8826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8826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8826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8826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8826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8826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3D6DFCC-F0B9-4E3D-B7DA-E25E6DBD5B0B}" type="slidenum">
              <a:rPr lang="ja-JP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23</a:t>
            </a:fld>
            <a:endParaRPr lang="en-US" altLang="ja-JP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ja-JP" altLang="en-US" smtClean="0"/>
              <a:t>１５歳～１９歳の平均は、７時間１８分</a:t>
            </a:r>
            <a:endParaRPr lang="en-US" altLang="ja-JP" smtClean="0"/>
          </a:p>
          <a:p>
            <a:r>
              <a:rPr lang="ja-JP" altLang="en-US" smtClean="0"/>
              <a:t>中学生の平均は、７時間５１分</a:t>
            </a:r>
          </a:p>
          <a:p>
            <a:endParaRPr lang="ja-JP" altLang="en-US" smtClean="0"/>
          </a:p>
        </p:txBody>
      </p:sp>
      <p:sp>
        <p:nvSpPr>
          <p:cNvPr id="69636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8826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8826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8826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8826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8826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8826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8826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8826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2446B87-4C04-48CD-8EB7-F10754A12145}" type="slidenum">
              <a:rPr lang="ja-JP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24</a:t>
            </a:fld>
            <a:endParaRPr lang="en-US" altLang="ja-JP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ja-JP" altLang="en-US" smtClean="0"/>
              <a:t>１５歳～１９歳の平均は、７時間２１分</a:t>
            </a:r>
            <a:endParaRPr lang="en-US" altLang="ja-JP" smtClean="0"/>
          </a:p>
          <a:p>
            <a:r>
              <a:rPr lang="ja-JP" altLang="en-US" smtClean="0"/>
              <a:t>中学生の平均は、７時間２３分</a:t>
            </a:r>
          </a:p>
          <a:p>
            <a:endParaRPr lang="ja-JP" altLang="en-US" smtClean="0"/>
          </a:p>
        </p:txBody>
      </p:sp>
      <p:sp>
        <p:nvSpPr>
          <p:cNvPr id="70660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8826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8826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8826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8826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8826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8826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8826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8826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0454E74-A963-442F-B0D1-013F971B84A5}" type="slidenum">
              <a:rPr lang="ja-JP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25</a:t>
            </a:fld>
            <a:endParaRPr lang="en-US" altLang="ja-JP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143364" name="フッター プレースホルダー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smtClean="0">
                <a:solidFill>
                  <a:prstClr val="black"/>
                </a:solidFill>
                <a:latin typeface="Times New Roman" pitchFamily="18" charset="0"/>
              </a:rPr>
              <a:t>-#-</a:t>
            </a:r>
            <a:endParaRPr lang="ja-JP" alt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3365" name="スライド番号プレースホルダー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253F8EA-9242-4386-AC62-4E3B30195BEB}" type="slidenum">
              <a:rPr lang="ja-JP" alt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ja-JP" alt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144388" name="フッター プレースホルダー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smtClean="0">
                <a:solidFill>
                  <a:prstClr val="black"/>
                </a:solidFill>
                <a:latin typeface="Times New Roman" pitchFamily="18" charset="0"/>
              </a:rPr>
              <a:t>-#-</a:t>
            </a:r>
            <a:endParaRPr lang="ja-JP" alt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4389" name="スライド番号プレースホルダー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AF9D14C-D36C-426C-98A2-2C2EB0012E30}" type="slidenum">
              <a:rPr lang="ja-JP" alt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33</a:t>
            </a:fld>
            <a:endParaRPr lang="ja-JP" alt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9731C-C7AD-43DB-887A-DC6BEA255FD3}" type="datetime1">
              <a:rPr lang="ja-JP" altLang="en-US"/>
              <a:pPr>
                <a:defRPr/>
              </a:pPr>
              <a:t>2017/6/19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0035E-93B0-47A4-A40A-3F23716218D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78365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E54C1-9CE3-4ED1-ACB6-AC886591ABEF}" type="datetime1">
              <a:rPr lang="ja-JP" altLang="en-US"/>
              <a:pPr>
                <a:defRPr/>
              </a:pPr>
              <a:t>2017/6/19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2AD4D-779E-4F8D-99E0-1E5B983245A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23821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3AA5D-5360-4E9D-ABEA-6165C39B2E91}" type="datetime1">
              <a:rPr lang="ja-JP" altLang="en-US"/>
              <a:pPr>
                <a:defRPr/>
              </a:pPr>
              <a:t>2017/6/19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CB82E-95AC-460B-9442-B97B8998513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21599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EE710-90B5-41DA-843B-73EEA2114BF3}" type="datetime1">
              <a:rPr lang="ja-JP" altLang="en-US"/>
              <a:pPr>
                <a:defRPr/>
              </a:pPr>
              <a:t>2017/6/19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4CE6C-59CD-4D25-B5E4-33BDF6A1EC9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65226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ED8C3-C506-4263-B4EE-15D7D6FE3559}" type="datetime1">
              <a:rPr lang="ja-JP" altLang="en-US"/>
              <a:pPr>
                <a:defRPr/>
              </a:pPr>
              <a:t>2017/6/19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74A07-8946-4302-828E-82751D10A58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30706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F9D0E-BAA7-481B-A5CA-DECF6FC22E4C}" type="datetime1">
              <a:rPr lang="ja-JP" altLang="en-US"/>
              <a:pPr>
                <a:defRPr/>
              </a:pPr>
              <a:t>2017/6/19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48D8F-1D8A-4450-B566-01E3A06EF8C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02374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8E7C8-CAC8-4EF3-BCE3-C667DF3D7EC7}" type="datetime1">
              <a:rPr lang="ja-JP" altLang="en-US"/>
              <a:pPr>
                <a:defRPr/>
              </a:pPr>
              <a:t>2017/6/19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6E1F5-50E2-4DFA-9024-B4236CEA541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82736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B3C56-B44F-42B5-854F-4DA3C842B4DE}" type="datetime1">
              <a:rPr lang="ja-JP" altLang="en-US"/>
              <a:pPr>
                <a:defRPr/>
              </a:pPr>
              <a:t>2017/6/19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DCA6E-F84A-4641-89CB-1E492B8AAB4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62061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069BE-9318-47AD-89B5-B08A29756185}" type="datetime1">
              <a:rPr lang="ja-JP" altLang="en-US"/>
              <a:pPr>
                <a:defRPr/>
              </a:pPr>
              <a:t>2017/6/19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03835-336A-4528-B940-952A261D2B0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226896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E6A9E-747D-4359-AF7A-52ABACF8B1AD}" type="datetime1">
              <a:rPr lang="ja-JP" altLang="en-US"/>
              <a:pPr>
                <a:defRPr/>
              </a:pPr>
              <a:t>2017/6/19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50E17-1C78-4EF7-A218-08FC468771F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14525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3BAAC-BE62-4016-9599-772296B6DB35}" type="datetime1">
              <a:rPr lang="ja-JP" altLang="en-US"/>
              <a:pPr>
                <a:defRPr/>
              </a:pPr>
              <a:t>2017/6/19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6BC76-4620-4806-A40C-D889EB53EC9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02126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A803C-AE1E-4246-A6C4-E3941BBE0EA2}" type="datetime1">
              <a:rPr lang="ja-JP" altLang="en-US"/>
              <a:pPr>
                <a:defRPr/>
              </a:pPr>
              <a:t>2017/6/19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C1A41-A86E-4174-B46F-B926E3BBC66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142031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A8064-38DF-44DD-B575-20AC2260870F}" type="datetime1">
              <a:rPr lang="ja-JP" altLang="en-US"/>
              <a:pPr>
                <a:defRPr/>
              </a:pPr>
              <a:t>2017/6/19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E4239-703B-453E-A3F0-1868EB11D65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064587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F1B97-1DFA-4B3A-943A-B4FD6B8BA800}" type="datetime1">
              <a:rPr lang="ja-JP" altLang="en-US"/>
              <a:pPr>
                <a:defRPr/>
              </a:pPr>
              <a:t>2017/6/19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7D0C3-3050-4D39-B9DE-DB9E55DCE11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61053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48492-2009-4155-825F-3C90550A03B4}" type="datetime1">
              <a:rPr lang="ja-JP" altLang="en-US"/>
              <a:pPr>
                <a:defRPr/>
              </a:pPr>
              <a:t>2017/6/19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B4521-B8A6-4BD0-B0B0-B55758E9F9E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801727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/>
          <p:cNvCxnSpPr/>
          <p:nvPr userDrawn="1"/>
        </p:nvCxnSpPr>
        <p:spPr>
          <a:xfrm>
            <a:off x="1692275" y="981075"/>
            <a:ext cx="6911975" cy="0"/>
          </a:xfrm>
          <a:prstGeom prst="line">
            <a:avLst/>
          </a:prstGeom>
          <a:ln w="1682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39552" y="1556792"/>
            <a:ext cx="8064896" cy="48965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dirty="0" smtClean="0"/>
              <a:t>マスター サブタイトルの書式設定</a:t>
            </a:r>
            <a:endParaRPr lang="ja-JP" altLang="en-US" dirty="0"/>
          </a:p>
        </p:txBody>
      </p:sp>
      <p:sp>
        <p:nvSpPr>
          <p:cNvPr id="10" name="タイトル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5" name="フッター プレースホルダー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CBF20C2-FC8C-40C4-9B34-05EE1A837385}" type="slidenum">
              <a:rPr lang="en-US" altLang="ja-JP"/>
              <a:pPr>
                <a:defRPr/>
              </a:pPr>
              <a:t>‹#›</a:t>
            </a:fld>
            <a:endParaRPr lang="ja-JP" altLang="en-US" dirty="0"/>
          </a:p>
        </p:txBody>
      </p:sp>
      <p:sp>
        <p:nvSpPr>
          <p:cNvPr id="6" name="スライド番号プレースホルダー 8"/>
          <p:cNvSpPr>
            <a:spLocks noGrp="1"/>
          </p:cNvSpPr>
          <p:nvPr>
            <p:ph type="sldNum" sz="quarter" idx="11"/>
          </p:nvPr>
        </p:nvSpPr>
        <p:spPr>
          <a:xfrm>
            <a:off x="8388350" y="6308725"/>
            <a:ext cx="909638" cy="960438"/>
          </a:xfrm>
          <a:prstGeom prst="ellipse">
            <a:avLst/>
          </a:prstGeom>
          <a:ln w="28575"/>
        </p:spPr>
        <p:txBody>
          <a:bodyPr>
            <a:normAutofit/>
          </a:bodyPr>
          <a:lstStyle>
            <a:lvl1pPr algn="ctr">
              <a:defRPr sz="1400">
                <a:solidFill>
                  <a:prstClr val="black"/>
                </a:solidFill>
                <a:latin typeface="Franklin Gothic Demi Cond" panose="020B070603040202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3B84E65-F655-4511-96B0-011C1D61FE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6530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CDC7B-13D7-463B-8F60-6A91812FA5A1}" type="datetimeFigureOut">
              <a:rPr lang="ja-JP" altLang="en-US"/>
              <a:pPr>
                <a:defRPr/>
              </a:pPr>
              <a:t>2017/6/19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C2743-8566-4025-8AE2-854A4C7FCF7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2714235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2356F-E8AC-4D2A-A03B-8E3883C0D47E}" type="datetimeFigureOut">
              <a:rPr lang="ja-JP" altLang="en-US"/>
              <a:pPr>
                <a:defRPr/>
              </a:pPr>
              <a:t>2017/6/19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3C224-BFD4-4606-9677-B113E727310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8195031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C5E3D-9180-47A2-B4CB-63D654F53801}" type="datetimeFigureOut">
              <a:rPr lang="ja-JP" altLang="en-US"/>
              <a:pPr>
                <a:defRPr/>
              </a:pPr>
              <a:t>2017/6/19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9AE1A-BEF4-4D67-AE82-F861154A612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7855336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F3269-030F-4ECF-838B-AD863AD827C9}" type="datetimeFigureOut">
              <a:rPr lang="ja-JP" altLang="en-US"/>
              <a:pPr>
                <a:defRPr/>
              </a:pPr>
              <a:t>2017/6/19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74B86-1306-4219-8F5A-B00EF860569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5171911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853A9-1C8A-4702-8092-8FAFD997F949}" type="datetimeFigureOut">
              <a:rPr lang="ja-JP" altLang="en-US"/>
              <a:pPr>
                <a:defRPr/>
              </a:pPr>
              <a:t>2017/6/19</a:t>
            </a:fld>
            <a:endParaRPr lang="ja-JP" altLang="en-US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2F14B-BAA7-46DC-82B6-A3CDEB68472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2473559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AA4D1-60C3-4F84-B384-4F3C567DCFC8}" type="datetimeFigureOut">
              <a:rPr lang="ja-JP" altLang="en-US"/>
              <a:pPr>
                <a:defRPr/>
              </a:pPr>
              <a:t>2017/6/19</a:t>
            </a:fld>
            <a:endParaRPr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C09E2-4CF0-4284-A3D4-2BBE73C9281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9060327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DE695-02A7-45BA-9B64-3CB56A612FBE}" type="datetime1">
              <a:rPr lang="ja-JP" altLang="en-US"/>
              <a:pPr>
                <a:defRPr/>
              </a:pPr>
              <a:t>2017/6/19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5A23F-6713-43C8-922B-3E4155F5204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320306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1CEA4-40F4-4025-90A9-A98B091CFCA6}" type="datetimeFigureOut">
              <a:rPr lang="ja-JP" altLang="en-US"/>
              <a:pPr>
                <a:defRPr/>
              </a:pPr>
              <a:t>2017/6/19</a:t>
            </a:fld>
            <a:endParaRPr lang="ja-JP" altLang="en-US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B53CA-9CDD-4642-8212-33BE02FC44A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4471943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86241-E468-48B9-A711-F3499A348127}" type="datetimeFigureOut">
              <a:rPr lang="ja-JP" altLang="en-US"/>
              <a:pPr>
                <a:defRPr/>
              </a:pPr>
              <a:t>2017/6/19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CD148-FAF4-40B2-964A-DF273B6C6CE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742125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97D30-99DF-4FF7-BEF0-651B8D6B0152}" type="datetimeFigureOut">
              <a:rPr lang="ja-JP" altLang="en-US"/>
              <a:pPr>
                <a:defRPr/>
              </a:pPr>
              <a:t>2017/6/19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B1978-F311-48C9-AB1B-E6E66837AC7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9528196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83C7A-E94B-46D2-A968-E94F42C76A9F}" type="datetimeFigureOut">
              <a:rPr lang="ja-JP" altLang="en-US"/>
              <a:pPr>
                <a:defRPr/>
              </a:pPr>
              <a:t>2017/6/19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AD0FD-8353-48C3-9D23-D55F2130EB1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2804764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331D9-999E-4B61-B732-C258BE454179}" type="datetimeFigureOut">
              <a:rPr lang="ja-JP" altLang="en-US"/>
              <a:pPr>
                <a:defRPr/>
              </a:pPr>
              <a:t>2017/6/19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E8E1E-FC02-4581-B9B1-1704246449E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78026382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/>
          <p:cNvCxnSpPr/>
          <p:nvPr userDrawn="1"/>
        </p:nvCxnSpPr>
        <p:spPr>
          <a:xfrm>
            <a:off x="1692275" y="981075"/>
            <a:ext cx="6911975" cy="0"/>
          </a:xfrm>
          <a:prstGeom prst="line">
            <a:avLst/>
          </a:prstGeom>
          <a:ln w="1682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39552" y="1556792"/>
            <a:ext cx="8064896" cy="48965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dirty="0" smtClean="0"/>
              <a:t>マスター サブタイトルの書式設定</a:t>
            </a:r>
            <a:endParaRPr lang="ja-JP" altLang="en-US" dirty="0"/>
          </a:p>
        </p:txBody>
      </p:sp>
      <p:sp>
        <p:nvSpPr>
          <p:cNvPr id="10" name="タイトル 9"/>
          <p:cNvSpPr>
            <a:spLocks noGrp="1"/>
          </p:cNvSpPr>
          <p:nvPr>
            <p:ph type="title"/>
          </p:nvPr>
        </p:nvSpPr>
        <p:spPr>
          <a:xfrm>
            <a:off x="1547664" y="188640"/>
            <a:ext cx="6768752" cy="11430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5" name="フッター プレースホルダー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D22CB-02AC-4835-B81E-C03F87DA107A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8"/>
          <p:cNvSpPr>
            <a:spLocks noGrp="1"/>
          </p:cNvSpPr>
          <p:nvPr>
            <p:ph type="sldNum" sz="quarter" idx="11"/>
          </p:nvPr>
        </p:nvSpPr>
        <p:spPr>
          <a:xfrm>
            <a:off x="8388350" y="6308725"/>
            <a:ext cx="909638" cy="960438"/>
          </a:xfrm>
          <a:prstGeom prst="ellipse">
            <a:avLst/>
          </a:prstGeom>
          <a:ln w="28575"/>
        </p:spPr>
        <p:txBody>
          <a:bodyPr>
            <a:normAutofit/>
          </a:bodyPr>
          <a:lstStyle>
            <a:lvl1pPr algn="ctr">
              <a:defRPr sz="1400">
                <a:latin typeface="Franklin Gothic Demi Cond" panose="020B070603040202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509347E-583C-4958-A80C-49DC2A31480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47725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4B7F4-9CA4-41E6-88E3-9D80916AC056}" type="datetime1">
              <a:rPr lang="ja-JP" altLang="en-US"/>
              <a:pPr>
                <a:defRPr/>
              </a:pPr>
              <a:t>2017/6/19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F8A72-E3B7-44E7-88D7-1AC4E2ACDEA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41129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CD5CE-B72C-454F-AB13-B8534AA646BC}" type="datetime1">
              <a:rPr lang="ja-JP" altLang="en-US"/>
              <a:pPr>
                <a:defRPr/>
              </a:pPr>
              <a:t>2017/6/19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60751-A59F-4B64-8AB1-6DE76419691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03373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40D79-C9EE-4CA5-B092-994F7026F044}" type="datetime1">
              <a:rPr lang="ja-JP" altLang="en-US"/>
              <a:pPr>
                <a:defRPr/>
              </a:pPr>
              <a:t>2017/6/19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967DC-3AA3-46AB-B7C3-1EB229FA6B6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8407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7E63B-24FF-45EF-9DFA-882C06560F64}" type="datetime1">
              <a:rPr lang="ja-JP" altLang="en-US"/>
              <a:pPr>
                <a:defRPr/>
              </a:pPr>
              <a:t>2017/6/19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7C937-8178-4269-BCE4-448BD5A288F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60414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BD52D-AE54-451B-A374-46216874B30E}" type="datetime1">
              <a:rPr lang="ja-JP" altLang="en-US"/>
              <a:pPr>
                <a:defRPr/>
              </a:pPr>
              <a:t>2017/6/19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92B55-7F72-4E3B-AB10-B47C4740345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06341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24490-881F-4B1A-8E84-D2A7FEAF434E}" type="datetime1">
              <a:rPr lang="ja-JP" altLang="en-US"/>
              <a:pPr>
                <a:defRPr/>
              </a:pPr>
              <a:t>2017/6/19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64994-11AC-42A3-9B89-D8C47334D7B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18874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A94844C-4E14-4D33-9B15-3E564BC579F8}" type="datetime1">
              <a:rPr lang="ja-JP" altLang="en-US"/>
              <a:pPr>
                <a:defRPr/>
              </a:pPr>
              <a:t>2017/6/19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AD9D332-C084-43A4-B68D-478BF8A27A0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1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272FFC6-24B5-4F00-AA8E-130A0159FB5C}" type="datetime1">
              <a:rPr lang="ja-JP" altLang="en-US"/>
              <a:pPr>
                <a:defRPr/>
              </a:pPr>
              <a:t>2017/6/19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FE3D7B5-8441-4751-B09A-6209549B7B5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2051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8101013" y="6492875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 altLang="ja-JP"/>
              <a:t>‹#›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27781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Impact" pitchFamily="34" charset="0"/>
          <a:ea typeface="HGP創英角ｺﾞｼｯｸUB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Impact" pitchFamily="34" charset="0"/>
          <a:ea typeface="HGP創英角ｺﾞｼｯｸUB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Impact" pitchFamily="34" charset="0"/>
          <a:ea typeface="HGP創英角ｺﾞｼｯｸUB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Impact" pitchFamily="34" charset="0"/>
          <a:ea typeface="HGP創英角ｺﾞｼｯｸUB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Impact" pitchFamily="34" charset="0"/>
          <a:ea typeface="HGP創英角ｺﾞｼｯｸUB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Impact" pitchFamily="34" charset="0"/>
          <a:ea typeface="HGP創英角ｺﾞｼｯｸUB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Impact" pitchFamily="34" charset="0"/>
          <a:ea typeface="HGP創英角ｺﾞｼｯｸUB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Impact" pitchFamily="34" charset="0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2051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EF07A6F-65B4-4D3F-ACB6-F5279DD16D09}" type="datetimeFigureOut">
              <a:rPr lang="ja-JP" altLang="en-US"/>
              <a:pPr>
                <a:defRPr/>
              </a:pPr>
              <a:t>2017/6/19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2A9A472-CD4E-4AB8-84DA-D96B3A99260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9945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8101013" y="6492875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t>‹#›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890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Impact" pitchFamily="34" charset="0"/>
          <a:ea typeface="HGP創英角ｺﾞｼｯｸUB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Impact" pitchFamily="34" charset="0"/>
          <a:ea typeface="HGP創英角ｺﾞｼｯｸUB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Impact" pitchFamily="34" charset="0"/>
          <a:ea typeface="HGP創英角ｺﾞｼｯｸUB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Impact" pitchFamily="34" charset="0"/>
          <a:ea typeface="HGP創英角ｺﾞｼｯｸUB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Impact" pitchFamily="34" charset="0"/>
          <a:ea typeface="HGP創英角ｺﾞｼｯｸUB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Impact" pitchFamily="34" charset="0"/>
          <a:ea typeface="HGP創英角ｺﾞｼｯｸUB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Impact" pitchFamily="34" charset="0"/>
          <a:ea typeface="HGP創英角ｺﾞｼｯｸUB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Impact" pitchFamily="34" charset="0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emf"/><Relationship Id="rId7" Type="http://schemas.openxmlformats.org/officeDocument/2006/relationships/image" Target="../media/image22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hyperlink" Target="&#29983;&#27963;&#26178;&#38291;/&#20316;&#26989;&#12501;&#12457;&#12523;&#12480;/&#33258;&#30001;&#26178;&#38291;&#12464;&#12521;&#12501;&#24230;&#25968;&#20998;&#24067;&#65288;&#38525;&#21335;&#20013;)&#12304;&#25913;&#35330;&#29256;&#12305;.xlsx" TargetMode="External"/><Relationship Id="rId1" Type="http://schemas.openxmlformats.org/officeDocument/2006/relationships/slideLayout" Target="../slideLayouts/slideLayout2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3718695" y="127665"/>
            <a:ext cx="50760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>
              <a:buFontTx/>
              <a:buNone/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＜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29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16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御嵩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町立上之郷中学校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＞</a:t>
            </a:r>
          </a:p>
        </p:txBody>
      </p:sp>
      <p:pic>
        <p:nvPicPr>
          <p:cNvPr id="3078" name="Picture 40" descr="\\Ad201300631\統計課\統計課\【統計ミナモデータ】\統計ミナモ（カラー）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27" y="1874196"/>
            <a:ext cx="2232248" cy="175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899593" y="485567"/>
            <a:ext cx="7344816" cy="783193"/>
          </a:xfrm>
          <a:prstGeom prst="roundRect">
            <a:avLst/>
          </a:prstGeom>
          <a:ln>
            <a:solidFill>
              <a:srgbClr val="002060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kumimoji="1" sz="2400" b="1">
                <a:solidFill>
                  <a:srgbClr val="3333CC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rgbClr val="3333CC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rgbClr val="3333CC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rgbClr val="3333CC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rgbClr val="3333CC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kumimoji="1" sz="2400" b="1">
                <a:solidFill>
                  <a:srgbClr val="3333CC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kumimoji="1" sz="2400" b="1">
                <a:solidFill>
                  <a:srgbClr val="3333CC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kumimoji="1" sz="2400" b="1">
                <a:solidFill>
                  <a:srgbClr val="3333CC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kumimoji="1" sz="2400" b="1">
                <a:solidFill>
                  <a:srgbClr val="3333CC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ja-JP" altLang="en-US" sz="40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データから生活を見つめ直そう！</a:t>
            </a:r>
            <a:endParaRPr lang="en-US" altLang="ja-JP" sz="4000" dirty="0" smtClean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203313" y="174710"/>
            <a:ext cx="1992423" cy="333375"/>
          </a:xfrm>
          <a:prstGeom prst="roundRect">
            <a:avLst/>
          </a:prstGeom>
          <a:solidFill>
            <a:srgbClr val="FFFF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データ活用講座</a:t>
            </a:r>
            <a:endParaRPr lang="ja-JP" altLang="en-US" b="1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4" name="テキスト ボックス 3"/>
          <p:cNvSpPr txBox="1">
            <a:spLocks noChangeArrowheads="1"/>
          </p:cNvSpPr>
          <p:nvPr/>
        </p:nvSpPr>
        <p:spPr bwMode="auto">
          <a:xfrm>
            <a:off x="228600" y="3861048"/>
            <a:ext cx="2238375" cy="99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清流の国</a:t>
            </a:r>
            <a:r>
              <a:rPr lang="ja-JP" altLang="en-US" sz="1600" dirty="0" err="1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ぎふ</a:t>
            </a:r>
            <a:endParaRPr lang="ja-JP" altLang="en-US" sz="16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マスコットキャラクター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ミナモ</a:t>
            </a:r>
            <a:endParaRPr lang="ja-JP" altLang="en-US" sz="24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5" name="Text Box 41"/>
          <p:cNvSpPr txBox="1">
            <a:spLocks noChangeArrowheads="1"/>
          </p:cNvSpPr>
          <p:nvPr/>
        </p:nvSpPr>
        <p:spPr bwMode="auto">
          <a:xfrm>
            <a:off x="6909157" y="4637314"/>
            <a:ext cx="197358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ja-JP" altLang="en-US" sz="16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統計課</a:t>
            </a:r>
            <a:r>
              <a:rPr lang="en-US" altLang="ja-JP" sz="16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/>
            </a:r>
            <a:br>
              <a:rPr lang="en-US" altLang="ja-JP" sz="16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</a:br>
            <a:r>
              <a:rPr lang="ja-JP" altLang="en-US" sz="16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マスコットキャラクター</a:t>
            </a:r>
            <a:r>
              <a:rPr lang="en-US" altLang="ja-JP" sz="16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/>
            </a:r>
            <a:br>
              <a:rPr lang="en-US" altLang="ja-JP" sz="16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</a:br>
            <a:r>
              <a:rPr lang="ja-JP" altLang="en-US" sz="24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テルミー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ja-JP" altLang="en-US" sz="16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0" y="6143625"/>
            <a:ext cx="20510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buFont typeface="Arial" charset="0"/>
              <a:buNone/>
              <a:defRPr/>
            </a:pP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岐阜県 環境生活部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統計課 企画分析係</a:t>
            </a:r>
            <a:endParaRPr lang="ja-JP" altLang="en-US" sz="105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9" name="スライド番号プレースホルダー 1"/>
          <p:cNvSpPr>
            <a:spLocks noGrp="1"/>
          </p:cNvSpPr>
          <p:nvPr>
            <p:ph type="sldNum" sz="quarter" idx="12"/>
          </p:nvPr>
        </p:nvSpPr>
        <p:spPr bwMode="auto">
          <a:xfrm>
            <a:off x="8820150" y="6642100"/>
            <a:ext cx="354013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fld id="{EAA2874C-8314-4646-A11F-A6BA6C80C6E7}" type="slidenum">
              <a:rPr lang="ja-JP" altLang="en-US" sz="1000" smtClean="0">
                <a:solidFill>
                  <a:schemeClr val="bg1">
                    <a:lumMod val="50000"/>
                  </a:schemeClr>
                </a:solidFill>
              </a:rPr>
              <a:pPr eaLnBrk="1" hangingPunct="1">
                <a:defRPr/>
              </a:pPr>
              <a:t>1</a:t>
            </a:fld>
            <a:endParaRPr lang="ja-JP" altLang="en-US" sz="1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650" y="2414451"/>
            <a:ext cx="1777475" cy="2029097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9" r="13281" b="17579"/>
          <a:stretch/>
        </p:blipFill>
        <p:spPr>
          <a:xfrm>
            <a:off x="2267744" y="1439089"/>
            <a:ext cx="4608512" cy="5146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738" y="665163"/>
            <a:ext cx="9074151" cy="591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5" name="テキスト ボックス 1"/>
          <p:cNvSpPr txBox="1">
            <a:spLocks noChangeArrowheads="1"/>
          </p:cNvSpPr>
          <p:nvPr/>
        </p:nvSpPr>
        <p:spPr bwMode="auto">
          <a:xfrm>
            <a:off x="7394575" y="1695450"/>
            <a:ext cx="14112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lnSpc>
                <a:spcPts val="1200"/>
              </a:lnSpc>
              <a:spcBef>
                <a:spcPct val="0"/>
              </a:spcBef>
              <a:buFontTx/>
              <a:buNone/>
            </a:pPr>
            <a:r>
              <a:rPr lang="ja-JP" altLang="en-US" sz="800">
                <a:solidFill>
                  <a:srgbClr val="000000"/>
                </a:solidFill>
                <a:latin typeface="ＭＳ Ｐ明朝" pitchFamily="18" charset="-128"/>
                <a:ea typeface="ＭＳ Ｐ明朝" pitchFamily="18" charset="-128"/>
              </a:rPr>
              <a:t>（注）電気機械器具は、電子部品・デバイス（</a:t>
            </a:r>
            <a:r>
              <a:rPr lang="en-US" altLang="ja-JP" sz="800">
                <a:solidFill>
                  <a:srgbClr val="000000"/>
                </a:solidFill>
                <a:latin typeface="ＭＳ Ｐ明朝" pitchFamily="18" charset="-128"/>
                <a:ea typeface="ＭＳ Ｐ明朝" pitchFamily="18" charset="-128"/>
              </a:rPr>
              <a:t>1,554</a:t>
            </a:r>
            <a:r>
              <a:rPr lang="ja-JP" altLang="en-US" sz="800">
                <a:solidFill>
                  <a:srgbClr val="000000"/>
                </a:solidFill>
                <a:latin typeface="ＭＳ Ｐ明朝" pitchFamily="18" charset="-128"/>
                <a:ea typeface="ＭＳ Ｐ明朝" pitchFamily="18" charset="-128"/>
              </a:rPr>
              <a:t>億円）、電気機器（</a:t>
            </a:r>
            <a:r>
              <a:rPr lang="en-US" altLang="ja-JP" sz="800">
                <a:solidFill>
                  <a:srgbClr val="000000"/>
                </a:solidFill>
                <a:latin typeface="ＭＳ Ｐ明朝" pitchFamily="18" charset="-128"/>
                <a:ea typeface="ＭＳ Ｐ明朝" pitchFamily="18" charset="-128"/>
              </a:rPr>
              <a:t>3,112</a:t>
            </a:r>
            <a:r>
              <a:rPr lang="ja-JP" altLang="en-US" sz="800">
                <a:solidFill>
                  <a:srgbClr val="000000"/>
                </a:solidFill>
                <a:latin typeface="ＭＳ Ｐ明朝" pitchFamily="18" charset="-128"/>
                <a:ea typeface="ＭＳ Ｐ明朝" pitchFamily="18" charset="-128"/>
              </a:rPr>
              <a:t>億円）、情報通信機械（</a:t>
            </a:r>
            <a:r>
              <a:rPr lang="en-US" altLang="ja-JP" sz="800">
                <a:solidFill>
                  <a:srgbClr val="000000"/>
                </a:solidFill>
                <a:latin typeface="ＭＳ Ｐ明朝" pitchFamily="18" charset="-128"/>
                <a:ea typeface="ＭＳ Ｐ明朝" pitchFamily="18" charset="-128"/>
              </a:rPr>
              <a:t>82</a:t>
            </a:r>
            <a:r>
              <a:rPr lang="ja-JP" altLang="en-US" sz="800">
                <a:solidFill>
                  <a:srgbClr val="000000"/>
                </a:solidFill>
                <a:latin typeface="ＭＳ Ｐ明朝" pitchFamily="18" charset="-128"/>
                <a:ea typeface="ＭＳ Ｐ明朝" pitchFamily="18" charset="-128"/>
              </a:rPr>
              <a:t>億円）の合計。</a:t>
            </a:r>
            <a:endParaRPr lang="en-US" altLang="ja-JP" sz="800">
              <a:solidFill>
                <a:srgbClr val="000000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42863" y="136525"/>
            <a:ext cx="2681287" cy="108743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生活必需品から</a:t>
            </a:r>
            <a:endParaRPr lang="en-US" altLang="ja-JP" sz="2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航空機部品まで</a:t>
            </a:r>
            <a:endParaRPr lang="en-US" altLang="ja-JP" sz="2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幅広く集積している</a:t>
            </a:r>
            <a:endParaRPr lang="en-US" altLang="ja-JP" sz="2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6659563" y="2530475"/>
            <a:ext cx="1816100" cy="682625"/>
          </a:xfrm>
          <a:prstGeom prst="rect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ja-JP" altLang="en-US" sz="1050" u="sng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ﾌﾟﾗｽﾁｯｸ製品　</a:t>
            </a:r>
            <a:r>
              <a:rPr lang="en-US" altLang="ja-JP" sz="1050" u="sng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8.6</a:t>
            </a:r>
            <a:r>
              <a:rPr lang="ja-JP" altLang="en-US" sz="1050" u="sng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％</a:t>
            </a:r>
            <a:endParaRPr lang="en-US" altLang="ja-JP" sz="1050" u="sng" dirty="0">
              <a:solidFill>
                <a:schemeClr val="tx1"/>
              </a:solidFill>
              <a:latin typeface="ＭＳ Ｐゴシック" panose="020B0600070205080204" pitchFamily="50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ja-JP" altLang="en-US" sz="900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４３９８億円</a:t>
            </a:r>
            <a:endParaRPr lang="en-US" altLang="ja-JP" sz="900" dirty="0">
              <a:solidFill>
                <a:schemeClr val="tx1"/>
              </a:solidFill>
              <a:latin typeface="ＭＳ Ｐゴシック" panose="020B060007020508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ja-JP" altLang="en-US" sz="900" dirty="0">
                <a:solidFill>
                  <a:schemeClr val="tx1"/>
                </a:solidFill>
                <a:latin typeface="ＭＳ Ｐ明朝" pitchFamily="18" charset="-128"/>
                <a:ea typeface="ＭＳ Ｐ明朝" pitchFamily="18" charset="-128"/>
              </a:rPr>
              <a:t>　自動車部品、工業用ﾌﾟﾗｽﾁｯｸ、</a:t>
            </a:r>
            <a:endParaRPr lang="en-US" altLang="ja-JP" sz="900" dirty="0">
              <a:solidFill>
                <a:schemeClr val="tx1"/>
              </a:solidFill>
              <a:latin typeface="ＭＳ Ｐ明朝" pitchFamily="18" charset="-128"/>
              <a:ea typeface="ＭＳ Ｐ明朝" pitchFamily="18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ja-JP" altLang="en-US" sz="900" dirty="0">
                <a:solidFill>
                  <a:schemeClr val="tx1"/>
                </a:solidFill>
                <a:latin typeface="ＭＳ Ｐ明朝" pitchFamily="18" charset="-128"/>
                <a:ea typeface="ＭＳ Ｐ明朝" pitchFamily="18" charset="-128"/>
              </a:rPr>
              <a:t>　ﾌﾟﾗｽﾁｯｸﾌｨﾙﾑなど</a:t>
            </a:r>
          </a:p>
        </p:txBody>
      </p:sp>
      <p:sp>
        <p:nvSpPr>
          <p:cNvPr id="46" name="正方形/長方形 45"/>
          <p:cNvSpPr/>
          <p:nvPr/>
        </p:nvSpPr>
        <p:spPr>
          <a:xfrm>
            <a:off x="4470400" y="6408738"/>
            <a:ext cx="933450" cy="419100"/>
          </a:xfrm>
          <a:prstGeom prst="rect">
            <a:avLst/>
          </a:prstGeom>
          <a:solidFill>
            <a:schemeClr val="bg1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ja-JP" altLang="en-US" sz="1050" u="sng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化学　</a:t>
            </a:r>
            <a:r>
              <a:rPr lang="en-US" altLang="ja-JP" sz="1050" u="sng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5.5</a:t>
            </a:r>
            <a:r>
              <a:rPr lang="ja-JP" altLang="en-US" sz="1050" u="sng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％</a:t>
            </a:r>
            <a:endParaRPr lang="en-US" altLang="ja-JP" sz="1050" u="sng" dirty="0">
              <a:solidFill>
                <a:schemeClr val="tx1"/>
              </a:solidFill>
              <a:latin typeface="ＭＳ Ｐゴシック" panose="020B060007020508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ja-JP" altLang="en-US" sz="900" dirty="0">
                <a:solidFill>
                  <a:schemeClr val="tx1"/>
                </a:solidFill>
              </a:rPr>
              <a:t>　</a:t>
            </a:r>
            <a:r>
              <a:rPr lang="ja-JP" altLang="en-US" sz="900" dirty="0">
                <a:solidFill>
                  <a:schemeClr val="tx1"/>
                </a:solidFill>
                <a:latin typeface="ＭＳ Ｐ明朝" pitchFamily="18" charset="-128"/>
                <a:ea typeface="ＭＳ Ｐ明朝" pitchFamily="18" charset="-128"/>
              </a:rPr>
              <a:t>主に医薬品</a:t>
            </a:r>
          </a:p>
        </p:txBody>
      </p:sp>
      <p:sp>
        <p:nvSpPr>
          <p:cNvPr id="41" name="正方形/長方形 40"/>
          <p:cNvSpPr/>
          <p:nvPr/>
        </p:nvSpPr>
        <p:spPr>
          <a:xfrm>
            <a:off x="7215188" y="4149725"/>
            <a:ext cx="1533525" cy="660400"/>
          </a:xfrm>
          <a:prstGeom prst="rect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ja-JP" altLang="en-US" sz="1050" u="sng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金属製品　</a:t>
            </a:r>
            <a:r>
              <a:rPr lang="en-US" altLang="ja-JP" sz="1050" u="sng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8.7</a:t>
            </a:r>
            <a:r>
              <a:rPr lang="ja-JP" altLang="en-US" sz="1050" u="sng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％</a:t>
            </a:r>
            <a:endParaRPr lang="en-US" altLang="ja-JP" sz="1050" u="sng" dirty="0">
              <a:solidFill>
                <a:schemeClr val="tx1"/>
              </a:solidFill>
              <a:latin typeface="ＭＳ Ｐゴシック" panose="020B0600070205080204" pitchFamily="50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ja-JP" altLang="en-US" sz="900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４４３４億円</a:t>
            </a:r>
            <a:endParaRPr lang="en-US" altLang="ja-JP" sz="900" dirty="0">
              <a:solidFill>
                <a:schemeClr val="tx1"/>
              </a:solidFill>
              <a:latin typeface="ＭＳ Ｐゴシック" panose="020B060007020508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dirty="0">
                <a:solidFill>
                  <a:schemeClr val="tx1"/>
                </a:solidFill>
              </a:rPr>
              <a:t>　</a:t>
            </a:r>
            <a:r>
              <a:rPr lang="ja-JP" altLang="en-US" sz="900" dirty="0">
                <a:solidFill>
                  <a:schemeClr val="tx1"/>
                </a:solidFill>
                <a:latin typeface="ＭＳ Ｐ明朝" pitchFamily="18" charset="-128"/>
                <a:ea typeface="ＭＳ Ｐ明朝" pitchFamily="18" charset="-128"/>
              </a:rPr>
              <a:t>ボルト、ナット、刃物</a:t>
            </a:r>
            <a:endParaRPr lang="en-US" altLang="ja-JP" sz="900" dirty="0">
              <a:solidFill>
                <a:schemeClr val="tx1"/>
              </a:solidFill>
              <a:latin typeface="ＭＳ Ｐ明朝" pitchFamily="18" charset="-128"/>
              <a:ea typeface="ＭＳ Ｐ明朝" pitchFamily="18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dirty="0">
                <a:solidFill>
                  <a:schemeClr val="tx1"/>
                </a:solidFill>
                <a:latin typeface="ＭＳ Ｐ明朝" pitchFamily="18" charset="-128"/>
                <a:ea typeface="ＭＳ Ｐ明朝" pitchFamily="18" charset="-128"/>
              </a:rPr>
              <a:t>　（包丁、理髪用刃物）</a:t>
            </a:r>
            <a:r>
              <a:rPr lang="ja-JP" altLang="en-US" sz="900" i="1" dirty="0">
                <a:solidFill>
                  <a:schemeClr val="tx1"/>
                </a:solidFill>
                <a:latin typeface="ＭＳ Ｐ明朝" pitchFamily="18" charset="-128"/>
                <a:ea typeface="ＭＳ Ｐ明朝" pitchFamily="18" charset="-128"/>
              </a:rPr>
              <a:t>　</a:t>
            </a:r>
            <a:r>
              <a:rPr lang="ja-JP" altLang="en-US" sz="900" dirty="0">
                <a:solidFill>
                  <a:schemeClr val="tx1"/>
                </a:solidFill>
                <a:latin typeface="ＭＳ Ｐ明朝" pitchFamily="18" charset="-128"/>
                <a:ea typeface="ＭＳ Ｐ明朝" pitchFamily="18" charset="-128"/>
              </a:rPr>
              <a:t>など</a:t>
            </a:r>
            <a:endParaRPr lang="en-US" altLang="ja-JP" sz="900" dirty="0">
              <a:solidFill>
                <a:schemeClr val="tx1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5618163" y="6215063"/>
            <a:ext cx="1147762" cy="527050"/>
          </a:xfrm>
          <a:prstGeom prst="rect">
            <a:avLst/>
          </a:prstGeom>
          <a:solidFill>
            <a:schemeClr val="bg1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ja-JP" altLang="en-US" sz="1050" u="sng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食料品　</a:t>
            </a:r>
            <a:r>
              <a:rPr lang="en-US" altLang="ja-JP" sz="1050" u="sng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6.4</a:t>
            </a:r>
            <a:r>
              <a:rPr lang="ja-JP" altLang="en-US" sz="1050" u="sng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％</a:t>
            </a:r>
            <a:endParaRPr lang="en-US" altLang="ja-JP" sz="1050" u="sng" dirty="0">
              <a:solidFill>
                <a:schemeClr val="tx1"/>
              </a:solidFill>
              <a:latin typeface="ＭＳ Ｐゴシック" panose="020B060007020508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ja-JP" altLang="en-US" sz="900" dirty="0">
                <a:solidFill>
                  <a:schemeClr val="tx1"/>
                </a:solidFill>
              </a:rPr>
              <a:t>　</a:t>
            </a:r>
            <a:r>
              <a:rPr lang="ja-JP" altLang="en-US" sz="900" dirty="0">
                <a:solidFill>
                  <a:schemeClr val="tx1"/>
                </a:solidFill>
                <a:latin typeface="ＭＳ Ｐ明朝" pitchFamily="18" charset="-128"/>
                <a:ea typeface="ＭＳ Ｐ明朝" pitchFamily="18" charset="-128"/>
              </a:rPr>
              <a:t>肉、乳製品、菓子、</a:t>
            </a:r>
            <a:endParaRPr lang="en-US" altLang="ja-JP" sz="900" dirty="0">
              <a:solidFill>
                <a:schemeClr val="tx1"/>
              </a:solidFill>
              <a:latin typeface="ＭＳ Ｐ明朝" pitchFamily="18" charset="-128"/>
              <a:ea typeface="ＭＳ Ｐ明朝" pitchFamily="18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ja-JP" altLang="en-US" sz="900" dirty="0">
                <a:solidFill>
                  <a:schemeClr val="tx1"/>
                </a:solidFill>
                <a:latin typeface="ＭＳ Ｐ明朝" pitchFamily="18" charset="-128"/>
                <a:ea typeface="ＭＳ Ｐ明朝" pitchFamily="18" charset="-128"/>
              </a:rPr>
              <a:t>　栄養補助食品など</a:t>
            </a:r>
          </a:p>
        </p:txBody>
      </p:sp>
      <p:sp>
        <p:nvSpPr>
          <p:cNvPr id="33" name="正方形/長方形 32"/>
          <p:cNvSpPr/>
          <p:nvPr/>
        </p:nvSpPr>
        <p:spPr>
          <a:xfrm>
            <a:off x="44450" y="4171950"/>
            <a:ext cx="1536700" cy="577850"/>
          </a:xfrm>
          <a:prstGeom prst="rect">
            <a:avLst/>
          </a:prstGeom>
          <a:solidFill>
            <a:schemeClr val="bg1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ja-JP" altLang="en-US" sz="1050" u="sng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繊維・衣服　</a:t>
            </a:r>
            <a:r>
              <a:rPr lang="en-US" altLang="ja-JP" sz="1050" u="sng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2.8</a:t>
            </a:r>
            <a:r>
              <a:rPr lang="ja-JP" altLang="en-US" sz="1050" u="sng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％</a:t>
            </a:r>
            <a:endParaRPr lang="en-US" altLang="ja-JP" sz="1050" u="sng" dirty="0">
              <a:solidFill>
                <a:schemeClr val="tx1"/>
              </a:solidFill>
              <a:latin typeface="ＭＳ Ｐゴシック" panose="020B060007020508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ja-JP" altLang="en-US" sz="900" dirty="0">
                <a:solidFill>
                  <a:schemeClr val="tx1"/>
                </a:solidFill>
              </a:rPr>
              <a:t>　</a:t>
            </a:r>
            <a:r>
              <a:rPr lang="ja-JP" altLang="en-US" sz="900" dirty="0">
                <a:solidFill>
                  <a:schemeClr val="tx1"/>
                </a:solidFill>
                <a:latin typeface="ＭＳ Ｐ明朝" pitchFamily="18" charset="-128"/>
                <a:ea typeface="ＭＳ Ｐ明朝" pitchFamily="18" charset="-128"/>
              </a:rPr>
              <a:t>衣服（外衣・ｼｬﾂなど）、</a:t>
            </a:r>
            <a:endParaRPr lang="en-US" altLang="ja-JP" sz="900" dirty="0">
              <a:solidFill>
                <a:schemeClr val="tx1"/>
              </a:solidFill>
              <a:latin typeface="ＭＳ Ｐ明朝" pitchFamily="18" charset="-128"/>
              <a:ea typeface="ＭＳ Ｐ明朝" pitchFamily="18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ja-JP" altLang="en-US" sz="900" dirty="0">
                <a:solidFill>
                  <a:schemeClr val="tx1"/>
                </a:solidFill>
                <a:latin typeface="ＭＳ Ｐ明朝" pitchFamily="18" charset="-128"/>
                <a:ea typeface="ＭＳ Ｐ明朝" pitchFamily="18" charset="-128"/>
              </a:rPr>
              <a:t>　ﾌｪﾙﾄ、毛織物など</a:t>
            </a:r>
          </a:p>
        </p:txBody>
      </p:sp>
      <p:sp>
        <p:nvSpPr>
          <p:cNvPr id="49" name="正方形/長方形 48"/>
          <p:cNvSpPr/>
          <p:nvPr/>
        </p:nvSpPr>
        <p:spPr>
          <a:xfrm>
            <a:off x="363538" y="3770313"/>
            <a:ext cx="882650" cy="215900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ja-JP" altLang="en-US" sz="1050" u="sng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その他　</a:t>
            </a:r>
            <a:r>
              <a:rPr lang="en-US" altLang="ja-JP" sz="1050" u="sng">
                <a:solidFill>
                  <a:schemeClr val="tx1"/>
                </a:solidFill>
                <a:latin typeface="ＭＳ Ｐゴシック" panose="020B0600070205080204" pitchFamily="50" charset="-128"/>
              </a:rPr>
              <a:t>7.2</a:t>
            </a:r>
            <a:r>
              <a:rPr lang="ja-JP" altLang="en-US" sz="1050" u="sng">
                <a:solidFill>
                  <a:schemeClr val="tx1"/>
                </a:solidFill>
                <a:latin typeface="ＭＳ Ｐゴシック" panose="020B0600070205080204" pitchFamily="50" charset="-128"/>
              </a:rPr>
              <a:t>％</a:t>
            </a:r>
            <a:r>
              <a:rPr lang="ja-JP" altLang="en-US" sz="1050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　　</a:t>
            </a:r>
          </a:p>
        </p:txBody>
      </p:sp>
      <p:cxnSp>
        <p:nvCxnSpPr>
          <p:cNvPr id="55" name="直線コネクタ 54"/>
          <p:cNvCxnSpPr>
            <a:stCxn id="49" idx="3"/>
          </p:cNvCxnSpPr>
          <p:nvPr/>
        </p:nvCxnSpPr>
        <p:spPr>
          <a:xfrm>
            <a:off x="1246188" y="3878263"/>
            <a:ext cx="485775" cy="155575"/>
          </a:xfrm>
          <a:prstGeom prst="line">
            <a:avLst/>
          </a:prstGeom>
          <a:ln w="12700" cap="rnd">
            <a:solidFill>
              <a:schemeClr val="tx1"/>
            </a:solidFill>
            <a:tailEnd type="oval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 flipV="1">
            <a:off x="1973263" y="5465763"/>
            <a:ext cx="477837" cy="258762"/>
          </a:xfrm>
          <a:prstGeom prst="line">
            <a:avLst/>
          </a:prstGeom>
          <a:ln w="12700" cap="rnd">
            <a:solidFill>
              <a:schemeClr val="tx1"/>
            </a:solidFill>
            <a:tailEnd type="oval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/>
          <p:cNvCxnSpPr/>
          <p:nvPr/>
        </p:nvCxnSpPr>
        <p:spPr>
          <a:xfrm>
            <a:off x="1519238" y="4749800"/>
            <a:ext cx="595312" cy="285750"/>
          </a:xfrm>
          <a:prstGeom prst="line">
            <a:avLst/>
          </a:prstGeom>
          <a:ln w="12700" cap="rnd">
            <a:solidFill>
              <a:schemeClr val="tx1"/>
            </a:solidFill>
            <a:tailEnd type="oval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/>
          <p:nvPr/>
        </p:nvCxnSpPr>
        <p:spPr>
          <a:xfrm flipV="1">
            <a:off x="2654300" y="5799138"/>
            <a:ext cx="295275" cy="266700"/>
          </a:xfrm>
          <a:prstGeom prst="line">
            <a:avLst/>
          </a:prstGeom>
          <a:ln w="12700" cap="rnd">
            <a:solidFill>
              <a:schemeClr val="tx1"/>
            </a:solidFill>
            <a:tailEnd type="oval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/>
        </p:nvCxnSpPr>
        <p:spPr>
          <a:xfrm flipH="1" flipV="1">
            <a:off x="6784975" y="4295775"/>
            <a:ext cx="430213" cy="165100"/>
          </a:xfrm>
          <a:prstGeom prst="line">
            <a:avLst/>
          </a:prstGeom>
          <a:ln w="12700" cap="rnd">
            <a:solidFill>
              <a:schemeClr val="tx1"/>
            </a:solidFill>
            <a:tailEnd type="oval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/>
          <p:cNvCxnSpPr/>
          <p:nvPr/>
        </p:nvCxnSpPr>
        <p:spPr>
          <a:xfrm flipH="1" flipV="1">
            <a:off x="4478338" y="6119813"/>
            <a:ext cx="228600" cy="288925"/>
          </a:xfrm>
          <a:prstGeom prst="line">
            <a:avLst/>
          </a:prstGeom>
          <a:ln w="12700" cap="rnd">
            <a:solidFill>
              <a:schemeClr val="tx1"/>
            </a:solidFill>
            <a:tailEnd type="oval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/>
          <p:cNvCxnSpPr/>
          <p:nvPr/>
        </p:nvCxnSpPr>
        <p:spPr>
          <a:xfrm flipH="1" flipV="1">
            <a:off x="5435600" y="5915025"/>
            <a:ext cx="338138" cy="295275"/>
          </a:xfrm>
          <a:prstGeom prst="line">
            <a:avLst/>
          </a:prstGeom>
          <a:ln w="12700" cap="rnd">
            <a:solidFill>
              <a:schemeClr val="tx1"/>
            </a:solidFill>
            <a:tailEnd type="oval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/>
          <p:cNvCxnSpPr/>
          <p:nvPr/>
        </p:nvCxnSpPr>
        <p:spPr>
          <a:xfrm flipH="1" flipV="1">
            <a:off x="6361113" y="5373688"/>
            <a:ext cx="731837" cy="350837"/>
          </a:xfrm>
          <a:prstGeom prst="line">
            <a:avLst/>
          </a:prstGeom>
          <a:ln w="12700" cap="rnd">
            <a:solidFill>
              <a:schemeClr val="tx1"/>
            </a:solidFill>
            <a:tailEnd type="oval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コネクタ 86"/>
          <p:cNvCxnSpPr/>
          <p:nvPr/>
        </p:nvCxnSpPr>
        <p:spPr>
          <a:xfrm flipV="1">
            <a:off x="3581400" y="6170613"/>
            <a:ext cx="0" cy="307975"/>
          </a:xfrm>
          <a:prstGeom prst="line">
            <a:avLst/>
          </a:prstGeom>
          <a:ln w="12700" cap="rnd">
            <a:solidFill>
              <a:schemeClr val="tx1"/>
            </a:solidFill>
            <a:tailEnd type="oval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円形吹き出し 99"/>
          <p:cNvSpPr/>
          <p:nvPr/>
        </p:nvSpPr>
        <p:spPr>
          <a:xfrm>
            <a:off x="7759700" y="3429000"/>
            <a:ext cx="1133475" cy="495300"/>
          </a:xfrm>
          <a:prstGeom prst="wedgeEllipseCallout">
            <a:avLst>
              <a:gd name="adj1" fmla="val -5184"/>
              <a:gd name="adj2" fmla="val 93602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ja-JP" altLang="en-US" sz="1100" dirty="0"/>
              <a:t>「匠の技」</a:t>
            </a:r>
            <a:endParaRPr lang="en-US" altLang="ja-JP" sz="11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ja-JP" altLang="en-US" sz="1100" dirty="0"/>
              <a:t>関の刃物</a:t>
            </a:r>
          </a:p>
        </p:txBody>
      </p:sp>
      <p:sp>
        <p:nvSpPr>
          <p:cNvPr id="101" name="円形吹き出し 100"/>
          <p:cNvSpPr/>
          <p:nvPr/>
        </p:nvSpPr>
        <p:spPr>
          <a:xfrm>
            <a:off x="7740650" y="5084763"/>
            <a:ext cx="1079500" cy="487362"/>
          </a:xfrm>
          <a:prstGeom prst="wedgeEllipseCallout">
            <a:avLst>
              <a:gd name="adj1" fmla="val -56272"/>
              <a:gd name="adj2" fmla="val 74863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ja-JP" altLang="en-US" sz="1100" dirty="0"/>
              <a:t>「匠の技」</a:t>
            </a:r>
            <a:endParaRPr lang="en-US" altLang="ja-JP" sz="11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ja-JP" altLang="en-US" sz="1100" dirty="0"/>
              <a:t>美濃焼</a:t>
            </a:r>
            <a:endParaRPr lang="en-US" altLang="ja-JP" sz="1100" dirty="0"/>
          </a:p>
        </p:txBody>
      </p:sp>
      <p:cxnSp>
        <p:nvCxnSpPr>
          <p:cNvPr id="122" name="直線コネクタ 121"/>
          <p:cNvCxnSpPr/>
          <p:nvPr/>
        </p:nvCxnSpPr>
        <p:spPr>
          <a:xfrm>
            <a:off x="1846263" y="2338388"/>
            <a:ext cx="746125" cy="384175"/>
          </a:xfrm>
          <a:prstGeom prst="line">
            <a:avLst/>
          </a:prstGeom>
          <a:ln>
            <a:solidFill>
              <a:schemeClr val="tx1"/>
            </a:solidFill>
            <a:tailEnd type="oval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テキスト ボックス 75"/>
          <p:cNvSpPr txBox="1"/>
          <p:nvPr/>
        </p:nvSpPr>
        <p:spPr bwMode="auto">
          <a:xfrm>
            <a:off x="5435600" y="1547813"/>
            <a:ext cx="1849438" cy="79375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8000" tIns="18000" rIns="18000" bIns="18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ja-JP" altLang="en-US" sz="1200" u="sng" dirty="0">
                <a:latin typeface="ＭＳ Ｐゴシック" panose="020B0600070205080204" pitchFamily="50" charset="-128"/>
              </a:rPr>
              <a:t>電気機械　</a:t>
            </a:r>
            <a:r>
              <a:rPr lang="en-US" altLang="ja-JP" sz="1200" u="sng" dirty="0">
                <a:latin typeface="ＭＳ Ｐゴシック" panose="020B0600070205080204" pitchFamily="50" charset="-128"/>
              </a:rPr>
              <a:t>9.3%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ja-JP" sz="3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ja-JP" altLang="en-US" sz="1000" dirty="0">
                <a:latin typeface="ＭＳ Ｐゴシック" panose="020B0600070205080204" pitchFamily="50" charset="-128"/>
              </a:rPr>
              <a:t>４７４９億円</a:t>
            </a:r>
            <a:endParaRPr lang="en-US" altLang="ja-JP" sz="1000" dirty="0">
              <a:latin typeface="ＭＳ Ｐゴシック" panose="020B0600070205080204" pitchFamily="50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ja-JP" sz="400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ja-JP" altLang="en-US" sz="900" dirty="0">
                <a:latin typeface="ＭＳ Ｐ明朝" pitchFamily="18" charset="-128"/>
                <a:ea typeface="ＭＳ Ｐ明朝" pitchFamily="18" charset="-128"/>
              </a:rPr>
              <a:t>　　空調住宅関係、エンジン電装品、</a:t>
            </a:r>
            <a:endParaRPr lang="en-US" altLang="ja-JP" sz="900" dirty="0">
              <a:latin typeface="ＭＳ Ｐ明朝" pitchFamily="18" charset="-128"/>
              <a:ea typeface="ＭＳ Ｐ明朝" pitchFamily="18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ja-JP" altLang="en-US" sz="900" dirty="0">
                <a:latin typeface="ＭＳ Ｐ明朝" pitchFamily="18" charset="-128"/>
                <a:ea typeface="ＭＳ Ｐ明朝" pitchFamily="18" charset="-128"/>
              </a:rPr>
              <a:t>　　プリント回路など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ja-JP" altLang="en-US" sz="900" dirty="0">
                <a:latin typeface="ＭＳ Ｐ明朝" pitchFamily="18" charset="-128"/>
                <a:ea typeface="ＭＳ Ｐ明朝" pitchFamily="18" charset="-128"/>
              </a:rPr>
              <a:t>　</a:t>
            </a:r>
            <a:endParaRPr lang="en-US" altLang="ja-JP" sz="9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ja-JP" altLang="en-US" sz="900" dirty="0"/>
          </a:p>
        </p:txBody>
      </p:sp>
      <p:sp>
        <p:nvSpPr>
          <p:cNvPr id="79" name="テキスト ボックス 78"/>
          <p:cNvSpPr txBox="1"/>
          <p:nvPr/>
        </p:nvSpPr>
        <p:spPr bwMode="auto">
          <a:xfrm>
            <a:off x="395288" y="1700213"/>
            <a:ext cx="2222500" cy="111601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8000" tIns="18000" rIns="18000" bIns="18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ja-JP" sz="1400" u="sng" dirty="0">
              <a:latin typeface="ＭＳ Ｐゴシック" panose="020B0600070205080204" pitchFamily="50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ja-JP" altLang="en-US" sz="1400" u="sng" dirty="0">
                <a:latin typeface="ＭＳ Ｐゴシック" panose="020B0600070205080204" pitchFamily="50" charset="-128"/>
              </a:rPr>
              <a:t>輸送用機械　</a:t>
            </a:r>
            <a:r>
              <a:rPr lang="en-US" altLang="ja-JP" sz="1400" u="sng" dirty="0">
                <a:latin typeface="ＭＳ Ｐゴシック" panose="020B0600070205080204" pitchFamily="50" charset="-128"/>
              </a:rPr>
              <a:t>17.6%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ja-JP" sz="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ja-JP" altLang="en-US" sz="1100" dirty="0">
                <a:latin typeface="ＭＳ Ｐゴシック" panose="020B0600070205080204" pitchFamily="50" charset="-128"/>
              </a:rPr>
              <a:t>８９７９億円</a:t>
            </a:r>
            <a:endParaRPr lang="en-US" altLang="ja-JP" sz="1100" dirty="0">
              <a:latin typeface="ＭＳ Ｐゴシック" panose="020B0600070205080204" pitchFamily="50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ja-JP" sz="500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ja-JP" altLang="en-US" sz="1000" dirty="0">
                <a:latin typeface="ＭＳ Ｐ明朝" pitchFamily="18" charset="-128"/>
                <a:ea typeface="ＭＳ Ｐ明朝" pitchFamily="18" charset="-128"/>
              </a:rPr>
              <a:t>　</a:t>
            </a:r>
            <a:r>
              <a:rPr lang="ja-JP" altLang="en-US" sz="1050" dirty="0">
                <a:latin typeface="ＭＳ Ｐ明朝" pitchFamily="18" charset="-128"/>
                <a:ea typeface="ＭＳ Ｐ明朝" pitchFamily="18" charset="-128"/>
              </a:rPr>
              <a:t>各種自動車部品、航空機部品など</a:t>
            </a:r>
            <a:endParaRPr lang="en-US" altLang="ja-JP" sz="1050" dirty="0"/>
          </a:p>
        </p:txBody>
      </p:sp>
      <p:sp>
        <p:nvSpPr>
          <p:cNvPr id="82" name="テキスト ボックス 81"/>
          <p:cNvSpPr txBox="1"/>
          <p:nvPr/>
        </p:nvSpPr>
        <p:spPr bwMode="auto">
          <a:xfrm>
            <a:off x="2962275" y="654050"/>
            <a:ext cx="2454275" cy="83026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8000" tIns="18000" rIns="18000" bIns="18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ja-JP" altLang="en-US" sz="1200" u="sng" dirty="0">
                <a:latin typeface="ＭＳ Ｐゴシック" panose="020B0600070205080204" pitchFamily="50" charset="-128"/>
              </a:rPr>
              <a:t>一般機械　</a:t>
            </a:r>
            <a:r>
              <a:rPr lang="en-US" altLang="ja-JP" sz="1200" u="sng" dirty="0">
                <a:latin typeface="ＭＳ Ｐゴシック" panose="020B0600070205080204" pitchFamily="50" charset="-128"/>
              </a:rPr>
              <a:t>14.7%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ja-JP" sz="3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ja-JP" altLang="en-US" sz="1000" dirty="0">
                <a:latin typeface="ＭＳ Ｐゴシック" panose="020B0600070205080204" pitchFamily="50" charset="-128"/>
              </a:rPr>
              <a:t>７４７５億円</a:t>
            </a:r>
            <a:endParaRPr lang="en-US" altLang="ja-JP" sz="1000" dirty="0">
              <a:latin typeface="ＭＳ Ｐゴシック" panose="020B0600070205080204" pitchFamily="50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ja-JP" sz="400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ja-JP" altLang="en-US" sz="900" dirty="0">
                <a:latin typeface="ＭＳ Ｐ明朝" pitchFamily="18" charset="-128"/>
                <a:ea typeface="ＭＳ Ｐ明朝" pitchFamily="18" charset="-128"/>
              </a:rPr>
              <a:t>　</a:t>
            </a:r>
            <a:r>
              <a:rPr lang="ja-JP" altLang="en-US" sz="1000" dirty="0">
                <a:latin typeface="ＭＳ Ｐ明朝" pitchFamily="18" charset="-128"/>
                <a:ea typeface="ＭＳ Ｐ明朝" pitchFamily="18" charset="-128"/>
              </a:rPr>
              <a:t>工作機械、油圧機器、金型、事務機器、</a:t>
            </a:r>
            <a:endParaRPr lang="en-US" altLang="ja-JP" sz="1000" dirty="0">
              <a:latin typeface="ＭＳ Ｐ明朝" pitchFamily="18" charset="-128"/>
              <a:ea typeface="ＭＳ Ｐ明朝" pitchFamily="18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ja-JP" altLang="en-US" sz="1000" dirty="0">
                <a:latin typeface="ＭＳ Ｐ明朝" pitchFamily="18" charset="-128"/>
                <a:ea typeface="ＭＳ Ｐ明朝" pitchFamily="18" charset="-128"/>
              </a:rPr>
              <a:t>　油圧シリンダ、給排水用バルブコック</a:t>
            </a:r>
            <a:r>
              <a:rPr lang="ja-JP" altLang="en-US" sz="1000" i="1" dirty="0">
                <a:latin typeface="ＭＳ Ｐ明朝" pitchFamily="18" charset="-128"/>
                <a:ea typeface="ＭＳ Ｐ明朝" pitchFamily="18" charset="-128"/>
              </a:rPr>
              <a:t>　</a:t>
            </a:r>
            <a:r>
              <a:rPr lang="ja-JP" altLang="en-US" sz="1000" dirty="0">
                <a:latin typeface="ＭＳ Ｐ明朝" pitchFamily="18" charset="-128"/>
                <a:ea typeface="ＭＳ Ｐ明朝" pitchFamily="18" charset="-128"/>
              </a:rPr>
              <a:t>など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ja-JP" altLang="en-US" sz="1000" dirty="0">
                <a:latin typeface="ＭＳ Ｐ明朝" pitchFamily="18" charset="-128"/>
                <a:ea typeface="ＭＳ Ｐ明朝" pitchFamily="18" charset="-128"/>
              </a:rPr>
              <a:t>　</a:t>
            </a:r>
            <a:endParaRPr lang="en-US" altLang="ja-JP" sz="10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ja-JP" altLang="en-US" sz="900" dirty="0"/>
          </a:p>
        </p:txBody>
      </p:sp>
      <p:sp>
        <p:nvSpPr>
          <p:cNvPr id="28698" name="テキスト ボックス 1"/>
          <p:cNvSpPr txBox="1">
            <a:spLocks noChangeArrowheads="1"/>
          </p:cNvSpPr>
          <p:nvPr/>
        </p:nvSpPr>
        <p:spPr bwMode="auto">
          <a:xfrm>
            <a:off x="3592513" y="3068638"/>
            <a:ext cx="148113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200">
                <a:latin typeface="ＭＳ Ｐゴシック" charset="-128"/>
              </a:rPr>
              <a:t>平成２６年</a:t>
            </a:r>
            <a:endParaRPr lang="en-US" altLang="ja-JP" sz="1200">
              <a:latin typeface="ＭＳ Ｐゴシック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200">
                <a:latin typeface="ＭＳ Ｐゴシック" charset="-128"/>
              </a:rPr>
              <a:t>  製造品出荷額等合計</a:t>
            </a:r>
            <a:endParaRPr lang="en-US" altLang="ja-JP" sz="1200">
              <a:latin typeface="ＭＳ Ｐゴシック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1200">
              <a:latin typeface="ＭＳ Ｐゴシック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200">
                <a:latin typeface="ＭＳ Ｐゴシック" charset="-128"/>
              </a:rPr>
              <a:t>  ５兆１０１２億円</a:t>
            </a:r>
            <a:endParaRPr lang="en-US" altLang="ja-JP" sz="1200">
              <a:latin typeface="ＭＳ Ｐゴシック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900">
              <a:latin typeface="ＭＳ Ｐゴシック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900">
                <a:latin typeface="ＭＳ Ｐゴシック" charset="-128"/>
              </a:rPr>
              <a:t>平成</a:t>
            </a:r>
            <a:r>
              <a:rPr lang="en-US" altLang="ja-JP" sz="900">
                <a:latin typeface="ＭＳ Ｐゴシック" charset="-128"/>
              </a:rPr>
              <a:t>26</a:t>
            </a:r>
            <a:r>
              <a:rPr lang="ja-JP" altLang="en-US" sz="900">
                <a:latin typeface="ＭＳ Ｐゴシック" charset="-128"/>
              </a:rPr>
              <a:t>年工業統計調査結果</a:t>
            </a:r>
            <a:endParaRPr lang="en-US" altLang="ja-JP" sz="900">
              <a:latin typeface="ＭＳ Ｐゴシック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900">
                <a:latin typeface="ＭＳ Ｐゴシック" charset="-128"/>
              </a:rPr>
              <a:t>確報</a:t>
            </a:r>
          </a:p>
        </p:txBody>
      </p:sp>
      <p:sp>
        <p:nvSpPr>
          <p:cNvPr id="59" name="正方形/長方形 58"/>
          <p:cNvSpPr/>
          <p:nvPr/>
        </p:nvSpPr>
        <p:spPr>
          <a:xfrm>
            <a:off x="125413" y="5502275"/>
            <a:ext cx="1847850" cy="585788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ja-JP" altLang="en-US" sz="1050" u="sng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木材・家具等　</a:t>
            </a:r>
            <a:r>
              <a:rPr lang="en-US" altLang="ja-JP" sz="1050" u="sng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3.8</a:t>
            </a:r>
            <a:r>
              <a:rPr lang="ja-JP" altLang="en-US" sz="1050" u="sng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％</a:t>
            </a:r>
            <a:endParaRPr lang="en-US" altLang="ja-JP" sz="1050" u="sng" dirty="0">
              <a:solidFill>
                <a:schemeClr val="tx1"/>
              </a:solidFill>
              <a:latin typeface="ＭＳ Ｐゴシック" panose="020B060007020508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ja-JP" altLang="en-US" sz="900" dirty="0">
                <a:solidFill>
                  <a:schemeClr val="tx1"/>
                </a:solidFill>
                <a:latin typeface="ＭＳ Ｐ明朝" pitchFamily="18" charset="-128"/>
                <a:ea typeface="ＭＳ Ｐ明朝" pitchFamily="18" charset="-128"/>
              </a:rPr>
              <a:t>　木材、木製品、木製の家具</a:t>
            </a:r>
            <a:endParaRPr lang="en-US" altLang="ja-JP" sz="900" dirty="0">
              <a:solidFill>
                <a:schemeClr val="tx1"/>
              </a:solidFill>
              <a:latin typeface="ＭＳ Ｐ明朝" pitchFamily="18" charset="-128"/>
              <a:ea typeface="ＭＳ Ｐ明朝" pitchFamily="18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ja-JP" altLang="en-US" sz="900" dirty="0">
                <a:solidFill>
                  <a:schemeClr val="tx1"/>
                </a:solidFill>
                <a:latin typeface="ＭＳ Ｐ明朝" pitchFamily="18" charset="-128"/>
                <a:ea typeface="ＭＳ Ｐ明朝" pitchFamily="18" charset="-128"/>
              </a:rPr>
              <a:t>　（木製机、テーブル、いす）など　</a:t>
            </a:r>
            <a:endParaRPr lang="ja-JP" altLang="en-US" sz="900" i="1" dirty="0">
              <a:solidFill>
                <a:schemeClr val="tx1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61" name="円形吹き出し 60"/>
          <p:cNvSpPr/>
          <p:nvPr/>
        </p:nvSpPr>
        <p:spPr>
          <a:xfrm>
            <a:off x="90488" y="4824413"/>
            <a:ext cx="1428750" cy="641350"/>
          </a:xfrm>
          <a:prstGeom prst="wedgeEllipseCallout">
            <a:avLst>
              <a:gd name="adj1" fmla="val 47085"/>
              <a:gd name="adj2" fmla="val 52385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100" dirty="0"/>
              <a:t>「匠の技」</a:t>
            </a:r>
            <a:endParaRPr lang="en-US" altLang="ja-JP" sz="11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100" dirty="0"/>
              <a:t>飛騨春慶</a:t>
            </a:r>
            <a:endParaRPr lang="en-US" altLang="ja-JP" sz="11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100" dirty="0"/>
              <a:t>一位一刀彫</a:t>
            </a:r>
            <a:endParaRPr lang="en-US" altLang="ja-JP" sz="1100" dirty="0"/>
          </a:p>
        </p:txBody>
      </p:sp>
      <p:sp>
        <p:nvSpPr>
          <p:cNvPr id="28701" name="テキスト ボックス 1"/>
          <p:cNvSpPr txBox="1">
            <a:spLocks noChangeArrowheads="1"/>
          </p:cNvSpPr>
          <p:nvPr/>
        </p:nvSpPr>
        <p:spPr bwMode="auto">
          <a:xfrm>
            <a:off x="-7938" y="6365875"/>
            <a:ext cx="2122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lnSpc>
                <a:spcPts val="12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zh-TW" altLang="en-US" sz="900">
                <a:solidFill>
                  <a:srgbClr val="000000"/>
                </a:solidFill>
                <a:latin typeface="ＭＳ Ｐゴシック" charset="-128"/>
              </a:rPr>
              <a:t>出典：</a:t>
            </a:r>
            <a:r>
              <a:rPr lang="ja-JP" altLang="en-US" sz="900">
                <a:solidFill>
                  <a:srgbClr val="000000"/>
                </a:solidFill>
                <a:latin typeface="ＭＳ Ｐゴシック" charset="-128"/>
              </a:rPr>
              <a:t>岐阜県</a:t>
            </a:r>
            <a:r>
              <a:rPr lang="zh-TW" altLang="en-US" sz="900">
                <a:solidFill>
                  <a:srgbClr val="000000"/>
                </a:solidFill>
                <a:latin typeface="ＭＳ Ｐゴシック" charset="-128"/>
              </a:rPr>
              <a:t>「</a:t>
            </a:r>
            <a:r>
              <a:rPr lang="en-US" altLang="ja-JP" sz="900">
                <a:solidFill>
                  <a:srgbClr val="000000"/>
                </a:solidFill>
                <a:latin typeface="ＭＳ Ｐゴシック" charset="-128"/>
              </a:rPr>
              <a:t>H26</a:t>
            </a:r>
            <a:r>
              <a:rPr lang="zh-TW" altLang="en-US" sz="900">
                <a:solidFill>
                  <a:srgbClr val="000000"/>
                </a:solidFill>
                <a:latin typeface="ＭＳ Ｐゴシック" charset="-128"/>
              </a:rPr>
              <a:t>工業統計</a:t>
            </a:r>
            <a:r>
              <a:rPr lang="ja-JP" altLang="en-US" sz="900">
                <a:solidFill>
                  <a:srgbClr val="000000"/>
                </a:solidFill>
                <a:latin typeface="ＭＳ Ｐゴシック" charset="-128"/>
              </a:rPr>
              <a:t>調査結果</a:t>
            </a:r>
            <a:r>
              <a:rPr lang="zh-TW" altLang="en-US" sz="900">
                <a:solidFill>
                  <a:srgbClr val="000000"/>
                </a:solidFill>
                <a:latin typeface="ＭＳ Ｐゴシック" charset="-128"/>
              </a:rPr>
              <a:t>」</a:t>
            </a:r>
            <a:endParaRPr lang="en-US" altLang="zh-TW" sz="900">
              <a:solidFill>
                <a:srgbClr val="000000"/>
              </a:solidFill>
              <a:latin typeface="ＭＳ Ｐゴシック" charset="-128"/>
            </a:endParaRPr>
          </a:p>
          <a:p>
            <a:pPr eaLnBrk="1" hangingPunct="1">
              <a:lnSpc>
                <a:spcPts val="12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ja-JP" altLang="en-US" sz="900">
                <a:solidFill>
                  <a:srgbClr val="000000"/>
                </a:solidFill>
                <a:latin typeface="ＭＳ Ｐゴシック" charset="-128"/>
              </a:rPr>
              <a:t>　　　　</a:t>
            </a:r>
            <a:r>
              <a:rPr lang="zh-TW" altLang="en-US" sz="900">
                <a:solidFill>
                  <a:srgbClr val="000000"/>
                </a:solidFill>
                <a:latin typeface="ＭＳ Ｐゴシック" charset="-128"/>
              </a:rPr>
              <a:t>（従業者規模４人以上事業所</a:t>
            </a:r>
            <a:r>
              <a:rPr lang="ja-JP" altLang="en-US" sz="900">
                <a:solidFill>
                  <a:srgbClr val="000000"/>
                </a:solidFill>
                <a:latin typeface="ＭＳ Ｐゴシック" charset="-128"/>
              </a:rPr>
              <a:t>）</a:t>
            </a:r>
            <a:endParaRPr lang="en-US" altLang="ja-JP" sz="900">
              <a:solidFill>
                <a:srgbClr val="000000"/>
              </a:solidFill>
              <a:latin typeface="ＭＳ Ｐゴシック" charset="-128"/>
            </a:endParaRPr>
          </a:p>
        </p:txBody>
      </p:sp>
      <p:sp>
        <p:nvSpPr>
          <p:cNvPr id="28702" name="テキスト ボックス 1"/>
          <p:cNvSpPr txBox="1">
            <a:spLocks noChangeArrowheads="1"/>
          </p:cNvSpPr>
          <p:nvPr/>
        </p:nvSpPr>
        <p:spPr bwMode="auto">
          <a:xfrm>
            <a:off x="3194050" y="120650"/>
            <a:ext cx="19002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lnSpc>
                <a:spcPts val="1200"/>
              </a:lnSpc>
              <a:spcBef>
                <a:spcPct val="0"/>
              </a:spcBef>
              <a:buFontTx/>
              <a:buNone/>
            </a:pPr>
            <a:r>
              <a:rPr lang="ja-JP" altLang="en-US" sz="800">
                <a:solidFill>
                  <a:srgbClr val="000000"/>
                </a:solidFill>
                <a:latin typeface="ＭＳ Ｐ明朝" pitchFamily="18" charset="-128"/>
                <a:ea typeface="ＭＳ Ｐ明朝" pitchFamily="18" charset="-128"/>
              </a:rPr>
              <a:t>（注）一般機械器具は、はん用機械器具（</a:t>
            </a:r>
            <a:r>
              <a:rPr lang="en-US" altLang="ja-JP" sz="800">
                <a:solidFill>
                  <a:srgbClr val="000000"/>
                </a:solidFill>
                <a:latin typeface="ＭＳ Ｐ明朝" pitchFamily="18" charset="-128"/>
                <a:ea typeface="ＭＳ Ｐ明朝" pitchFamily="18" charset="-128"/>
              </a:rPr>
              <a:t>2,742</a:t>
            </a:r>
            <a:r>
              <a:rPr lang="ja-JP" altLang="en-US" sz="800">
                <a:solidFill>
                  <a:srgbClr val="000000"/>
                </a:solidFill>
                <a:latin typeface="ＭＳ Ｐ明朝" pitchFamily="18" charset="-128"/>
                <a:ea typeface="ＭＳ Ｐ明朝" pitchFamily="18" charset="-128"/>
              </a:rPr>
              <a:t>億円）、生産用機械器具（</a:t>
            </a:r>
            <a:r>
              <a:rPr lang="en-US" altLang="ja-JP" sz="800">
                <a:solidFill>
                  <a:srgbClr val="000000"/>
                </a:solidFill>
                <a:latin typeface="ＭＳ Ｐ明朝" pitchFamily="18" charset="-128"/>
                <a:ea typeface="ＭＳ Ｐ明朝" pitchFamily="18" charset="-128"/>
              </a:rPr>
              <a:t>4,265</a:t>
            </a:r>
            <a:r>
              <a:rPr lang="ja-JP" altLang="en-US" sz="800">
                <a:solidFill>
                  <a:srgbClr val="000000"/>
                </a:solidFill>
                <a:latin typeface="ＭＳ Ｐ明朝" pitchFamily="18" charset="-128"/>
                <a:ea typeface="ＭＳ Ｐ明朝" pitchFamily="18" charset="-128"/>
              </a:rPr>
              <a:t>億円）、業務用機械器具（</a:t>
            </a:r>
            <a:r>
              <a:rPr lang="en-US" altLang="ja-JP" sz="800">
                <a:solidFill>
                  <a:srgbClr val="000000"/>
                </a:solidFill>
                <a:latin typeface="ＭＳ Ｐ明朝" pitchFamily="18" charset="-128"/>
                <a:ea typeface="ＭＳ Ｐ明朝" pitchFamily="18" charset="-128"/>
              </a:rPr>
              <a:t>468</a:t>
            </a:r>
            <a:r>
              <a:rPr lang="ja-JP" altLang="en-US" sz="800">
                <a:solidFill>
                  <a:srgbClr val="000000"/>
                </a:solidFill>
                <a:latin typeface="ＭＳ Ｐ明朝" pitchFamily="18" charset="-128"/>
                <a:ea typeface="ＭＳ Ｐ明朝" pitchFamily="18" charset="-128"/>
              </a:rPr>
              <a:t>億円）の合計。</a:t>
            </a:r>
            <a:endParaRPr lang="en-US" altLang="ja-JP" sz="800">
              <a:solidFill>
                <a:srgbClr val="000000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93" name="円形吹き出し 92"/>
          <p:cNvSpPr/>
          <p:nvPr/>
        </p:nvSpPr>
        <p:spPr>
          <a:xfrm>
            <a:off x="125413" y="3127375"/>
            <a:ext cx="1133475" cy="495300"/>
          </a:xfrm>
          <a:prstGeom prst="wedgeEllipseCallout">
            <a:avLst>
              <a:gd name="adj1" fmla="val 23809"/>
              <a:gd name="adj2" fmla="val 77353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ja-JP" altLang="en-US" sz="1100" dirty="0"/>
              <a:t>「匠の技」</a:t>
            </a:r>
            <a:endParaRPr lang="en-US" altLang="ja-JP" sz="11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ja-JP" altLang="en-US" sz="1100" dirty="0"/>
              <a:t>岐阜提灯</a:t>
            </a:r>
          </a:p>
        </p:txBody>
      </p:sp>
      <p:sp>
        <p:nvSpPr>
          <p:cNvPr id="42" name="正方形/長方形 41"/>
          <p:cNvSpPr/>
          <p:nvPr/>
        </p:nvSpPr>
        <p:spPr>
          <a:xfrm>
            <a:off x="6923088" y="5732463"/>
            <a:ext cx="1536700" cy="549275"/>
          </a:xfrm>
          <a:prstGeom prst="rect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ja-JP" altLang="en-US" sz="1050" u="sng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窯業・土石製品　</a:t>
            </a:r>
            <a:r>
              <a:rPr lang="en-US" altLang="ja-JP" sz="1050" u="sng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7.3</a:t>
            </a:r>
            <a:r>
              <a:rPr lang="ja-JP" altLang="en-US" sz="1050" u="sng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％</a:t>
            </a:r>
            <a:endParaRPr lang="en-US" altLang="ja-JP" sz="1050" u="sng" dirty="0">
              <a:solidFill>
                <a:schemeClr val="tx1"/>
              </a:solidFill>
              <a:latin typeface="ＭＳ Ｐゴシック" panose="020B060007020508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dirty="0">
                <a:solidFill>
                  <a:schemeClr val="tx1"/>
                </a:solidFill>
              </a:rPr>
              <a:t>　</a:t>
            </a:r>
            <a:r>
              <a:rPr lang="ja-JP" altLang="en-US" sz="900" dirty="0">
                <a:solidFill>
                  <a:schemeClr val="tx1"/>
                </a:solidFill>
                <a:latin typeface="ＭＳ Ｐ明朝" pitchFamily="18" charset="-128"/>
                <a:ea typeface="ＭＳ Ｐ明朝" pitchFamily="18" charset="-128"/>
              </a:rPr>
              <a:t>陶磁器、タイル、生石灰</a:t>
            </a:r>
            <a:endParaRPr lang="en-US" altLang="ja-JP" sz="900" dirty="0">
              <a:solidFill>
                <a:schemeClr val="tx1"/>
              </a:solidFill>
              <a:latin typeface="ＭＳ Ｐ明朝" pitchFamily="18" charset="-128"/>
              <a:ea typeface="ＭＳ Ｐ明朝" pitchFamily="18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dirty="0">
                <a:solidFill>
                  <a:schemeClr val="tx1"/>
                </a:solidFill>
                <a:latin typeface="ＭＳ Ｐ明朝" pitchFamily="18" charset="-128"/>
                <a:ea typeface="ＭＳ Ｐ明朝" pitchFamily="18" charset="-128"/>
              </a:rPr>
              <a:t>　ﾌｧｲﾝｾﾗﾐｯｸなど</a:t>
            </a:r>
            <a:endParaRPr lang="en-US" altLang="ja-JP" sz="900" dirty="0">
              <a:solidFill>
                <a:schemeClr val="tx1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2114550" y="6037263"/>
            <a:ext cx="1060450" cy="266700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ja-JP" altLang="en-US" sz="1050" u="sng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パルプ・紙　</a:t>
            </a:r>
            <a:r>
              <a:rPr lang="en-US" altLang="ja-JP" sz="1050" u="sng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4.0</a:t>
            </a:r>
            <a:r>
              <a:rPr lang="ja-JP" altLang="en-US" sz="1050" u="sng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％</a:t>
            </a:r>
            <a:endParaRPr lang="en-US" altLang="ja-JP" sz="1050" dirty="0">
              <a:solidFill>
                <a:schemeClr val="tx1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3419475" y="6445250"/>
            <a:ext cx="468313" cy="382588"/>
          </a:xfrm>
          <a:prstGeom prst="rect">
            <a:avLst/>
          </a:prstGeom>
          <a:solidFill>
            <a:schemeClr val="bg1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ja-JP" altLang="en-US" sz="1050" u="sng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鉄鋼</a:t>
            </a:r>
            <a:endParaRPr lang="en-US" altLang="ja-JP" sz="1050" u="sng" dirty="0">
              <a:solidFill>
                <a:schemeClr val="tx1"/>
              </a:solidFill>
              <a:latin typeface="ＭＳ Ｐゴシック" panose="020B0600070205080204" pitchFamily="50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ja-JP" altLang="en-US" sz="1050" u="sng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　</a:t>
            </a:r>
            <a:r>
              <a:rPr lang="en-US" altLang="ja-JP" sz="1050" u="sng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4.1</a:t>
            </a:r>
            <a:r>
              <a:rPr lang="ja-JP" altLang="en-US" sz="1050" u="sng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％</a:t>
            </a:r>
            <a:r>
              <a:rPr lang="ja-JP" altLang="en-US" sz="1050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　　</a:t>
            </a:r>
          </a:p>
        </p:txBody>
      </p:sp>
      <p:sp>
        <p:nvSpPr>
          <p:cNvPr id="47" name="角丸四角形 46"/>
          <p:cNvSpPr/>
          <p:nvPr/>
        </p:nvSpPr>
        <p:spPr>
          <a:xfrm>
            <a:off x="6437313" y="115888"/>
            <a:ext cx="2455862" cy="12969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8000" tIns="18000" rIns="18000" bIns="18000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ja-JP" altLang="en-US" sz="1100" dirty="0">
                <a:solidFill>
                  <a:schemeClr val="tx1"/>
                </a:solidFill>
                <a:latin typeface="HG創英角ﾎﾟｯﾌﾟ体" pitchFamily="49" charset="-128"/>
                <a:ea typeface="HG創英角ﾎﾟｯﾌﾟ体" pitchFamily="49" charset="-128"/>
              </a:rPr>
              <a:t>　</a:t>
            </a:r>
            <a:r>
              <a:rPr lang="ja-JP" altLang="en-US" sz="11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特色ある地場産業が各地に存在</a:t>
            </a:r>
            <a:endParaRPr lang="en-US" altLang="ja-JP" sz="11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ja-JP" altLang="en-US" sz="1000" dirty="0">
                <a:solidFill>
                  <a:schemeClr val="tx1"/>
                </a:solidFill>
              </a:rPr>
              <a:t>　　かつては、繊維、陶磁器が製造業の　</a:t>
            </a:r>
            <a:endParaRPr lang="en-US" altLang="ja-JP" sz="1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ja-JP" altLang="en-US" sz="1000" dirty="0">
                <a:solidFill>
                  <a:schemeClr val="tx1"/>
                </a:solidFill>
              </a:rPr>
              <a:t>　主力となっていたが、現在は、輸送機械、</a:t>
            </a:r>
            <a:endParaRPr lang="en-US" altLang="ja-JP" sz="1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ja-JP" altLang="en-US" sz="1000" dirty="0">
                <a:solidFill>
                  <a:schemeClr val="tx1"/>
                </a:solidFill>
              </a:rPr>
              <a:t>　電気機械、一般機械が主力。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ja-JP" altLang="en-US" sz="1200" dirty="0">
                <a:solidFill>
                  <a:schemeClr val="tx1"/>
                </a:solidFill>
                <a:latin typeface="HG創英角ﾎﾟｯﾌﾟ体" pitchFamily="49" charset="-128"/>
                <a:ea typeface="HG創英角ﾎﾟｯﾌﾟ体" pitchFamily="49" charset="-128"/>
              </a:rPr>
              <a:t>　</a:t>
            </a:r>
            <a:r>
              <a:rPr lang="ja-JP" altLang="en-US" sz="11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伝統的な「匠の技」</a:t>
            </a:r>
            <a:endParaRPr lang="en-US" altLang="ja-JP" sz="11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ja-JP" altLang="en-US" sz="1200" dirty="0">
                <a:solidFill>
                  <a:schemeClr val="tx1"/>
                </a:solidFill>
                <a:latin typeface="HG創英角ﾎﾟｯﾌﾟ体" pitchFamily="49" charset="-128"/>
                <a:ea typeface="HG創英角ﾎﾟｯﾌﾟ体" pitchFamily="49" charset="-128"/>
              </a:rPr>
              <a:t>　</a:t>
            </a:r>
            <a:r>
              <a:rPr lang="ja-JP" altLang="en-US" sz="1000" dirty="0">
                <a:solidFill>
                  <a:schemeClr val="tx1"/>
                </a:solidFill>
                <a:latin typeface="+mj-ea"/>
                <a:ea typeface="+mj-ea"/>
              </a:rPr>
              <a:t>各地に、歴史・文化・自然に根ざした</a:t>
            </a:r>
            <a:endParaRPr lang="en-US" altLang="ja-JP" sz="1000" dirty="0">
              <a:solidFill>
                <a:schemeClr val="tx1"/>
              </a:solidFill>
              <a:latin typeface="+mj-ea"/>
              <a:ea typeface="+mj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ja-JP" altLang="en-US" sz="1000" dirty="0">
                <a:solidFill>
                  <a:schemeClr val="tx1"/>
                </a:solidFill>
                <a:latin typeface="+mj-ea"/>
                <a:ea typeface="+mj-ea"/>
              </a:rPr>
              <a:t>　最上級の「匠の技」が受け継がれている。</a:t>
            </a:r>
            <a:endParaRPr lang="en-US" altLang="ja-JP" sz="1000" dirty="0">
              <a:solidFill>
                <a:schemeClr val="tx1"/>
              </a:solidFill>
              <a:latin typeface="+mj-ea"/>
              <a:ea typeface="+mj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ja-JP" altLang="en-US" sz="1200" dirty="0">
              <a:solidFill>
                <a:schemeClr val="tx1"/>
              </a:solidFill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120" name="円形吹き出し 119"/>
          <p:cNvSpPr/>
          <p:nvPr/>
        </p:nvSpPr>
        <p:spPr>
          <a:xfrm>
            <a:off x="2114550" y="6365875"/>
            <a:ext cx="1079500" cy="474663"/>
          </a:xfrm>
          <a:prstGeom prst="wedgeEllipseCallout">
            <a:avLst>
              <a:gd name="adj1" fmla="val -24519"/>
              <a:gd name="adj2" fmla="val -68182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ja-JP" altLang="en-US" sz="1100" dirty="0"/>
              <a:t>「匠の技」</a:t>
            </a:r>
            <a:endParaRPr lang="en-US" altLang="ja-JP" sz="11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ja-JP" altLang="en-US" sz="1100" dirty="0"/>
              <a:t>美濃和紙</a:t>
            </a:r>
          </a:p>
        </p:txBody>
      </p:sp>
      <p:sp>
        <p:nvSpPr>
          <p:cNvPr id="43" name="スライド番号プレースホルダー 1"/>
          <p:cNvSpPr>
            <a:spLocks noGrp="1"/>
          </p:cNvSpPr>
          <p:nvPr>
            <p:ph type="sldNum" sz="quarter" idx="12"/>
          </p:nvPr>
        </p:nvSpPr>
        <p:spPr bwMode="auto">
          <a:xfrm>
            <a:off x="8820150" y="6642100"/>
            <a:ext cx="354013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fld id="{EAA2874C-8314-4646-A11F-A6BA6C80C6E7}" type="slidenum">
              <a:rPr lang="ja-JP" altLang="en-US" sz="1000" smtClean="0">
                <a:solidFill>
                  <a:schemeClr val="bg1">
                    <a:lumMod val="50000"/>
                  </a:schemeClr>
                </a:solidFill>
              </a:rPr>
              <a:pPr eaLnBrk="1" hangingPunct="1">
                <a:defRPr/>
              </a:pPr>
              <a:t>10</a:t>
            </a:fld>
            <a:endParaRPr lang="ja-JP" altLang="en-US" sz="1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22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4230688"/>
            <a:ext cx="2760663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4213225"/>
            <a:ext cx="2770188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正方形/長方形 2"/>
          <p:cNvSpPr>
            <a:spLocks noChangeArrowheads="1"/>
          </p:cNvSpPr>
          <p:nvPr/>
        </p:nvSpPr>
        <p:spPr bwMode="auto">
          <a:xfrm>
            <a:off x="242888" y="1052513"/>
            <a:ext cx="8234362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lnSpc>
                <a:spcPts val="2800"/>
              </a:lnSpc>
              <a:spcBef>
                <a:spcPct val="0"/>
              </a:spcBef>
              <a:buFontTx/>
              <a:buNone/>
            </a:pPr>
            <a:r>
              <a:rPr lang="ja-JP" altLang="en-US" sz="2000" b="1" u="sng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包丁、理髪用刃物、ナイフ、はさみ　全国</a:t>
            </a:r>
            <a:r>
              <a:rPr lang="en-US" altLang="ja-JP" sz="2000" b="1" u="sng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</a:t>
            </a:r>
            <a:r>
              <a:rPr lang="ja-JP" altLang="en-US" sz="2000" b="1" u="sng">
                <a:latin typeface="Meiryo UI" pitchFamily="50" charset="-128"/>
                <a:ea typeface="Meiryo UI" pitchFamily="50" charset="-128"/>
                <a:cs typeface="Meiryo UI" pitchFamily="50" charset="-128"/>
              </a:rPr>
              <a:t>位</a:t>
            </a:r>
          </a:p>
        </p:txBody>
      </p:sp>
      <p:sp>
        <p:nvSpPr>
          <p:cNvPr id="39941" name="正方形/長方形 4"/>
          <p:cNvSpPr>
            <a:spLocks noChangeArrowheads="1"/>
          </p:cNvSpPr>
          <p:nvPr/>
        </p:nvSpPr>
        <p:spPr bwMode="auto">
          <a:xfrm>
            <a:off x="192088" y="3933825"/>
            <a:ext cx="69532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lnSpc>
                <a:spcPts val="2800"/>
              </a:lnSpc>
              <a:spcBef>
                <a:spcPct val="0"/>
              </a:spcBef>
              <a:buFontTx/>
              <a:buNone/>
            </a:pPr>
            <a:r>
              <a:rPr lang="ja-JP" altLang="en-US" sz="2000" b="1" u="sng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和食器、洋食器、タイル　全国</a:t>
            </a:r>
            <a:r>
              <a:rPr lang="en-US" altLang="ja-JP" sz="2000" b="1" u="sng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</a:t>
            </a:r>
            <a:r>
              <a:rPr lang="ja-JP" altLang="en-US" sz="2000" b="1" u="sng">
                <a:latin typeface="Meiryo UI" pitchFamily="50" charset="-128"/>
                <a:ea typeface="Meiryo UI" pitchFamily="50" charset="-128"/>
                <a:cs typeface="Meiryo UI" pitchFamily="50" charset="-128"/>
              </a:rPr>
              <a:t>位</a:t>
            </a:r>
            <a:endParaRPr lang="en-US" altLang="ja-JP" sz="2000" b="1" u="sng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 bwMode="auto">
          <a:xfrm>
            <a:off x="192088" y="260350"/>
            <a:ext cx="6818312" cy="4365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8016" tIns="64008" rIns="128016" bIns="64008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岐阜県が誇る、出荷額全国トップの主な製品をご紹介します。</a:t>
            </a:r>
            <a:r>
              <a:rPr lang="ja-JP" altLang="en-US" sz="2000" dirty="0">
                <a:latin typeface="HGP創英角ﾎﾟｯﾌﾟ体" pitchFamily="50" charset="-128"/>
                <a:ea typeface="HGP創英角ﾎﾟｯﾌﾟ体" pitchFamily="50" charset="-128"/>
              </a:rPr>
              <a:t>　　</a:t>
            </a:r>
            <a:endParaRPr lang="ja-JP" altLang="en-US" sz="10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1" name="角丸四角形吹き出し 10"/>
          <p:cNvSpPr/>
          <p:nvPr/>
        </p:nvSpPr>
        <p:spPr>
          <a:xfrm>
            <a:off x="1373188" y="4422775"/>
            <a:ext cx="2697162" cy="673100"/>
          </a:xfrm>
          <a:prstGeom prst="wedgeRoundRectCallout">
            <a:avLst>
              <a:gd name="adj1" fmla="val -39561"/>
              <a:gd name="adj2" fmla="val 85017"/>
              <a:gd name="adj3" fmla="val 16667"/>
            </a:avLst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8016" tIns="64008" rIns="128016" bIns="6400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latin typeface="ＭＳ Ｐ明朝" pitchFamily="18" charset="-128"/>
                <a:ea typeface="ＭＳ Ｐ明朝" pitchFamily="18" charset="-128"/>
              </a:rPr>
              <a:t>志野や織部で有名な「美濃焼」の産地</a:t>
            </a:r>
          </a:p>
        </p:txBody>
      </p:sp>
      <p:sp>
        <p:nvSpPr>
          <p:cNvPr id="12" name="角丸四角形吹き出し 11"/>
          <p:cNvSpPr/>
          <p:nvPr/>
        </p:nvSpPr>
        <p:spPr>
          <a:xfrm>
            <a:off x="6040438" y="936625"/>
            <a:ext cx="2516187" cy="720725"/>
          </a:xfrm>
          <a:prstGeom prst="wedgeRoundRectCallout">
            <a:avLst>
              <a:gd name="adj1" fmla="val -13696"/>
              <a:gd name="adj2" fmla="val 93643"/>
              <a:gd name="adj3" fmla="val 16667"/>
            </a:avLst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8016" tIns="64008" rIns="128016" bIns="6400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latin typeface="ＭＳ Ｐ明朝" pitchFamily="18" charset="-128"/>
                <a:ea typeface="ＭＳ Ｐ明朝" pitchFamily="18" charset="-128"/>
              </a:rPr>
              <a:t>刀鍛冶の伝統を受け継ぐ</a:t>
            </a:r>
            <a:endParaRPr lang="en-US" altLang="ja-JP" sz="1600" dirty="0">
              <a:latin typeface="ＭＳ Ｐ明朝" pitchFamily="18" charset="-128"/>
              <a:ea typeface="ＭＳ Ｐ明朝" pitchFamily="18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latin typeface="ＭＳ Ｐ明朝" pitchFamily="18" charset="-128"/>
                <a:ea typeface="ＭＳ Ｐ明朝" pitchFamily="18" charset="-128"/>
              </a:rPr>
              <a:t>関市の刃物が有名</a:t>
            </a:r>
          </a:p>
        </p:txBody>
      </p:sp>
      <p:pic>
        <p:nvPicPr>
          <p:cNvPr id="39945" name="Picture 15" descr="\\dd201105415\g2\イラスト\器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63" y="5432425"/>
            <a:ext cx="1509712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6" name="Picture 16" descr="\\dd201105415\g2\イラスト\包丁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2144713"/>
            <a:ext cx="1427163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8" descr="C:\Users\q01135\Desktop\ミナモ\8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4652963"/>
            <a:ext cx="1582738" cy="1970087"/>
          </a:xfrm>
          <a:prstGeom prst="rect">
            <a:avLst/>
          </a:prstGeom>
          <a:noFill/>
          <a:effectLst>
            <a:outerShdw blurRad="50800" dist="38100" algn="l" rotWithShape="0">
              <a:schemeClr val="bg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8" name="Picture 2" descr="C:\Users\p41593\AppData\Local\Temp\Temp1_minamo_design_24.zip\minamo_design_24\320seki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978025"/>
            <a:ext cx="13081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9" name="Picture 1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541463"/>
            <a:ext cx="2760663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0" name="Picture 1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8" y="1531938"/>
            <a:ext cx="2759075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1" name="テキスト ボックス 58"/>
          <p:cNvSpPr txBox="1">
            <a:spLocks noChangeArrowheads="1"/>
          </p:cNvSpPr>
          <p:nvPr/>
        </p:nvSpPr>
        <p:spPr bwMode="auto">
          <a:xfrm>
            <a:off x="6040438" y="6559550"/>
            <a:ext cx="22955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buFont typeface="Arial" charset="0"/>
              <a:buNone/>
            </a:pPr>
            <a:r>
              <a:rPr lang="ja-JP" altLang="en-US" sz="1100">
                <a:latin typeface="ＭＳ Ｐ明朝" pitchFamily="18" charset="-128"/>
                <a:ea typeface="ＭＳ Ｐ明朝" pitchFamily="18" charset="-128"/>
              </a:rPr>
              <a:t>出典：経済産業省Ｈ</a:t>
            </a:r>
            <a:r>
              <a:rPr lang="en-US" altLang="ja-JP" sz="1100">
                <a:latin typeface="ＭＳ Ｐ明朝" pitchFamily="18" charset="-128"/>
                <a:ea typeface="ＭＳ Ｐ明朝" pitchFamily="18" charset="-128"/>
              </a:rPr>
              <a:t>26</a:t>
            </a:r>
            <a:r>
              <a:rPr lang="ja-JP" altLang="en-US" sz="1100">
                <a:latin typeface="ＭＳ Ｐ明朝" pitchFamily="18" charset="-128"/>
                <a:ea typeface="ＭＳ Ｐ明朝" pitchFamily="18" charset="-128"/>
              </a:rPr>
              <a:t>年工業統計</a:t>
            </a:r>
            <a:endParaRPr lang="ja-JP" altLang="en-US" sz="110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8" name="スライド番号プレースホルダー 1"/>
          <p:cNvSpPr>
            <a:spLocks noGrp="1"/>
          </p:cNvSpPr>
          <p:nvPr>
            <p:ph type="sldNum" sz="quarter" idx="12"/>
          </p:nvPr>
        </p:nvSpPr>
        <p:spPr bwMode="auto">
          <a:xfrm>
            <a:off x="8820150" y="6642100"/>
            <a:ext cx="354013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fld id="{43844CE8-C076-4024-B22B-C800E08DFF3D}" type="slidenum">
              <a:rPr lang="ja-JP" altLang="en-US" sz="1000" smtClean="0">
                <a:solidFill>
                  <a:schemeClr val="bg1">
                    <a:lumMod val="50000"/>
                  </a:schemeClr>
                </a:solidFill>
              </a:rPr>
              <a:pPr eaLnBrk="1" hangingPunct="1">
                <a:defRPr/>
              </a:pPr>
              <a:t>11</a:t>
            </a:fld>
            <a:endParaRPr lang="ja-JP" altLang="en-US" sz="1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08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1136650"/>
            <a:ext cx="2760662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正方形/長方形 20"/>
          <p:cNvSpPr>
            <a:spLocks noChangeArrowheads="1"/>
          </p:cNvSpPr>
          <p:nvPr/>
        </p:nvSpPr>
        <p:spPr bwMode="auto">
          <a:xfrm>
            <a:off x="204788" y="349250"/>
            <a:ext cx="40290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lnSpc>
                <a:spcPts val="2800"/>
              </a:lnSpc>
              <a:spcBef>
                <a:spcPct val="0"/>
              </a:spcBef>
              <a:buFontTx/>
              <a:buNone/>
            </a:pPr>
            <a:r>
              <a:rPr lang="ja-JP" altLang="en-US" sz="2000" b="1" u="sng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木製机・テーブル・いす　全国</a:t>
            </a:r>
            <a:r>
              <a:rPr lang="en-US" altLang="ja-JP" sz="2000" b="1" u="sng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</a:t>
            </a:r>
            <a:r>
              <a:rPr lang="ja-JP" altLang="en-US" sz="2000" b="1" u="sng">
                <a:latin typeface="Meiryo UI" pitchFamily="50" charset="-128"/>
                <a:ea typeface="Meiryo UI" pitchFamily="50" charset="-128"/>
                <a:cs typeface="Meiryo UI" pitchFamily="50" charset="-128"/>
              </a:rPr>
              <a:t>位</a:t>
            </a:r>
            <a:r>
              <a:rPr lang="ja-JP" altLang="en-US" sz="2000" u="sng">
                <a:latin typeface="HGP創英角ﾎﾟｯﾌﾟ体" pitchFamily="50" charset="-128"/>
                <a:ea typeface="HGP創英角ﾎﾟｯﾌﾟ体" pitchFamily="50" charset="-128"/>
              </a:rPr>
              <a:t>　</a:t>
            </a:r>
            <a:endParaRPr lang="en-US" altLang="ja-JP" sz="2000" u="sng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8" name="角丸四角形吹き出し 17"/>
          <p:cNvSpPr/>
          <p:nvPr/>
        </p:nvSpPr>
        <p:spPr>
          <a:xfrm>
            <a:off x="7239000" y="963613"/>
            <a:ext cx="1797050" cy="862012"/>
          </a:xfrm>
          <a:prstGeom prst="wedgeRoundRectCallout">
            <a:avLst>
              <a:gd name="adj1" fmla="val -22382"/>
              <a:gd name="adj2" fmla="val 82276"/>
              <a:gd name="adj3" fmla="val 16667"/>
            </a:avLst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8016" tIns="64008" rIns="128016" bIns="6400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latin typeface="ＭＳ Ｐ明朝" pitchFamily="18" charset="-128"/>
                <a:ea typeface="ＭＳ Ｐ明朝" pitchFamily="18" charset="-128"/>
              </a:rPr>
              <a:t>岐阜県山県市は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latin typeface="ＭＳ Ｐ明朝" pitchFamily="18" charset="-128"/>
                <a:ea typeface="ＭＳ Ｐ明朝" pitchFamily="18" charset="-128"/>
              </a:rPr>
              <a:t>水栓バルブ発祥の地</a:t>
            </a:r>
          </a:p>
        </p:txBody>
      </p:sp>
      <p:sp>
        <p:nvSpPr>
          <p:cNvPr id="40965" name="正方形/長方形 3"/>
          <p:cNvSpPr>
            <a:spLocks noChangeArrowheads="1"/>
          </p:cNvSpPr>
          <p:nvPr/>
        </p:nvSpPr>
        <p:spPr bwMode="auto">
          <a:xfrm>
            <a:off x="4521200" y="349250"/>
            <a:ext cx="3767138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8016" tIns="64008" rIns="128016" bIns="6400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b="1" u="sng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給排水用バルブ・コック　全国</a:t>
            </a:r>
            <a:r>
              <a:rPr lang="en-US" altLang="ja-JP" sz="2000" b="1" u="sng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</a:t>
            </a:r>
            <a:r>
              <a:rPr lang="ja-JP" altLang="en-US" sz="2000" b="1" u="sng">
                <a:latin typeface="Meiryo UI" pitchFamily="50" charset="-128"/>
                <a:ea typeface="Meiryo UI" pitchFamily="50" charset="-128"/>
                <a:cs typeface="Meiryo UI" pitchFamily="50" charset="-128"/>
              </a:rPr>
              <a:t>位</a:t>
            </a:r>
          </a:p>
        </p:txBody>
      </p:sp>
      <p:sp>
        <p:nvSpPr>
          <p:cNvPr id="20" name="角丸四角形吹き出し 19"/>
          <p:cNvSpPr/>
          <p:nvPr/>
        </p:nvSpPr>
        <p:spPr>
          <a:xfrm>
            <a:off x="2705100" y="1012825"/>
            <a:ext cx="1517650" cy="800100"/>
          </a:xfrm>
          <a:prstGeom prst="wedgeRoundRectCallout">
            <a:avLst>
              <a:gd name="adj1" fmla="val -61783"/>
              <a:gd name="adj2" fmla="val 51920"/>
              <a:gd name="adj3" fmla="val 16667"/>
            </a:avLst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8016" tIns="64008" rIns="128016" bIns="6400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latin typeface="ＭＳ Ｐ明朝" pitchFamily="18" charset="-128"/>
                <a:ea typeface="ＭＳ Ｐ明朝" pitchFamily="18" charset="-128"/>
              </a:rPr>
              <a:t>「飛騨の匠」を受け継いだ</a:t>
            </a:r>
            <a:endParaRPr lang="en-US" altLang="ja-JP" sz="1600" dirty="0">
              <a:latin typeface="ＭＳ Ｐ明朝" pitchFamily="18" charset="-128"/>
              <a:ea typeface="ＭＳ Ｐ明朝" pitchFamily="18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latin typeface="ＭＳ Ｐ明朝" pitchFamily="18" charset="-128"/>
                <a:ea typeface="ＭＳ Ｐ明朝" pitchFamily="18" charset="-128"/>
              </a:rPr>
              <a:t>木工産業</a:t>
            </a:r>
          </a:p>
        </p:txBody>
      </p:sp>
      <p:pic>
        <p:nvPicPr>
          <p:cNvPr id="40967" name="Picture 18" descr="\\dd201105415\g2\イラスト\椅子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071563"/>
            <a:ext cx="11080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8" name="Rectangle 7"/>
          <p:cNvSpPr>
            <a:spLocks noChangeArrowheads="1"/>
          </p:cNvSpPr>
          <p:nvPr/>
        </p:nvSpPr>
        <p:spPr bwMode="auto">
          <a:xfrm>
            <a:off x="207963" y="3659188"/>
            <a:ext cx="47244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b="1" u="sng">
                <a:latin typeface="Meiryo UI" pitchFamily="50" charset="-128"/>
                <a:ea typeface="Meiryo UI" pitchFamily="50" charset="-128"/>
                <a:cs typeface="Meiryo UI" pitchFamily="50" charset="-128"/>
              </a:rPr>
              <a:t>航空機関連産業の従業者数は全国２位</a:t>
            </a:r>
          </a:p>
        </p:txBody>
      </p:sp>
      <p:sp>
        <p:nvSpPr>
          <p:cNvPr id="40969" name="テキスト ボックス 58"/>
          <p:cNvSpPr txBox="1">
            <a:spLocks noChangeArrowheads="1"/>
          </p:cNvSpPr>
          <p:nvPr/>
        </p:nvSpPr>
        <p:spPr bwMode="auto">
          <a:xfrm>
            <a:off x="6273800" y="4702175"/>
            <a:ext cx="25828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lnSpc>
                <a:spcPts val="2800"/>
              </a:lnSpc>
              <a:spcBef>
                <a:spcPct val="0"/>
              </a:spcBef>
              <a:buFontTx/>
              <a:buNone/>
            </a:pPr>
            <a:r>
              <a:rPr lang="ja-JP" altLang="en-US" sz="1400" b="1">
                <a:latin typeface="ＭＳ Ｐゴシック" charset="-128"/>
              </a:rPr>
              <a:t>他にもたくさんあります</a:t>
            </a:r>
            <a:endParaRPr lang="ja-JP" altLang="en-US" sz="1400">
              <a:latin typeface="ＭＳ Ｐ明朝" pitchFamily="18" charset="-128"/>
              <a:ea typeface="ＭＳ Ｐ明朝" pitchFamily="18" charset="-128"/>
            </a:endParaRPr>
          </a:p>
        </p:txBody>
      </p:sp>
      <p:pic>
        <p:nvPicPr>
          <p:cNvPr id="24" name="Picture 29" descr="C:\Users\q01135\Desktop\ミナモ\3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9110">
            <a:off x="454025" y="4424363"/>
            <a:ext cx="2074863" cy="1427162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71" name="テキスト ボックス 58"/>
          <p:cNvSpPr txBox="1">
            <a:spLocks noChangeArrowheads="1"/>
          </p:cNvSpPr>
          <p:nvPr/>
        </p:nvSpPr>
        <p:spPr bwMode="auto">
          <a:xfrm>
            <a:off x="6273801" y="5191125"/>
            <a:ext cx="276225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8016" tIns="64008" rIns="128016" bIns="6400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ja-JP" altLang="en-US" sz="1100" dirty="0" smtClean="0">
                <a:latin typeface="ＭＳ Ｐ明朝" pitchFamily="18" charset="-128"/>
                <a:ea typeface="ＭＳ Ｐ明朝" pitchFamily="18" charset="-128"/>
              </a:rPr>
              <a:t>油圧</a:t>
            </a:r>
            <a:r>
              <a:rPr lang="ja-JP" altLang="en-US" sz="1100" dirty="0">
                <a:latin typeface="ＭＳ Ｐ明朝" pitchFamily="18" charset="-128"/>
                <a:ea typeface="ＭＳ Ｐ明朝" pitchFamily="18" charset="-128"/>
              </a:rPr>
              <a:t>シリンダ全国１位</a:t>
            </a:r>
            <a:r>
              <a:rPr lang="ja-JP" altLang="en-US" sz="1100" dirty="0" smtClean="0">
                <a:latin typeface="ＭＳ Ｐ明朝" pitchFamily="18" charset="-128"/>
                <a:ea typeface="ＭＳ Ｐ明朝" pitchFamily="18" charset="-128"/>
              </a:rPr>
              <a:t>、ちょうちん全国１位</a:t>
            </a:r>
            <a:endParaRPr lang="en-US" altLang="ja-JP" sz="1100" dirty="0">
              <a:latin typeface="ＭＳ Ｐ明朝" pitchFamily="18" charset="-128"/>
              <a:ea typeface="ＭＳ Ｐ明朝" pitchFamily="18" charset="-128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ja-JP" altLang="en-US" sz="1100" dirty="0">
                <a:latin typeface="ＭＳ Ｐ明朝" pitchFamily="18" charset="-128"/>
                <a:ea typeface="ＭＳ Ｐ明朝" pitchFamily="18" charset="-128"/>
              </a:rPr>
              <a:t>換気扇全国１位、栄養補助食品全国</a:t>
            </a:r>
            <a:r>
              <a:rPr lang="en-US" altLang="ja-JP" sz="1100" dirty="0">
                <a:latin typeface="ＭＳ Ｐ明朝" pitchFamily="18" charset="-128"/>
                <a:ea typeface="ＭＳ Ｐ明朝" pitchFamily="18" charset="-128"/>
              </a:rPr>
              <a:t>2</a:t>
            </a:r>
            <a:r>
              <a:rPr lang="ja-JP" altLang="en-US" sz="1100" dirty="0">
                <a:latin typeface="ＭＳ Ｐ明朝" pitchFamily="18" charset="-128"/>
                <a:ea typeface="ＭＳ Ｐ明朝" pitchFamily="18" charset="-128"/>
              </a:rPr>
              <a:t>位、</a:t>
            </a:r>
            <a:endParaRPr lang="en-US" altLang="ja-JP" sz="1100" dirty="0">
              <a:latin typeface="ＭＳ Ｐ明朝" pitchFamily="18" charset="-128"/>
              <a:ea typeface="ＭＳ Ｐ明朝" pitchFamily="18" charset="-128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ja-JP" altLang="en-US" sz="1100" dirty="0">
                <a:latin typeface="ＭＳ Ｐ明朝" pitchFamily="18" charset="-128"/>
                <a:ea typeface="ＭＳ Ｐ明朝" pitchFamily="18" charset="-128"/>
              </a:rPr>
              <a:t>木製棚、金属製流し台全国</a:t>
            </a:r>
            <a:r>
              <a:rPr lang="en-US" altLang="ja-JP" sz="1100" dirty="0">
                <a:latin typeface="ＭＳ Ｐ明朝" pitchFamily="18" charset="-128"/>
                <a:ea typeface="ＭＳ Ｐ明朝" pitchFamily="18" charset="-128"/>
              </a:rPr>
              <a:t>2</a:t>
            </a:r>
            <a:r>
              <a:rPr lang="ja-JP" altLang="en-US" sz="1100" dirty="0">
                <a:latin typeface="ＭＳ Ｐ明朝" pitchFamily="18" charset="-128"/>
                <a:ea typeface="ＭＳ Ｐ明朝" pitchFamily="18" charset="-128"/>
              </a:rPr>
              <a:t>位、</a:t>
            </a:r>
            <a:endParaRPr lang="en-US" altLang="ja-JP" sz="1100" dirty="0">
              <a:latin typeface="ＭＳ Ｐ明朝" pitchFamily="18" charset="-128"/>
              <a:ea typeface="ＭＳ Ｐ明朝" pitchFamily="18" charset="-128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ja-JP" altLang="en-US" sz="1100" dirty="0">
                <a:latin typeface="ＭＳ Ｐ明朝" pitchFamily="18" charset="-128"/>
                <a:ea typeface="ＭＳ Ｐ明朝" pitchFamily="18" charset="-128"/>
              </a:rPr>
              <a:t>ふ・焼</a:t>
            </a:r>
            <a:r>
              <a:rPr lang="ja-JP" altLang="en-US" sz="1100" dirty="0" err="1">
                <a:latin typeface="ＭＳ Ｐ明朝" pitchFamily="18" charset="-128"/>
                <a:ea typeface="ＭＳ Ｐ明朝" pitchFamily="18" charset="-128"/>
              </a:rPr>
              <a:t>ふ</a:t>
            </a:r>
            <a:r>
              <a:rPr lang="ja-JP" altLang="en-US" sz="1100" dirty="0">
                <a:latin typeface="ＭＳ Ｐ明朝" pitchFamily="18" charset="-128"/>
                <a:ea typeface="ＭＳ Ｐ明朝" pitchFamily="18" charset="-128"/>
              </a:rPr>
              <a:t>全国</a:t>
            </a:r>
            <a:r>
              <a:rPr lang="en-US" altLang="ja-JP" sz="1100" dirty="0">
                <a:latin typeface="ＭＳ Ｐ明朝" pitchFamily="18" charset="-128"/>
                <a:ea typeface="ＭＳ Ｐ明朝" pitchFamily="18" charset="-128"/>
              </a:rPr>
              <a:t>2</a:t>
            </a:r>
            <a:r>
              <a:rPr lang="ja-JP" altLang="en-US" sz="1100" dirty="0">
                <a:latin typeface="ＭＳ Ｐ明朝" pitchFamily="18" charset="-128"/>
                <a:ea typeface="ＭＳ Ｐ明朝" pitchFamily="18" charset="-128"/>
              </a:rPr>
              <a:t>位　など</a:t>
            </a:r>
            <a:endParaRPr lang="en-US" altLang="ja-JP" sz="1100" dirty="0">
              <a:latin typeface="ＭＳ Ｐ明朝" pitchFamily="18" charset="-128"/>
              <a:ea typeface="ＭＳ Ｐ明朝" pitchFamily="18" charset="-128"/>
            </a:endParaRPr>
          </a:p>
        </p:txBody>
      </p:sp>
      <p:pic>
        <p:nvPicPr>
          <p:cNvPr id="40972" name="Picture 2" descr="C:\Users\p41593\AppData\Local\Temp\Temp1_minamo_design_25.zip\minamo_design_25\64sessui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2255838"/>
            <a:ext cx="1204913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角丸四角形吹き出し 26"/>
          <p:cNvSpPr/>
          <p:nvPr/>
        </p:nvSpPr>
        <p:spPr>
          <a:xfrm>
            <a:off x="1676400" y="5805488"/>
            <a:ext cx="2430463" cy="692150"/>
          </a:xfrm>
          <a:prstGeom prst="wedgeRoundRectCallout">
            <a:avLst>
              <a:gd name="adj1" fmla="val -63818"/>
              <a:gd name="adj2" fmla="val 3542"/>
              <a:gd name="adj3" fmla="val 16667"/>
            </a:avLst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8016" tIns="64008" rIns="128016" bIns="6400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latin typeface="ＭＳ Ｐ明朝" pitchFamily="18" charset="-128"/>
                <a:ea typeface="ＭＳ Ｐ明朝" pitchFamily="18" charset="-128"/>
              </a:rPr>
              <a:t>愛知、岐阜、神奈川・・・</a:t>
            </a:r>
          </a:p>
        </p:txBody>
      </p:sp>
      <p:pic>
        <p:nvPicPr>
          <p:cNvPr id="40974" name="Picture 2" descr="C:\Users\p41593\AppData\Local\Temp\Temp1_minamo_design_25.zip\minamo_design_25\65takumi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8" y="4284663"/>
            <a:ext cx="1898650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5" name="Picture 2" descr="C:\Users\p41593\AppData\Local\Temp\Temp1_minamo_design_25.zip\minamo_design_25\066kidukai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43088"/>
            <a:ext cx="131445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6" name="テキスト ボックス 58"/>
          <p:cNvSpPr txBox="1">
            <a:spLocks noChangeArrowheads="1"/>
          </p:cNvSpPr>
          <p:nvPr/>
        </p:nvSpPr>
        <p:spPr bwMode="auto">
          <a:xfrm>
            <a:off x="6253163" y="6497638"/>
            <a:ext cx="22955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buFont typeface="Arial" charset="0"/>
              <a:buNone/>
            </a:pPr>
            <a:r>
              <a:rPr lang="ja-JP" altLang="en-US" sz="1100">
                <a:latin typeface="ＭＳ Ｐ明朝" pitchFamily="18" charset="-128"/>
                <a:ea typeface="ＭＳ Ｐ明朝" pitchFamily="18" charset="-128"/>
              </a:rPr>
              <a:t>出典：経済産業省Ｈ</a:t>
            </a:r>
            <a:r>
              <a:rPr lang="en-US" altLang="ja-JP" sz="1100">
                <a:latin typeface="ＭＳ Ｐ明朝" pitchFamily="18" charset="-128"/>
                <a:ea typeface="ＭＳ Ｐ明朝" pitchFamily="18" charset="-128"/>
              </a:rPr>
              <a:t>26</a:t>
            </a:r>
            <a:r>
              <a:rPr lang="ja-JP" altLang="en-US" sz="1100">
                <a:latin typeface="ＭＳ Ｐ明朝" pitchFamily="18" charset="-128"/>
                <a:ea typeface="ＭＳ Ｐ明朝" pitchFamily="18" charset="-128"/>
              </a:rPr>
              <a:t>年工業統計</a:t>
            </a:r>
            <a:endParaRPr lang="ja-JP" altLang="en-US" sz="110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9" name="スライド番号プレースホルダー 1"/>
          <p:cNvSpPr>
            <a:spLocks noGrp="1"/>
          </p:cNvSpPr>
          <p:nvPr>
            <p:ph type="sldNum" sz="quarter" idx="12"/>
          </p:nvPr>
        </p:nvSpPr>
        <p:spPr bwMode="auto">
          <a:xfrm>
            <a:off x="8820150" y="6642100"/>
            <a:ext cx="354013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fld id="{09165841-ECED-4000-AB9C-CE18312FD317}" type="slidenum">
              <a:rPr lang="ja-JP" altLang="en-US" sz="1000" smtClean="0">
                <a:solidFill>
                  <a:schemeClr val="bg1">
                    <a:lumMod val="50000"/>
                  </a:schemeClr>
                </a:solidFill>
              </a:rPr>
              <a:pPr eaLnBrk="1" hangingPunct="1">
                <a:defRPr/>
              </a:pPr>
              <a:t>12</a:t>
            </a:fld>
            <a:endParaRPr lang="ja-JP" altLang="en-US" sz="1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23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 7"/>
          <p:cNvSpPr/>
          <p:nvPr/>
        </p:nvSpPr>
        <p:spPr>
          <a:xfrm>
            <a:off x="250825" y="178481"/>
            <a:ext cx="8642350" cy="3034495"/>
          </a:xfrm>
          <a:prstGeom prst="roundRect">
            <a:avLst>
              <a:gd name="adj" fmla="val 6318"/>
            </a:avLst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29699" name="テキスト ボックス 5"/>
          <p:cNvSpPr txBox="1">
            <a:spLocks noChangeArrowheads="1"/>
          </p:cNvSpPr>
          <p:nvPr/>
        </p:nvSpPr>
        <p:spPr bwMode="auto">
          <a:xfrm>
            <a:off x="723900" y="620688"/>
            <a:ext cx="7843838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6600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データ</a:t>
            </a:r>
            <a:r>
              <a:rPr lang="ja-JP" altLang="en-US" sz="5400" dirty="0">
                <a:solidFill>
                  <a:srgbClr val="002060"/>
                </a:solidFill>
                <a:latin typeface="HGP創英角ｺﾞｼｯｸUB" pitchFamily="50" charset="-128"/>
                <a:ea typeface="HGP創英角ｺﾞｼｯｸUB" pitchFamily="50" charset="-128"/>
              </a:rPr>
              <a:t>から</a:t>
            </a:r>
            <a:endParaRPr lang="en-US" altLang="ja-JP" sz="5400" dirty="0">
              <a:solidFill>
                <a:srgbClr val="00206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ja-JP" altLang="en-US" sz="66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生活</a:t>
            </a:r>
            <a:r>
              <a:rPr lang="ja-JP" altLang="en-US" sz="5400" dirty="0" smtClean="0">
                <a:solidFill>
                  <a:srgbClr val="002060"/>
                </a:solidFill>
                <a:latin typeface="HGP創英角ｺﾞｼｯｸUB" pitchFamily="50" charset="-128"/>
                <a:ea typeface="HGP創英角ｺﾞｼｯｸUB" pitchFamily="50" charset="-128"/>
              </a:rPr>
              <a:t>を見つめ直そう</a:t>
            </a:r>
            <a:r>
              <a:rPr lang="ja-JP" altLang="en-US" sz="5400" dirty="0">
                <a:solidFill>
                  <a:srgbClr val="002060"/>
                </a:solidFill>
                <a:latin typeface="HGP創英角ｺﾞｼｯｸUB" pitchFamily="50" charset="-128"/>
                <a:ea typeface="HGP創英角ｺﾞｼｯｸUB" pitchFamily="50" charset="-128"/>
              </a:rPr>
              <a:t>！　　</a:t>
            </a:r>
            <a:endParaRPr lang="en-US" altLang="ja-JP" sz="5400" dirty="0">
              <a:solidFill>
                <a:srgbClr val="00206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29700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716338"/>
            <a:ext cx="1968500" cy="293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図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213" y="3676650"/>
            <a:ext cx="1914525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図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88" y="3519488"/>
            <a:ext cx="2892425" cy="263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スライド番号プレースホルダー 1"/>
          <p:cNvSpPr>
            <a:spLocks noGrp="1"/>
          </p:cNvSpPr>
          <p:nvPr>
            <p:ph type="sldNum" sz="quarter" idx="12"/>
          </p:nvPr>
        </p:nvSpPr>
        <p:spPr bwMode="auto">
          <a:xfrm>
            <a:off x="8820150" y="6642100"/>
            <a:ext cx="354013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fld id="{A6AC1499-875B-4590-BB4D-AAFAA9CFF627}" type="slidenum">
              <a:rPr lang="ja-JP" altLang="en-US" sz="1000" smtClean="0">
                <a:solidFill>
                  <a:prstClr val="black"/>
                </a:solidFill>
              </a:rPr>
              <a:pPr eaLnBrk="1" hangingPunct="1">
                <a:defRPr/>
              </a:pPr>
              <a:t>13</a:t>
            </a:fld>
            <a:endParaRPr lang="ja-JP" altLang="en-US" sz="10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3620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タイトル 1"/>
          <p:cNvSpPr>
            <a:spLocks noGrp="1"/>
          </p:cNvSpPr>
          <p:nvPr>
            <p:ph type="ctrTitle"/>
          </p:nvPr>
        </p:nvSpPr>
        <p:spPr>
          <a:xfrm>
            <a:off x="1619250" y="333375"/>
            <a:ext cx="6553200" cy="719138"/>
          </a:xfrm>
        </p:spPr>
        <p:txBody>
          <a:bodyPr/>
          <a:lstStyle/>
          <a:p>
            <a:pPr>
              <a:defRPr/>
            </a:pPr>
            <a:r>
              <a:rPr lang="ja-JP" altLang="en-US" dirty="0" smtClean="0">
                <a:solidFill>
                  <a:srgbClr val="002060"/>
                </a:solidFill>
                <a:latin typeface="+mj-ea"/>
              </a:rPr>
              <a:t>こんな悩みありませんか</a:t>
            </a:r>
            <a:endParaRPr lang="ja-JP" altLang="en-US" dirty="0" smtClean="0">
              <a:solidFill>
                <a:srgbClr val="002060"/>
              </a:solidFill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101600" y="1354138"/>
            <a:ext cx="8934450" cy="5329237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54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「あと</a:t>
            </a:r>
            <a:r>
              <a:rPr lang="en-US" altLang="ja-JP" sz="54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</a:t>
            </a:r>
            <a:r>
              <a:rPr lang="ja-JP" altLang="en-US" sz="54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分寝ていたいな。」</a:t>
            </a:r>
            <a:endParaRPr lang="en-US" altLang="ja-JP" sz="54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sz="54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「何かいつも眠いな。」</a:t>
            </a:r>
            <a:endParaRPr lang="en-US" altLang="ja-JP" sz="54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sz="54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「勉強する時間がない。」</a:t>
            </a:r>
            <a:endParaRPr lang="en-US" altLang="ja-JP" sz="54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sz="54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「ＴＶを</a:t>
            </a:r>
            <a:r>
              <a:rPr lang="ja-JP" altLang="en-US" sz="48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だらだら</a:t>
            </a:r>
            <a:r>
              <a:rPr lang="ja-JP" altLang="en-US" sz="54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見てしまう。」「ゲームばかりしてしまう。」</a:t>
            </a:r>
            <a:endParaRPr lang="en-US" altLang="ja-JP" sz="54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スライド番号プレースホルダー 1"/>
          <p:cNvSpPr>
            <a:spLocks noGrp="1"/>
          </p:cNvSpPr>
          <p:nvPr>
            <p:ph type="sldNum" sz="quarter" idx="11"/>
          </p:nvPr>
        </p:nvSpPr>
        <p:spPr bwMode="auto">
          <a:xfrm>
            <a:off x="8820150" y="6642100"/>
            <a:ext cx="354013" cy="215900"/>
          </a:xfrm>
          <a:prstGeom prst="rect">
            <a:avLst/>
          </a:prstGeom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>
              <a:defRPr/>
            </a:pPr>
            <a:fld id="{7C87D14D-8DDD-48FF-9786-96BF3E8D6C9B}" type="slidenum">
              <a:rPr lang="ja-JP" altLang="en-US" sz="1000" smtClean="0">
                <a:solidFill>
                  <a:prstClr val="black"/>
                </a:solidFill>
              </a:rPr>
              <a:pPr algn="r" eaLnBrk="1" hangingPunct="1">
                <a:defRPr/>
              </a:pPr>
              <a:t>14</a:t>
            </a:fld>
            <a:endParaRPr lang="ja-JP" altLang="en-US" sz="10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54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タイトル 1"/>
          <p:cNvSpPr>
            <a:spLocks noGrp="1"/>
          </p:cNvSpPr>
          <p:nvPr>
            <p:ph type="ctrTitle"/>
          </p:nvPr>
        </p:nvSpPr>
        <p:spPr>
          <a:xfrm>
            <a:off x="1403350" y="333375"/>
            <a:ext cx="7632700" cy="719138"/>
          </a:xfrm>
        </p:spPr>
        <p:txBody>
          <a:bodyPr/>
          <a:lstStyle/>
          <a:p>
            <a:r>
              <a:rPr lang="ja-JP" altLang="en-US" sz="4000" smtClean="0">
                <a:solidFill>
                  <a:srgbClr val="002060"/>
                </a:solidFill>
              </a:rPr>
              <a:t>データから生活リズムを見つめ直す</a:t>
            </a:r>
          </a:p>
        </p:txBody>
      </p:sp>
      <p:sp>
        <p:nvSpPr>
          <p:cNvPr id="3" name="角丸四角形 2"/>
          <p:cNvSpPr/>
          <p:nvPr/>
        </p:nvSpPr>
        <p:spPr>
          <a:xfrm>
            <a:off x="101600" y="1354138"/>
            <a:ext cx="8934450" cy="5329237"/>
          </a:xfrm>
          <a:prstGeom prst="roundRect">
            <a:avLst>
              <a:gd name="adj" fmla="val 10948"/>
            </a:avLst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48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</a:t>
            </a:r>
            <a:r>
              <a:rPr lang="ja-JP" altLang="en-US" sz="44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誰</a:t>
            </a:r>
            <a:r>
              <a:rPr lang="ja-JP" altLang="en-US" sz="44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でも生活の悩みはあります。</a:t>
            </a:r>
            <a:endParaRPr lang="en-US" altLang="ja-JP" sz="44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sz="44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生活の時間を、</a:t>
            </a:r>
            <a:r>
              <a:rPr lang="ja-JP" altLang="en-US" sz="6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統計</a:t>
            </a:r>
            <a:r>
              <a:rPr lang="ja-JP" altLang="en-US" sz="44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をもとにして振り返り、生活リズムを見つめ直すきっかけにしましょう。</a:t>
            </a:r>
            <a:endParaRPr lang="en-US" altLang="ja-JP" sz="44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sz="44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まずは、生活の最も基礎である</a:t>
            </a:r>
            <a:r>
              <a:rPr lang="ja-JP" altLang="en-US" sz="44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endParaRPr lang="en-US" altLang="ja-JP" sz="4400" dirty="0" smtClean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sz="66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睡眠</a:t>
            </a:r>
            <a:r>
              <a:rPr lang="ja-JP" altLang="en-US" sz="44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について振り返ってみましょう。</a:t>
            </a:r>
            <a:endParaRPr lang="ja-JP" altLang="en-US" sz="48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スライド番号プレースホルダー 1"/>
          <p:cNvSpPr>
            <a:spLocks noGrp="1"/>
          </p:cNvSpPr>
          <p:nvPr>
            <p:ph type="sldNum" sz="quarter" idx="11"/>
          </p:nvPr>
        </p:nvSpPr>
        <p:spPr bwMode="auto">
          <a:xfrm>
            <a:off x="8820150" y="6642100"/>
            <a:ext cx="354013" cy="215900"/>
          </a:xfrm>
          <a:prstGeom prst="rect">
            <a:avLst/>
          </a:prstGeom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>
              <a:defRPr/>
            </a:pPr>
            <a:fld id="{5E1E5F7C-6247-4168-8F94-91F98C2D58BF}" type="slidenum">
              <a:rPr lang="ja-JP" altLang="en-US" sz="1000" smtClean="0">
                <a:solidFill>
                  <a:prstClr val="black"/>
                </a:solidFill>
              </a:rPr>
              <a:pPr algn="r" eaLnBrk="1" hangingPunct="1">
                <a:defRPr/>
              </a:pPr>
              <a:t>15</a:t>
            </a:fld>
            <a:endParaRPr lang="ja-JP" altLang="en-US" sz="10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16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 txBox="1">
            <a:spLocks/>
          </p:cNvSpPr>
          <p:nvPr/>
        </p:nvSpPr>
        <p:spPr bwMode="auto">
          <a:xfrm>
            <a:off x="1547813" y="333375"/>
            <a:ext cx="72009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Impact" pitchFamily="34" charset="0"/>
                <a:ea typeface="HGP創英角ｺﾞｼｯｸUB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Impact" pitchFamily="34" charset="0"/>
                <a:ea typeface="HGP創英角ｺﾞｼｯｸUB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Impact" pitchFamily="34" charset="0"/>
                <a:ea typeface="HGP創英角ｺﾞｼｯｸUB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Impact" pitchFamily="34" charset="0"/>
                <a:ea typeface="HGP創英角ｺﾞｼｯｸUB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Impact" pitchFamily="34" charset="0"/>
                <a:ea typeface="HGP創英角ｺﾞｼｯｸUB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Impact" pitchFamily="34" charset="0"/>
                <a:ea typeface="HGP創英角ｺﾞｼｯｸUB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Impact" pitchFamily="34" charset="0"/>
                <a:ea typeface="HGP創英角ｺﾞｼｯｸUB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Impact" pitchFamily="34" charset="0"/>
                <a:ea typeface="HGP創英角ｺﾞｼｯｸUB" pitchFamily="50" charset="-128"/>
              </a:defRPr>
            </a:lvl9pPr>
          </a:lstStyle>
          <a:p>
            <a:pPr>
              <a:defRPr/>
            </a:pPr>
            <a:r>
              <a:rPr lang="ja-JP" altLang="en-US" dirty="0" smtClean="0">
                <a:solidFill>
                  <a:srgbClr val="002060"/>
                </a:solidFill>
                <a:latin typeface="HGP創英角ｺﾞｼｯｸUB"/>
              </a:rPr>
              <a:t>自分の</a:t>
            </a:r>
            <a:r>
              <a:rPr lang="ja-JP" altLang="en-US" dirty="0">
                <a:solidFill>
                  <a:srgbClr val="002060"/>
                </a:solidFill>
                <a:latin typeface="HGP創英角ｺﾞｼｯｸUB"/>
              </a:rPr>
              <a:t>生活</a:t>
            </a:r>
            <a:r>
              <a:rPr lang="ja-JP" altLang="en-US" dirty="0" smtClean="0">
                <a:solidFill>
                  <a:srgbClr val="002060"/>
                </a:solidFill>
                <a:latin typeface="HGP創英角ｺﾞｼｯｸUB"/>
              </a:rPr>
              <a:t>を振り返りましょう</a:t>
            </a:r>
            <a:endParaRPr lang="ja-JP" altLang="en-US" dirty="0" smtClean="0">
              <a:solidFill>
                <a:srgbClr val="002060"/>
              </a:solidFill>
            </a:endParaRPr>
          </a:p>
        </p:txBody>
      </p:sp>
      <p:sp>
        <p:nvSpPr>
          <p:cNvPr id="32771" name="テキスト ボックス 2"/>
          <p:cNvSpPr txBox="1">
            <a:spLocks noChangeArrowheads="1"/>
          </p:cNvSpPr>
          <p:nvPr/>
        </p:nvSpPr>
        <p:spPr bwMode="auto">
          <a:xfrm>
            <a:off x="647700" y="1412875"/>
            <a:ext cx="79835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ja-JP" sz="2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平日（月曜日から金曜日）の「就寝時刻」</a:t>
            </a:r>
            <a:r>
              <a:rPr lang="ja-JP" altLang="en-US" sz="2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「起床時刻」</a:t>
            </a:r>
            <a:r>
              <a:rPr lang="ja-JP" altLang="ja-JP" sz="2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「睡眠</a:t>
            </a:r>
            <a:r>
              <a:rPr lang="ja-JP" altLang="en-US" sz="2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時間</a:t>
            </a:r>
            <a:r>
              <a:rPr lang="ja-JP" altLang="ja-JP" sz="2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」について、近い時刻や時間に〇をつけましょう。</a:t>
            </a:r>
            <a:endParaRPr lang="ja-JP" altLang="en-US" sz="24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スライド番号プレースホルダー 1"/>
          <p:cNvSpPr>
            <a:spLocks noGrp="1"/>
          </p:cNvSpPr>
          <p:nvPr>
            <p:ph type="sldNum" sz="quarter" idx="11"/>
          </p:nvPr>
        </p:nvSpPr>
        <p:spPr bwMode="auto">
          <a:xfrm>
            <a:off x="8820150" y="6642100"/>
            <a:ext cx="354013" cy="215900"/>
          </a:xfrm>
          <a:prstGeom prst="rect">
            <a:avLst/>
          </a:prstGeom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>
              <a:defRPr/>
            </a:pPr>
            <a:fld id="{67C8C3F1-192B-4B1E-B43E-F9B4BAD75E6A}" type="slidenum">
              <a:rPr lang="ja-JP" altLang="en-US" sz="1000" smtClean="0">
                <a:solidFill>
                  <a:prstClr val="black"/>
                </a:solidFill>
              </a:rPr>
              <a:pPr algn="r" eaLnBrk="1" hangingPunct="1">
                <a:defRPr/>
              </a:pPr>
              <a:t>16</a:t>
            </a:fld>
            <a:endParaRPr lang="ja-JP" altLang="en-US" sz="1000" dirty="0" smtClean="0">
              <a:solidFill>
                <a:prstClr val="black"/>
              </a:solidFill>
            </a:endParaRPr>
          </a:p>
        </p:txBody>
      </p:sp>
      <p:pic>
        <p:nvPicPr>
          <p:cNvPr id="3277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2420938"/>
            <a:ext cx="8220075" cy="411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868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タイトル 1"/>
          <p:cNvSpPr>
            <a:spLocks noGrp="1"/>
          </p:cNvSpPr>
          <p:nvPr>
            <p:ph type="ctrTitle"/>
          </p:nvPr>
        </p:nvSpPr>
        <p:spPr>
          <a:xfrm>
            <a:off x="1476375" y="333375"/>
            <a:ext cx="7488238" cy="719138"/>
          </a:xfrm>
        </p:spPr>
        <p:txBody>
          <a:bodyPr/>
          <a:lstStyle/>
          <a:p>
            <a:pPr algn="l">
              <a:defRPr/>
            </a:pPr>
            <a:r>
              <a:rPr lang="ja-JP" altLang="en-US" dirty="0" smtClean="0">
                <a:solidFill>
                  <a:srgbClr val="002060"/>
                </a:solidFill>
                <a:latin typeface="+mj-ea"/>
              </a:rPr>
              <a:t>  </a:t>
            </a:r>
            <a:r>
              <a:rPr lang="ja-JP" altLang="en-US" dirty="0">
                <a:solidFill>
                  <a:srgbClr val="002060"/>
                </a:solidFill>
                <a:latin typeface="+mj-ea"/>
              </a:rPr>
              <a:t>学級</a:t>
            </a:r>
            <a:r>
              <a:rPr lang="ja-JP" altLang="en-US" dirty="0" smtClean="0">
                <a:solidFill>
                  <a:srgbClr val="002060"/>
                </a:solidFill>
                <a:latin typeface="+mj-ea"/>
              </a:rPr>
              <a:t>の姿をみてみよう</a:t>
            </a:r>
            <a:endParaRPr lang="ja-JP" altLang="en-US" dirty="0" smtClean="0">
              <a:solidFill>
                <a:srgbClr val="002060"/>
              </a:solidFill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115888" y="1354138"/>
            <a:ext cx="8848725" cy="5329237"/>
          </a:xfrm>
          <a:prstGeom prst="roundRect">
            <a:avLst/>
          </a:prstGeom>
          <a:solidFill>
            <a:srgbClr val="CC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32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個人のプライバシーを</a:t>
            </a:r>
            <a:r>
              <a:rPr lang="ja-JP" altLang="en-US" sz="32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守りましょう</a:t>
            </a:r>
            <a:endParaRPr lang="en-US" altLang="ja-JP" sz="32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/>
            </a:pPr>
            <a:endParaRPr lang="en-US" altLang="ja-JP" sz="20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sz="60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①自分の時間を確認</a:t>
            </a:r>
            <a:endParaRPr lang="en-US" altLang="ja-JP" sz="60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/>
            </a:pPr>
            <a:endParaRPr lang="en-US" altLang="ja-JP" sz="14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sz="60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②下を向き目を閉じる</a:t>
            </a:r>
            <a:endParaRPr lang="en-US" altLang="ja-JP" sz="60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/>
            </a:pPr>
            <a:endParaRPr lang="en-US" altLang="ja-JP" sz="14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sz="60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③自分の時間で挙手</a:t>
            </a:r>
            <a:endParaRPr lang="en-US" altLang="ja-JP" sz="60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/>
            </a:pPr>
            <a:endParaRPr lang="en-US" altLang="ja-JP" sz="24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defRPr/>
            </a:pPr>
            <a:r>
              <a:rPr lang="ja-JP" altLang="en-US" sz="4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合図があるまで下を向いててね</a:t>
            </a:r>
            <a:endParaRPr lang="en-US" altLang="ja-JP" sz="48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00" name="スライド番号プレースホルダー 1"/>
          <p:cNvSpPr>
            <a:spLocks noGrp="1"/>
          </p:cNvSpPr>
          <p:nvPr>
            <p:ph type="sldNum" sz="quarter" idx="11"/>
          </p:nvPr>
        </p:nvSpPr>
        <p:spPr bwMode="auto">
          <a:xfrm>
            <a:off x="8820150" y="6642100"/>
            <a:ext cx="354013" cy="215900"/>
          </a:xfrm>
          <a:prstGeom prst="rect">
            <a:avLst/>
          </a:prstGeom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>
              <a:defRPr/>
            </a:pPr>
            <a:fld id="{297BA089-63F0-4018-AFDA-5F87C095BEF2}" type="slidenum">
              <a:rPr lang="ja-JP" altLang="en-US" sz="1000" smtClean="0">
                <a:solidFill>
                  <a:prstClr val="black"/>
                </a:solidFill>
              </a:rPr>
              <a:pPr algn="r" eaLnBrk="1" hangingPunct="1">
                <a:defRPr/>
              </a:pPr>
              <a:t>17</a:t>
            </a:fld>
            <a:endParaRPr lang="ja-JP" altLang="en-US" sz="1000" smtClean="0">
              <a:solidFill>
                <a:prstClr val="black"/>
              </a:solidFill>
            </a:endParaRPr>
          </a:p>
        </p:txBody>
      </p:sp>
      <p:pic>
        <p:nvPicPr>
          <p:cNvPr id="46085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50" y="1354138"/>
            <a:ext cx="1262063" cy="333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296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 txBox="1">
            <a:spLocks/>
          </p:cNvSpPr>
          <p:nvPr/>
        </p:nvSpPr>
        <p:spPr bwMode="auto">
          <a:xfrm>
            <a:off x="1547813" y="333375"/>
            <a:ext cx="6912619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Impact" pitchFamily="34" charset="0"/>
                <a:ea typeface="HGP創英角ｺﾞｼｯｸUB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Impact" pitchFamily="34" charset="0"/>
                <a:ea typeface="HGP創英角ｺﾞｼｯｸUB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Impact" pitchFamily="34" charset="0"/>
                <a:ea typeface="HGP創英角ｺﾞｼｯｸUB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Impact" pitchFamily="34" charset="0"/>
                <a:ea typeface="HGP創英角ｺﾞｼｯｸUB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Impact" pitchFamily="34" charset="0"/>
                <a:ea typeface="HGP創英角ｺﾞｼｯｸUB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Impact" pitchFamily="34" charset="0"/>
                <a:ea typeface="HGP創英角ｺﾞｼｯｸUB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Impact" pitchFamily="34" charset="0"/>
                <a:ea typeface="HGP創英角ｺﾞｼｯｸUB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Impact" pitchFamily="34" charset="0"/>
                <a:ea typeface="HGP創英角ｺﾞｼｯｸUB" pitchFamily="50" charset="-128"/>
              </a:defRPr>
            </a:lvl9pPr>
          </a:lstStyle>
          <a:p>
            <a:pPr>
              <a:defRPr/>
            </a:pPr>
            <a:r>
              <a:rPr lang="ja-JP" altLang="en-US" dirty="0" smtClean="0">
                <a:solidFill>
                  <a:srgbClr val="002060"/>
                </a:solidFill>
              </a:rPr>
              <a:t>学級の仲間と比べよう</a:t>
            </a:r>
          </a:p>
        </p:txBody>
      </p:sp>
      <p:sp>
        <p:nvSpPr>
          <p:cNvPr id="8" name="スライド番号プレースホルダー 1"/>
          <p:cNvSpPr>
            <a:spLocks noGrp="1"/>
          </p:cNvSpPr>
          <p:nvPr>
            <p:ph type="sldNum" sz="quarter" idx="11"/>
          </p:nvPr>
        </p:nvSpPr>
        <p:spPr bwMode="auto">
          <a:xfrm>
            <a:off x="8820150" y="6642100"/>
            <a:ext cx="354013" cy="215900"/>
          </a:xfrm>
          <a:prstGeom prst="rect">
            <a:avLst/>
          </a:prstGeom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>
              <a:defRPr/>
            </a:pPr>
            <a:fld id="{67C8C3F1-192B-4B1E-B43E-F9B4BAD75E6A}" type="slidenum">
              <a:rPr lang="ja-JP" altLang="en-US" sz="1000" smtClean="0">
                <a:solidFill>
                  <a:prstClr val="black"/>
                </a:solidFill>
              </a:rPr>
              <a:pPr algn="r" eaLnBrk="1" hangingPunct="1">
                <a:defRPr/>
              </a:pPr>
              <a:t>18</a:t>
            </a:fld>
            <a:endParaRPr lang="ja-JP" altLang="en-US" sz="1000" dirty="0" smtClean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3" t="17147" r="8875" b="7836"/>
          <a:stretch/>
        </p:blipFill>
        <p:spPr bwMode="auto">
          <a:xfrm>
            <a:off x="301419" y="1478272"/>
            <a:ext cx="8591061" cy="445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70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タイトル 1"/>
          <p:cNvSpPr>
            <a:spLocks noGrp="1"/>
          </p:cNvSpPr>
          <p:nvPr>
            <p:ph type="ctrTitle"/>
          </p:nvPr>
        </p:nvSpPr>
        <p:spPr>
          <a:xfrm>
            <a:off x="1619250" y="333375"/>
            <a:ext cx="6481142" cy="719138"/>
          </a:xfrm>
        </p:spPr>
        <p:txBody>
          <a:bodyPr/>
          <a:lstStyle/>
          <a:p>
            <a:r>
              <a:rPr lang="ja-JP" altLang="en-US" dirty="0" smtClean="0">
                <a:solidFill>
                  <a:srgbClr val="002060"/>
                </a:solidFill>
              </a:rPr>
              <a:t>およその平均を求めよう</a:t>
            </a:r>
          </a:p>
        </p:txBody>
      </p:sp>
      <p:sp>
        <p:nvSpPr>
          <p:cNvPr id="8197" name="スライド番号プレースホルダー 1"/>
          <p:cNvSpPr>
            <a:spLocks noGrp="1"/>
          </p:cNvSpPr>
          <p:nvPr>
            <p:ph type="sldNum" sz="quarter" idx="11"/>
          </p:nvPr>
        </p:nvSpPr>
        <p:spPr bwMode="auto">
          <a:xfrm>
            <a:off x="8820150" y="6642100"/>
            <a:ext cx="354013" cy="215900"/>
          </a:xfrm>
          <a:prstGeom prst="rect">
            <a:avLst/>
          </a:prstGeom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>
              <a:defRPr/>
            </a:pPr>
            <a:fld id="{5F82D55C-7AF1-4347-BD77-B5534AA18577}" type="slidenum">
              <a:rPr lang="ja-JP" altLang="en-US" sz="1000" smtClean="0">
                <a:solidFill>
                  <a:prstClr val="black"/>
                </a:solidFill>
              </a:rPr>
              <a:pPr algn="r" eaLnBrk="1" hangingPunct="1">
                <a:defRPr/>
              </a:pPr>
              <a:t>19</a:t>
            </a:fld>
            <a:endParaRPr lang="ja-JP" altLang="en-US" sz="1000" dirty="0" smtClean="0">
              <a:solidFill>
                <a:prstClr val="black"/>
              </a:solidFill>
            </a:endParaRPr>
          </a:p>
        </p:txBody>
      </p:sp>
      <p:sp>
        <p:nvSpPr>
          <p:cNvPr id="5427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 smtClean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54277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 smtClean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54278" name="テキスト ボックス 7"/>
          <p:cNvSpPr txBox="1">
            <a:spLocks noChangeArrowheads="1"/>
          </p:cNvSpPr>
          <p:nvPr/>
        </p:nvSpPr>
        <p:spPr bwMode="auto">
          <a:xfrm>
            <a:off x="250825" y="5084763"/>
            <a:ext cx="889158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①　階級の計をもとめ、全体の合計を求める。</a:t>
            </a:r>
            <a:endParaRPr lang="en-US" altLang="ja-JP" sz="2400" dirty="0" smtClean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　　　　</a:t>
            </a:r>
            <a:r>
              <a:rPr lang="en-US" altLang="ja-JP" sz="2400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16.5</a:t>
            </a:r>
            <a:r>
              <a:rPr lang="ja-JP" altLang="en-US" sz="2400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＋</a:t>
            </a:r>
            <a:r>
              <a:rPr lang="en-US" altLang="ja-JP" sz="2400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32.5</a:t>
            </a:r>
            <a:r>
              <a:rPr lang="ja-JP" altLang="en-US" sz="2400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＋</a:t>
            </a:r>
            <a:r>
              <a:rPr lang="en-US" altLang="ja-JP" sz="2400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30</a:t>
            </a:r>
            <a:r>
              <a:rPr lang="ja-JP" altLang="en-US" sz="2400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＋</a:t>
            </a:r>
            <a:r>
              <a:rPr lang="en-US" altLang="ja-JP" sz="2400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17</a:t>
            </a:r>
            <a:r>
              <a:rPr lang="ja-JP" altLang="en-US" sz="2400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＋</a:t>
            </a:r>
            <a:r>
              <a:rPr lang="en-US" altLang="ja-JP" sz="2400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9.5</a:t>
            </a:r>
            <a:r>
              <a:rPr lang="ja-JP" altLang="en-US" sz="2400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＝１０５</a:t>
            </a:r>
            <a:r>
              <a:rPr lang="en-US" altLang="ja-JP" sz="2400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.</a:t>
            </a:r>
            <a:r>
              <a:rPr lang="ja-JP" altLang="en-US" sz="2400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５</a:t>
            </a:r>
            <a:endParaRPr lang="en-US" altLang="ja-JP" sz="2400" dirty="0" smtClean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②　合計</a:t>
            </a:r>
            <a:r>
              <a:rPr lang="en-US" altLang="ja-JP" sz="2400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÷</a:t>
            </a:r>
            <a:r>
              <a:rPr lang="ja-JP" altLang="en-US" sz="2400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人数から平均を求める。</a:t>
            </a:r>
            <a:endParaRPr lang="en-US" altLang="ja-JP" sz="2400" dirty="0" smtClean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　　　　</a:t>
            </a:r>
            <a:r>
              <a:rPr lang="en-US" altLang="ja-JP" sz="2400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105.5</a:t>
            </a:r>
            <a:r>
              <a:rPr lang="ja-JP" altLang="ja-JP" sz="2400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÷</a:t>
            </a:r>
            <a:r>
              <a:rPr lang="en-US" altLang="ja-JP" sz="2400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15</a:t>
            </a:r>
            <a:r>
              <a:rPr lang="ja-JP" altLang="ja-JP" sz="2400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＝</a:t>
            </a:r>
            <a:r>
              <a:rPr lang="en-US" altLang="ja-JP" sz="2400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7.033</a:t>
            </a:r>
            <a:r>
              <a:rPr lang="ja-JP" altLang="en-US" sz="2400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・・・（</a:t>
            </a:r>
            <a:r>
              <a:rPr lang="ja-JP" altLang="ja-JP" sz="2400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時間）　</a:t>
            </a:r>
            <a:r>
              <a:rPr lang="ja-JP" altLang="en-US" sz="2400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　　　</a:t>
            </a:r>
            <a:r>
              <a:rPr lang="ja-JP" altLang="ja-JP" sz="2400" u="sng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答え　およそ</a:t>
            </a:r>
            <a:r>
              <a:rPr lang="ja-JP" altLang="en-US" sz="2400" u="sng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７</a:t>
            </a:r>
            <a:r>
              <a:rPr lang="ja-JP" altLang="ja-JP" sz="2400" u="sng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時間</a:t>
            </a:r>
            <a:r>
              <a:rPr lang="ja-JP" altLang="en-US" sz="2400" u="sng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２</a:t>
            </a:r>
            <a:r>
              <a:rPr lang="ja-JP" altLang="ja-JP" sz="2400" u="sng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分</a:t>
            </a:r>
            <a:endParaRPr lang="en-US" altLang="ja-JP" sz="2400" u="sng" dirty="0" smtClean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775" y="1174846"/>
            <a:ext cx="6510448" cy="3729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830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>
          <a:xfrm>
            <a:off x="287338" y="115888"/>
            <a:ext cx="8388350" cy="576262"/>
          </a:xfrm>
          <a:prstGeom prst="roundRect">
            <a:avLst/>
          </a:prstGeom>
          <a:gradFill flip="none" rotWithShape="1">
            <a:gsLst>
              <a:gs pos="0">
                <a:srgbClr val="00FFFF"/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岐阜県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の面積は、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全国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７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位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と広い県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スライド番号プレースホルダー 1"/>
          <p:cNvSpPr>
            <a:spLocks noGrp="1"/>
          </p:cNvSpPr>
          <p:nvPr>
            <p:ph type="sldNum" sz="quarter" idx="12"/>
          </p:nvPr>
        </p:nvSpPr>
        <p:spPr bwMode="auto">
          <a:xfrm>
            <a:off x="8820150" y="6642100"/>
            <a:ext cx="354013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fld id="{EAA2874C-8314-4646-A11F-A6BA6C80C6E7}" type="slidenum">
              <a:rPr lang="ja-JP" altLang="en-US" sz="1000" smtClean="0">
                <a:solidFill>
                  <a:schemeClr val="bg1">
                    <a:lumMod val="50000"/>
                  </a:schemeClr>
                </a:solidFill>
              </a:rPr>
              <a:pPr eaLnBrk="1" hangingPunct="1">
                <a:defRPr/>
              </a:pPr>
              <a:t>2</a:t>
            </a:fld>
            <a:endParaRPr lang="ja-JP" altLang="en-US" sz="1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61" y="987038"/>
            <a:ext cx="8730235" cy="5684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タイトル 1"/>
          <p:cNvSpPr>
            <a:spLocks noGrp="1"/>
          </p:cNvSpPr>
          <p:nvPr>
            <p:ph type="ctrTitle"/>
          </p:nvPr>
        </p:nvSpPr>
        <p:spPr>
          <a:xfrm>
            <a:off x="1619250" y="333375"/>
            <a:ext cx="7129463" cy="719138"/>
          </a:xfrm>
        </p:spPr>
        <p:txBody>
          <a:bodyPr/>
          <a:lstStyle/>
          <a:p>
            <a:pPr>
              <a:defRPr/>
            </a:pPr>
            <a:r>
              <a:rPr lang="ja-JP" altLang="en-US" dirty="0" smtClean="0">
                <a:solidFill>
                  <a:srgbClr val="002060"/>
                </a:solidFill>
                <a:latin typeface="+mj-ea"/>
              </a:rPr>
              <a:t>県や全国のデータと比べよう</a:t>
            </a:r>
            <a:endParaRPr lang="ja-JP" altLang="en-US" dirty="0" smtClean="0">
              <a:solidFill>
                <a:srgbClr val="002060"/>
              </a:solidFill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250825" y="1354138"/>
            <a:ext cx="8642350" cy="5329237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33796" name="テキスト ボックス 1"/>
          <p:cNvSpPr txBox="1">
            <a:spLocks noChangeArrowheads="1"/>
          </p:cNvSpPr>
          <p:nvPr/>
        </p:nvSpPr>
        <p:spPr bwMode="auto">
          <a:xfrm>
            <a:off x="528638" y="1484313"/>
            <a:ext cx="8085137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48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社会生活基本調査</a:t>
            </a:r>
            <a:r>
              <a:rPr lang="ja-JP" altLang="en-US" sz="48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36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(H28</a:t>
            </a:r>
            <a:r>
              <a:rPr lang="ja-JP" altLang="en-US" sz="36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実施</a:t>
            </a:r>
            <a:r>
              <a:rPr lang="en-US" altLang="ja-JP" sz="36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36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社会生活基本調査は</a:t>
            </a:r>
            <a:r>
              <a:rPr lang="ja-JP" altLang="en-US" sz="36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ja-JP" altLang="en-US" sz="36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１日の生活時間の配分と過去１年間における主な活動状況などを調査しています。</a:t>
            </a:r>
            <a:endParaRPr lang="en-US" altLang="ja-JP" sz="3600" dirty="0" smtClean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36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36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36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その結果は、「</a:t>
            </a:r>
            <a:r>
              <a:rPr lang="en-US" altLang="ja-JP" sz="36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e-stat</a:t>
            </a:r>
            <a:r>
              <a:rPr lang="ja-JP" altLang="en-US" sz="36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」で入手できます。</a:t>
            </a:r>
            <a:endParaRPr lang="en-US" altLang="ja-JP" sz="3600" dirty="0" smtClean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197" name="スライド番号プレースホルダー 1"/>
          <p:cNvSpPr>
            <a:spLocks noGrp="1"/>
          </p:cNvSpPr>
          <p:nvPr>
            <p:ph type="sldNum" sz="quarter" idx="11"/>
          </p:nvPr>
        </p:nvSpPr>
        <p:spPr bwMode="auto">
          <a:xfrm>
            <a:off x="8820150" y="6642100"/>
            <a:ext cx="354013" cy="215900"/>
          </a:xfrm>
          <a:prstGeom prst="rect">
            <a:avLst/>
          </a:prstGeom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>
              <a:defRPr/>
            </a:pPr>
            <a:fld id="{1376BADD-3315-41C7-AB41-900B91E18032}" type="slidenum">
              <a:rPr lang="ja-JP" altLang="en-US" sz="1000" smtClean="0">
                <a:solidFill>
                  <a:prstClr val="black"/>
                </a:solidFill>
              </a:rPr>
              <a:pPr algn="r" eaLnBrk="1" hangingPunct="1">
                <a:defRPr/>
              </a:pPr>
              <a:t>20</a:t>
            </a:fld>
            <a:endParaRPr lang="ja-JP" altLang="en-US" sz="1000" smtClean="0">
              <a:solidFill>
                <a:prstClr val="black"/>
              </a:solidFill>
            </a:endParaRPr>
          </a:p>
        </p:txBody>
      </p:sp>
      <p:pic>
        <p:nvPicPr>
          <p:cNvPr id="33798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00" y="4268788"/>
            <a:ext cx="1092200" cy="258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7"/>
          <p:cNvPicPr>
            <a:picLocks noChangeAspect="1" noChangeArrowheads="1"/>
          </p:cNvPicPr>
          <p:nvPr/>
        </p:nvPicPr>
        <p:blipFill rotWithShape="1">
          <a:blip r:embed="rId4"/>
          <a:srcRect l="14502" t="15080" r="16558" b="29762"/>
          <a:stretch/>
        </p:blipFill>
        <p:spPr bwMode="auto">
          <a:xfrm>
            <a:off x="2770188" y="4595813"/>
            <a:ext cx="4681537" cy="2106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09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タイトル 1"/>
          <p:cNvSpPr>
            <a:spLocks noGrp="1"/>
          </p:cNvSpPr>
          <p:nvPr>
            <p:ph type="ctrTitle"/>
          </p:nvPr>
        </p:nvSpPr>
        <p:spPr>
          <a:xfrm>
            <a:off x="1476375" y="333375"/>
            <a:ext cx="7488238" cy="719138"/>
          </a:xfrm>
        </p:spPr>
        <p:txBody>
          <a:bodyPr/>
          <a:lstStyle/>
          <a:p>
            <a:pPr algn="l">
              <a:defRPr/>
            </a:pPr>
            <a:r>
              <a:rPr lang="ja-JP" altLang="en-US" dirty="0" smtClean="0">
                <a:solidFill>
                  <a:srgbClr val="002060"/>
                </a:solidFill>
                <a:latin typeface="+mj-ea"/>
              </a:rPr>
              <a:t>  </a:t>
            </a:r>
            <a:r>
              <a:rPr lang="ja-JP" altLang="en-US" dirty="0">
                <a:solidFill>
                  <a:srgbClr val="002060"/>
                </a:solidFill>
                <a:latin typeface="+mj-ea"/>
              </a:rPr>
              <a:t>学級</a:t>
            </a:r>
            <a:r>
              <a:rPr lang="ja-JP" altLang="en-US" dirty="0" smtClean="0">
                <a:solidFill>
                  <a:srgbClr val="002060"/>
                </a:solidFill>
                <a:latin typeface="+mj-ea"/>
              </a:rPr>
              <a:t>と全国を比べてみよう</a:t>
            </a:r>
            <a:endParaRPr lang="ja-JP" altLang="en-US" dirty="0" smtClean="0">
              <a:solidFill>
                <a:srgbClr val="002060"/>
              </a:solidFill>
            </a:endParaRPr>
          </a:p>
        </p:txBody>
      </p:sp>
      <p:sp>
        <p:nvSpPr>
          <p:cNvPr id="4100" name="スライド番号プレースホルダー 1"/>
          <p:cNvSpPr>
            <a:spLocks noGrp="1"/>
          </p:cNvSpPr>
          <p:nvPr>
            <p:ph type="sldNum" sz="quarter" idx="11"/>
          </p:nvPr>
        </p:nvSpPr>
        <p:spPr bwMode="auto">
          <a:xfrm>
            <a:off x="8820150" y="6642100"/>
            <a:ext cx="354013" cy="215900"/>
          </a:xfrm>
          <a:prstGeom prst="rect">
            <a:avLst/>
          </a:prstGeom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>
              <a:defRPr/>
            </a:pPr>
            <a:fld id="{297BA089-63F0-4018-AFDA-5F87C095BEF2}" type="slidenum">
              <a:rPr lang="ja-JP" altLang="en-US" sz="1000" smtClean="0">
                <a:solidFill>
                  <a:prstClr val="black"/>
                </a:solidFill>
              </a:rPr>
              <a:pPr algn="r" eaLnBrk="1" hangingPunct="1">
                <a:defRPr/>
              </a:pPr>
              <a:t>21</a:t>
            </a:fld>
            <a:endParaRPr lang="ja-JP" altLang="en-US" sz="1000" smtClean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71" y="1312348"/>
            <a:ext cx="8371228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768715" y="6021288"/>
            <a:ext cx="76065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/>
              <a:t>相対度数を使って、分析してみよう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56547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タイトル 1"/>
          <p:cNvSpPr>
            <a:spLocks noGrp="1"/>
          </p:cNvSpPr>
          <p:nvPr>
            <p:ph type="ctrTitle"/>
          </p:nvPr>
        </p:nvSpPr>
        <p:spPr>
          <a:xfrm>
            <a:off x="1331913" y="333375"/>
            <a:ext cx="7704137" cy="719138"/>
          </a:xfrm>
        </p:spPr>
        <p:txBody>
          <a:bodyPr/>
          <a:lstStyle/>
          <a:p>
            <a:pPr algn="l">
              <a:defRPr/>
            </a:pPr>
            <a:r>
              <a:rPr lang="ja-JP" altLang="en-US" dirty="0" smtClean="0">
                <a:solidFill>
                  <a:srgbClr val="002060"/>
                </a:solidFill>
                <a:latin typeface="+mj-ea"/>
              </a:rPr>
              <a:t>　全国の</a:t>
            </a:r>
            <a:r>
              <a:rPr lang="ja-JP" altLang="en-US" dirty="0">
                <a:solidFill>
                  <a:srgbClr val="002060"/>
                </a:solidFill>
                <a:latin typeface="+mj-ea"/>
              </a:rPr>
              <a:t>就寝</a:t>
            </a:r>
            <a:r>
              <a:rPr lang="ja-JP" altLang="en-US" dirty="0" smtClean="0">
                <a:solidFill>
                  <a:srgbClr val="002060"/>
                </a:solidFill>
                <a:latin typeface="+mj-ea"/>
              </a:rPr>
              <a:t>時刻</a:t>
            </a:r>
            <a:r>
              <a:rPr lang="en-US" altLang="ja-JP" dirty="0" smtClean="0">
                <a:solidFill>
                  <a:srgbClr val="002060"/>
                </a:solidFill>
                <a:latin typeface="+mj-ea"/>
              </a:rPr>
              <a:t>(10</a:t>
            </a:r>
            <a:r>
              <a:rPr lang="ja-JP" altLang="en-US" dirty="0" smtClean="0">
                <a:solidFill>
                  <a:srgbClr val="002060"/>
                </a:solidFill>
                <a:latin typeface="+mj-ea"/>
              </a:rPr>
              <a:t>～</a:t>
            </a:r>
            <a:r>
              <a:rPr lang="en-US" altLang="ja-JP" dirty="0" smtClean="0">
                <a:solidFill>
                  <a:srgbClr val="002060"/>
                </a:solidFill>
                <a:latin typeface="+mj-ea"/>
              </a:rPr>
              <a:t>14</a:t>
            </a:r>
            <a:r>
              <a:rPr lang="ja-JP" altLang="en-US" dirty="0" smtClean="0">
                <a:solidFill>
                  <a:srgbClr val="002060"/>
                </a:solidFill>
                <a:latin typeface="+mj-ea"/>
              </a:rPr>
              <a:t>歳</a:t>
            </a:r>
            <a:r>
              <a:rPr lang="en-US" altLang="ja-JP" dirty="0" smtClean="0">
                <a:solidFill>
                  <a:srgbClr val="002060"/>
                </a:solidFill>
                <a:latin typeface="+mj-ea"/>
              </a:rPr>
              <a:t>)</a:t>
            </a:r>
            <a:endParaRPr lang="ja-JP" altLang="en-US" dirty="0" smtClean="0">
              <a:solidFill>
                <a:srgbClr val="002060"/>
              </a:solidFill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250825" y="1354138"/>
            <a:ext cx="8642350" cy="5329237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129028" name="テキスト ボックス 1"/>
          <p:cNvSpPr txBox="1">
            <a:spLocks noChangeArrowheads="1"/>
          </p:cNvSpPr>
          <p:nvPr/>
        </p:nvSpPr>
        <p:spPr bwMode="auto">
          <a:xfrm>
            <a:off x="488950" y="1557338"/>
            <a:ext cx="8259763" cy="538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ja-JP" sz="7200" dirty="0" smtClean="0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88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２２時２４分</a:t>
            </a:r>
            <a:r>
              <a:rPr lang="ja-JP" altLang="en-US" sz="54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5400" dirty="0" smtClean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3600" dirty="0" smtClean="0">
              <a:solidFill>
                <a:srgbClr val="00206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3600" dirty="0" smtClean="0">
              <a:solidFill>
                <a:srgbClr val="00206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3600" dirty="0" smtClean="0">
                <a:solidFill>
                  <a:srgbClr val="002060"/>
                </a:solidFill>
                <a:latin typeface="HGS創英角ﾎﾟｯﾌﾟ体" pitchFamily="50" charset="-128"/>
                <a:ea typeface="HGS創英角ﾎﾟｯﾌﾟ体" pitchFamily="50" charset="-128"/>
              </a:rPr>
              <a:t>　 </a:t>
            </a:r>
            <a:r>
              <a:rPr lang="en-US" altLang="ja-JP" sz="36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36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平日</a:t>
            </a:r>
            <a:r>
              <a:rPr lang="en-US" altLang="ja-JP" sz="36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36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月曜日～金曜日</a:t>
            </a:r>
            <a:r>
              <a:rPr lang="en-US" altLang="ja-JP" sz="36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r>
              <a:rPr lang="ja-JP" altLang="en-US" sz="36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の結果</a:t>
            </a:r>
            <a:endParaRPr lang="en-US" altLang="ja-JP" sz="5400" dirty="0" smtClean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ja-JP" altLang="en-US" sz="28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（平成</a:t>
            </a:r>
            <a:r>
              <a:rPr lang="en-US" altLang="ja-JP" sz="28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23</a:t>
            </a:r>
            <a:r>
              <a:rPr lang="ja-JP" altLang="en-US" sz="28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年社会生活基本調査）</a:t>
            </a:r>
            <a:endParaRPr lang="en-US" altLang="ja-JP" sz="2800" dirty="0" smtClean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4800" dirty="0" smtClean="0">
              <a:solidFill>
                <a:srgbClr val="00206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8197" name="スライド番号プレースホルダー 1"/>
          <p:cNvSpPr>
            <a:spLocks noGrp="1"/>
          </p:cNvSpPr>
          <p:nvPr>
            <p:ph type="sldNum" sz="quarter" idx="11"/>
          </p:nvPr>
        </p:nvSpPr>
        <p:spPr bwMode="auto">
          <a:xfrm>
            <a:off x="8820150" y="6642100"/>
            <a:ext cx="354013" cy="215900"/>
          </a:xfrm>
          <a:prstGeom prst="rect">
            <a:avLst/>
          </a:prstGeom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>
              <a:defRPr/>
            </a:pPr>
            <a:fld id="{7FF93367-6079-4DEE-B691-00B3C414CB15}" type="slidenum">
              <a:rPr lang="ja-JP" altLang="en-US" sz="1000" smtClean="0">
                <a:solidFill>
                  <a:prstClr val="black"/>
                </a:solidFill>
              </a:rPr>
              <a:pPr algn="r" eaLnBrk="1" hangingPunct="1">
                <a:defRPr/>
              </a:pPr>
              <a:t>22</a:t>
            </a:fld>
            <a:endParaRPr lang="ja-JP" altLang="en-US" sz="1000" smtClean="0">
              <a:solidFill>
                <a:prstClr val="black"/>
              </a:solidFill>
            </a:endParaRPr>
          </a:p>
        </p:txBody>
      </p:sp>
      <p:pic>
        <p:nvPicPr>
          <p:cNvPr id="34822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00" y="4268788"/>
            <a:ext cx="1092200" cy="258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116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タイトル 1"/>
          <p:cNvSpPr>
            <a:spLocks noGrp="1"/>
          </p:cNvSpPr>
          <p:nvPr>
            <p:ph type="ctrTitle"/>
          </p:nvPr>
        </p:nvSpPr>
        <p:spPr>
          <a:xfrm>
            <a:off x="1331913" y="333375"/>
            <a:ext cx="7704137" cy="719138"/>
          </a:xfrm>
        </p:spPr>
        <p:txBody>
          <a:bodyPr/>
          <a:lstStyle/>
          <a:p>
            <a:pPr algn="l">
              <a:defRPr/>
            </a:pPr>
            <a:r>
              <a:rPr lang="ja-JP" altLang="en-US" dirty="0" smtClean="0">
                <a:solidFill>
                  <a:srgbClr val="002060"/>
                </a:solidFill>
                <a:latin typeface="+mj-ea"/>
              </a:rPr>
              <a:t>　全国の</a:t>
            </a:r>
            <a:r>
              <a:rPr lang="ja-JP" altLang="en-US" dirty="0">
                <a:solidFill>
                  <a:srgbClr val="002060"/>
                </a:solidFill>
                <a:latin typeface="+mj-ea"/>
              </a:rPr>
              <a:t>起床</a:t>
            </a:r>
            <a:r>
              <a:rPr lang="ja-JP" altLang="en-US" dirty="0" smtClean="0">
                <a:solidFill>
                  <a:srgbClr val="002060"/>
                </a:solidFill>
                <a:latin typeface="+mj-ea"/>
              </a:rPr>
              <a:t>時刻</a:t>
            </a:r>
            <a:r>
              <a:rPr lang="en-US" altLang="ja-JP" dirty="0" smtClean="0">
                <a:solidFill>
                  <a:srgbClr val="002060"/>
                </a:solidFill>
                <a:latin typeface="+mj-ea"/>
              </a:rPr>
              <a:t>(10</a:t>
            </a:r>
            <a:r>
              <a:rPr lang="ja-JP" altLang="en-US" dirty="0" smtClean="0">
                <a:solidFill>
                  <a:srgbClr val="002060"/>
                </a:solidFill>
                <a:latin typeface="+mj-ea"/>
              </a:rPr>
              <a:t>～</a:t>
            </a:r>
            <a:r>
              <a:rPr lang="en-US" altLang="ja-JP" dirty="0" smtClean="0">
                <a:solidFill>
                  <a:srgbClr val="002060"/>
                </a:solidFill>
                <a:latin typeface="+mj-ea"/>
              </a:rPr>
              <a:t>14</a:t>
            </a:r>
            <a:r>
              <a:rPr lang="ja-JP" altLang="en-US" dirty="0" smtClean="0">
                <a:solidFill>
                  <a:srgbClr val="002060"/>
                </a:solidFill>
                <a:latin typeface="+mj-ea"/>
              </a:rPr>
              <a:t>歳</a:t>
            </a:r>
            <a:r>
              <a:rPr lang="en-US" altLang="ja-JP" dirty="0" smtClean="0">
                <a:solidFill>
                  <a:srgbClr val="002060"/>
                </a:solidFill>
                <a:latin typeface="+mj-ea"/>
              </a:rPr>
              <a:t>)</a:t>
            </a:r>
            <a:endParaRPr lang="ja-JP" altLang="en-US" dirty="0" smtClean="0">
              <a:solidFill>
                <a:srgbClr val="002060"/>
              </a:solidFill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250825" y="1354138"/>
            <a:ext cx="8642350" cy="5329237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129028" name="テキスト ボックス 1"/>
          <p:cNvSpPr txBox="1">
            <a:spLocks noChangeArrowheads="1"/>
          </p:cNvSpPr>
          <p:nvPr/>
        </p:nvSpPr>
        <p:spPr bwMode="auto">
          <a:xfrm>
            <a:off x="488950" y="1557338"/>
            <a:ext cx="8259763" cy="538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ja-JP" sz="7200" dirty="0" smtClean="0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88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　６時３８分</a:t>
            </a:r>
            <a:r>
              <a:rPr lang="ja-JP" altLang="en-US" sz="54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5400" dirty="0" smtClean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3600" dirty="0" smtClean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3600" dirty="0" smtClean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36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</a:t>
            </a:r>
            <a:r>
              <a:rPr lang="en-US" altLang="ja-JP" sz="36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36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平日</a:t>
            </a:r>
            <a:r>
              <a:rPr lang="en-US" altLang="ja-JP" sz="36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36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月曜日～金曜日</a:t>
            </a:r>
            <a:r>
              <a:rPr lang="en-US" altLang="ja-JP" sz="36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r>
              <a:rPr lang="ja-JP" altLang="en-US" sz="36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の結果</a:t>
            </a:r>
            <a:endParaRPr lang="en-US" altLang="ja-JP" sz="5400" dirty="0" smtClean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ja-JP" altLang="en-US" sz="28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（平成</a:t>
            </a:r>
            <a:r>
              <a:rPr lang="en-US" altLang="ja-JP" sz="28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23</a:t>
            </a:r>
            <a:r>
              <a:rPr lang="ja-JP" altLang="en-US" sz="28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年社会生活基本調査）</a:t>
            </a:r>
            <a:endParaRPr lang="en-US" altLang="ja-JP" sz="2800" dirty="0" smtClean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4800" dirty="0" smtClean="0">
              <a:solidFill>
                <a:srgbClr val="00206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8197" name="スライド番号プレースホルダー 1"/>
          <p:cNvSpPr>
            <a:spLocks noGrp="1"/>
          </p:cNvSpPr>
          <p:nvPr>
            <p:ph type="sldNum" sz="quarter" idx="11"/>
          </p:nvPr>
        </p:nvSpPr>
        <p:spPr bwMode="auto">
          <a:xfrm>
            <a:off x="8820150" y="6642100"/>
            <a:ext cx="354013" cy="215900"/>
          </a:xfrm>
          <a:prstGeom prst="rect">
            <a:avLst/>
          </a:prstGeom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>
              <a:defRPr/>
            </a:pPr>
            <a:fld id="{543A5C41-00D3-43EB-9731-9E04BF5F4386}" type="slidenum">
              <a:rPr lang="ja-JP" altLang="en-US" sz="1000" smtClean="0">
                <a:solidFill>
                  <a:prstClr val="black"/>
                </a:solidFill>
              </a:rPr>
              <a:pPr algn="r" eaLnBrk="1" hangingPunct="1">
                <a:defRPr/>
              </a:pPr>
              <a:t>23</a:t>
            </a:fld>
            <a:endParaRPr lang="ja-JP" altLang="en-US" sz="1000" smtClean="0">
              <a:solidFill>
                <a:prstClr val="black"/>
              </a:solidFill>
            </a:endParaRPr>
          </a:p>
        </p:txBody>
      </p:sp>
      <p:pic>
        <p:nvPicPr>
          <p:cNvPr id="35846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00" y="4268788"/>
            <a:ext cx="1092200" cy="258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340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タイトル 1"/>
          <p:cNvSpPr>
            <a:spLocks noGrp="1"/>
          </p:cNvSpPr>
          <p:nvPr>
            <p:ph type="ctrTitle"/>
          </p:nvPr>
        </p:nvSpPr>
        <p:spPr>
          <a:xfrm>
            <a:off x="1331913" y="333375"/>
            <a:ext cx="7704137" cy="719138"/>
          </a:xfrm>
        </p:spPr>
        <p:txBody>
          <a:bodyPr/>
          <a:lstStyle/>
          <a:p>
            <a:pPr algn="l">
              <a:defRPr/>
            </a:pPr>
            <a:r>
              <a:rPr lang="ja-JP" altLang="en-US" dirty="0" smtClean="0">
                <a:solidFill>
                  <a:srgbClr val="002060"/>
                </a:solidFill>
                <a:latin typeface="+mj-ea"/>
              </a:rPr>
              <a:t>　全国の</a:t>
            </a:r>
            <a:r>
              <a:rPr lang="ja-JP" altLang="en-US" dirty="0">
                <a:solidFill>
                  <a:srgbClr val="002060"/>
                </a:solidFill>
                <a:latin typeface="+mj-ea"/>
              </a:rPr>
              <a:t>睡眠時間</a:t>
            </a:r>
            <a:r>
              <a:rPr lang="en-US" altLang="ja-JP" dirty="0" smtClean="0">
                <a:solidFill>
                  <a:srgbClr val="002060"/>
                </a:solidFill>
                <a:latin typeface="+mj-ea"/>
              </a:rPr>
              <a:t>(10</a:t>
            </a:r>
            <a:r>
              <a:rPr lang="ja-JP" altLang="en-US" dirty="0" smtClean="0">
                <a:solidFill>
                  <a:srgbClr val="002060"/>
                </a:solidFill>
                <a:latin typeface="+mj-ea"/>
              </a:rPr>
              <a:t>～</a:t>
            </a:r>
            <a:r>
              <a:rPr lang="en-US" altLang="ja-JP" dirty="0" smtClean="0">
                <a:solidFill>
                  <a:srgbClr val="002060"/>
                </a:solidFill>
                <a:latin typeface="+mj-ea"/>
              </a:rPr>
              <a:t>14</a:t>
            </a:r>
            <a:r>
              <a:rPr lang="ja-JP" altLang="en-US" dirty="0" smtClean="0">
                <a:solidFill>
                  <a:srgbClr val="002060"/>
                </a:solidFill>
                <a:latin typeface="+mj-ea"/>
              </a:rPr>
              <a:t>歳</a:t>
            </a:r>
            <a:r>
              <a:rPr lang="en-US" altLang="ja-JP" dirty="0" smtClean="0">
                <a:solidFill>
                  <a:srgbClr val="002060"/>
                </a:solidFill>
                <a:latin typeface="+mj-ea"/>
              </a:rPr>
              <a:t>)</a:t>
            </a:r>
            <a:endParaRPr lang="ja-JP" altLang="en-US" dirty="0" smtClean="0">
              <a:solidFill>
                <a:srgbClr val="002060"/>
              </a:solidFill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250825" y="1354138"/>
            <a:ext cx="8642350" cy="5329237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129028" name="テキスト ボックス 1"/>
          <p:cNvSpPr txBox="1">
            <a:spLocks noChangeArrowheads="1"/>
          </p:cNvSpPr>
          <p:nvPr/>
        </p:nvSpPr>
        <p:spPr bwMode="auto">
          <a:xfrm>
            <a:off x="488950" y="1557338"/>
            <a:ext cx="8259763" cy="538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ja-JP" sz="7200" dirty="0" smtClean="0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88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８時間２０分</a:t>
            </a:r>
            <a:r>
              <a:rPr lang="ja-JP" altLang="en-US" sz="54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5400" dirty="0" smtClean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3600" dirty="0" smtClean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3600" dirty="0" smtClean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36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</a:t>
            </a:r>
            <a:r>
              <a:rPr lang="en-US" altLang="ja-JP" sz="36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36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平日</a:t>
            </a:r>
            <a:r>
              <a:rPr lang="en-US" altLang="ja-JP" sz="36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36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月曜日～金曜日</a:t>
            </a:r>
            <a:r>
              <a:rPr lang="en-US" altLang="ja-JP" sz="36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r>
              <a:rPr lang="ja-JP" altLang="en-US" sz="36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の結果</a:t>
            </a:r>
            <a:endParaRPr lang="en-US" altLang="ja-JP" sz="5400" dirty="0" smtClean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ja-JP" altLang="en-US" sz="28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（平成</a:t>
            </a:r>
            <a:r>
              <a:rPr lang="en-US" altLang="ja-JP" sz="28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23</a:t>
            </a:r>
            <a:r>
              <a:rPr lang="ja-JP" altLang="en-US" sz="28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年社会生活基本調査）</a:t>
            </a:r>
            <a:endParaRPr lang="en-US" altLang="ja-JP" sz="2800" dirty="0" smtClean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4800" dirty="0" smtClean="0">
              <a:solidFill>
                <a:srgbClr val="00206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8197" name="スライド番号プレースホルダー 1"/>
          <p:cNvSpPr>
            <a:spLocks noGrp="1"/>
          </p:cNvSpPr>
          <p:nvPr>
            <p:ph type="sldNum" sz="quarter" idx="11"/>
          </p:nvPr>
        </p:nvSpPr>
        <p:spPr bwMode="auto">
          <a:xfrm>
            <a:off x="8820150" y="6642100"/>
            <a:ext cx="354013" cy="215900"/>
          </a:xfrm>
          <a:prstGeom prst="rect">
            <a:avLst/>
          </a:prstGeom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>
              <a:defRPr/>
            </a:pPr>
            <a:fld id="{DBEF5037-1488-41FB-9D9F-7A5F4FA5E551}" type="slidenum">
              <a:rPr lang="ja-JP" altLang="en-US" sz="1000" smtClean="0">
                <a:solidFill>
                  <a:prstClr val="black"/>
                </a:solidFill>
              </a:rPr>
              <a:pPr algn="r" eaLnBrk="1" hangingPunct="1">
                <a:defRPr/>
              </a:pPr>
              <a:t>24</a:t>
            </a:fld>
            <a:endParaRPr lang="ja-JP" altLang="en-US" sz="1000" smtClean="0">
              <a:solidFill>
                <a:prstClr val="black"/>
              </a:solidFill>
            </a:endParaRPr>
          </a:p>
        </p:txBody>
      </p:sp>
      <p:pic>
        <p:nvPicPr>
          <p:cNvPr id="36870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00" y="4268788"/>
            <a:ext cx="1092200" cy="258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42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タイトル 1"/>
          <p:cNvSpPr>
            <a:spLocks noGrp="1"/>
          </p:cNvSpPr>
          <p:nvPr>
            <p:ph type="ctrTitle"/>
          </p:nvPr>
        </p:nvSpPr>
        <p:spPr>
          <a:xfrm>
            <a:off x="1331913" y="333375"/>
            <a:ext cx="7920037" cy="719138"/>
          </a:xfrm>
        </p:spPr>
        <p:txBody>
          <a:bodyPr/>
          <a:lstStyle/>
          <a:p>
            <a:pPr algn="l">
              <a:defRPr/>
            </a:pPr>
            <a:r>
              <a:rPr lang="ja-JP" altLang="en-US" dirty="0" smtClean="0">
                <a:solidFill>
                  <a:srgbClr val="002060"/>
                </a:solidFill>
                <a:latin typeface="+mj-ea"/>
              </a:rPr>
              <a:t>岐阜県の</a:t>
            </a:r>
            <a:r>
              <a:rPr lang="ja-JP" altLang="en-US" dirty="0">
                <a:solidFill>
                  <a:srgbClr val="002060"/>
                </a:solidFill>
                <a:latin typeface="+mj-ea"/>
              </a:rPr>
              <a:t>睡眠時間</a:t>
            </a:r>
            <a:r>
              <a:rPr lang="en-US" altLang="ja-JP" dirty="0" smtClean="0">
                <a:solidFill>
                  <a:srgbClr val="002060"/>
                </a:solidFill>
                <a:latin typeface="+mj-ea"/>
              </a:rPr>
              <a:t>(10</a:t>
            </a:r>
            <a:r>
              <a:rPr lang="ja-JP" altLang="en-US" dirty="0" smtClean="0">
                <a:solidFill>
                  <a:srgbClr val="002060"/>
                </a:solidFill>
                <a:latin typeface="+mj-ea"/>
              </a:rPr>
              <a:t>～</a:t>
            </a:r>
            <a:r>
              <a:rPr lang="en-US" altLang="ja-JP" dirty="0" smtClean="0">
                <a:solidFill>
                  <a:srgbClr val="002060"/>
                </a:solidFill>
                <a:latin typeface="+mj-ea"/>
              </a:rPr>
              <a:t>14</a:t>
            </a:r>
            <a:r>
              <a:rPr lang="ja-JP" altLang="en-US" dirty="0" smtClean="0">
                <a:solidFill>
                  <a:srgbClr val="002060"/>
                </a:solidFill>
                <a:latin typeface="+mj-ea"/>
              </a:rPr>
              <a:t>歳</a:t>
            </a:r>
            <a:r>
              <a:rPr lang="en-US" altLang="ja-JP" dirty="0" smtClean="0">
                <a:solidFill>
                  <a:srgbClr val="002060"/>
                </a:solidFill>
                <a:latin typeface="+mj-ea"/>
              </a:rPr>
              <a:t>)</a:t>
            </a:r>
            <a:endParaRPr lang="ja-JP" altLang="en-US" dirty="0" smtClean="0">
              <a:solidFill>
                <a:srgbClr val="002060"/>
              </a:solidFill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250825" y="1354138"/>
            <a:ext cx="8642350" cy="5329237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129028" name="テキスト ボックス 1"/>
          <p:cNvSpPr txBox="1">
            <a:spLocks noChangeArrowheads="1"/>
          </p:cNvSpPr>
          <p:nvPr/>
        </p:nvSpPr>
        <p:spPr bwMode="auto">
          <a:xfrm>
            <a:off x="488950" y="1557338"/>
            <a:ext cx="8259763" cy="538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ja-JP" sz="7200" dirty="0" smtClean="0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88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７時間５７分</a:t>
            </a:r>
            <a:r>
              <a:rPr lang="ja-JP" altLang="en-US" sz="54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5400" dirty="0" smtClean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3600" dirty="0" smtClean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3600" dirty="0" smtClean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36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</a:t>
            </a:r>
            <a:r>
              <a:rPr lang="en-US" altLang="ja-JP" sz="36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36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平日</a:t>
            </a:r>
            <a:r>
              <a:rPr lang="en-US" altLang="ja-JP" sz="36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36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月曜日～金曜日</a:t>
            </a:r>
            <a:r>
              <a:rPr lang="en-US" altLang="ja-JP" sz="36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r>
              <a:rPr lang="ja-JP" altLang="en-US" sz="36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の結果</a:t>
            </a:r>
            <a:endParaRPr lang="en-US" altLang="ja-JP" sz="5400" dirty="0" smtClean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ja-JP" altLang="en-US" sz="28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（平成</a:t>
            </a:r>
            <a:r>
              <a:rPr lang="en-US" altLang="ja-JP" sz="28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23</a:t>
            </a:r>
            <a:r>
              <a:rPr lang="ja-JP" altLang="en-US" sz="28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年社会生活基本調査）</a:t>
            </a:r>
            <a:endParaRPr lang="en-US" altLang="ja-JP" sz="2800" dirty="0" smtClean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4800" dirty="0" smtClean="0">
              <a:solidFill>
                <a:srgbClr val="00206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8197" name="スライド番号プレースホルダー 1"/>
          <p:cNvSpPr>
            <a:spLocks noGrp="1"/>
          </p:cNvSpPr>
          <p:nvPr>
            <p:ph type="sldNum" sz="quarter" idx="11"/>
          </p:nvPr>
        </p:nvSpPr>
        <p:spPr bwMode="auto">
          <a:xfrm>
            <a:off x="8820150" y="6642100"/>
            <a:ext cx="354013" cy="215900"/>
          </a:xfrm>
          <a:prstGeom prst="rect">
            <a:avLst/>
          </a:prstGeom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>
              <a:defRPr/>
            </a:pPr>
            <a:fld id="{14351197-F30F-469A-B705-527BD0953BC9}" type="slidenum">
              <a:rPr lang="ja-JP" altLang="en-US" sz="1000" smtClean="0">
                <a:solidFill>
                  <a:prstClr val="black"/>
                </a:solidFill>
              </a:rPr>
              <a:pPr algn="r" eaLnBrk="1" hangingPunct="1">
                <a:defRPr/>
              </a:pPr>
              <a:t>25</a:t>
            </a:fld>
            <a:endParaRPr lang="ja-JP" altLang="en-US" sz="1000" smtClean="0">
              <a:solidFill>
                <a:prstClr val="black"/>
              </a:solidFill>
            </a:endParaRPr>
          </a:p>
        </p:txBody>
      </p:sp>
      <p:pic>
        <p:nvPicPr>
          <p:cNvPr id="37894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00" y="4268788"/>
            <a:ext cx="1092200" cy="258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15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タイトル 1"/>
          <p:cNvSpPr>
            <a:spLocks noGrp="1"/>
          </p:cNvSpPr>
          <p:nvPr>
            <p:ph type="ctrTitle"/>
          </p:nvPr>
        </p:nvSpPr>
        <p:spPr>
          <a:xfrm>
            <a:off x="1619250" y="333375"/>
            <a:ext cx="6697663" cy="719138"/>
          </a:xfrm>
        </p:spPr>
        <p:txBody>
          <a:bodyPr/>
          <a:lstStyle/>
          <a:p>
            <a:pPr>
              <a:defRPr/>
            </a:pPr>
            <a:r>
              <a:rPr lang="ja-JP" altLang="en-US" dirty="0" smtClean="0">
                <a:solidFill>
                  <a:srgbClr val="002060"/>
                </a:solidFill>
                <a:latin typeface="+mj-ea"/>
              </a:rPr>
              <a:t>全国（</a:t>
            </a:r>
            <a:r>
              <a:rPr lang="en-US" altLang="ja-JP" dirty="0" smtClean="0">
                <a:solidFill>
                  <a:srgbClr val="002060"/>
                </a:solidFill>
                <a:latin typeface="+mj-ea"/>
              </a:rPr>
              <a:t>10</a:t>
            </a:r>
            <a:r>
              <a:rPr lang="ja-JP" altLang="en-US" dirty="0" smtClean="0">
                <a:solidFill>
                  <a:srgbClr val="002060"/>
                </a:solidFill>
                <a:latin typeface="+mj-ea"/>
              </a:rPr>
              <a:t>～</a:t>
            </a:r>
            <a:r>
              <a:rPr lang="en-US" altLang="ja-JP" dirty="0" smtClean="0">
                <a:solidFill>
                  <a:srgbClr val="002060"/>
                </a:solidFill>
                <a:latin typeface="+mj-ea"/>
              </a:rPr>
              <a:t>14</a:t>
            </a:r>
            <a:r>
              <a:rPr lang="ja-JP" altLang="en-US" dirty="0" smtClean="0">
                <a:solidFill>
                  <a:srgbClr val="002060"/>
                </a:solidFill>
                <a:latin typeface="+mj-ea"/>
              </a:rPr>
              <a:t>歳）の分布</a:t>
            </a:r>
            <a:endParaRPr lang="ja-JP" altLang="en-US" sz="3200" dirty="0" smtClean="0">
              <a:solidFill>
                <a:srgbClr val="002060"/>
              </a:solidFill>
            </a:endParaRP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8604250" cy="560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スライド番号プレースホルダー 1"/>
          <p:cNvSpPr>
            <a:spLocks noGrp="1"/>
          </p:cNvSpPr>
          <p:nvPr>
            <p:ph type="sldNum" sz="quarter" idx="11"/>
          </p:nvPr>
        </p:nvSpPr>
        <p:spPr bwMode="auto">
          <a:xfrm>
            <a:off x="8820150" y="6642100"/>
            <a:ext cx="354013" cy="215900"/>
          </a:xfrm>
          <a:prstGeom prst="rect">
            <a:avLst/>
          </a:prstGeom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>
              <a:defRPr/>
            </a:pPr>
            <a:fld id="{8EEC2EB0-1BC4-4C81-8EEB-BB11F99678D0}" type="slidenum">
              <a:rPr lang="ja-JP" altLang="en-US" sz="1000" smtClean="0">
                <a:solidFill>
                  <a:prstClr val="black"/>
                </a:solidFill>
              </a:rPr>
              <a:pPr algn="r" eaLnBrk="1" hangingPunct="1">
                <a:defRPr/>
              </a:pPr>
              <a:t>26</a:t>
            </a:fld>
            <a:endParaRPr lang="ja-JP" altLang="en-US" sz="10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28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タイトル 1"/>
          <p:cNvSpPr>
            <a:spLocks noGrp="1"/>
          </p:cNvSpPr>
          <p:nvPr>
            <p:ph type="ctrTitle"/>
          </p:nvPr>
        </p:nvSpPr>
        <p:spPr>
          <a:xfrm>
            <a:off x="1476375" y="333375"/>
            <a:ext cx="7488238" cy="719138"/>
          </a:xfrm>
        </p:spPr>
        <p:txBody>
          <a:bodyPr/>
          <a:lstStyle/>
          <a:p>
            <a:pPr algn="l">
              <a:defRPr/>
            </a:pPr>
            <a:r>
              <a:rPr lang="ja-JP" altLang="en-US" dirty="0" smtClean="0">
                <a:solidFill>
                  <a:srgbClr val="002060"/>
                </a:solidFill>
                <a:latin typeface="+mj-ea"/>
              </a:rPr>
              <a:t>  </a:t>
            </a:r>
            <a:r>
              <a:rPr lang="ja-JP" altLang="en-US" dirty="0">
                <a:solidFill>
                  <a:srgbClr val="002060"/>
                </a:solidFill>
                <a:latin typeface="+mj-ea"/>
              </a:rPr>
              <a:t>相対度数</a:t>
            </a:r>
            <a:r>
              <a:rPr lang="ja-JP" altLang="en-US" dirty="0" smtClean="0">
                <a:solidFill>
                  <a:srgbClr val="002060"/>
                </a:solidFill>
                <a:latin typeface="+mj-ea"/>
              </a:rPr>
              <a:t>で分析して</a:t>
            </a:r>
            <a:r>
              <a:rPr lang="ja-JP" altLang="en-US" dirty="0">
                <a:solidFill>
                  <a:srgbClr val="002060"/>
                </a:solidFill>
                <a:latin typeface="+mj-ea"/>
              </a:rPr>
              <a:t>みよう</a:t>
            </a:r>
            <a:endParaRPr lang="ja-JP" altLang="en-US" dirty="0" smtClean="0">
              <a:solidFill>
                <a:srgbClr val="002060"/>
              </a:solidFill>
            </a:endParaRPr>
          </a:p>
        </p:txBody>
      </p:sp>
      <p:sp>
        <p:nvSpPr>
          <p:cNvPr id="4100" name="スライド番号プレースホルダー 1"/>
          <p:cNvSpPr>
            <a:spLocks noGrp="1"/>
          </p:cNvSpPr>
          <p:nvPr>
            <p:ph type="sldNum" sz="quarter" idx="11"/>
          </p:nvPr>
        </p:nvSpPr>
        <p:spPr bwMode="auto">
          <a:xfrm>
            <a:off x="8820150" y="6642100"/>
            <a:ext cx="354013" cy="215900"/>
          </a:xfrm>
          <a:prstGeom prst="rect">
            <a:avLst/>
          </a:prstGeom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>
              <a:defRPr/>
            </a:pPr>
            <a:fld id="{297BA089-63F0-4018-AFDA-5F87C095BEF2}" type="slidenum">
              <a:rPr lang="ja-JP" altLang="en-US" sz="1000" smtClean="0">
                <a:solidFill>
                  <a:prstClr val="black"/>
                </a:solidFill>
              </a:rPr>
              <a:pPr algn="r" eaLnBrk="1" hangingPunct="1">
                <a:defRPr/>
              </a:pPr>
              <a:t>27</a:t>
            </a:fld>
            <a:endParaRPr lang="ja-JP" altLang="en-US" sz="1000" smtClean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35"/>
          <a:stretch/>
        </p:blipFill>
        <p:spPr bwMode="auto">
          <a:xfrm>
            <a:off x="222061" y="1347258"/>
            <a:ext cx="3101843" cy="2403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0" y="4049957"/>
            <a:ext cx="3213357" cy="2403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347258"/>
            <a:ext cx="5144319" cy="5250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865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8785225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タイトル 1"/>
          <p:cNvSpPr>
            <a:spLocks noGrp="1"/>
          </p:cNvSpPr>
          <p:nvPr>
            <p:ph type="title"/>
          </p:nvPr>
        </p:nvSpPr>
        <p:spPr>
          <a:xfrm>
            <a:off x="250825" y="1196975"/>
            <a:ext cx="8642350" cy="3657600"/>
          </a:xfrm>
        </p:spPr>
        <p:txBody>
          <a:bodyPr/>
          <a:lstStyle/>
          <a:p>
            <a:pPr eaLnBrk="1" hangingPunct="1"/>
            <a:r>
              <a:rPr lang="ja-JP" altLang="en-US" sz="4800" b="1" dirty="0" smtClean="0">
                <a:solidFill>
                  <a:srgbClr val="FFCCFF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参考資料</a:t>
            </a:r>
            <a:r>
              <a:rPr lang="ja-JP" altLang="en-US" sz="24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/>
            </a:r>
            <a:br>
              <a:rPr lang="ja-JP" altLang="en-US" sz="24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</a:br>
            <a:r>
              <a:rPr lang="ja-JP" altLang="en-US" sz="24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/>
            </a:r>
            <a:br>
              <a:rPr lang="ja-JP" altLang="en-US" sz="24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</a:br>
            <a:r>
              <a:rPr lang="ja-JP" altLang="en-US" sz="80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データから生活を</a:t>
            </a:r>
            <a:r>
              <a:rPr lang="en-US" altLang="ja-JP" sz="80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/>
            </a:r>
            <a:br>
              <a:rPr lang="en-US" altLang="ja-JP" sz="80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</a:br>
            <a:r>
              <a:rPr lang="ja-JP" altLang="en-US" sz="80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見つめ直そう</a:t>
            </a:r>
            <a:r>
              <a:rPr lang="en-US" altLang="ja-JP" sz="80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!</a:t>
            </a:r>
            <a:endParaRPr lang="ja-JP" altLang="en-US" sz="5400" b="1" dirty="0" smtClean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4" name="スライド番号プレースホルダー 1"/>
          <p:cNvSpPr>
            <a:spLocks noGrp="1"/>
          </p:cNvSpPr>
          <p:nvPr>
            <p:ph type="sldNum" sz="quarter" idx="11"/>
          </p:nvPr>
        </p:nvSpPr>
        <p:spPr bwMode="auto">
          <a:xfrm>
            <a:off x="8820150" y="6642100"/>
            <a:ext cx="354013" cy="215900"/>
          </a:xfrm>
          <a:prstGeom prst="rect">
            <a:avLst/>
          </a:prstGeom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>
              <a:defRPr/>
            </a:pPr>
            <a:fld id="{297BA089-63F0-4018-AFDA-5F87C095BEF2}" type="slidenum">
              <a:rPr lang="ja-JP" altLang="en-US" sz="1000" smtClean="0">
                <a:solidFill>
                  <a:prstClr val="black"/>
                </a:solidFill>
              </a:rPr>
              <a:pPr algn="r" eaLnBrk="1" hangingPunct="1">
                <a:defRPr/>
              </a:pPr>
              <a:t>28</a:t>
            </a:fld>
            <a:endParaRPr lang="ja-JP" altLang="en-US" sz="10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684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タイトル 1"/>
          <p:cNvSpPr>
            <a:spLocks noGrp="1"/>
          </p:cNvSpPr>
          <p:nvPr>
            <p:ph type="ctrTitle"/>
          </p:nvPr>
        </p:nvSpPr>
        <p:spPr>
          <a:xfrm>
            <a:off x="1601788" y="333375"/>
            <a:ext cx="7156450" cy="719138"/>
          </a:xfrm>
        </p:spPr>
        <p:txBody>
          <a:bodyPr/>
          <a:lstStyle/>
          <a:p>
            <a:r>
              <a:rPr lang="ja-JP" altLang="en-US" sz="3200" b="1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１０代前半では女性の睡眠時間が短い</a:t>
            </a:r>
          </a:p>
        </p:txBody>
      </p:sp>
      <p:sp>
        <p:nvSpPr>
          <p:cNvPr id="33796" name="テキスト ボックス 4"/>
          <p:cNvSpPr txBox="1">
            <a:spLocks noChangeArrowheads="1"/>
          </p:cNvSpPr>
          <p:nvPr/>
        </p:nvSpPr>
        <p:spPr bwMode="auto">
          <a:xfrm>
            <a:off x="5845175" y="6592888"/>
            <a:ext cx="279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100">
                <a:solidFill>
                  <a:prstClr val="black"/>
                </a:solidFill>
                <a:ea typeface="ＭＳ Ｐゴシック" charset="-128"/>
              </a:rPr>
              <a:t>資料：総務省「平成</a:t>
            </a:r>
            <a:r>
              <a:rPr lang="en-US" altLang="ja-JP" sz="1100">
                <a:solidFill>
                  <a:prstClr val="black"/>
                </a:solidFill>
                <a:ea typeface="ＭＳ Ｐゴシック" charset="-128"/>
              </a:rPr>
              <a:t>23</a:t>
            </a:r>
            <a:r>
              <a:rPr lang="ja-JP" altLang="en-US" sz="1100">
                <a:solidFill>
                  <a:prstClr val="black"/>
                </a:solidFill>
                <a:ea typeface="ＭＳ Ｐゴシック" charset="-128"/>
              </a:rPr>
              <a:t>年社会生活基本調査」</a:t>
            </a: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295400"/>
            <a:ext cx="7893050" cy="514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スライド番号プレースホルダー 1"/>
          <p:cNvSpPr>
            <a:spLocks noGrp="1"/>
          </p:cNvSpPr>
          <p:nvPr>
            <p:ph type="sldNum" sz="quarter" idx="11"/>
          </p:nvPr>
        </p:nvSpPr>
        <p:spPr bwMode="auto">
          <a:xfrm>
            <a:off x="8820150" y="6642100"/>
            <a:ext cx="354013" cy="215900"/>
          </a:xfrm>
          <a:prstGeom prst="rect">
            <a:avLst/>
          </a:prstGeom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>
              <a:defRPr/>
            </a:pPr>
            <a:fld id="{297BA089-63F0-4018-AFDA-5F87C095BEF2}" type="slidenum">
              <a:rPr lang="ja-JP" altLang="en-US" sz="1000" smtClean="0">
                <a:solidFill>
                  <a:prstClr val="black"/>
                </a:solidFill>
              </a:rPr>
              <a:pPr algn="r" eaLnBrk="1" hangingPunct="1">
                <a:defRPr/>
              </a:pPr>
              <a:t>29</a:t>
            </a:fld>
            <a:endParaRPr lang="ja-JP" altLang="en-US" sz="10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626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>
          <a:xfrm>
            <a:off x="287338" y="115888"/>
            <a:ext cx="8388350" cy="576262"/>
          </a:xfrm>
          <a:prstGeom prst="roundRect">
            <a:avLst/>
          </a:prstGeom>
          <a:gradFill flip="none" rotWithShape="1">
            <a:gsLst>
              <a:gs pos="0">
                <a:srgbClr val="00FFFF"/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岐阜県の森林の面積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は、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全国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５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位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と広い県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スライド番号プレースホルダー 1"/>
          <p:cNvSpPr>
            <a:spLocks noGrp="1"/>
          </p:cNvSpPr>
          <p:nvPr>
            <p:ph type="sldNum" sz="quarter" idx="12"/>
          </p:nvPr>
        </p:nvSpPr>
        <p:spPr bwMode="auto">
          <a:xfrm>
            <a:off x="8820150" y="6642100"/>
            <a:ext cx="354013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fld id="{EAA2874C-8314-4646-A11F-A6BA6C80C6E7}" type="slidenum">
              <a:rPr lang="ja-JP" altLang="en-US" sz="1000" smtClean="0">
                <a:solidFill>
                  <a:schemeClr val="bg1">
                    <a:lumMod val="50000"/>
                  </a:schemeClr>
                </a:solidFill>
              </a:rPr>
              <a:pPr eaLnBrk="1" hangingPunct="1">
                <a:defRPr/>
              </a:pPr>
              <a:t>3</a:t>
            </a:fld>
            <a:endParaRPr lang="ja-JP" altLang="en-US" sz="1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08038"/>
            <a:ext cx="9291638" cy="604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76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タイトル 1"/>
          <p:cNvSpPr>
            <a:spLocks noGrp="1"/>
          </p:cNvSpPr>
          <p:nvPr>
            <p:ph type="ctrTitle"/>
          </p:nvPr>
        </p:nvSpPr>
        <p:spPr>
          <a:xfrm>
            <a:off x="1601788" y="333375"/>
            <a:ext cx="7156450" cy="719138"/>
          </a:xfrm>
        </p:spPr>
        <p:txBody>
          <a:bodyPr/>
          <a:lstStyle/>
          <a:p>
            <a:pPr algn="l"/>
            <a:r>
              <a:rPr lang="ja-JP" altLang="en-US" sz="3200" b="1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 １０代後半の方が睡眠時間が短い</a:t>
            </a:r>
          </a:p>
        </p:txBody>
      </p:sp>
      <p:sp>
        <p:nvSpPr>
          <p:cNvPr id="34820" name="テキスト ボックス 4"/>
          <p:cNvSpPr txBox="1">
            <a:spLocks noChangeArrowheads="1"/>
          </p:cNvSpPr>
          <p:nvPr/>
        </p:nvSpPr>
        <p:spPr bwMode="auto">
          <a:xfrm>
            <a:off x="5845175" y="6592888"/>
            <a:ext cx="279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100">
                <a:solidFill>
                  <a:prstClr val="black"/>
                </a:solidFill>
                <a:ea typeface="ＭＳ Ｐゴシック" charset="-128"/>
              </a:rPr>
              <a:t>資料：総務省「平成</a:t>
            </a:r>
            <a:r>
              <a:rPr lang="en-US" altLang="ja-JP" sz="1100">
                <a:solidFill>
                  <a:prstClr val="black"/>
                </a:solidFill>
                <a:ea typeface="ＭＳ Ｐゴシック" charset="-128"/>
              </a:rPr>
              <a:t>23</a:t>
            </a:r>
            <a:r>
              <a:rPr lang="ja-JP" altLang="en-US" sz="1100">
                <a:solidFill>
                  <a:prstClr val="black"/>
                </a:solidFill>
                <a:ea typeface="ＭＳ Ｐゴシック" charset="-128"/>
              </a:rPr>
              <a:t>年社会生活基本調査」</a:t>
            </a:r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295400"/>
            <a:ext cx="7893050" cy="514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スライド番号プレースホルダー 1"/>
          <p:cNvSpPr>
            <a:spLocks noGrp="1"/>
          </p:cNvSpPr>
          <p:nvPr>
            <p:ph type="sldNum" sz="quarter" idx="11"/>
          </p:nvPr>
        </p:nvSpPr>
        <p:spPr bwMode="auto">
          <a:xfrm>
            <a:off x="8820150" y="6642100"/>
            <a:ext cx="354013" cy="215900"/>
          </a:xfrm>
          <a:prstGeom prst="rect">
            <a:avLst/>
          </a:prstGeom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>
              <a:defRPr/>
            </a:pPr>
            <a:fld id="{297BA089-63F0-4018-AFDA-5F87C095BEF2}" type="slidenum">
              <a:rPr lang="ja-JP" altLang="en-US" sz="1000" smtClean="0">
                <a:solidFill>
                  <a:prstClr val="black"/>
                </a:solidFill>
              </a:rPr>
              <a:pPr algn="r" eaLnBrk="1" hangingPunct="1">
                <a:defRPr/>
              </a:pPr>
              <a:t>30</a:t>
            </a:fld>
            <a:endParaRPr lang="ja-JP" altLang="en-US" sz="10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334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タイトル 1"/>
          <p:cNvSpPr>
            <a:spLocks noGrp="1"/>
          </p:cNvSpPr>
          <p:nvPr>
            <p:ph type="ctrTitle"/>
          </p:nvPr>
        </p:nvSpPr>
        <p:spPr>
          <a:xfrm>
            <a:off x="1557338" y="333375"/>
            <a:ext cx="7245350" cy="719138"/>
          </a:xfrm>
        </p:spPr>
        <p:txBody>
          <a:bodyPr/>
          <a:lstStyle/>
          <a:p>
            <a:pPr algn="l"/>
            <a:r>
              <a:rPr lang="ja-JP" altLang="en-US" sz="3200" b="1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４５歳～４９歳の睡眠時間が最も短い</a:t>
            </a:r>
          </a:p>
        </p:txBody>
      </p:sp>
      <p:sp>
        <p:nvSpPr>
          <p:cNvPr id="35844" name="テキスト ボックス 4"/>
          <p:cNvSpPr txBox="1">
            <a:spLocks noChangeArrowheads="1"/>
          </p:cNvSpPr>
          <p:nvPr/>
        </p:nvSpPr>
        <p:spPr bwMode="auto">
          <a:xfrm>
            <a:off x="5845175" y="6592888"/>
            <a:ext cx="279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100">
                <a:solidFill>
                  <a:prstClr val="black"/>
                </a:solidFill>
                <a:ea typeface="ＭＳ Ｐゴシック" charset="-128"/>
              </a:rPr>
              <a:t>資料：総務省「平成</a:t>
            </a:r>
            <a:r>
              <a:rPr lang="en-US" altLang="ja-JP" sz="1100">
                <a:solidFill>
                  <a:prstClr val="black"/>
                </a:solidFill>
                <a:ea typeface="ＭＳ Ｐゴシック" charset="-128"/>
              </a:rPr>
              <a:t>23</a:t>
            </a:r>
            <a:r>
              <a:rPr lang="ja-JP" altLang="en-US" sz="1100">
                <a:solidFill>
                  <a:prstClr val="black"/>
                </a:solidFill>
                <a:ea typeface="ＭＳ Ｐゴシック" charset="-128"/>
              </a:rPr>
              <a:t>年社会生活基本調査」</a:t>
            </a:r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295400"/>
            <a:ext cx="7894638" cy="514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スライド番号プレースホルダー 1"/>
          <p:cNvSpPr>
            <a:spLocks noGrp="1"/>
          </p:cNvSpPr>
          <p:nvPr>
            <p:ph type="sldNum" sz="quarter" idx="11"/>
          </p:nvPr>
        </p:nvSpPr>
        <p:spPr bwMode="auto">
          <a:xfrm>
            <a:off x="8820150" y="6642100"/>
            <a:ext cx="354013" cy="215900"/>
          </a:xfrm>
          <a:prstGeom prst="rect">
            <a:avLst/>
          </a:prstGeom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>
              <a:defRPr/>
            </a:pPr>
            <a:fld id="{297BA089-63F0-4018-AFDA-5F87C095BEF2}" type="slidenum">
              <a:rPr lang="ja-JP" altLang="en-US" sz="1000" smtClean="0">
                <a:solidFill>
                  <a:prstClr val="black"/>
                </a:solidFill>
              </a:rPr>
              <a:pPr algn="r" eaLnBrk="1" hangingPunct="1">
                <a:defRPr/>
              </a:pPr>
              <a:t>31</a:t>
            </a:fld>
            <a:endParaRPr lang="ja-JP" altLang="en-US" sz="10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402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-681038"/>
            <a:ext cx="7316788" cy="1003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タイトル 1"/>
          <p:cNvSpPr>
            <a:spLocks noGrp="1"/>
          </p:cNvSpPr>
          <p:nvPr>
            <p:ph type="ctrTitle"/>
          </p:nvPr>
        </p:nvSpPr>
        <p:spPr>
          <a:xfrm>
            <a:off x="1552575" y="333375"/>
            <a:ext cx="7340600" cy="719138"/>
          </a:xfrm>
        </p:spPr>
        <p:txBody>
          <a:bodyPr/>
          <a:lstStyle/>
          <a:p>
            <a:pPr algn="l"/>
            <a:r>
              <a:rPr lang="ja-JP" altLang="en-US" sz="3200" b="1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睡眠時間は東北地方で長く首都圏で短い</a:t>
            </a:r>
          </a:p>
        </p:txBody>
      </p:sp>
      <p:sp>
        <p:nvSpPr>
          <p:cNvPr id="36869" name="テキスト ボックス 4"/>
          <p:cNvSpPr txBox="1">
            <a:spLocks noChangeArrowheads="1"/>
          </p:cNvSpPr>
          <p:nvPr/>
        </p:nvSpPr>
        <p:spPr bwMode="auto">
          <a:xfrm>
            <a:off x="5845175" y="6592888"/>
            <a:ext cx="279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100">
                <a:solidFill>
                  <a:prstClr val="black"/>
                </a:solidFill>
                <a:ea typeface="ＭＳ Ｐゴシック" charset="-128"/>
              </a:rPr>
              <a:t>資料：総務省「平成</a:t>
            </a:r>
            <a:r>
              <a:rPr lang="en-US" altLang="ja-JP" sz="1100">
                <a:solidFill>
                  <a:prstClr val="black"/>
                </a:solidFill>
                <a:ea typeface="ＭＳ Ｐゴシック" charset="-128"/>
              </a:rPr>
              <a:t>23</a:t>
            </a:r>
            <a:r>
              <a:rPr lang="ja-JP" altLang="en-US" sz="1100">
                <a:solidFill>
                  <a:prstClr val="black"/>
                </a:solidFill>
                <a:ea typeface="ＭＳ Ｐゴシック" charset="-128"/>
              </a:rPr>
              <a:t>年社会生活基本調査」</a:t>
            </a:r>
          </a:p>
        </p:txBody>
      </p:sp>
      <p:sp>
        <p:nvSpPr>
          <p:cNvPr id="36870" name="テキスト ボックス 2"/>
          <p:cNvSpPr txBox="1">
            <a:spLocks noChangeArrowheads="1"/>
          </p:cNvSpPr>
          <p:nvPr/>
        </p:nvSpPr>
        <p:spPr bwMode="auto">
          <a:xfrm>
            <a:off x="2501900" y="1214438"/>
            <a:ext cx="4141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>
                <a:solidFill>
                  <a:prstClr val="black"/>
                </a:solidFill>
                <a:ea typeface="ＭＳ Ｐゴシック" charset="-128"/>
              </a:rPr>
              <a:t>都道府県別の睡眠時間（平日）［</a:t>
            </a:r>
            <a:r>
              <a:rPr lang="en-US" altLang="ja-JP" sz="1800" b="1">
                <a:solidFill>
                  <a:prstClr val="black"/>
                </a:solidFill>
                <a:latin typeface="ＭＳ Ｐゴシック" charset="-128"/>
                <a:ea typeface="ＭＳ Ｐゴシック" charset="-128"/>
              </a:rPr>
              <a:t>2011</a:t>
            </a:r>
            <a:r>
              <a:rPr lang="ja-JP" altLang="en-US" sz="1800" b="1">
                <a:solidFill>
                  <a:prstClr val="black"/>
                </a:solidFill>
                <a:ea typeface="ＭＳ Ｐゴシック" charset="-128"/>
              </a:rPr>
              <a:t>年］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1319213" y="1579563"/>
            <a:ext cx="1350962" cy="1530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2229" name="テキスト ボックス 3"/>
          <p:cNvSpPr txBox="1">
            <a:spLocks noChangeArrowheads="1"/>
          </p:cNvSpPr>
          <p:nvPr/>
        </p:nvSpPr>
        <p:spPr bwMode="auto">
          <a:xfrm>
            <a:off x="1241425" y="1860550"/>
            <a:ext cx="2154238" cy="12080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ja-JP" sz="145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7</a:t>
            </a:r>
            <a:r>
              <a:rPr lang="ja-JP" altLang="en-US" sz="145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時間</a:t>
            </a:r>
            <a:r>
              <a:rPr lang="en-US" altLang="ja-JP" sz="145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50</a:t>
            </a:r>
            <a:r>
              <a:rPr lang="ja-JP" altLang="en-US" sz="145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分～</a:t>
            </a:r>
            <a:endParaRPr lang="en-US" altLang="ja-JP" sz="1450" dirty="0" smtClean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eaLnBrk="1" hangingPunct="1">
              <a:defRPr/>
            </a:pPr>
            <a:r>
              <a:rPr lang="en-US" altLang="zh-TW" sz="145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7</a:t>
            </a:r>
            <a:r>
              <a:rPr lang="zh-TW" altLang="en-US" sz="145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時間</a:t>
            </a:r>
            <a:r>
              <a:rPr lang="en-US" altLang="zh-TW" sz="145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40</a:t>
            </a:r>
            <a:r>
              <a:rPr lang="zh-TW" altLang="en-US" sz="145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分～</a:t>
            </a:r>
            <a:r>
              <a:rPr lang="en-US" altLang="zh-TW" sz="145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7</a:t>
            </a:r>
            <a:r>
              <a:rPr lang="zh-TW" altLang="en-US" sz="145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時間</a:t>
            </a:r>
            <a:r>
              <a:rPr lang="en-US" altLang="zh-TW" sz="145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50</a:t>
            </a:r>
            <a:r>
              <a:rPr lang="zh-TW" altLang="en-US" sz="145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分</a:t>
            </a:r>
          </a:p>
          <a:p>
            <a:pPr eaLnBrk="1" hangingPunct="1">
              <a:defRPr/>
            </a:pPr>
            <a:r>
              <a:rPr lang="en-US" altLang="ja-JP" sz="145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7</a:t>
            </a:r>
            <a:r>
              <a:rPr lang="ja-JP" altLang="en-US" sz="145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時間</a:t>
            </a:r>
            <a:r>
              <a:rPr lang="en-US" altLang="ja-JP" sz="145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30</a:t>
            </a:r>
            <a:r>
              <a:rPr lang="ja-JP" altLang="en-US" sz="145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分～</a:t>
            </a:r>
            <a:r>
              <a:rPr lang="en-US" altLang="ja-JP" sz="145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7</a:t>
            </a:r>
            <a:r>
              <a:rPr lang="ja-JP" altLang="en-US" sz="145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時間</a:t>
            </a:r>
            <a:r>
              <a:rPr lang="en-US" altLang="ja-JP" sz="145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40</a:t>
            </a:r>
            <a:r>
              <a:rPr lang="ja-JP" altLang="en-US" sz="145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分</a:t>
            </a:r>
            <a:endParaRPr lang="en-US" altLang="ja-JP" sz="1450" dirty="0" smtClean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eaLnBrk="1" hangingPunct="1">
              <a:defRPr/>
            </a:pPr>
            <a:r>
              <a:rPr lang="en-US" altLang="ja-JP" sz="145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7</a:t>
            </a:r>
            <a:r>
              <a:rPr lang="ja-JP" altLang="en-US" sz="145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時間</a:t>
            </a:r>
            <a:r>
              <a:rPr lang="en-US" altLang="ja-JP" sz="145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</a:t>
            </a:r>
            <a:r>
              <a:rPr lang="ja-JP" altLang="en-US" sz="145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分～</a:t>
            </a:r>
            <a:r>
              <a:rPr lang="en-US" altLang="ja-JP" sz="145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7</a:t>
            </a:r>
            <a:r>
              <a:rPr lang="ja-JP" altLang="en-US" sz="145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時間</a:t>
            </a:r>
            <a:r>
              <a:rPr lang="en-US" altLang="ja-JP" sz="145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30</a:t>
            </a:r>
            <a:r>
              <a:rPr lang="ja-JP" altLang="en-US" sz="145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分</a:t>
            </a:r>
            <a:endParaRPr lang="en-US" altLang="ja-JP" sz="1450" dirty="0" smtClean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eaLnBrk="1" hangingPunct="1">
              <a:defRPr/>
            </a:pPr>
            <a:r>
              <a:rPr lang="ja-JP" altLang="en-US" sz="145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lang="en-US" altLang="ja-JP" sz="145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7</a:t>
            </a:r>
            <a:r>
              <a:rPr lang="ja-JP" altLang="en-US" sz="145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時間</a:t>
            </a:r>
            <a:r>
              <a:rPr lang="en-US" altLang="ja-JP" sz="145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</a:t>
            </a:r>
            <a:r>
              <a:rPr lang="ja-JP" altLang="en-US" sz="145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分</a:t>
            </a:r>
            <a:endParaRPr lang="en-US" altLang="ja-JP" sz="1450" dirty="0" smtClean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" name="スライド番号プレースホルダー 1"/>
          <p:cNvSpPr>
            <a:spLocks noGrp="1"/>
          </p:cNvSpPr>
          <p:nvPr>
            <p:ph type="sldNum" sz="quarter" idx="11"/>
          </p:nvPr>
        </p:nvSpPr>
        <p:spPr bwMode="auto">
          <a:xfrm>
            <a:off x="8820150" y="6642100"/>
            <a:ext cx="354013" cy="215900"/>
          </a:xfrm>
          <a:prstGeom prst="rect">
            <a:avLst/>
          </a:prstGeom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>
              <a:defRPr/>
            </a:pPr>
            <a:fld id="{297BA089-63F0-4018-AFDA-5F87C095BEF2}" type="slidenum">
              <a:rPr lang="ja-JP" altLang="en-US" sz="1000" smtClean="0">
                <a:solidFill>
                  <a:prstClr val="black"/>
                </a:solidFill>
              </a:rPr>
              <a:pPr algn="r" eaLnBrk="1" hangingPunct="1">
                <a:defRPr/>
              </a:pPr>
              <a:t>32</a:t>
            </a:fld>
            <a:endParaRPr lang="ja-JP" altLang="en-US" sz="10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2996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タイトル 1"/>
          <p:cNvSpPr txBox="1">
            <a:spLocks/>
          </p:cNvSpPr>
          <p:nvPr/>
        </p:nvSpPr>
        <p:spPr bwMode="auto">
          <a:xfrm>
            <a:off x="1619250" y="333375"/>
            <a:ext cx="673258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b="1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  20</a:t>
            </a:r>
            <a:r>
              <a:rPr lang="ja-JP" altLang="en-US" b="1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～</a:t>
            </a:r>
            <a:r>
              <a:rPr lang="en-US" altLang="ja-JP" b="1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24</a:t>
            </a:r>
            <a:r>
              <a:rPr lang="ja-JP" altLang="en-US" b="1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歳の起床時刻が最も遅い</a:t>
            </a:r>
          </a:p>
        </p:txBody>
      </p:sp>
      <p:sp>
        <p:nvSpPr>
          <p:cNvPr id="37891" name="テキスト ボックス 5"/>
          <p:cNvSpPr txBox="1">
            <a:spLocks noChangeArrowheads="1"/>
          </p:cNvSpPr>
          <p:nvPr/>
        </p:nvSpPr>
        <p:spPr bwMode="auto">
          <a:xfrm>
            <a:off x="5845175" y="6592888"/>
            <a:ext cx="279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100">
                <a:solidFill>
                  <a:prstClr val="black"/>
                </a:solidFill>
                <a:ea typeface="ＭＳ Ｐゴシック" charset="-128"/>
              </a:rPr>
              <a:t>資料：総務省「平成</a:t>
            </a:r>
            <a:r>
              <a:rPr lang="en-US" altLang="ja-JP" sz="1100">
                <a:solidFill>
                  <a:prstClr val="black"/>
                </a:solidFill>
                <a:ea typeface="ＭＳ Ｐゴシック" charset="-128"/>
              </a:rPr>
              <a:t>23</a:t>
            </a:r>
            <a:r>
              <a:rPr lang="ja-JP" altLang="en-US" sz="1100">
                <a:solidFill>
                  <a:prstClr val="black"/>
                </a:solidFill>
                <a:ea typeface="ＭＳ Ｐゴシック" charset="-128"/>
              </a:rPr>
              <a:t>年社会生活基本調査」</a:t>
            </a:r>
          </a:p>
        </p:txBody>
      </p:sp>
      <p:pic>
        <p:nvPicPr>
          <p:cNvPr id="3789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295400"/>
            <a:ext cx="7894638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スライド番号プレースホルダー 1"/>
          <p:cNvSpPr>
            <a:spLocks noGrp="1"/>
          </p:cNvSpPr>
          <p:nvPr>
            <p:ph type="sldNum" sz="quarter" idx="11"/>
          </p:nvPr>
        </p:nvSpPr>
        <p:spPr bwMode="auto">
          <a:xfrm>
            <a:off x="8820150" y="6642100"/>
            <a:ext cx="354013" cy="215900"/>
          </a:xfrm>
          <a:prstGeom prst="rect">
            <a:avLst/>
          </a:prstGeom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>
              <a:defRPr/>
            </a:pPr>
            <a:fld id="{297BA089-63F0-4018-AFDA-5F87C095BEF2}" type="slidenum">
              <a:rPr lang="ja-JP" altLang="en-US" sz="1000" smtClean="0">
                <a:solidFill>
                  <a:prstClr val="black"/>
                </a:solidFill>
              </a:rPr>
              <a:pPr algn="r" eaLnBrk="1" hangingPunct="1">
                <a:defRPr/>
              </a:pPr>
              <a:t>33</a:t>
            </a:fld>
            <a:endParaRPr lang="ja-JP" altLang="en-US" sz="10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2940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-617538"/>
            <a:ext cx="7316788" cy="1003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タイトル 1"/>
          <p:cNvSpPr>
            <a:spLocks noGrp="1"/>
          </p:cNvSpPr>
          <p:nvPr>
            <p:ph type="ctrTitle"/>
          </p:nvPr>
        </p:nvSpPr>
        <p:spPr>
          <a:xfrm>
            <a:off x="1619250" y="333375"/>
            <a:ext cx="7273925" cy="719138"/>
          </a:xfrm>
        </p:spPr>
        <p:txBody>
          <a:bodyPr/>
          <a:lstStyle/>
          <a:p>
            <a:pPr algn="l"/>
            <a:r>
              <a:rPr lang="ja-JP" altLang="en-US" sz="3200" b="1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   東日本の方が起床時刻が早い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2298700" y="1290638"/>
            <a:ext cx="962025" cy="1431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917" name="テキスト ボックス 8"/>
          <p:cNvSpPr txBox="1">
            <a:spLocks noChangeArrowheads="1"/>
          </p:cNvSpPr>
          <p:nvPr/>
        </p:nvSpPr>
        <p:spPr bwMode="auto">
          <a:xfrm>
            <a:off x="2533650" y="1198563"/>
            <a:ext cx="4076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>
                <a:solidFill>
                  <a:prstClr val="black"/>
                </a:solidFill>
                <a:ea typeface="ＭＳ Ｐゴシック" charset="-128"/>
              </a:rPr>
              <a:t>都道府県別起床時刻（平日）［２０１１年］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2647950" y="1644650"/>
            <a:ext cx="1225550" cy="1223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919" name="テキスト ボックス 5"/>
          <p:cNvSpPr txBox="1">
            <a:spLocks noChangeArrowheads="1"/>
          </p:cNvSpPr>
          <p:nvPr/>
        </p:nvSpPr>
        <p:spPr bwMode="auto">
          <a:xfrm>
            <a:off x="5845175" y="6592888"/>
            <a:ext cx="279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100">
                <a:solidFill>
                  <a:prstClr val="black"/>
                </a:solidFill>
                <a:ea typeface="ＭＳ Ｐゴシック" charset="-128"/>
              </a:rPr>
              <a:t>資料：総務省「平成</a:t>
            </a:r>
            <a:r>
              <a:rPr lang="en-US" altLang="ja-JP" sz="1100">
                <a:solidFill>
                  <a:prstClr val="black"/>
                </a:solidFill>
                <a:ea typeface="ＭＳ Ｐゴシック" charset="-128"/>
              </a:rPr>
              <a:t>23</a:t>
            </a:r>
            <a:r>
              <a:rPr lang="ja-JP" altLang="en-US" sz="1100">
                <a:solidFill>
                  <a:prstClr val="black"/>
                </a:solidFill>
                <a:ea typeface="ＭＳ Ｐゴシック" charset="-128"/>
              </a:rPr>
              <a:t>年社会生活基本調査」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1497013" y="1628775"/>
            <a:ext cx="1350962" cy="1441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1" name="テキスト ボックス 3"/>
          <p:cNvSpPr txBox="1">
            <a:spLocks noChangeArrowheads="1"/>
          </p:cNvSpPr>
          <p:nvPr/>
        </p:nvSpPr>
        <p:spPr bwMode="auto">
          <a:xfrm>
            <a:off x="1497013" y="1860550"/>
            <a:ext cx="2154237" cy="12080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ja-JP" sz="145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</a:t>
            </a:r>
            <a:r>
              <a:rPr lang="ja-JP" altLang="en-US" sz="145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時</a:t>
            </a:r>
            <a:r>
              <a:rPr lang="en-US" altLang="ja-JP" sz="145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50</a:t>
            </a:r>
            <a:r>
              <a:rPr lang="ja-JP" altLang="en-US" sz="145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分～</a:t>
            </a:r>
            <a:endParaRPr lang="en-US" altLang="ja-JP" sz="1450" dirty="0" smtClean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eaLnBrk="1" hangingPunct="1">
              <a:defRPr/>
            </a:pPr>
            <a:r>
              <a:rPr lang="en-US" altLang="zh-TW" sz="145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</a:t>
            </a:r>
            <a:r>
              <a:rPr lang="zh-TW" altLang="en-US" sz="145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時</a:t>
            </a:r>
            <a:r>
              <a:rPr lang="en-US" altLang="zh-TW" sz="145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40</a:t>
            </a:r>
            <a:r>
              <a:rPr lang="zh-TW" altLang="en-US" sz="145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分</a:t>
            </a:r>
            <a:r>
              <a:rPr lang="zh-TW" altLang="en-US" sz="145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lang="en-US" altLang="zh-TW" sz="145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</a:t>
            </a:r>
            <a:r>
              <a:rPr lang="zh-TW" altLang="en-US" sz="145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時</a:t>
            </a:r>
            <a:r>
              <a:rPr lang="en-US" altLang="zh-TW" sz="145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50</a:t>
            </a:r>
            <a:r>
              <a:rPr lang="zh-TW" altLang="en-US" sz="145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分</a:t>
            </a:r>
          </a:p>
          <a:p>
            <a:pPr eaLnBrk="1" hangingPunct="1">
              <a:defRPr/>
            </a:pPr>
            <a:r>
              <a:rPr lang="en-US" altLang="ja-JP" sz="145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</a:t>
            </a:r>
            <a:r>
              <a:rPr lang="ja-JP" altLang="en-US" sz="145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時</a:t>
            </a:r>
            <a:r>
              <a:rPr lang="en-US" altLang="ja-JP" sz="145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30</a:t>
            </a:r>
            <a:r>
              <a:rPr lang="ja-JP" altLang="en-US" sz="145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分～</a:t>
            </a:r>
            <a:r>
              <a:rPr lang="en-US" altLang="ja-JP" sz="145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</a:t>
            </a:r>
            <a:r>
              <a:rPr lang="ja-JP" altLang="en-US" sz="145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時</a:t>
            </a:r>
            <a:r>
              <a:rPr lang="en-US" altLang="ja-JP" sz="145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40</a:t>
            </a:r>
            <a:r>
              <a:rPr lang="ja-JP" altLang="en-US" sz="145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分</a:t>
            </a:r>
            <a:endParaRPr lang="en-US" altLang="ja-JP" sz="1450" dirty="0" smtClean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eaLnBrk="1" hangingPunct="1">
              <a:defRPr/>
            </a:pPr>
            <a:r>
              <a:rPr lang="en-US" altLang="ja-JP" sz="145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</a:t>
            </a:r>
            <a:r>
              <a:rPr lang="ja-JP" altLang="en-US" sz="145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時</a:t>
            </a:r>
            <a:r>
              <a:rPr lang="en-US" altLang="ja-JP" sz="145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</a:t>
            </a:r>
            <a:r>
              <a:rPr lang="ja-JP" altLang="en-US" sz="145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分～</a:t>
            </a:r>
            <a:r>
              <a:rPr lang="en-US" altLang="ja-JP" sz="145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</a:t>
            </a:r>
            <a:r>
              <a:rPr lang="ja-JP" altLang="en-US" sz="145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時</a:t>
            </a:r>
            <a:r>
              <a:rPr lang="en-US" altLang="ja-JP" sz="145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30</a:t>
            </a:r>
            <a:r>
              <a:rPr lang="ja-JP" altLang="en-US" sz="145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分</a:t>
            </a:r>
            <a:endParaRPr lang="en-US" altLang="ja-JP" sz="1450" dirty="0" smtClean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eaLnBrk="1" hangingPunct="1">
              <a:defRPr/>
            </a:pPr>
            <a:r>
              <a:rPr lang="ja-JP" altLang="en-US" sz="145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lang="en-US" altLang="ja-JP" sz="145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</a:t>
            </a:r>
            <a:r>
              <a:rPr lang="ja-JP" altLang="en-US" sz="145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時</a:t>
            </a:r>
            <a:r>
              <a:rPr lang="en-US" altLang="ja-JP" sz="145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</a:t>
            </a:r>
            <a:r>
              <a:rPr lang="ja-JP" altLang="en-US" sz="145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分</a:t>
            </a:r>
            <a:endParaRPr lang="en-US" altLang="ja-JP" sz="1450" dirty="0" smtClean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" name="スライド番号プレースホルダー 1"/>
          <p:cNvSpPr>
            <a:spLocks noGrp="1"/>
          </p:cNvSpPr>
          <p:nvPr>
            <p:ph type="sldNum" sz="quarter" idx="11"/>
          </p:nvPr>
        </p:nvSpPr>
        <p:spPr bwMode="auto">
          <a:xfrm>
            <a:off x="8820150" y="6642100"/>
            <a:ext cx="354013" cy="215900"/>
          </a:xfrm>
          <a:prstGeom prst="rect">
            <a:avLst/>
          </a:prstGeom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>
              <a:defRPr/>
            </a:pPr>
            <a:fld id="{297BA089-63F0-4018-AFDA-5F87C095BEF2}" type="slidenum">
              <a:rPr lang="ja-JP" altLang="en-US" sz="1000" smtClean="0">
                <a:solidFill>
                  <a:prstClr val="black"/>
                </a:solidFill>
              </a:rPr>
              <a:pPr algn="r" eaLnBrk="1" hangingPunct="1">
                <a:defRPr/>
              </a:pPr>
              <a:t>34</a:t>
            </a:fld>
            <a:endParaRPr lang="ja-JP" altLang="en-US" sz="10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0560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タイトル 1"/>
          <p:cNvSpPr>
            <a:spLocks noGrp="1"/>
          </p:cNvSpPr>
          <p:nvPr>
            <p:ph type="ctrTitle"/>
          </p:nvPr>
        </p:nvSpPr>
        <p:spPr>
          <a:xfrm>
            <a:off x="1619250" y="333375"/>
            <a:ext cx="7019925" cy="719138"/>
          </a:xfrm>
        </p:spPr>
        <p:txBody>
          <a:bodyPr/>
          <a:lstStyle/>
          <a:p>
            <a:pPr algn="l"/>
            <a:r>
              <a:rPr lang="en-US" altLang="ja-JP" sz="3200" b="1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  20</a:t>
            </a:r>
            <a:r>
              <a:rPr lang="ja-JP" altLang="en-US" sz="3200" b="1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～</a:t>
            </a:r>
            <a:r>
              <a:rPr lang="en-US" altLang="ja-JP" sz="3200" b="1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24</a:t>
            </a:r>
            <a:r>
              <a:rPr lang="ja-JP" altLang="en-US" sz="3200" b="1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歳の就寝時刻が最も遅い</a:t>
            </a:r>
          </a:p>
        </p:txBody>
      </p:sp>
      <p:sp>
        <p:nvSpPr>
          <p:cNvPr id="39939" name="テキスト ボックス 5"/>
          <p:cNvSpPr txBox="1">
            <a:spLocks noChangeArrowheads="1"/>
          </p:cNvSpPr>
          <p:nvPr/>
        </p:nvSpPr>
        <p:spPr bwMode="auto">
          <a:xfrm>
            <a:off x="5845175" y="6592888"/>
            <a:ext cx="279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100">
                <a:solidFill>
                  <a:prstClr val="black"/>
                </a:solidFill>
                <a:ea typeface="ＭＳ Ｐゴシック" charset="-128"/>
              </a:rPr>
              <a:t>資料：総務省「平成</a:t>
            </a:r>
            <a:r>
              <a:rPr lang="en-US" altLang="ja-JP" sz="1100">
                <a:solidFill>
                  <a:prstClr val="black"/>
                </a:solidFill>
                <a:ea typeface="ＭＳ Ｐゴシック" charset="-128"/>
              </a:rPr>
              <a:t>23</a:t>
            </a:r>
            <a:r>
              <a:rPr lang="ja-JP" altLang="en-US" sz="1100">
                <a:solidFill>
                  <a:prstClr val="black"/>
                </a:solidFill>
                <a:ea typeface="ＭＳ Ｐゴシック" charset="-128"/>
              </a:rPr>
              <a:t>年社会生活基本調査」</a:t>
            </a:r>
          </a:p>
        </p:txBody>
      </p:sp>
      <p:pic>
        <p:nvPicPr>
          <p:cNvPr id="39941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295400"/>
            <a:ext cx="7894638" cy="514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スライド番号プレースホルダー 1"/>
          <p:cNvSpPr>
            <a:spLocks noGrp="1"/>
          </p:cNvSpPr>
          <p:nvPr>
            <p:ph type="sldNum" sz="quarter" idx="11"/>
          </p:nvPr>
        </p:nvSpPr>
        <p:spPr bwMode="auto">
          <a:xfrm>
            <a:off x="8820150" y="6642100"/>
            <a:ext cx="354013" cy="215900"/>
          </a:xfrm>
          <a:prstGeom prst="rect">
            <a:avLst/>
          </a:prstGeom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>
              <a:defRPr/>
            </a:pPr>
            <a:fld id="{297BA089-63F0-4018-AFDA-5F87C095BEF2}" type="slidenum">
              <a:rPr lang="ja-JP" altLang="en-US" sz="1000" smtClean="0">
                <a:solidFill>
                  <a:prstClr val="black"/>
                </a:solidFill>
              </a:rPr>
              <a:pPr algn="r" eaLnBrk="1" hangingPunct="1">
                <a:defRPr/>
              </a:pPr>
              <a:t>35</a:t>
            </a:fld>
            <a:endParaRPr lang="ja-JP" altLang="en-US" sz="10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739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-681038"/>
            <a:ext cx="7316788" cy="1003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タイトル 1"/>
          <p:cNvSpPr>
            <a:spLocks noGrp="1"/>
          </p:cNvSpPr>
          <p:nvPr>
            <p:ph type="ctrTitle"/>
          </p:nvPr>
        </p:nvSpPr>
        <p:spPr>
          <a:xfrm>
            <a:off x="1619250" y="333375"/>
            <a:ext cx="7273925" cy="719138"/>
          </a:xfrm>
        </p:spPr>
        <p:txBody>
          <a:bodyPr/>
          <a:lstStyle/>
          <a:p>
            <a:pPr algn="l"/>
            <a:r>
              <a:rPr lang="ja-JP" altLang="en-US" sz="3200" b="1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    都市圏で就寝時刻が遅い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1376363" y="1566863"/>
            <a:ext cx="1319212" cy="1457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965" name="テキスト ボックス 1"/>
          <p:cNvSpPr txBox="1">
            <a:spLocks noChangeArrowheads="1"/>
          </p:cNvSpPr>
          <p:nvPr/>
        </p:nvSpPr>
        <p:spPr bwMode="auto">
          <a:xfrm>
            <a:off x="2533650" y="1198563"/>
            <a:ext cx="4076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>
                <a:solidFill>
                  <a:prstClr val="black"/>
                </a:solidFill>
                <a:ea typeface="ＭＳ Ｐゴシック" charset="-128"/>
              </a:rPr>
              <a:t>都道府県別就寝時刻（平日）［２０１１年］</a:t>
            </a:r>
          </a:p>
        </p:txBody>
      </p:sp>
      <p:sp>
        <p:nvSpPr>
          <p:cNvPr id="40966" name="テキスト ボックス 5"/>
          <p:cNvSpPr txBox="1">
            <a:spLocks noChangeArrowheads="1"/>
          </p:cNvSpPr>
          <p:nvPr/>
        </p:nvSpPr>
        <p:spPr bwMode="auto">
          <a:xfrm>
            <a:off x="5845175" y="6592888"/>
            <a:ext cx="279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100">
                <a:solidFill>
                  <a:prstClr val="black"/>
                </a:solidFill>
                <a:ea typeface="ＭＳ Ｐゴシック" charset="-128"/>
              </a:rPr>
              <a:t>資料：総務省「平成</a:t>
            </a:r>
            <a:r>
              <a:rPr lang="en-US" altLang="ja-JP" sz="1100">
                <a:solidFill>
                  <a:prstClr val="black"/>
                </a:solidFill>
                <a:ea typeface="ＭＳ Ｐゴシック" charset="-128"/>
              </a:rPr>
              <a:t>23</a:t>
            </a:r>
            <a:r>
              <a:rPr lang="ja-JP" altLang="en-US" sz="1100">
                <a:solidFill>
                  <a:prstClr val="black"/>
                </a:solidFill>
                <a:ea typeface="ＭＳ Ｐゴシック" charset="-128"/>
              </a:rPr>
              <a:t>年社会生活基本調査」</a:t>
            </a:r>
          </a:p>
        </p:txBody>
      </p:sp>
      <p:sp>
        <p:nvSpPr>
          <p:cNvPr id="10" name="テキスト ボックス 3"/>
          <p:cNvSpPr txBox="1">
            <a:spLocks noChangeArrowheads="1"/>
          </p:cNvSpPr>
          <p:nvPr/>
        </p:nvSpPr>
        <p:spPr bwMode="auto">
          <a:xfrm>
            <a:off x="1376363" y="1692275"/>
            <a:ext cx="2154237" cy="12080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ja-JP" sz="145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23</a:t>
            </a:r>
            <a:r>
              <a:rPr lang="ja-JP" altLang="en-US" sz="145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時</a:t>
            </a:r>
            <a:r>
              <a:rPr lang="en-US" altLang="ja-JP" sz="145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</a:t>
            </a:r>
            <a:r>
              <a:rPr lang="en-US" altLang="ja-JP" sz="145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0</a:t>
            </a:r>
            <a:r>
              <a:rPr lang="ja-JP" altLang="en-US" sz="145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分～</a:t>
            </a:r>
            <a:endParaRPr lang="en-US" altLang="ja-JP" sz="1450" dirty="0" smtClean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eaLnBrk="1" hangingPunct="1">
              <a:defRPr/>
            </a:pPr>
            <a:r>
              <a:rPr lang="en-US" altLang="zh-TW" sz="145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23</a:t>
            </a:r>
            <a:r>
              <a:rPr lang="zh-TW" altLang="en-US" sz="145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時</a:t>
            </a:r>
            <a:r>
              <a:rPr lang="en-US" altLang="zh-TW" sz="145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en-US" altLang="zh-TW" sz="145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0</a:t>
            </a:r>
            <a:r>
              <a:rPr lang="zh-TW" altLang="en-US" sz="145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分</a:t>
            </a:r>
            <a:r>
              <a:rPr lang="zh-TW" altLang="en-US" sz="145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lang="en-US" altLang="zh-TW" sz="145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23</a:t>
            </a:r>
            <a:r>
              <a:rPr lang="zh-TW" altLang="en-US" sz="145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時</a:t>
            </a:r>
            <a:r>
              <a:rPr lang="en-US" altLang="zh-TW" sz="145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</a:t>
            </a:r>
            <a:r>
              <a:rPr lang="en-US" altLang="zh-TW" sz="145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0</a:t>
            </a:r>
            <a:r>
              <a:rPr lang="zh-TW" altLang="en-US" sz="145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分</a:t>
            </a:r>
          </a:p>
          <a:p>
            <a:pPr eaLnBrk="1" hangingPunct="1">
              <a:defRPr/>
            </a:pPr>
            <a:r>
              <a:rPr lang="en-US" altLang="ja-JP" sz="145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23</a:t>
            </a:r>
            <a:r>
              <a:rPr lang="ja-JP" altLang="en-US" sz="145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時</a:t>
            </a:r>
            <a:r>
              <a:rPr lang="en-US" altLang="ja-JP" sz="145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0</a:t>
            </a:r>
            <a:r>
              <a:rPr lang="en-US" altLang="ja-JP" sz="145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0</a:t>
            </a:r>
            <a:r>
              <a:rPr lang="ja-JP" altLang="en-US" sz="145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分～</a:t>
            </a:r>
            <a:r>
              <a:rPr lang="en-US" altLang="ja-JP" sz="145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23</a:t>
            </a:r>
            <a:r>
              <a:rPr lang="ja-JP" altLang="en-US" sz="145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時</a:t>
            </a:r>
            <a:r>
              <a:rPr lang="en-US" altLang="ja-JP" sz="145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en-US" altLang="ja-JP" sz="145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0</a:t>
            </a:r>
            <a:r>
              <a:rPr lang="ja-JP" altLang="en-US" sz="145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分</a:t>
            </a:r>
            <a:endParaRPr lang="en-US" altLang="ja-JP" sz="1450" dirty="0" smtClean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eaLnBrk="1" hangingPunct="1">
              <a:defRPr/>
            </a:pPr>
            <a:r>
              <a:rPr lang="en-US" altLang="ja-JP" sz="145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22</a:t>
            </a:r>
            <a:r>
              <a:rPr lang="ja-JP" altLang="en-US" sz="145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時</a:t>
            </a:r>
            <a:r>
              <a:rPr lang="en-US" altLang="ja-JP" sz="145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</a:t>
            </a:r>
            <a:r>
              <a:rPr lang="en-US" altLang="ja-JP" sz="145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0</a:t>
            </a:r>
            <a:r>
              <a:rPr lang="ja-JP" altLang="en-US" sz="145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分～</a:t>
            </a:r>
            <a:r>
              <a:rPr lang="en-US" altLang="ja-JP" sz="145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23</a:t>
            </a:r>
            <a:r>
              <a:rPr lang="ja-JP" altLang="en-US" sz="145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時</a:t>
            </a:r>
            <a:r>
              <a:rPr lang="en-US" altLang="ja-JP" sz="145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0</a:t>
            </a:r>
            <a:r>
              <a:rPr lang="en-US" altLang="ja-JP" sz="145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0</a:t>
            </a:r>
            <a:r>
              <a:rPr lang="ja-JP" altLang="en-US" sz="145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分</a:t>
            </a:r>
            <a:endParaRPr lang="en-US" altLang="ja-JP" sz="1450" dirty="0" smtClean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eaLnBrk="1" hangingPunct="1">
              <a:defRPr/>
            </a:pPr>
            <a:r>
              <a:rPr lang="ja-JP" altLang="en-US" sz="145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lang="en-US" altLang="ja-JP" sz="145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22</a:t>
            </a:r>
            <a:r>
              <a:rPr lang="ja-JP" altLang="en-US" sz="145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時</a:t>
            </a:r>
            <a:r>
              <a:rPr lang="en-US" altLang="ja-JP" sz="145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</a:t>
            </a:r>
            <a:r>
              <a:rPr lang="en-US" altLang="ja-JP" sz="145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0</a:t>
            </a:r>
            <a:r>
              <a:rPr lang="ja-JP" altLang="en-US" sz="145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分</a:t>
            </a:r>
            <a:endParaRPr lang="en-US" altLang="ja-JP" sz="1450" dirty="0" smtClean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" name="スライド番号プレースホルダー 1"/>
          <p:cNvSpPr>
            <a:spLocks noGrp="1"/>
          </p:cNvSpPr>
          <p:nvPr>
            <p:ph type="sldNum" sz="quarter" idx="11"/>
          </p:nvPr>
        </p:nvSpPr>
        <p:spPr bwMode="auto">
          <a:xfrm>
            <a:off x="8820150" y="6642100"/>
            <a:ext cx="354013" cy="215900"/>
          </a:xfrm>
          <a:prstGeom prst="rect">
            <a:avLst/>
          </a:prstGeom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>
              <a:defRPr/>
            </a:pPr>
            <a:fld id="{297BA089-63F0-4018-AFDA-5F87C095BEF2}" type="slidenum">
              <a:rPr lang="ja-JP" altLang="en-US" sz="1000" smtClean="0">
                <a:solidFill>
                  <a:prstClr val="black"/>
                </a:solidFill>
              </a:rPr>
              <a:pPr algn="r" eaLnBrk="1" hangingPunct="1">
                <a:defRPr/>
              </a:pPr>
              <a:t>36</a:t>
            </a:fld>
            <a:endParaRPr lang="ja-JP" altLang="en-US" sz="10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5729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タイトル 1"/>
          <p:cNvSpPr>
            <a:spLocks noGrp="1"/>
          </p:cNvSpPr>
          <p:nvPr>
            <p:ph type="ctrTitle"/>
          </p:nvPr>
        </p:nvSpPr>
        <p:spPr>
          <a:xfrm>
            <a:off x="1619250" y="333375"/>
            <a:ext cx="7056438" cy="719138"/>
          </a:xfrm>
        </p:spPr>
        <p:txBody>
          <a:bodyPr/>
          <a:lstStyle/>
          <a:p>
            <a:pPr>
              <a:defRPr/>
            </a:pPr>
            <a:r>
              <a:rPr lang="ja-JP" altLang="en-US" dirty="0" smtClean="0">
                <a:solidFill>
                  <a:srgbClr val="002060"/>
                </a:solidFill>
                <a:latin typeface="+mj-ea"/>
              </a:rPr>
              <a:t>自由</a:t>
            </a:r>
            <a:r>
              <a:rPr lang="ja-JP" altLang="en-US" dirty="0">
                <a:solidFill>
                  <a:srgbClr val="002060"/>
                </a:solidFill>
                <a:latin typeface="+mj-ea"/>
              </a:rPr>
              <a:t>時間</a:t>
            </a:r>
            <a:r>
              <a:rPr lang="ja-JP" altLang="en-US" dirty="0" smtClean="0">
                <a:solidFill>
                  <a:srgbClr val="002060"/>
                </a:solidFill>
                <a:latin typeface="+mj-ea"/>
              </a:rPr>
              <a:t>はどう過ごしてる？</a:t>
            </a:r>
            <a:endParaRPr lang="ja-JP" altLang="en-US" dirty="0" smtClean="0">
              <a:solidFill>
                <a:srgbClr val="002060"/>
              </a:solidFill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250825" y="1354138"/>
            <a:ext cx="8642350" cy="5329237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39940" name="テキスト ボックス 1"/>
          <p:cNvSpPr txBox="1">
            <a:spLocks noChangeArrowheads="1"/>
          </p:cNvSpPr>
          <p:nvPr/>
        </p:nvSpPr>
        <p:spPr bwMode="auto">
          <a:xfrm>
            <a:off x="431800" y="1757363"/>
            <a:ext cx="828040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48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睡眠を比べてどうでしたか。</a:t>
            </a:r>
            <a:endParaRPr lang="en-US" altLang="ja-JP" sz="4800" dirty="0" smtClean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48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改善したい人、そのままでいい人いろいろいると思います。</a:t>
            </a:r>
            <a:endParaRPr lang="en-US" altLang="ja-JP" sz="4800" dirty="0" smtClean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48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睡眠も大事ですが、みなさんが</a:t>
            </a:r>
            <a:endParaRPr lang="en-US" altLang="ja-JP" sz="4800" dirty="0" smtClean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48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最も大事な</a:t>
            </a:r>
            <a:r>
              <a:rPr lang="ja-JP" altLang="en-US" sz="66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自由時間</a:t>
            </a:r>
            <a:r>
              <a:rPr lang="ja-JP" altLang="en-US" sz="48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</a:t>
            </a:r>
            <a:endParaRPr lang="en-US" altLang="ja-JP" sz="4800" dirty="0" smtClean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48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調べてみましょう。</a:t>
            </a:r>
            <a:endParaRPr lang="en-US" altLang="ja-JP" sz="4800" dirty="0" smtClean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9941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400" y="4076700"/>
            <a:ext cx="1135063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スライド番号プレースホルダー 1"/>
          <p:cNvSpPr>
            <a:spLocks noGrp="1"/>
          </p:cNvSpPr>
          <p:nvPr>
            <p:ph type="sldNum" sz="quarter" idx="11"/>
          </p:nvPr>
        </p:nvSpPr>
        <p:spPr bwMode="auto">
          <a:xfrm>
            <a:off x="8820150" y="6642100"/>
            <a:ext cx="354013" cy="215900"/>
          </a:xfrm>
          <a:prstGeom prst="rect">
            <a:avLst/>
          </a:prstGeom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>
              <a:defRPr/>
            </a:pPr>
            <a:fld id="{CC4B2AEA-6A88-4F02-B145-F2CA40C005D1}" type="slidenum">
              <a:rPr lang="ja-JP" altLang="en-US" sz="1000" smtClean="0">
                <a:solidFill>
                  <a:prstClr val="black"/>
                </a:solidFill>
              </a:rPr>
              <a:pPr algn="r" eaLnBrk="1" hangingPunct="1">
                <a:defRPr/>
              </a:pPr>
              <a:t>37</a:t>
            </a:fld>
            <a:endParaRPr lang="ja-JP" altLang="en-US" sz="10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84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タイトル 1"/>
          <p:cNvSpPr>
            <a:spLocks noGrp="1"/>
          </p:cNvSpPr>
          <p:nvPr>
            <p:ph type="ctrTitle"/>
          </p:nvPr>
        </p:nvSpPr>
        <p:spPr>
          <a:xfrm>
            <a:off x="1619250" y="333375"/>
            <a:ext cx="7200900" cy="719138"/>
          </a:xfrm>
        </p:spPr>
        <p:txBody>
          <a:bodyPr/>
          <a:lstStyle/>
          <a:p>
            <a:pPr algn="l">
              <a:defRPr/>
            </a:pPr>
            <a:r>
              <a:rPr lang="ja-JP" altLang="en-US" dirty="0" smtClean="0">
                <a:solidFill>
                  <a:srgbClr val="002060"/>
                </a:solidFill>
                <a:latin typeface="+mj-ea"/>
              </a:rPr>
              <a:t>　３つの自由時間を調べよう</a:t>
            </a:r>
            <a:endParaRPr lang="ja-JP" altLang="en-US" dirty="0" smtClean="0">
              <a:solidFill>
                <a:srgbClr val="002060"/>
              </a:solidFill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107950" y="1354138"/>
            <a:ext cx="8856663" cy="5329237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54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「自由時間」の中で、</a:t>
            </a:r>
            <a:endParaRPr lang="en-US" altLang="ja-JP" sz="54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sz="54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次の３つの時間を調べます。</a:t>
            </a:r>
            <a:endParaRPr lang="en-US" altLang="ja-JP" sz="54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sz="5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「テレビ・ラジオ・新聞・雑誌」「休養・くつろぎ」</a:t>
            </a:r>
            <a:endParaRPr lang="en-US" altLang="ja-JP" sz="54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sz="5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「趣味・娯楽」</a:t>
            </a:r>
            <a:endParaRPr lang="en-US" altLang="ja-JP" sz="54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/>
            </a:pPr>
            <a:endParaRPr lang="en-US" altLang="ja-JP" sz="48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00" name="スライド番号プレースホルダー 1"/>
          <p:cNvSpPr>
            <a:spLocks noGrp="1"/>
          </p:cNvSpPr>
          <p:nvPr>
            <p:ph type="sldNum" sz="quarter" idx="11"/>
          </p:nvPr>
        </p:nvSpPr>
        <p:spPr bwMode="auto">
          <a:xfrm>
            <a:off x="8820150" y="6642100"/>
            <a:ext cx="354013" cy="215900"/>
          </a:xfrm>
          <a:prstGeom prst="rect">
            <a:avLst/>
          </a:prstGeom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>
              <a:defRPr/>
            </a:pPr>
            <a:fld id="{A913DCD1-E23E-4EA6-9B60-4998332E5ACB}" type="slidenum">
              <a:rPr lang="ja-JP" altLang="en-US" sz="1000" smtClean="0">
                <a:solidFill>
                  <a:prstClr val="black"/>
                </a:solidFill>
              </a:rPr>
              <a:pPr algn="r" eaLnBrk="1" hangingPunct="1">
                <a:defRPr/>
              </a:pPr>
              <a:t>38</a:t>
            </a:fld>
            <a:endParaRPr lang="ja-JP" altLang="en-US" sz="1000" dirty="0" smtClean="0">
              <a:solidFill>
                <a:prstClr val="black"/>
              </a:solidFill>
            </a:endParaRPr>
          </a:p>
        </p:txBody>
      </p:sp>
      <p:pic>
        <p:nvPicPr>
          <p:cNvPr id="40965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4222750"/>
            <a:ext cx="126682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317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タイトル 1"/>
          <p:cNvSpPr>
            <a:spLocks noGrp="1"/>
          </p:cNvSpPr>
          <p:nvPr>
            <p:ph type="ctrTitle"/>
          </p:nvPr>
        </p:nvSpPr>
        <p:spPr>
          <a:xfrm>
            <a:off x="1619250" y="333375"/>
            <a:ext cx="7524750" cy="719138"/>
          </a:xfrm>
        </p:spPr>
        <p:txBody>
          <a:bodyPr/>
          <a:lstStyle/>
          <a:p>
            <a:pPr algn="l">
              <a:defRPr/>
            </a:pPr>
            <a:r>
              <a:rPr lang="ja-JP" altLang="en-US" dirty="0" smtClean="0">
                <a:solidFill>
                  <a:srgbClr val="002060"/>
                </a:solidFill>
                <a:latin typeface="+mj-ea"/>
              </a:rPr>
              <a:t>「テレビ・ラジオ・新聞・雑誌</a:t>
            </a:r>
            <a:r>
              <a:rPr lang="ja-JP" altLang="en-US" dirty="0">
                <a:solidFill>
                  <a:srgbClr val="002060"/>
                </a:solidFill>
                <a:latin typeface="+mj-ea"/>
              </a:rPr>
              <a:t>」</a:t>
            </a:r>
            <a:endParaRPr lang="ja-JP" altLang="en-US" sz="3600" dirty="0" smtClean="0">
              <a:solidFill>
                <a:srgbClr val="002060"/>
              </a:solidFill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107950" y="1354138"/>
            <a:ext cx="8856663" cy="5329237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60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・テレビ、ラジオを見る</a:t>
            </a:r>
            <a:endParaRPr lang="en-US" altLang="ja-JP" sz="60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sz="32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　　　　　　　（録画したものも含む）</a:t>
            </a:r>
            <a:endParaRPr lang="en-US" altLang="ja-JP" sz="32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sz="60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・新聞・雑誌を読む</a:t>
            </a:r>
            <a:endParaRPr lang="en-US" altLang="ja-JP" sz="60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/>
            </a:pPr>
            <a:endParaRPr lang="en-US" altLang="ja-JP" sz="32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sz="60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・インターネットで</a:t>
            </a:r>
            <a:endParaRPr lang="en-US" altLang="ja-JP" sz="60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sz="60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新聞を読む</a:t>
            </a:r>
            <a:endParaRPr lang="en-US" altLang="ja-JP" sz="40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00" name="スライド番号プレースホルダー 1"/>
          <p:cNvSpPr>
            <a:spLocks noGrp="1"/>
          </p:cNvSpPr>
          <p:nvPr>
            <p:ph type="sldNum" sz="quarter" idx="11"/>
          </p:nvPr>
        </p:nvSpPr>
        <p:spPr bwMode="auto">
          <a:xfrm>
            <a:off x="8820150" y="6642100"/>
            <a:ext cx="354013" cy="215900"/>
          </a:xfrm>
          <a:prstGeom prst="rect">
            <a:avLst/>
          </a:prstGeom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>
              <a:defRPr/>
            </a:pPr>
            <a:fld id="{FAFBAACA-6AFF-4E45-B2E4-7FF7B6BB75F8}" type="slidenum">
              <a:rPr lang="ja-JP" altLang="en-US" sz="1000" smtClean="0">
                <a:solidFill>
                  <a:prstClr val="black"/>
                </a:solidFill>
              </a:rPr>
              <a:pPr algn="r" eaLnBrk="1" hangingPunct="1">
                <a:defRPr/>
              </a:pPr>
              <a:t>39</a:t>
            </a:fld>
            <a:endParaRPr lang="ja-JP" altLang="en-US" sz="1000" smtClean="0">
              <a:solidFill>
                <a:prstClr val="black"/>
              </a:solidFill>
            </a:endParaRPr>
          </a:p>
        </p:txBody>
      </p:sp>
      <p:sp>
        <p:nvSpPr>
          <p:cNvPr id="2" name="円/楕円 1"/>
          <p:cNvSpPr/>
          <p:nvPr/>
        </p:nvSpPr>
        <p:spPr>
          <a:xfrm>
            <a:off x="34925" y="22225"/>
            <a:ext cx="1408113" cy="1354138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4000" dirty="0">
                <a:solidFill>
                  <a:prstClr val="black"/>
                </a:solidFill>
                <a:latin typeface="HGP創英角ｺﾞｼｯｸUB"/>
                <a:ea typeface="HGP創英角ｺﾞｼｯｸUB"/>
              </a:rPr>
              <a:t>例</a:t>
            </a:r>
          </a:p>
        </p:txBody>
      </p:sp>
    </p:spTree>
    <p:extLst>
      <p:ext uri="{BB962C8B-B14F-4D97-AF65-F5344CB8AC3E}">
        <p14:creationId xmlns:p14="http://schemas.microsoft.com/office/powerpoint/2010/main" val="104662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989138"/>
            <a:ext cx="5184775" cy="454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7" name="テキスト ボックス 5"/>
          <p:cNvSpPr txBox="1">
            <a:spLocks noChangeArrowheads="1"/>
          </p:cNvSpPr>
          <p:nvPr/>
        </p:nvSpPr>
        <p:spPr bwMode="auto">
          <a:xfrm>
            <a:off x="5062101" y="2492896"/>
            <a:ext cx="385127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dirty="0">
                <a:solidFill>
                  <a:srgbClr val="006600"/>
                </a:solidFill>
                <a:latin typeface="Arial" charset="0"/>
              </a:rPr>
              <a:t>【 </a:t>
            </a:r>
            <a:r>
              <a:rPr lang="ja-JP" altLang="en-US" dirty="0">
                <a:solidFill>
                  <a:srgbClr val="006600"/>
                </a:solidFill>
                <a:latin typeface="Arial" charset="0"/>
              </a:rPr>
              <a:t>森林率 </a:t>
            </a:r>
            <a:r>
              <a:rPr lang="en-US" altLang="ja-JP" dirty="0">
                <a:solidFill>
                  <a:srgbClr val="006600"/>
                </a:solidFill>
                <a:latin typeface="Arial" charset="0"/>
              </a:rPr>
              <a:t>】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dirty="0">
                <a:latin typeface="Arial" charset="0"/>
              </a:rPr>
              <a:t>１位　高知県　</a:t>
            </a:r>
            <a:r>
              <a:rPr lang="en-US" altLang="ja-JP" dirty="0">
                <a:latin typeface="Arial" charset="0"/>
              </a:rPr>
              <a:t>84.0%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dirty="0">
                <a:solidFill>
                  <a:srgbClr val="FF0066"/>
                </a:solidFill>
                <a:latin typeface="Arial" charset="0"/>
              </a:rPr>
              <a:t>２位　岐阜県　</a:t>
            </a:r>
            <a:r>
              <a:rPr lang="en-US" altLang="ja-JP" dirty="0">
                <a:solidFill>
                  <a:srgbClr val="FF0066"/>
                </a:solidFill>
                <a:latin typeface="Arial" charset="0"/>
              </a:rPr>
              <a:t>81.1%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dirty="0">
                <a:latin typeface="Arial" charset="0"/>
              </a:rPr>
              <a:t>３位　長野県　</a:t>
            </a:r>
            <a:r>
              <a:rPr lang="en-US" altLang="ja-JP" dirty="0">
                <a:latin typeface="Arial" charset="0"/>
              </a:rPr>
              <a:t>78.9%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dirty="0">
                <a:latin typeface="Arial" charset="0"/>
              </a:rPr>
              <a:t>４位　島根県　</a:t>
            </a:r>
            <a:r>
              <a:rPr lang="en-US" altLang="ja-JP" dirty="0">
                <a:latin typeface="Arial" charset="0"/>
              </a:rPr>
              <a:t>78.4%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dirty="0">
                <a:latin typeface="Arial" charset="0"/>
              </a:rPr>
              <a:t>5</a:t>
            </a:r>
            <a:r>
              <a:rPr lang="ja-JP" altLang="en-US" dirty="0">
                <a:latin typeface="Arial" charset="0"/>
              </a:rPr>
              <a:t>位</a:t>
            </a:r>
            <a:r>
              <a:rPr lang="en-US" altLang="ja-JP" dirty="0">
                <a:latin typeface="Arial" charset="0"/>
              </a:rPr>
              <a:t> </a:t>
            </a:r>
            <a:r>
              <a:rPr lang="ja-JP" altLang="en-US" dirty="0">
                <a:latin typeface="Arial" charset="0"/>
              </a:rPr>
              <a:t>　山梨県　</a:t>
            </a:r>
            <a:r>
              <a:rPr lang="en-US" altLang="ja-JP" dirty="0">
                <a:latin typeface="Arial" charset="0"/>
              </a:rPr>
              <a:t>77.9%</a:t>
            </a:r>
          </a:p>
        </p:txBody>
      </p:sp>
      <p:sp>
        <p:nvSpPr>
          <p:cNvPr id="16388" name="テキスト ボックス 1"/>
          <p:cNvSpPr txBox="1">
            <a:spLocks noChangeArrowheads="1"/>
          </p:cNvSpPr>
          <p:nvPr/>
        </p:nvSpPr>
        <p:spPr bwMode="auto">
          <a:xfrm>
            <a:off x="539750" y="1339850"/>
            <a:ext cx="676751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/>
              <a:t>県土に占める森林の割合（森林率）</a:t>
            </a:r>
          </a:p>
        </p:txBody>
      </p:sp>
      <p:sp>
        <p:nvSpPr>
          <p:cNvPr id="16389" name="テキスト ボックス 1"/>
          <p:cNvSpPr txBox="1">
            <a:spLocks noChangeArrowheads="1"/>
          </p:cNvSpPr>
          <p:nvPr/>
        </p:nvSpPr>
        <p:spPr bwMode="auto">
          <a:xfrm>
            <a:off x="5312604" y="6113234"/>
            <a:ext cx="3600772" cy="427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dirty="0" smtClean="0"/>
              <a:t>資料</a:t>
            </a:r>
            <a:r>
              <a:rPr lang="ja-JP" altLang="en-US" sz="1600" dirty="0"/>
              <a:t>：</a:t>
            </a:r>
            <a:r>
              <a:rPr lang="ja-JP" altLang="en-US" sz="1600" dirty="0" smtClean="0"/>
              <a:t>林野庁「</a:t>
            </a:r>
            <a:r>
              <a:rPr lang="en-US" altLang="ja-JP" sz="1600" dirty="0" smtClean="0"/>
              <a:t>2012</a:t>
            </a:r>
            <a:r>
              <a:rPr lang="ja-JP" altLang="en-US" sz="1600" dirty="0" smtClean="0"/>
              <a:t>年森林資源の現況」</a:t>
            </a:r>
            <a:endParaRPr lang="ja-JP" altLang="en-US" sz="1600" dirty="0"/>
          </a:p>
        </p:txBody>
      </p:sp>
      <p:cxnSp>
        <p:nvCxnSpPr>
          <p:cNvPr id="3" name="直線コネクタ 2"/>
          <p:cNvCxnSpPr/>
          <p:nvPr/>
        </p:nvCxnSpPr>
        <p:spPr>
          <a:xfrm>
            <a:off x="5085752" y="3987073"/>
            <a:ext cx="3851275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角丸四角形 11"/>
          <p:cNvSpPr/>
          <p:nvPr/>
        </p:nvSpPr>
        <p:spPr>
          <a:xfrm>
            <a:off x="179388" y="117475"/>
            <a:ext cx="8897937" cy="981075"/>
          </a:xfrm>
          <a:prstGeom prst="roundRect">
            <a:avLst/>
          </a:prstGeom>
          <a:gradFill flip="none" rotWithShape="1">
            <a:gsLst>
              <a:gs pos="0">
                <a:srgbClr val="00FFFF"/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県土の約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割が豊かな森林　</a:t>
            </a:r>
            <a:r>
              <a:rPr lang="ja-JP" altLang="en-US" sz="28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森林率は、全国２位！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～豊かな森が清らかな水を蓄える～</a:t>
            </a:r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スライド番号プレースホルダー 1"/>
          <p:cNvSpPr>
            <a:spLocks noGrp="1"/>
          </p:cNvSpPr>
          <p:nvPr>
            <p:ph type="sldNum" sz="quarter" idx="12"/>
          </p:nvPr>
        </p:nvSpPr>
        <p:spPr bwMode="auto">
          <a:xfrm>
            <a:off x="8820150" y="6642100"/>
            <a:ext cx="354013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fld id="{EAA2874C-8314-4646-A11F-A6BA6C80C6E7}" type="slidenum">
              <a:rPr lang="ja-JP" altLang="en-US" sz="1000" smtClean="0">
                <a:solidFill>
                  <a:schemeClr val="bg1">
                    <a:lumMod val="50000"/>
                  </a:schemeClr>
                </a:solidFill>
              </a:rPr>
              <a:pPr eaLnBrk="1" hangingPunct="1">
                <a:defRPr/>
              </a:pPr>
              <a:t>4</a:t>
            </a:fld>
            <a:endParaRPr lang="ja-JP" altLang="en-US" sz="1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48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タイトル 1"/>
          <p:cNvSpPr>
            <a:spLocks noGrp="1"/>
          </p:cNvSpPr>
          <p:nvPr>
            <p:ph type="ctrTitle"/>
          </p:nvPr>
        </p:nvSpPr>
        <p:spPr>
          <a:xfrm>
            <a:off x="1619250" y="333375"/>
            <a:ext cx="7200900" cy="719138"/>
          </a:xfrm>
        </p:spPr>
        <p:txBody>
          <a:bodyPr/>
          <a:lstStyle/>
          <a:p>
            <a:pPr algn="l">
              <a:defRPr/>
            </a:pPr>
            <a:r>
              <a:rPr lang="ja-JP" altLang="en-US" dirty="0" smtClean="0">
                <a:solidFill>
                  <a:srgbClr val="002060"/>
                </a:solidFill>
                <a:latin typeface="+mj-ea"/>
              </a:rPr>
              <a:t>「休養・くつろぎ」</a:t>
            </a:r>
            <a:endParaRPr lang="ja-JP" altLang="en-US" sz="3600" dirty="0" smtClean="0">
              <a:solidFill>
                <a:srgbClr val="002060"/>
              </a:solidFill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107950" y="1354138"/>
            <a:ext cx="8856663" cy="5329237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60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・家族との団らん</a:t>
            </a:r>
            <a:endParaRPr lang="en-US" altLang="ja-JP" sz="60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/>
            </a:pPr>
            <a:endParaRPr lang="en-US" altLang="ja-JP" sz="32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sz="60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・おやつ、お茶の時間</a:t>
            </a:r>
            <a:endParaRPr lang="en-US" altLang="ja-JP" sz="60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/>
            </a:pPr>
            <a:endParaRPr lang="en-US" altLang="ja-JP" sz="32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sz="60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・食休み、うたたね</a:t>
            </a:r>
            <a:endParaRPr lang="en-US" altLang="ja-JP" sz="40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00" name="スライド番号プレースホルダー 1"/>
          <p:cNvSpPr>
            <a:spLocks noGrp="1"/>
          </p:cNvSpPr>
          <p:nvPr>
            <p:ph type="sldNum" sz="quarter" idx="11"/>
          </p:nvPr>
        </p:nvSpPr>
        <p:spPr bwMode="auto">
          <a:xfrm>
            <a:off x="8820150" y="6642100"/>
            <a:ext cx="354013" cy="215900"/>
          </a:xfrm>
          <a:prstGeom prst="rect">
            <a:avLst/>
          </a:prstGeom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>
              <a:defRPr/>
            </a:pPr>
            <a:fld id="{6DFCA52F-8ED0-4751-9ADB-EC1D3E6D0BC6}" type="slidenum">
              <a:rPr lang="ja-JP" altLang="en-US" sz="1000" smtClean="0">
                <a:solidFill>
                  <a:prstClr val="black"/>
                </a:solidFill>
              </a:rPr>
              <a:pPr algn="r" eaLnBrk="1" hangingPunct="1">
                <a:defRPr/>
              </a:pPr>
              <a:t>40</a:t>
            </a:fld>
            <a:endParaRPr lang="ja-JP" altLang="en-US" sz="1000" smtClean="0">
              <a:solidFill>
                <a:prstClr val="black"/>
              </a:solidFill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34925" y="22225"/>
            <a:ext cx="1408113" cy="1354138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4000" dirty="0">
                <a:solidFill>
                  <a:prstClr val="black"/>
                </a:solidFill>
                <a:latin typeface="HGP創英角ｺﾞｼｯｸUB"/>
                <a:ea typeface="HGP創英角ｺﾞｼｯｸUB"/>
              </a:rPr>
              <a:t>例</a:t>
            </a:r>
          </a:p>
        </p:txBody>
      </p:sp>
    </p:spTree>
    <p:extLst>
      <p:ext uri="{BB962C8B-B14F-4D97-AF65-F5344CB8AC3E}">
        <p14:creationId xmlns:p14="http://schemas.microsoft.com/office/powerpoint/2010/main" val="154439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タイトル 1"/>
          <p:cNvSpPr>
            <a:spLocks noGrp="1"/>
          </p:cNvSpPr>
          <p:nvPr>
            <p:ph type="ctrTitle"/>
          </p:nvPr>
        </p:nvSpPr>
        <p:spPr>
          <a:xfrm>
            <a:off x="1619250" y="333375"/>
            <a:ext cx="7200900" cy="719138"/>
          </a:xfrm>
        </p:spPr>
        <p:txBody>
          <a:bodyPr/>
          <a:lstStyle/>
          <a:p>
            <a:pPr algn="l">
              <a:defRPr/>
            </a:pPr>
            <a:r>
              <a:rPr lang="ja-JP" altLang="en-US" dirty="0">
                <a:solidFill>
                  <a:srgbClr val="002060"/>
                </a:solidFill>
                <a:latin typeface="+mj-ea"/>
              </a:rPr>
              <a:t>　</a:t>
            </a:r>
            <a:r>
              <a:rPr lang="ja-JP" altLang="en-US" dirty="0" smtClean="0">
                <a:solidFill>
                  <a:srgbClr val="002060"/>
                </a:solidFill>
                <a:latin typeface="+mj-ea"/>
              </a:rPr>
              <a:t>「趣味・娯楽」</a:t>
            </a:r>
            <a:endParaRPr lang="ja-JP" altLang="en-US" dirty="0" smtClean="0">
              <a:solidFill>
                <a:srgbClr val="002060"/>
              </a:solidFill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107950" y="1354138"/>
            <a:ext cx="8856663" cy="5329237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60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・読書（漫画も含む）</a:t>
            </a:r>
            <a:endParaRPr lang="en-US" altLang="ja-JP" sz="60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/>
            </a:pPr>
            <a:endParaRPr lang="en-US" altLang="ja-JP" sz="16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sz="60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・ペットの世話</a:t>
            </a:r>
            <a:endParaRPr lang="en-US" altLang="ja-JP" sz="60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/>
            </a:pPr>
            <a:endParaRPr lang="en-US" altLang="ja-JP" sz="16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sz="60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・菓子作りといった趣味</a:t>
            </a:r>
            <a:endParaRPr lang="en-US" altLang="ja-JP" sz="60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/>
            </a:pPr>
            <a:endParaRPr lang="en-US" altLang="ja-JP" sz="16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sz="60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・ゲーム</a:t>
            </a:r>
            <a:endParaRPr lang="en-US" altLang="ja-JP" sz="60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00" name="スライド番号プレースホルダー 1"/>
          <p:cNvSpPr>
            <a:spLocks noGrp="1"/>
          </p:cNvSpPr>
          <p:nvPr>
            <p:ph type="sldNum" sz="quarter" idx="11"/>
          </p:nvPr>
        </p:nvSpPr>
        <p:spPr bwMode="auto">
          <a:xfrm>
            <a:off x="8820150" y="6642100"/>
            <a:ext cx="354013" cy="215900"/>
          </a:xfrm>
          <a:prstGeom prst="rect">
            <a:avLst/>
          </a:prstGeom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>
              <a:defRPr/>
            </a:pPr>
            <a:fld id="{62DA0C3E-3AC7-4832-9882-F41545C637A1}" type="slidenum">
              <a:rPr lang="ja-JP" altLang="en-US" sz="1000" smtClean="0">
                <a:solidFill>
                  <a:prstClr val="black"/>
                </a:solidFill>
              </a:rPr>
              <a:pPr algn="r" eaLnBrk="1" hangingPunct="1">
                <a:defRPr/>
              </a:pPr>
              <a:t>41</a:t>
            </a:fld>
            <a:endParaRPr lang="ja-JP" altLang="en-US" sz="1000" smtClean="0">
              <a:solidFill>
                <a:prstClr val="black"/>
              </a:solidFill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34925" y="22225"/>
            <a:ext cx="1408113" cy="1354138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4000" dirty="0">
                <a:solidFill>
                  <a:prstClr val="black"/>
                </a:solidFill>
                <a:latin typeface="HGP創英角ｺﾞｼｯｸUB"/>
                <a:ea typeface="HGP創英角ｺﾞｼｯｸUB"/>
              </a:rPr>
              <a:t>例</a:t>
            </a:r>
          </a:p>
        </p:txBody>
      </p:sp>
    </p:spTree>
    <p:extLst>
      <p:ext uri="{BB962C8B-B14F-4D97-AF65-F5344CB8AC3E}">
        <p14:creationId xmlns:p14="http://schemas.microsoft.com/office/powerpoint/2010/main" val="152577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 txBox="1">
            <a:spLocks/>
          </p:cNvSpPr>
          <p:nvPr/>
        </p:nvSpPr>
        <p:spPr bwMode="auto">
          <a:xfrm>
            <a:off x="1116013" y="333375"/>
            <a:ext cx="802798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Impact" pitchFamily="34" charset="0"/>
                <a:ea typeface="HGP創英角ｺﾞｼｯｸUB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Impact" pitchFamily="34" charset="0"/>
                <a:ea typeface="HGP創英角ｺﾞｼｯｸUB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Impact" pitchFamily="34" charset="0"/>
                <a:ea typeface="HGP創英角ｺﾞｼｯｸUB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Impact" pitchFamily="34" charset="0"/>
                <a:ea typeface="HGP創英角ｺﾞｼｯｸUB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Impact" pitchFamily="34" charset="0"/>
                <a:ea typeface="HGP創英角ｺﾞｼｯｸUB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Impact" pitchFamily="34" charset="0"/>
                <a:ea typeface="HGP創英角ｺﾞｼｯｸUB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Impact" pitchFamily="34" charset="0"/>
                <a:ea typeface="HGP創英角ｺﾞｼｯｸUB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Impact" pitchFamily="34" charset="0"/>
                <a:ea typeface="HGP創英角ｺﾞｼｯｸUB" pitchFamily="50" charset="-128"/>
              </a:defRPr>
            </a:lvl9pPr>
          </a:lstStyle>
          <a:p>
            <a:pPr>
              <a:defRPr/>
            </a:pPr>
            <a:r>
              <a:rPr lang="ja-JP" altLang="en-US" dirty="0" smtClean="0">
                <a:solidFill>
                  <a:srgbClr val="002060"/>
                </a:solidFill>
                <a:latin typeface="HGP創英角ｺﾞｼｯｸUB"/>
              </a:rPr>
              <a:t>　自分の時間を振り返りましょう。</a:t>
            </a:r>
            <a:endParaRPr lang="ja-JP" altLang="en-US" dirty="0" smtClean="0">
              <a:solidFill>
                <a:srgbClr val="002060"/>
              </a:solidFill>
            </a:endParaRPr>
          </a:p>
        </p:txBody>
      </p:sp>
      <p:sp>
        <p:nvSpPr>
          <p:cNvPr id="7" name="スライド番号プレースホルダー 1"/>
          <p:cNvSpPr>
            <a:spLocks noGrp="1"/>
          </p:cNvSpPr>
          <p:nvPr>
            <p:ph type="sldNum" sz="quarter" idx="11"/>
          </p:nvPr>
        </p:nvSpPr>
        <p:spPr bwMode="auto">
          <a:xfrm>
            <a:off x="8820150" y="6642100"/>
            <a:ext cx="354013" cy="215900"/>
          </a:xfrm>
          <a:prstGeom prst="rect">
            <a:avLst/>
          </a:prstGeom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>
              <a:defRPr/>
            </a:pPr>
            <a:fld id="{38E8C7CD-26B9-4456-B5B1-FA0DB3FABF5E}" type="slidenum">
              <a:rPr lang="ja-JP" altLang="en-US" sz="1000" smtClean="0">
                <a:solidFill>
                  <a:prstClr val="black"/>
                </a:solidFill>
              </a:rPr>
              <a:pPr algn="r" eaLnBrk="1" hangingPunct="1">
                <a:defRPr/>
              </a:pPr>
              <a:t>42</a:t>
            </a:fld>
            <a:endParaRPr lang="ja-JP" altLang="en-US" sz="1000" dirty="0" smtClean="0">
              <a:solidFill>
                <a:prstClr val="black"/>
              </a:solidFill>
            </a:endParaRPr>
          </a:p>
        </p:txBody>
      </p:sp>
      <p:sp>
        <p:nvSpPr>
          <p:cNvPr id="45060" name="テキスト ボックス 2"/>
          <p:cNvSpPr txBox="1">
            <a:spLocks noChangeArrowheads="1"/>
          </p:cNvSpPr>
          <p:nvPr/>
        </p:nvSpPr>
        <p:spPr bwMode="auto">
          <a:xfrm>
            <a:off x="579438" y="1196975"/>
            <a:ext cx="79851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ja-JP" sz="2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平日（月曜日から金曜日）の「</a:t>
            </a:r>
            <a:r>
              <a:rPr lang="ja-JP" altLang="en-US" sz="2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自由時間</a:t>
            </a:r>
            <a:r>
              <a:rPr lang="ja-JP" altLang="ja-JP" sz="2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」について、近い時間に〇をつけましょう。</a:t>
            </a:r>
            <a:endParaRPr lang="ja-JP" altLang="en-US" sz="24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45061" name="Picture 7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2205038"/>
            <a:ext cx="7985125" cy="444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03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179388" y="1166813"/>
            <a:ext cx="8848725" cy="5618162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8197" name="スライド番号プレースホルダー 1"/>
          <p:cNvSpPr>
            <a:spLocks noGrp="1"/>
          </p:cNvSpPr>
          <p:nvPr>
            <p:ph type="sldNum" sz="quarter" idx="11"/>
          </p:nvPr>
        </p:nvSpPr>
        <p:spPr bwMode="auto">
          <a:xfrm>
            <a:off x="8820150" y="6642100"/>
            <a:ext cx="354013" cy="215900"/>
          </a:xfrm>
          <a:prstGeom prst="rect">
            <a:avLst/>
          </a:prstGeom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>
              <a:defRPr/>
            </a:pPr>
            <a:fld id="{E8AA87DE-4DD1-47B7-8BAF-1DD8C755AE75}" type="slidenum">
              <a:rPr lang="ja-JP" altLang="en-US" sz="1000" smtClean="0">
                <a:solidFill>
                  <a:prstClr val="black"/>
                </a:solidFill>
              </a:rPr>
              <a:pPr algn="r" eaLnBrk="1" hangingPunct="1">
                <a:defRPr/>
              </a:pPr>
              <a:t>43</a:t>
            </a:fld>
            <a:endParaRPr lang="ja-JP" altLang="en-US" sz="1000" smtClean="0">
              <a:solidFill>
                <a:prstClr val="black"/>
              </a:solidFill>
            </a:endParaRPr>
          </a:p>
        </p:txBody>
      </p:sp>
      <p:sp>
        <p:nvSpPr>
          <p:cNvPr id="7" name="テキスト ボックス 1"/>
          <p:cNvSpPr txBox="1">
            <a:spLocks noChangeArrowheads="1"/>
          </p:cNvSpPr>
          <p:nvPr/>
        </p:nvSpPr>
        <p:spPr bwMode="auto">
          <a:xfrm>
            <a:off x="436563" y="1568450"/>
            <a:ext cx="864235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  <a:defRPr/>
            </a:pPr>
            <a:r>
              <a:rPr lang="ja-JP" altLang="en-US" sz="44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全国</a:t>
            </a:r>
            <a:r>
              <a:rPr lang="en-US" altLang="ja-JP" sz="44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(10</a:t>
            </a:r>
            <a:r>
              <a:rPr lang="ja-JP" altLang="en-US" sz="44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en-US" altLang="ja-JP" sz="44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14</a:t>
            </a:r>
            <a:r>
              <a:rPr lang="ja-JP" altLang="en-US" sz="44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歳）</a:t>
            </a:r>
            <a:endParaRPr lang="en-US" altLang="ja-JP" sz="4400" dirty="0" smtClean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ct val="0"/>
              </a:spcBef>
              <a:buFont typeface="Arial" charset="0"/>
              <a:buNone/>
              <a:defRPr/>
            </a:pPr>
            <a:r>
              <a:rPr lang="ja-JP" altLang="en-US" sz="4000" dirty="0">
                <a:solidFill>
                  <a:srgbClr val="002060"/>
                </a:solidFill>
                <a:latin typeface="HGP創英角ﾎﾟｯﾌﾟ体" pitchFamily="50" charset="-128"/>
                <a:ea typeface="HGP創英角ﾎﾟｯﾌﾟ体" pitchFamily="50" charset="-128"/>
              </a:rPr>
              <a:t>　</a:t>
            </a:r>
            <a:r>
              <a:rPr lang="ja-JP" altLang="en-US" sz="4000" dirty="0" smtClean="0">
                <a:solidFill>
                  <a:srgbClr val="002060"/>
                </a:solidFill>
                <a:latin typeface="HGP創英角ﾎﾟｯﾌﾟ体" pitchFamily="50" charset="-128"/>
                <a:ea typeface="HGP創英角ﾎﾟｯﾌﾟ体" pitchFamily="50" charset="-128"/>
              </a:rPr>
              <a:t>　</a:t>
            </a:r>
            <a:r>
              <a:rPr lang="ja-JP" altLang="en-US" sz="66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１時間１５分</a:t>
            </a:r>
            <a:endParaRPr lang="en-US" altLang="ja-JP" sz="6600" dirty="0" smtClean="0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spcBef>
                <a:spcPct val="0"/>
              </a:spcBef>
              <a:buFont typeface="Arial" charset="0"/>
              <a:buNone/>
              <a:defRPr/>
            </a:pPr>
            <a:endParaRPr lang="en-US" altLang="ja-JP" sz="4400" dirty="0">
              <a:solidFill>
                <a:srgbClr val="00206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spcBef>
                <a:spcPct val="0"/>
              </a:spcBef>
              <a:buFont typeface="Arial" charset="0"/>
              <a:buNone/>
              <a:defRPr/>
            </a:pPr>
            <a:r>
              <a:rPr lang="ja-JP" altLang="en-US" sz="44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岐阜県</a:t>
            </a:r>
            <a:r>
              <a:rPr lang="en-US" altLang="ja-JP" sz="44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(10</a:t>
            </a:r>
            <a:r>
              <a:rPr lang="ja-JP" altLang="en-US" sz="44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en-US" altLang="ja-JP" sz="44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14</a:t>
            </a:r>
            <a:r>
              <a:rPr lang="ja-JP" altLang="en-US" sz="44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</a:t>
            </a:r>
            <a:r>
              <a:rPr lang="en-US" altLang="ja-JP" sz="44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r>
              <a:rPr lang="ja-JP" altLang="en-US" sz="44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lang="en-US" altLang="ja-JP" sz="2000" dirty="0" smtClean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ja-JP" altLang="en-US" sz="4400" dirty="0" smtClean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  <a:r>
              <a:rPr lang="ja-JP" altLang="en-US" sz="6600" dirty="0" smtClean="0">
                <a:solidFill>
                  <a:srgbClr val="FF0000"/>
                </a:solidFill>
                <a:latin typeface="HGP創英角ｺﾞｼｯｸUB"/>
                <a:ea typeface="HGP創英角ｺﾞｼｯｸUB"/>
              </a:rPr>
              <a:t>１時間</a:t>
            </a:r>
            <a:r>
              <a:rPr lang="ja-JP" altLang="en-US" sz="6600" dirty="0">
                <a:solidFill>
                  <a:srgbClr val="FF0000"/>
                </a:solidFill>
                <a:latin typeface="HGP創英角ｺﾞｼｯｸUB"/>
                <a:ea typeface="HGP創英角ｺﾞｼｯｸUB"/>
              </a:rPr>
              <a:t>２０</a:t>
            </a:r>
            <a:r>
              <a:rPr lang="ja-JP" altLang="en-US" sz="6600" dirty="0" smtClean="0">
                <a:solidFill>
                  <a:srgbClr val="FF0000"/>
                </a:solidFill>
                <a:latin typeface="HGP創英角ｺﾞｼｯｸUB"/>
                <a:ea typeface="HGP創英角ｺﾞｼｯｸUB"/>
              </a:rPr>
              <a:t>分</a:t>
            </a:r>
            <a:endParaRPr lang="en-US" altLang="ja-JP" sz="1800" dirty="0" smtClean="0">
              <a:solidFill>
                <a:srgbClr val="00206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pic>
        <p:nvPicPr>
          <p:cNvPr id="47109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913" y="4195763"/>
            <a:ext cx="1092200" cy="258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タイトル 1"/>
          <p:cNvSpPr txBox="1">
            <a:spLocks/>
          </p:cNvSpPr>
          <p:nvPr/>
        </p:nvSpPr>
        <p:spPr bwMode="auto">
          <a:xfrm>
            <a:off x="1476375" y="333375"/>
            <a:ext cx="73612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Impact" pitchFamily="34" charset="0"/>
                <a:ea typeface="HGP創英角ｺﾞｼｯｸUB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Impact" pitchFamily="34" charset="0"/>
                <a:ea typeface="HGP創英角ｺﾞｼｯｸUB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Impact" pitchFamily="34" charset="0"/>
                <a:ea typeface="HGP創英角ｺﾞｼｯｸUB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Impact" pitchFamily="34" charset="0"/>
                <a:ea typeface="HGP創英角ｺﾞｼｯｸUB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Impact" pitchFamily="34" charset="0"/>
                <a:ea typeface="HGP創英角ｺﾞｼｯｸUB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Impact" pitchFamily="34" charset="0"/>
                <a:ea typeface="HGP創英角ｺﾞｼｯｸUB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Impact" pitchFamily="34" charset="0"/>
                <a:ea typeface="HGP創英角ｺﾞｼｯｸUB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Impact" pitchFamily="34" charset="0"/>
                <a:ea typeface="HGP創英角ｺﾞｼｯｸUB" pitchFamily="50" charset="-128"/>
              </a:defRPr>
            </a:lvl9pPr>
          </a:lstStyle>
          <a:p>
            <a:pPr algn="l">
              <a:defRPr/>
            </a:pPr>
            <a:r>
              <a:rPr lang="ja-JP" altLang="en-US" sz="3600" dirty="0" smtClean="0">
                <a:solidFill>
                  <a:srgbClr val="002060"/>
                </a:solidFill>
                <a:latin typeface="HGP創英角ｺﾞｼｯｸUB"/>
              </a:rPr>
              <a:t>テレビ・ラジオ・新聞・雑誌の平均時間</a:t>
            </a:r>
            <a:endParaRPr lang="ja-JP" altLang="en-US" sz="3600" dirty="0" smtClean="0">
              <a:solidFill>
                <a:srgbClr val="002060"/>
              </a:solidFill>
            </a:endParaRPr>
          </a:p>
        </p:txBody>
      </p:sp>
      <p:sp>
        <p:nvSpPr>
          <p:cNvPr id="47111" name="正方形/長方形 3"/>
          <p:cNvSpPr>
            <a:spLocks noChangeArrowheads="1"/>
          </p:cNvSpPr>
          <p:nvPr/>
        </p:nvSpPr>
        <p:spPr bwMode="auto">
          <a:xfrm>
            <a:off x="3203575" y="5949950"/>
            <a:ext cx="4572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24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平日</a:t>
            </a:r>
            <a:r>
              <a:rPr lang="en-US" altLang="ja-JP" sz="24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24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月曜日～金曜日</a:t>
            </a:r>
            <a:r>
              <a:rPr lang="en-US" altLang="ja-JP" sz="24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r>
              <a:rPr lang="ja-JP" altLang="en-US" sz="24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の結果</a:t>
            </a:r>
            <a:endParaRPr lang="en-US" altLang="ja-JP" sz="4000" dirty="0" smtClean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（平成</a:t>
            </a:r>
            <a:r>
              <a:rPr lang="en-US" altLang="ja-JP" sz="18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23</a:t>
            </a:r>
            <a:r>
              <a:rPr lang="ja-JP" altLang="en-US" sz="18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年社会生活基本調査）</a:t>
            </a:r>
            <a:endParaRPr lang="en-US" altLang="ja-JP" sz="1800" dirty="0" smtClean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312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タイトル 1"/>
          <p:cNvSpPr>
            <a:spLocks noGrp="1"/>
          </p:cNvSpPr>
          <p:nvPr>
            <p:ph type="ctrTitle"/>
          </p:nvPr>
        </p:nvSpPr>
        <p:spPr>
          <a:xfrm>
            <a:off x="1619250" y="333375"/>
            <a:ext cx="6697663" cy="719138"/>
          </a:xfrm>
        </p:spPr>
        <p:txBody>
          <a:bodyPr/>
          <a:lstStyle/>
          <a:p>
            <a:pPr>
              <a:defRPr/>
            </a:pPr>
            <a:r>
              <a:rPr lang="ja-JP" altLang="en-US" dirty="0" smtClean="0">
                <a:solidFill>
                  <a:srgbClr val="002060"/>
                </a:solidFill>
                <a:latin typeface="+mj-ea"/>
              </a:rPr>
              <a:t>全国</a:t>
            </a:r>
            <a:r>
              <a:rPr lang="en-US" altLang="ja-JP" dirty="0" smtClean="0">
                <a:solidFill>
                  <a:srgbClr val="002060"/>
                </a:solidFill>
                <a:latin typeface="+mj-ea"/>
              </a:rPr>
              <a:t>(10</a:t>
            </a:r>
            <a:r>
              <a:rPr lang="ja-JP" altLang="en-US" dirty="0" smtClean="0">
                <a:solidFill>
                  <a:srgbClr val="002060"/>
                </a:solidFill>
                <a:latin typeface="+mj-ea"/>
              </a:rPr>
              <a:t>～</a:t>
            </a:r>
            <a:r>
              <a:rPr lang="en-US" altLang="ja-JP" dirty="0" smtClean="0">
                <a:solidFill>
                  <a:srgbClr val="002060"/>
                </a:solidFill>
                <a:latin typeface="+mj-ea"/>
              </a:rPr>
              <a:t>14</a:t>
            </a:r>
            <a:r>
              <a:rPr lang="ja-JP" altLang="en-US" dirty="0" smtClean="0">
                <a:solidFill>
                  <a:srgbClr val="002060"/>
                </a:solidFill>
                <a:latin typeface="+mj-ea"/>
              </a:rPr>
              <a:t>歳</a:t>
            </a:r>
            <a:r>
              <a:rPr lang="en-US" altLang="ja-JP" dirty="0" smtClean="0">
                <a:solidFill>
                  <a:srgbClr val="002060"/>
                </a:solidFill>
                <a:latin typeface="+mj-ea"/>
              </a:rPr>
              <a:t>)</a:t>
            </a:r>
            <a:r>
              <a:rPr lang="ja-JP" altLang="en-US" dirty="0" smtClean="0">
                <a:solidFill>
                  <a:srgbClr val="002060"/>
                </a:solidFill>
                <a:latin typeface="+mj-ea"/>
              </a:rPr>
              <a:t>の分布</a:t>
            </a:r>
            <a:endParaRPr lang="ja-JP" altLang="en-US" sz="3200" dirty="0" smtClean="0">
              <a:solidFill>
                <a:srgbClr val="002060"/>
              </a:solidFill>
            </a:endParaRPr>
          </a:p>
        </p:txBody>
      </p:sp>
      <p:sp>
        <p:nvSpPr>
          <p:cNvPr id="16388" name="スライド番号プレースホルダー 1"/>
          <p:cNvSpPr>
            <a:spLocks noGrp="1"/>
          </p:cNvSpPr>
          <p:nvPr>
            <p:ph type="sldNum" sz="quarter" idx="11"/>
          </p:nvPr>
        </p:nvSpPr>
        <p:spPr bwMode="auto">
          <a:xfrm>
            <a:off x="8820150" y="6642100"/>
            <a:ext cx="354013" cy="215900"/>
          </a:xfrm>
          <a:prstGeom prst="rect">
            <a:avLst/>
          </a:prstGeom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4F2CBE18-31C0-4010-9E4D-3F4B7D50D520}" type="slidenum">
              <a:rPr lang="ja-JP" altLang="en-US" sz="1000" smtClean="0">
                <a:solidFill>
                  <a:prstClr val="black"/>
                </a:solidFill>
                <a:ea typeface="ＭＳ Ｐゴシック" pitchFamily="50" charset="-128"/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44</a:t>
            </a:fld>
            <a:endParaRPr lang="ja-JP" altLang="en-US" sz="1000" smtClean="0">
              <a:solidFill>
                <a:prstClr val="black"/>
              </a:solidFill>
              <a:ea typeface="ＭＳ Ｐゴシック" pitchFamily="50" charset="-128"/>
            </a:endParaRPr>
          </a:p>
        </p:txBody>
      </p:sp>
      <p:sp>
        <p:nvSpPr>
          <p:cNvPr id="48132" name="テキスト ボックス 1"/>
          <p:cNvSpPr txBox="1">
            <a:spLocks noChangeArrowheads="1"/>
          </p:cNvSpPr>
          <p:nvPr/>
        </p:nvSpPr>
        <p:spPr bwMode="auto">
          <a:xfrm>
            <a:off x="1443038" y="6537325"/>
            <a:ext cx="32559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10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※</a:t>
            </a:r>
            <a:r>
              <a:rPr lang="ja-JP" altLang="en-US" sz="110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「全くしない」の回答を</a:t>
            </a:r>
            <a:r>
              <a:rPr lang="en-US" altLang="ja-JP" sz="110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30</a:t>
            </a:r>
            <a:r>
              <a:rPr lang="ja-JP" altLang="en-US" sz="110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分未満の階級として集計</a:t>
            </a:r>
          </a:p>
        </p:txBody>
      </p:sp>
      <p:pic>
        <p:nvPicPr>
          <p:cNvPr id="4813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98563"/>
            <a:ext cx="8178800" cy="531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97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179388" y="1166813"/>
            <a:ext cx="8848725" cy="5618162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8197" name="スライド番号プレースホルダー 1"/>
          <p:cNvSpPr>
            <a:spLocks noGrp="1"/>
          </p:cNvSpPr>
          <p:nvPr>
            <p:ph type="sldNum" sz="quarter" idx="11"/>
          </p:nvPr>
        </p:nvSpPr>
        <p:spPr bwMode="auto">
          <a:xfrm>
            <a:off x="8820150" y="6642100"/>
            <a:ext cx="354013" cy="215900"/>
          </a:xfrm>
          <a:prstGeom prst="rect">
            <a:avLst/>
          </a:prstGeom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>
              <a:defRPr/>
            </a:pPr>
            <a:fld id="{6215E787-CF23-4662-A0A5-C182DB27E116}" type="slidenum">
              <a:rPr lang="ja-JP" altLang="en-US" sz="1000" smtClean="0">
                <a:solidFill>
                  <a:prstClr val="black"/>
                </a:solidFill>
              </a:rPr>
              <a:pPr algn="r" eaLnBrk="1" hangingPunct="1">
                <a:defRPr/>
              </a:pPr>
              <a:t>45</a:t>
            </a:fld>
            <a:endParaRPr lang="ja-JP" altLang="en-US" sz="1000" smtClean="0">
              <a:solidFill>
                <a:prstClr val="black"/>
              </a:solidFill>
            </a:endParaRPr>
          </a:p>
        </p:txBody>
      </p:sp>
      <p:sp>
        <p:nvSpPr>
          <p:cNvPr id="7" name="テキスト ボックス 1"/>
          <p:cNvSpPr txBox="1">
            <a:spLocks noChangeArrowheads="1"/>
          </p:cNvSpPr>
          <p:nvPr/>
        </p:nvSpPr>
        <p:spPr bwMode="auto">
          <a:xfrm>
            <a:off x="436563" y="1568450"/>
            <a:ext cx="864235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  <a:defRPr/>
            </a:pPr>
            <a:r>
              <a:rPr lang="ja-JP" altLang="en-US" sz="44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全国</a:t>
            </a:r>
            <a:r>
              <a:rPr lang="en-US" altLang="ja-JP" sz="44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(10</a:t>
            </a:r>
            <a:r>
              <a:rPr lang="ja-JP" altLang="en-US" sz="44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en-US" altLang="ja-JP" sz="44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14</a:t>
            </a:r>
            <a:r>
              <a:rPr lang="ja-JP" altLang="en-US" sz="44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</a:t>
            </a:r>
            <a:r>
              <a:rPr lang="en-US" altLang="ja-JP" sz="44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r>
              <a:rPr lang="ja-JP" altLang="en-US" sz="4000" dirty="0" smtClean="0">
                <a:solidFill>
                  <a:srgbClr val="002060"/>
                </a:solidFill>
                <a:latin typeface="HGP創英角ﾎﾟｯﾌﾟ体" pitchFamily="50" charset="-128"/>
                <a:ea typeface="HGP創英角ﾎﾟｯﾌﾟ体" pitchFamily="50" charset="-128"/>
              </a:rPr>
              <a:t>　</a:t>
            </a:r>
            <a:endParaRPr lang="en-US" altLang="ja-JP" sz="1800" dirty="0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ja-JP" altLang="en-US" sz="66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　１時間３１分</a:t>
            </a:r>
            <a:endParaRPr lang="en-US" altLang="ja-JP" sz="6600" dirty="0" smtClean="0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endParaRPr lang="en-US" altLang="ja-JP" sz="4400" dirty="0" smtClean="0">
              <a:solidFill>
                <a:srgbClr val="00206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ja-JP" altLang="en-US" sz="44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岐阜県</a:t>
            </a:r>
            <a:r>
              <a:rPr lang="en-US" altLang="ja-JP" sz="44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(10</a:t>
            </a:r>
            <a:r>
              <a:rPr lang="ja-JP" altLang="en-US" sz="44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en-US" altLang="ja-JP" sz="44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14</a:t>
            </a:r>
            <a:r>
              <a:rPr lang="ja-JP" altLang="en-US" sz="44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</a:t>
            </a:r>
            <a:r>
              <a:rPr lang="en-US" altLang="ja-JP" sz="44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r>
              <a:rPr lang="ja-JP" altLang="en-US" sz="4400" dirty="0" smtClean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endParaRPr lang="en-US" altLang="ja-JP" sz="1800" dirty="0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ja-JP" altLang="en-US" sz="6600" dirty="0" smtClean="0">
                <a:solidFill>
                  <a:srgbClr val="FF0000"/>
                </a:solidFill>
                <a:latin typeface="HGP創英角ｺﾞｼｯｸUB"/>
                <a:ea typeface="HGP創英角ｺﾞｼｯｸUB"/>
              </a:rPr>
              <a:t>　１時間</a:t>
            </a:r>
            <a:r>
              <a:rPr lang="ja-JP" altLang="en-US" sz="6600" dirty="0">
                <a:solidFill>
                  <a:srgbClr val="FF0000"/>
                </a:solidFill>
                <a:latin typeface="HGP創英角ｺﾞｼｯｸUB"/>
                <a:ea typeface="HGP創英角ｺﾞｼｯｸUB"/>
              </a:rPr>
              <a:t>１６</a:t>
            </a:r>
            <a:r>
              <a:rPr lang="ja-JP" altLang="en-US" sz="6600" dirty="0" smtClean="0">
                <a:solidFill>
                  <a:srgbClr val="FF0000"/>
                </a:solidFill>
                <a:latin typeface="HGP創英角ｺﾞｼｯｸUB"/>
                <a:ea typeface="HGP創英角ｺﾞｼｯｸUB"/>
              </a:rPr>
              <a:t>分</a:t>
            </a:r>
            <a:endParaRPr lang="en-US" altLang="ja-JP" sz="1800" dirty="0" smtClean="0">
              <a:solidFill>
                <a:srgbClr val="00206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pic>
        <p:nvPicPr>
          <p:cNvPr id="49157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713" y="4268788"/>
            <a:ext cx="1092200" cy="258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タイトル 1"/>
          <p:cNvSpPr txBox="1">
            <a:spLocks/>
          </p:cNvSpPr>
          <p:nvPr/>
        </p:nvSpPr>
        <p:spPr bwMode="auto">
          <a:xfrm>
            <a:off x="1476375" y="333375"/>
            <a:ext cx="76676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Impact" pitchFamily="34" charset="0"/>
                <a:ea typeface="HGP創英角ｺﾞｼｯｸUB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Impact" pitchFamily="34" charset="0"/>
                <a:ea typeface="HGP創英角ｺﾞｼｯｸUB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Impact" pitchFamily="34" charset="0"/>
                <a:ea typeface="HGP創英角ｺﾞｼｯｸUB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Impact" pitchFamily="34" charset="0"/>
                <a:ea typeface="HGP創英角ｺﾞｼｯｸUB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Impact" pitchFamily="34" charset="0"/>
                <a:ea typeface="HGP創英角ｺﾞｼｯｸUB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Impact" pitchFamily="34" charset="0"/>
                <a:ea typeface="HGP創英角ｺﾞｼｯｸUB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Impact" pitchFamily="34" charset="0"/>
                <a:ea typeface="HGP創英角ｺﾞｼｯｸUB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Impact" pitchFamily="34" charset="0"/>
                <a:ea typeface="HGP創英角ｺﾞｼｯｸUB" pitchFamily="50" charset="-128"/>
              </a:defRPr>
            </a:lvl9pPr>
          </a:lstStyle>
          <a:p>
            <a:pPr algn="l">
              <a:defRPr/>
            </a:pPr>
            <a:r>
              <a:rPr lang="ja-JP" altLang="en-US" dirty="0" smtClean="0">
                <a:solidFill>
                  <a:srgbClr val="002060"/>
                </a:solidFill>
                <a:latin typeface="HGP創英角ｺﾞｼｯｸUB"/>
              </a:rPr>
              <a:t>　休養・くつろぎの平均時間</a:t>
            </a:r>
            <a:endParaRPr lang="ja-JP" altLang="en-US" dirty="0" smtClean="0">
              <a:solidFill>
                <a:srgbClr val="002060"/>
              </a:solidFill>
            </a:endParaRPr>
          </a:p>
        </p:txBody>
      </p:sp>
      <p:sp>
        <p:nvSpPr>
          <p:cNvPr id="49159" name="正方形/長方形 7"/>
          <p:cNvSpPr>
            <a:spLocks noChangeArrowheads="1"/>
          </p:cNvSpPr>
          <p:nvPr/>
        </p:nvSpPr>
        <p:spPr bwMode="auto">
          <a:xfrm>
            <a:off x="3203575" y="5949950"/>
            <a:ext cx="4572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24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平日</a:t>
            </a:r>
            <a:r>
              <a:rPr lang="en-US" altLang="ja-JP" sz="24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24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月曜日～金曜日</a:t>
            </a:r>
            <a:r>
              <a:rPr lang="en-US" altLang="ja-JP" sz="24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r>
              <a:rPr lang="ja-JP" altLang="en-US" sz="24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の結果</a:t>
            </a:r>
            <a:endParaRPr lang="en-US" altLang="ja-JP" sz="4000" dirty="0" smtClean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（平成</a:t>
            </a:r>
            <a:r>
              <a:rPr lang="en-US" altLang="ja-JP" sz="18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23</a:t>
            </a:r>
            <a:r>
              <a:rPr lang="ja-JP" altLang="en-US" sz="18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年社会生活基本調査）</a:t>
            </a:r>
            <a:endParaRPr lang="en-US" altLang="ja-JP" sz="1800" dirty="0" smtClean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708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スライド番号プレースホルダー 1"/>
          <p:cNvSpPr>
            <a:spLocks noGrp="1"/>
          </p:cNvSpPr>
          <p:nvPr>
            <p:ph type="sldNum" sz="quarter" idx="11"/>
          </p:nvPr>
        </p:nvSpPr>
        <p:spPr bwMode="auto">
          <a:xfrm>
            <a:off x="8820150" y="6642100"/>
            <a:ext cx="354013" cy="215900"/>
          </a:xfrm>
          <a:prstGeom prst="rect">
            <a:avLst/>
          </a:prstGeom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743679D8-5D9B-4E19-8134-69299C9BEE23}" type="slidenum">
              <a:rPr lang="ja-JP" altLang="en-US" sz="1000" smtClean="0">
                <a:solidFill>
                  <a:prstClr val="black"/>
                </a:solidFill>
                <a:ea typeface="ＭＳ Ｐゴシック" pitchFamily="50" charset="-128"/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46</a:t>
            </a:fld>
            <a:endParaRPr lang="ja-JP" altLang="en-US" sz="1000" smtClean="0">
              <a:solidFill>
                <a:prstClr val="black"/>
              </a:solidFill>
              <a:ea typeface="ＭＳ Ｐゴシック" pitchFamily="50" charset="-128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 bwMode="auto">
          <a:xfrm>
            <a:off x="1619250" y="333375"/>
            <a:ext cx="6697663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Impact" pitchFamily="34" charset="0"/>
                <a:ea typeface="HGP創英角ｺﾞｼｯｸUB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Impact" pitchFamily="34" charset="0"/>
                <a:ea typeface="HGP創英角ｺﾞｼｯｸUB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Impact" pitchFamily="34" charset="0"/>
                <a:ea typeface="HGP創英角ｺﾞｼｯｸUB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Impact" pitchFamily="34" charset="0"/>
                <a:ea typeface="HGP創英角ｺﾞｼｯｸUB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Impact" pitchFamily="34" charset="0"/>
                <a:ea typeface="HGP創英角ｺﾞｼｯｸUB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Impact" pitchFamily="34" charset="0"/>
                <a:ea typeface="HGP創英角ｺﾞｼｯｸUB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Impact" pitchFamily="34" charset="0"/>
                <a:ea typeface="HGP創英角ｺﾞｼｯｸUB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Impact" pitchFamily="34" charset="0"/>
                <a:ea typeface="HGP創英角ｺﾞｼｯｸUB" pitchFamily="50" charset="-128"/>
              </a:defRPr>
            </a:lvl9pPr>
          </a:lstStyle>
          <a:p>
            <a:pPr>
              <a:defRPr/>
            </a:pPr>
            <a:r>
              <a:rPr lang="ja-JP" altLang="en-US" dirty="0" smtClean="0">
                <a:solidFill>
                  <a:srgbClr val="002060"/>
                </a:solidFill>
                <a:latin typeface="HGP創英角ｺﾞｼｯｸUB"/>
              </a:rPr>
              <a:t>全国</a:t>
            </a:r>
            <a:r>
              <a:rPr lang="en-US" altLang="ja-JP" dirty="0" smtClean="0">
                <a:solidFill>
                  <a:srgbClr val="002060"/>
                </a:solidFill>
                <a:latin typeface="HGP創英角ｺﾞｼｯｸUB"/>
              </a:rPr>
              <a:t>(10</a:t>
            </a:r>
            <a:r>
              <a:rPr lang="ja-JP" altLang="en-US" dirty="0" smtClean="0">
                <a:solidFill>
                  <a:srgbClr val="002060"/>
                </a:solidFill>
                <a:latin typeface="HGP創英角ｺﾞｼｯｸUB"/>
              </a:rPr>
              <a:t>～</a:t>
            </a:r>
            <a:r>
              <a:rPr lang="en-US" altLang="ja-JP" dirty="0" smtClean="0">
                <a:solidFill>
                  <a:srgbClr val="002060"/>
                </a:solidFill>
                <a:latin typeface="HGP創英角ｺﾞｼｯｸUB"/>
              </a:rPr>
              <a:t>14</a:t>
            </a:r>
            <a:r>
              <a:rPr lang="ja-JP" altLang="en-US" dirty="0" smtClean="0">
                <a:solidFill>
                  <a:srgbClr val="002060"/>
                </a:solidFill>
                <a:latin typeface="HGP創英角ｺﾞｼｯｸUB"/>
              </a:rPr>
              <a:t>歳</a:t>
            </a:r>
            <a:r>
              <a:rPr lang="en-US" altLang="ja-JP" dirty="0" smtClean="0">
                <a:solidFill>
                  <a:srgbClr val="002060"/>
                </a:solidFill>
                <a:latin typeface="HGP創英角ｺﾞｼｯｸUB"/>
              </a:rPr>
              <a:t>)</a:t>
            </a:r>
            <a:r>
              <a:rPr lang="ja-JP" altLang="en-US" dirty="0" smtClean="0">
                <a:solidFill>
                  <a:srgbClr val="002060"/>
                </a:solidFill>
                <a:latin typeface="HGP創英角ｺﾞｼｯｸUB"/>
              </a:rPr>
              <a:t>の分布</a:t>
            </a:r>
            <a:endParaRPr lang="ja-JP" altLang="en-US" sz="3200" dirty="0" smtClean="0">
              <a:solidFill>
                <a:srgbClr val="002060"/>
              </a:solidFill>
            </a:endParaRPr>
          </a:p>
        </p:txBody>
      </p:sp>
      <p:sp>
        <p:nvSpPr>
          <p:cNvPr id="50180" name="テキスト ボックス 6"/>
          <p:cNvSpPr txBox="1">
            <a:spLocks noChangeArrowheads="1"/>
          </p:cNvSpPr>
          <p:nvPr/>
        </p:nvSpPr>
        <p:spPr bwMode="auto">
          <a:xfrm>
            <a:off x="1443038" y="6537325"/>
            <a:ext cx="32559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10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※</a:t>
            </a:r>
            <a:r>
              <a:rPr lang="ja-JP" altLang="en-US" sz="110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「全くしない」の回答を</a:t>
            </a:r>
            <a:r>
              <a:rPr lang="en-US" altLang="ja-JP" sz="110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30</a:t>
            </a:r>
            <a:r>
              <a:rPr lang="ja-JP" altLang="en-US" sz="110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分未満の階級として集計</a:t>
            </a:r>
          </a:p>
        </p:txBody>
      </p:sp>
      <p:pic>
        <p:nvPicPr>
          <p:cNvPr id="50181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98563"/>
            <a:ext cx="8178800" cy="531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153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179388" y="1166813"/>
            <a:ext cx="8848725" cy="5618162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8197" name="スライド番号プレースホルダー 1"/>
          <p:cNvSpPr>
            <a:spLocks noGrp="1"/>
          </p:cNvSpPr>
          <p:nvPr>
            <p:ph type="sldNum" sz="quarter" idx="11"/>
          </p:nvPr>
        </p:nvSpPr>
        <p:spPr bwMode="auto">
          <a:xfrm>
            <a:off x="8820150" y="6642100"/>
            <a:ext cx="354013" cy="215900"/>
          </a:xfrm>
          <a:prstGeom prst="rect">
            <a:avLst/>
          </a:prstGeom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>
              <a:defRPr/>
            </a:pPr>
            <a:fld id="{ABFD3610-AC0E-4B3E-87ED-8F8878AEB117}" type="slidenum">
              <a:rPr lang="ja-JP" altLang="en-US" sz="1000" smtClean="0">
                <a:solidFill>
                  <a:prstClr val="black"/>
                </a:solidFill>
              </a:rPr>
              <a:pPr algn="r" eaLnBrk="1" hangingPunct="1">
                <a:defRPr/>
              </a:pPr>
              <a:t>47</a:t>
            </a:fld>
            <a:endParaRPr lang="ja-JP" altLang="en-US" sz="1000" smtClean="0">
              <a:solidFill>
                <a:prstClr val="black"/>
              </a:solidFill>
            </a:endParaRPr>
          </a:p>
        </p:txBody>
      </p:sp>
      <p:sp>
        <p:nvSpPr>
          <p:cNvPr id="7" name="テキスト ボックス 1"/>
          <p:cNvSpPr txBox="1">
            <a:spLocks noChangeArrowheads="1"/>
          </p:cNvSpPr>
          <p:nvPr/>
        </p:nvSpPr>
        <p:spPr bwMode="auto">
          <a:xfrm>
            <a:off x="436563" y="1568450"/>
            <a:ext cx="864235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  <a:defRPr/>
            </a:pPr>
            <a:r>
              <a:rPr lang="ja-JP" altLang="en-US" sz="44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全国</a:t>
            </a:r>
            <a:r>
              <a:rPr lang="en-US" altLang="ja-JP" sz="44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(10</a:t>
            </a:r>
            <a:r>
              <a:rPr lang="ja-JP" altLang="en-US" sz="44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en-US" altLang="ja-JP" sz="44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14</a:t>
            </a:r>
            <a:r>
              <a:rPr lang="ja-JP" altLang="en-US" sz="44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</a:t>
            </a:r>
            <a:r>
              <a:rPr lang="en-US" altLang="ja-JP" sz="44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r>
              <a:rPr lang="ja-JP" altLang="en-US" sz="44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endParaRPr lang="en-US" altLang="ja-JP" sz="4400" dirty="0" smtClean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ct val="0"/>
              </a:spcBef>
              <a:buFont typeface="Arial" charset="0"/>
              <a:buNone/>
              <a:defRPr/>
            </a:pPr>
            <a:r>
              <a:rPr lang="ja-JP" altLang="en-US" sz="66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　　　　　３０分</a:t>
            </a:r>
            <a:endParaRPr lang="en-US" altLang="ja-JP" sz="6600" dirty="0" smtClean="0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endParaRPr lang="en-US" altLang="ja-JP" sz="4400" dirty="0" smtClean="0">
              <a:solidFill>
                <a:srgbClr val="00206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ja-JP" altLang="en-US" sz="44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岐阜県</a:t>
            </a:r>
            <a:r>
              <a:rPr lang="en-US" altLang="ja-JP" sz="44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(10</a:t>
            </a:r>
            <a:r>
              <a:rPr lang="ja-JP" altLang="en-US" sz="44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en-US" altLang="ja-JP" sz="44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14</a:t>
            </a:r>
            <a:r>
              <a:rPr lang="ja-JP" altLang="en-US" sz="44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</a:t>
            </a:r>
            <a:r>
              <a:rPr lang="en-US" altLang="ja-JP" sz="44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r>
              <a:rPr lang="ja-JP" altLang="en-US" sz="44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endParaRPr lang="en-US" altLang="ja-JP" sz="18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ja-JP" altLang="en-US" sz="6600" dirty="0" smtClean="0">
                <a:solidFill>
                  <a:srgbClr val="FF0000"/>
                </a:solidFill>
                <a:latin typeface="HGP創英角ｺﾞｼｯｸUB"/>
                <a:ea typeface="HGP創英角ｺﾞｼｯｸUB"/>
              </a:rPr>
              <a:t>　　　　　</a:t>
            </a:r>
            <a:r>
              <a:rPr lang="ja-JP" altLang="en-US" sz="6600" dirty="0">
                <a:solidFill>
                  <a:srgbClr val="FF0000"/>
                </a:solidFill>
                <a:latin typeface="HGP創英角ｺﾞｼｯｸUB"/>
                <a:ea typeface="HGP創英角ｺﾞｼｯｸUB"/>
              </a:rPr>
              <a:t>２５</a:t>
            </a:r>
            <a:r>
              <a:rPr lang="ja-JP" altLang="en-US" sz="6600" dirty="0" smtClean="0">
                <a:solidFill>
                  <a:srgbClr val="FF0000"/>
                </a:solidFill>
                <a:latin typeface="HGP創英角ｺﾞｼｯｸUB"/>
                <a:ea typeface="HGP創英角ｺﾞｼｯｸUB"/>
              </a:rPr>
              <a:t>分</a:t>
            </a:r>
            <a:endParaRPr lang="en-US" altLang="ja-JP" sz="6600" dirty="0" smtClean="0">
              <a:solidFill>
                <a:srgbClr val="FF0000"/>
              </a:solidFill>
              <a:latin typeface="HGP創英角ｺﾞｼｯｸUB"/>
              <a:ea typeface="HGP創英角ｺﾞｼｯｸUB"/>
            </a:endParaRPr>
          </a:p>
        </p:txBody>
      </p:sp>
      <p:pic>
        <p:nvPicPr>
          <p:cNvPr id="51205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913" y="4195763"/>
            <a:ext cx="1092200" cy="258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タイトル 1"/>
          <p:cNvSpPr txBox="1">
            <a:spLocks/>
          </p:cNvSpPr>
          <p:nvPr/>
        </p:nvSpPr>
        <p:spPr bwMode="auto">
          <a:xfrm>
            <a:off x="1835150" y="333375"/>
            <a:ext cx="7002463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Impact" pitchFamily="34" charset="0"/>
                <a:ea typeface="HGP創英角ｺﾞｼｯｸUB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Impact" pitchFamily="34" charset="0"/>
                <a:ea typeface="HGP創英角ｺﾞｼｯｸUB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Impact" pitchFamily="34" charset="0"/>
                <a:ea typeface="HGP創英角ｺﾞｼｯｸUB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Impact" pitchFamily="34" charset="0"/>
                <a:ea typeface="HGP創英角ｺﾞｼｯｸUB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Impact" pitchFamily="34" charset="0"/>
                <a:ea typeface="HGP創英角ｺﾞｼｯｸUB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Impact" pitchFamily="34" charset="0"/>
                <a:ea typeface="HGP創英角ｺﾞｼｯｸUB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Impact" pitchFamily="34" charset="0"/>
                <a:ea typeface="HGP創英角ｺﾞｼｯｸUB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Impact" pitchFamily="34" charset="0"/>
                <a:ea typeface="HGP創英角ｺﾞｼｯｸUB" pitchFamily="50" charset="-128"/>
              </a:defRPr>
            </a:lvl9pPr>
          </a:lstStyle>
          <a:p>
            <a:pPr algn="l">
              <a:defRPr/>
            </a:pPr>
            <a:r>
              <a:rPr lang="ja-JP" altLang="en-US" sz="4000" dirty="0" smtClean="0">
                <a:solidFill>
                  <a:srgbClr val="002060"/>
                </a:solidFill>
                <a:latin typeface="HGP創英角ｺﾞｼｯｸUB"/>
              </a:rPr>
              <a:t>「趣味・娯楽」の平均時間</a:t>
            </a:r>
            <a:endParaRPr lang="ja-JP" altLang="en-US" sz="4000" dirty="0" smtClean="0">
              <a:solidFill>
                <a:srgbClr val="002060"/>
              </a:solidFill>
            </a:endParaRPr>
          </a:p>
        </p:txBody>
      </p:sp>
      <p:sp>
        <p:nvSpPr>
          <p:cNvPr id="51207" name="正方形/長方形 8"/>
          <p:cNvSpPr>
            <a:spLocks noChangeArrowheads="1"/>
          </p:cNvSpPr>
          <p:nvPr/>
        </p:nvSpPr>
        <p:spPr bwMode="auto">
          <a:xfrm>
            <a:off x="3203575" y="5949950"/>
            <a:ext cx="4572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24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平日</a:t>
            </a:r>
            <a:r>
              <a:rPr lang="en-US" altLang="ja-JP" sz="24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24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月曜日～金曜日</a:t>
            </a:r>
            <a:r>
              <a:rPr lang="en-US" altLang="ja-JP" sz="24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r>
              <a:rPr lang="ja-JP" altLang="en-US" sz="24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の結果</a:t>
            </a:r>
            <a:endParaRPr lang="en-US" altLang="ja-JP" sz="4000" dirty="0" smtClean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（平成</a:t>
            </a:r>
            <a:r>
              <a:rPr lang="en-US" altLang="ja-JP" sz="18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23</a:t>
            </a:r>
            <a:r>
              <a:rPr lang="ja-JP" altLang="en-US" sz="18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年社会生活基本調査）</a:t>
            </a:r>
            <a:endParaRPr lang="en-US" altLang="ja-JP" sz="1800" dirty="0" smtClean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725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スライド番号プレースホルダー 1"/>
          <p:cNvSpPr>
            <a:spLocks noGrp="1"/>
          </p:cNvSpPr>
          <p:nvPr>
            <p:ph type="sldNum" sz="quarter" idx="11"/>
          </p:nvPr>
        </p:nvSpPr>
        <p:spPr bwMode="auto">
          <a:xfrm>
            <a:off x="8820150" y="6642100"/>
            <a:ext cx="354013" cy="215900"/>
          </a:xfrm>
          <a:prstGeom prst="rect">
            <a:avLst/>
          </a:prstGeom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2279A6AE-6002-4FD2-87F9-55994A79C3A7}" type="slidenum">
              <a:rPr lang="ja-JP" altLang="en-US" sz="1000" smtClean="0">
                <a:solidFill>
                  <a:prstClr val="black"/>
                </a:solidFill>
                <a:ea typeface="ＭＳ Ｐゴシック" pitchFamily="50" charset="-128"/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48</a:t>
            </a:fld>
            <a:endParaRPr lang="ja-JP" altLang="en-US" sz="1000" smtClean="0">
              <a:solidFill>
                <a:prstClr val="black"/>
              </a:solidFill>
              <a:ea typeface="ＭＳ Ｐゴシック" pitchFamily="50" charset="-128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 bwMode="auto">
          <a:xfrm>
            <a:off x="1619250" y="333375"/>
            <a:ext cx="6697663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Impact" pitchFamily="34" charset="0"/>
                <a:ea typeface="HGP創英角ｺﾞｼｯｸUB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Impact" pitchFamily="34" charset="0"/>
                <a:ea typeface="HGP創英角ｺﾞｼｯｸUB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Impact" pitchFamily="34" charset="0"/>
                <a:ea typeface="HGP創英角ｺﾞｼｯｸUB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Impact" pitchFamily="34" charset="0"/>
                <a:ea typeface="HGP創英角ｺﾞｼｯｸUB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Impact" pitchFamily="34" charset="0"/>
                <a:ea typeface="HGP創英角ｺﾞｼｯｸUB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Impact" pitchFamily="34" charset="0"/>
                <a:ea typeface="HGP創英角ｺﾞｼｯｸUB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Impact" pitchFamily="34" charset="0"/>
                <a:ea typeface="HGP創英角ｺﾞｼｯｸUB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Impact" pitchFamily="34" charset="0"/>
                <a:ea typeface="HGP創英角ｺﾞｼｯｸUB" pitchFamily="50" charset="-128"/>
              </a:defRPr>
            </a:lvl9pPr>
          </a:lstStyle>
          <a:p>
            <a:pPr>
              <a:defRPr/>
            </a:pPr>
            <a:r>
              <a:rPr lang="ja-JP" altLang="en-US" dirty="0" smtClean="0">
                <a:solidFill>
                  <a:srgbClr val="002060"/>
                </a:solidFill>
                <a:latin typeface="HGP創英角ｺﾞｼｯｸUB"/>
              </a:rPr>
              <a:t>全国</a:t>
            </a:r>
            <a:r>
              <a:rPr lang="en-US" altLang="ja-JP" dirty="0" smtClean="0">
                <a:solidFill>
                  <a:srgbClr val="002060"/>
                </a:solidFill>
                <a:latin typeface="HGP創英角ｺﾞｼｯｸUB"/>
              </a:rPr>
              <a:t>(10</a:t>
            </a:r>
            <a:r>
              <a:rPr lang="ja-JP" altLang="en-US" dirty="0" smtClean="0">
                <a:solidFill>
                  <a:srgbClr val="002060"/>
                </a:solidFill>
                <a:latin typeface="HGP創英角ｺﾞｼｯｸUB"/>
              </a:rPr>
              <a:t>～</a:t>
            </a:r>
            <a:r>
              <a:rPr lang="en-US" altLang="ja-JP" dirty="0" smtClean="0">
                <a:solidFill>
                  <a:srgbClr val="002060"/>
                </a:solidFill>
                <a:latin typeface="HGP創英角ｺﾞｼｯｸUB"/>
              </a:rPr>
              <a:t>14</a:t>
            </a:r>
            <a:r>
              <a:rPr lang="ja-JP" altLang="en-US" dirty="0" smtClean="0">
                <a:solidFill>
                  <a:srgbClr val="002060"/>
                </a:solidFill>
                <a:latin typeface="HGP創英角ｺﾞｼｯｸUB"/>
              </a:rPr>
              <a:t>歳</a:t>
            </a:r>
            <a:r>
              <a:rPr lang="en-US" altLang="ja-JP" dirty="0" smtClean="0">
                <a:solidFill>
                  <a:srgbClr val="002060"/>
                </a:solidFill>
                <a:latin typeface="HGP創英角ｺﾞｼｯｸUB"/>
              </a:rPr>
              <a:t>)</a:t>
            </a:r>
            <a:r>
              <a:rPr lang="ja-JP" altLang="en-US" dirty="0" smtClean="0">
                <a:solidFill>
                  <a:srgbClr val="002060"/>
                </a:solidFill>
                <a:latin typeface="HGP創英角ｺﾞｼｯｸUB"/>
              </a:rPr>
              <a:t>の分布</a:t>
            </a:r>
            <a:endParaRPr lang="ja-JP" altLang="en-US" sz="3200" dirty="0" smtClean="0">
              <a:solidFill>
                <a:srgbClr val="002060"/>
              </a:solidFill>
            </a:endParaRPr>
          </a:p>
        </p:txBody>
      </p:sp>
      <p:sp>
        <p:nvSpPr>
          <p:cNvPr id="52228" name="テキスト ボックス 6"/>
          <p:cNvSpPr txBox="1">
            <a:spLocks noChangeArrowheads="1"/>
          </p:cNvSpPr>
          <p:nvPr/>
        </p:nvSpPr>
        <p:spPr bwMode="auto">
          <a:xfrm>
            <a:off x="1443038" y="6537325"/>
            <a:ext cx="32559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10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※</a:t>
            </a:r>
            <a:r>
              <a:rPr lang="ja-JP" altLang="en-US" sz="110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「全くしない」の回答を</a:t>
            </a:r>
            <a:r>
              <a:rPr lang="en-US" altLang="ja-JP" sz="110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30</a:t>
            </a:r>
            <a:r>
              <a:rPr lang="ja-JP" altLang="en-US" sz="110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分未満の階級として集計</a:t>
            </a:r>
          </a:p>
        </p:txBody>
      </p:sp>
      <p:pic>
        <p:nvPicPr>
          <p:cNvPr id="5222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98563"/>
            <a:ext cx="8178800" cy="531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311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179388" y="1166813"/>
            <a:ext cx="8848725" cy="5618162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8197" name="スライド番号プレースホルダー 1"/>
          <p:cNvSpPr>
            <a:spLocks noGrp="1"/>
          </p:cNvSpPr>
          <p:nvPr>
            <p:ph type="sldNum" sz="quarter" idx="11"/>
          </p:nvPr>
        </p:nvSpPr>
        <p:spPr bwMode="auto">
          <a:xfrm>
            <a:off x="8820150" y="6642100"/>
            <a:ext cx="354013" cy="215900"/>
          </a:xfrm>
          <a:prstGeom prst="rect">
            <a:avLst/>
          </a:prstGeom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>
              <a:defRPr/>
            </a:pPr>
            <a:fld id="{C75D00A1-2011-4944-B4AB-46FF182C73A1}" type="slidenum">
              <a:rPr lang="ja-JP" altLang="en-US" sz="1000" smtClean="0">
                <a:solidFill>
                  <a:prstClr val="black"/>
                </a:solidFill>
              </a:rPr>
              <a:pPr algn="r" eaLnBrk="1" hangingPunct="1">
                <a:defRPr/>
              </a:pPr>
              <a:t>49</a:t>
            </a:fld>
            <a:endParaRPr lang="ja-JP" altLang="en-US" sz="1000" smtClean="0">
              <a:solidFill>
                <a:prstClr val="black"/>
              </a:solidFill>
            </a:endParaRPr>
          </a:p>
        </p:txBody>
      </p:sp>
      <p:sp>
        <p:nvSpPr>
          <p:cNvPr id="7" name="テキスト ボックス 1"/>
          <p:cNvSpPr txBox="1">
            <a:spLocks noChangeArrowheads="1"/>
          </p:cNvSpPr>
          <p:nvPr/>
        </p:nvSpPr>
        <p:spPr bwMode="auto">
          <a:xfrm>
            <a:off x="463550" y="1252538"/>
            <a:ext cx="864235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ja-JP" altLang="en-US" sz="40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「趣味・娯楽」の平均は、</a:t>
            </a:r>
            <a:r>
              <a:rPr lang="en-US" altLang="ja-JP" sz="5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30</a:t>
            </a:r>
            <a:r>
              <a:rPr lang="ja-JP" altLang="en-US" sz="5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分</a:t>
            </a:r>
            <a:r>
              <a:rPr lang="ja-JP" altLang="en-US" sz="40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4000" dirty="0" smtClean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ja-JP" altLang="en-US" sz="40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でも、その行動をしていない人は、</a:t>
            </a:r>
            <a:endParaRPr lang="en-US" altLang="ja-JP" sz="4000" dirty="0" smtClean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ja-JP" altLang="en-US" sz="40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約７３％います。</a:t>
            </a:r>
            <a:endParaRPr lang="en-US" altLang="ja-JP" sz="4000" dirty="0" smtClean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ct val="0"/>
              </a:spcBef>
              <a:buFont typeface="Arial" charset="0"/>
              <a:buNone/>
              <a:defRPr/>
            </a:pPr>
            <a:r>
              <a:rPr lang="ja-JP" altLang="en-US" sz="44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行動している人だけの平均は、</a:t>
            </a:r>
            <a:endParaRPr lang="en-US" altLang="ja-JP" sz="4400" dirty="0" smtClean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ct val="0"/>
              </a:spcBef>
              <a:buFont typeface="Arial" charset="0"/>
              <a:buNone/>
              <a:defRPr/>
            </a:pPr>
            <a:r>
              <a:rPr lang="ja-JP" altLang="en-US" sz="5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１時間</a:t>
            </a:r>
            <a:r>
              <a:rPr lang="en-US" altLang="ja-JP" sz="5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50</a:t>
            </a:r>
            <a:r>
              <a:rPr lang="ja-JP" altLang="en-US" sz="5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分</a:t>
            </a:r>
            <a:r>
              <a:rPr lang="ja-JP" altLang="en-US" sz="40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</a:t>
            </a:r>
            <a:r>
              <a:rPr lang="ja-JP" altLang="en-US" sz="40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en-US" altLang="ja-JP" sz="4000" dirty="0" smtClean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ct val="0"/>
              </a:spcBef>
              <a:buFont typeface="Arial" charset="0"/>
              <a:buNone/>
              <a:defRPr/>
            </a:pPr>
            <a:r>
              <a:rPr lang="ja-JP" altLang="en-US" sz="44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このように</a:t>
            </a:r>
            <a:r>
              <a:rPr lang="ja-JP" altLang="en-US" sz="44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、「趣味・娯楽」の分布は、</a:t>
            </a:r>
            <a:endParaRPr lang="en-US" altLang="ja-JP" sz="4400" dirty="0" smtClean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ct val="0"/>
              </a:spcBef>
              <a:buFont typeface="Arial" charset="0"/>
              <a:buNone/>
              <a:defRPr/>
            </a:pPr>
            <a:r>
              <a:rPr lang="ja-JP" altLang="en-US" sz="44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ちらばり</a:t>
            </a:r>
            <a:r>
              <a:rPr lang="ja-JP" altLang="en-US" sz="44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が大きくなっています。</a:t>
            </a:r>
            <a:endParaRPr lang="en-US" altLang="ja-JP" sz="4000" dirty="0" smtClean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3253" name="タイトル 1"/>
          <p:cNvSpPr txBox="1">
            <a:spLocks/>
          </p:cNvSpPr>
          <p:nvPr/>
        </p:nvSpPr>
        <p:spPr bwMode="auto">
          <a:xfrm>
            <a:off x="1547813" y="333375"/>
            <a:ext cx="734536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4000" smtClean="0">
                <a:solidFill>
                  <a:srgbClr val="002060"/>
                </a:solidFill>
                <a:latin typeface="Impact" pitchFamily="34" charset="0"/>
                <a:ea typeface="HGP創英角ｺﾞｼｯｸUB" pitchFamily="50" charset="-128"/>
              </a:rPr>
              <a:t>「趣味・娯楽」はちらばりが大きい</a:t>
            </a:r>
          </a:p>
        </p:txBody>
      </p:sp>
    </p:spTree>
    <p:extLst>
      <p:ext uri="{BB962C8B-B14F-4D97-AF65-F5344CB8AC3E}">
        <p14:creationId xmlns:p14="http://schemas.microsoft.com/office/powerpoint/2010/main" val="255768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9638"/>
            <a:ext cx="9180513" cy="597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1" name="テキスト ボックス 8"/>
          <p:cNvSpPr txBox="1">
            <a:spLocks noChangeArrowheads="1"/>
          </p:cNvSpPr>
          <p:nvPr/>
        </p:nvSpPr>
        <p:spPr bwMode="auto">
          <a:xfrm>
            <a:off x="7524750" y="1114425"/>
            <a:ext cx="1584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ＭＳ Ｐゴシック" charset="-128"/>
              </a:rPr>
              <a:t>※</a:t>
            </a:r>
            <a:r>
              <a:rPr lang="ja-JP" altLang="en-US" sz="1400">
                <a:solidFill>
                  <a:srgbClr val="000000"/>
                </a:solidFill>
                <a:latin typeface="ＭＳ Ｐゴシック" charset="-128"/>
              </a:rPr>
              <a:t>既開発を含む</a:t>
            </a:r>
          </a:p>
        </p:txBody>
      </p:sp>
      <p:pic>
        <p:nvPicPr>
          <p:cNvPr id="7" name="Picture 23" descr="C:\Users\q01135\Desktop\ミナモ\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1557338"/>
            <a:ext cx="1131888" cy="1404937"/>
          </a:xfrm>
          <a:prstGeom prst="rect">
            <a:avLst/>
          </a:prstGeom>
          <a:noFill/>
          <a:effectLst>
            <a:outerShdw blurRad="50800" dist="38100" dir="13500000" algn="br" rotWithShape="0">
              <a:schemeClr val="bg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角丸四角形 7"/>
          <p:cNvSpPr/>
          <p:nvPr/>
        </p:nvSpPr>
        <p:spPr>
          <a:xfrm>
            <a:off x="455613" y="95250"/>
            <a:ext cx="8208962" cy="649288"/>
          </a:xfrm>
          <a:prstGeom prst="roundRect">
            <a:avLst/>
          </a:prstGeom>
          <a:gradFill flip="none" rotWithShape="1">
            <a:gsLst>
              <a:gs pos="0">
                <a:srgbClr val="00FFFF"/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豊かな水資源　岐阜県の水力エネルギー量は１位！</a:t>
            </a:r>
            <a:endParaRPr lang="en-US" altLang="ja-JP" sz="28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スライド番号プレースホルダー 1"/>
          <p:cNvSpPr>
            <a:spLocks noGrp="1"/>
          </p:cNvSpPr>
          <p:nvPr>
            <p:ph type="sldNum" sz="quarter" idx="12"/>
          </p:nvPr>
        </p:nvSpPr>
        <p:spPr bwMode="auto">
          <a:xfrm>
            <a:off x="8820150" y="6642100"/>
            <a:ext cx="354013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fld id="{EAA2874C-8314-4646-A11F-A6BA6C80C6E7}" type="slidenum">
              <a:rPr lang="ja-JP" altLang="en-US" sz="1000" smtClean="0">
                <a:solidFill>
                  <a:schemeClr val="bg1">
                    <a:lumMod val="50000"/>
                  </a:schemeClr>
                </a:solidFill>
              </a:rPr>
              <a:pPr eaLnBrk="1" hangingPunct="1">
                <a:defRPr/>
              </a:pPr>
              <a:t>5</a:t>
            </a:fld>
            <a:endParaRPr lang="ja-JP" altLang="en-US" sz="1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タイトル 1"/>
          <p:cNvSpPr>
            <a:spLocks noGrp="1"/>
          </p:cNvSpPr>
          <p:nvPr>
            <p:ph type="ctrTitle"/>
          </p:nvPr>
        </p:nvSpPr>
        <p:spPr>
          <a:xfrm>
            <a:off x="1476375" y="333375"/>
            <a:ext cx="7488238" cy="719138"/>
          </a:xfrm>
        </p:spPr>
        <p:txBody>
          <a:bodyPr/>
          <a:lstStyle/>
          <a:p>
            <a:pPr algn="l">
              <a:defRPr/>
            </a:pPr>
            <a:r>
              <a:rPr lang="ja-JP" altLang="en-US" dirty="0">
                <a:solidFill>
                  <a:srgbClr val="002060"/>
                </a:solidFill>
                <a:latin typeface="+mj-ea"/>
              </a:rPr>
              <a:t>　</a:t>
            </a:r>
            <a:r>
              <a:rPr lang="ja-JP" altLang="en-US" dirty="0" smtClean="0">
                <a:solidFill>
                  <a:srgbClr val="002060"/>
                </a:solidFill>
                <a:latin typeface="+mj-ea"/>
              </a:rPr>
              <a:t>　統計は役に立つ！</a:t>
            </a:r>
            <a:endParaRPr lang="ja-JP" altLang="en-US" dirty="0" smtClean="0">
              <a:solidFill>
                <a:srgbClr val="002060"/>
              </a:solidFill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250825" y="1052513"/>
            <a:ext cx="8642350" cy="5618162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6324" name="テキスト ボックス 1"/>
          <p:cNvSpPr txBox="1">
            <a:spLocks noChangeArrowheads="1"/>
          </p:cNvSpPr>
          <p:nvPr/>
        </p:nvSpPr>
        <p:spPr bwMode="auto">
          <a:xfrm>
            <a:off x="250826" y="1340768"/>
            <a:ext cx="8683624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6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データ</a:t>
            </a:r>
            <a:r>
              <a:rPr lang="ja-JP" altLang="en-US" sz="48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から考えることは大切です。</a:t>
            </a:r>
            <a:endParaRPr lang="en-US" altLang="ja-JP" sz="4800" dirty="0" smtClean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60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</a:t>
            </a:r>
            <a:r>
              <a:rPr lang="ja-JP" altLang="en-US" sz="6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生活を見直す</a:t>
            </a:r>
            <a:r>
              <a:rPr lang="ja-JP" altLang="en-US" sz="60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</a:t>
            </a:r>
            <a:endParaRPr lang="en-US" altLang="ja-JP" sz="6000" dirty="0" smtClean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48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こんなことにも統計は役に立ちます。</a:t>
            </a:r>
            <a:endParaRPr lang="en-US" altLang="ja-JP" sz="4800" dirty="0" smtClean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48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48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健康を守るために、</a:t>
            </a:r>
            <a:endParaRPr lang="en-US" altLang="ja-JP" sz="4800" dirty="0" smtClean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48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生活リズムを整えましょう。</a:t>
            </a:r>
            <a:endParaRPr lang="en-US" altLang="ja-JP" sz="4800" dirty="0" smtClean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56325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4222750"/>
            <a:ext cx="126682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スライド番号プレースホルダー 1"/>
          <p:cNvSpPr>
            <a:spLocks noGrp="1"/>
          </p:cNvSpPr>
          <p:nvPr>
            <p:ph type="sldNum" sz="quarter" idx="11"/>
          </p:nvPr>
        </p:nvSpPr>
        <p:spPr bwMode="auto">
          <a:xfrm>
            <a:off x="8820150" y="6642100"/>
            <a:ext cx="354013" cy="215900"/>
          </a:xfrm>
          <a:prstGeom prst="rect">
            <a:avLst/>
          </a:prstGeom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>
              <a:defRPr/>
            </a:pPr>
            <a:fld id="{D87F8F57-70F9-45AE-9D3D-D5308790E86C}" type="slidenum">
              <a:rPr lang="ja-JP" altLang="en-US" sz="1000" smtClean="0">
                <a:solidFill>
                  <a:prstClr val="black"/>
                </a:solidFill>
              </a:rPr>
              <a:pPr algn="r" eaLnBrk="1" hangingPunct="1">
                <a:defRPr/>
              </a:pPr>
              <a:t>50</a:t>
            </a:fld>
            <a:endParaRPr lang="ja-JP" altLang="en-US" sz="10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1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6" t="9631" r="19813" b="8607"/>
          <a:stretch/>
        </p:blipFill>
        <p:spPr bwMode="auto">
          <a:xfrm rot="16200000">
            <a:off x="3368981" y="1088741"/>
            <a:ext cx="6510495" cy="468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1"/>
          <p:cNvSpPr txBox="1">
            <a:spLocks noChangeArrowheads="1"/>
          </p:cNvSpPr>
          <p:nvPr/>
        </p:nvSpPr>
        <p:spPr bwMode="auto">
          <a:xfrm>
            <a:off x="107504" y="1412776"/>
            <a:ext cx="396044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40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今回の学習のように、テーマを決めてデータをもとに調べていき、</a:t>
            </a:r>
            <a:r>
              <a:rPr lang="en-US" altLang="ja-JP" sz="40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B2</a:t>
            </a:r>
            <a:r>
              <a:rPr lang="ja-JP" altLang="en-US" sz="40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判の用紙にまとめれば、グラフコンクールの作品になります。</a:t>
            </a:r>
            <a:endParaRPr lang="en-US" altLang="ja-JP" sz="4000" dirty="0" smtClean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40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40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是非ご応募を！</a:t>
            </a:r>
            <a:endParaRPr lang="en-US" altLang="ja-JP" sz="4000" dirty="0" smtClean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3794" name="タイトル 1"/>
          <p:cNvSpPr>
            <a:spLocks noGrp="1"/>
          </p:cNvSpPr>
          <p:nvPr>
            <p:ph type="ctrTitle"/>
          </p:nvPr>
        </p:nvSpPr>
        <p:spPr>
          <a:xfrm>
            <a:off x="1547663" y="333375"/>
            <a:ext cx="3024337" cy="719138"/>
          </a:xfrm>
        </p:spPr>
        <p:txBody>
          <a:bodyPr/>
          <a:lstStyle/>
          <a:p>
            <a:pPr algn="l">
              <a:defRPr/>
            </a:pPr>
            <a:r>
              <a:rPr lang="ja-JP" altLang="en-US" dirty="0">
                <a:solidFill>
                  <a:srgbClr val="002060"/>
                </a:solidFill>
                <a:latin typeface="+mj-ea"/>
              </a:rPr>
              <a:t>まとめ</a:t>
            </a:r>
            <a:r>
              <a:rPr lang="ja-JP" altLang="en-US" dirty="0" smtClean="0">
                <a:solidFill>
                  <a:srgbClr val="002060"/>
                </a:solidFill>
                <a:latin typeface="+mj-ea"/>
              </a:rPr>
              <a:t>の例</a:t>
            </a:r>
            <a:endParaRPr lang="ja-JP" altLang="en-US" dirty="0" smtClean="0">
              <a:solidFill>
                <a:srgbClr val="002060"/>
              </a:solidFill>
            </a:endParaRPr>
          </a:p>
        </p:txBody>
      </p:sp>
      <p:sp>
        <p:nvSpPr>
          <p:cNvPr id="7" name="スライド番号プレースホルダー 1"/>
          <p:cNvSpPr>
            <a:spLocks noGrp="1"/>
          </p:cNvSpPr>
          <p:nvPr>
            <p:ph type="sldNum" sz="quarter" idx="11"/>
          </p:nvPr>
        </p:nvSpPr>
        <p:spPr bwMode="auto">
          <a:xfrm>
            <a:off x="8820150" y="6642100"/>
            <a:ext cx="354013" cy="215900"/>
          </a:xfrm>
          <a:prstGeom prst="rect">
            <a:avLst/>
          </a:prstGeom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>
              <a:defRPr/>
            </a:pPr>
            <a:fld id="{D87F8F57-70F9-45AE-9D3D-D5308790E86C}" type="slidenum">
              <a:rPr lang="ja-JP" altLang="en-US" sz="1000" smtClean="0">
                <a:solidFill>
                  <a:prstClr val="black"/>
                </a:solidFill>
              </a:rPr>
              <a:pPr algn="r" eaLnBrk="1" hangingPunct="1">
                <a:defRPr/>
              </a:pPr>
              <a:t>51</a:t>
            </a:fld>
            <a:endParaRPr lang="ja-JP" altLang="en-US" sz="10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91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テキスト ボックス 7"/>
          <p:cNvSpPr txBox="1">
            <a:spLocks noChangeArrowheads="1"/>
          </p:cNvSpPr>
          <p:nvPr/>
        </p:nvSpPr>
        <p:spPr bwMode="auto">
          <a:xfrm>
            <a:off x="28575" y="2781300"/>
            <a:ext cx="84296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ja-JP" altLang="en-US" sz="2400" b="1">
                <a:solidFill>
                  <a:srgbClr val="3333CC"/>
                </a:solidFill>
                <a:latin typeface="HG丸ｺﾞｼｯｸM-PRO" pitchFamily="50" charset="-128"/>
                <a:ea typeface="HG丸ｺﾞｼｯｸM-PRO" pitchFamily="50" charset="-128"/>
              </a:rPr>
              <a:t>・太陽エネルギー量（日照時間） </a:t>
            </a:r>
            <a:r>
              <a:rPr lang="ja-JP" altLang="en-US" sz="2400" b="1">
                <a:latin typeface="HG丸ｺﾞｼｯｸM-PRO" pitchFamily="50" charset="-128"/>
                <a:ea typeface="HG丸ｺﾞｼｯｸM-PRO" pitchFamily="50" charset="-128"/>
              </a:rPr>
              <a:t>→ </a:t>
            </a:r>
            <a:r>
              <a:rPr lang="ja-JP" altLang="en-US" sz="2400" b="1">
                <a:solidFill>
                  <a:srgbClr val="FF0066"/>
                </a:solidFill>
                <a:latin typeface="HG丸ｺﾞｼｯｸM-PRO" pitchFamily="50" charset="-128"/>
                <a:ea typeface="HG丸ｺﾞｼｯｸM-PRO" pitchFamily="50" charset="-128"/>
              </a:rPr>
              <a:t>全国９位</a:t>
            </a:r>
            <a:endParaRPr lang="en-US" altLang="ja-JP" sz="2400" b="1">
              <a:solidFill>
                <a:srgbClr val="3333CC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ja-JP" altLang="en-US" sz="1400">
                <a:latin typeface="Arial" charset="0"/>
                <a:ea typeface="HG丸ｺﾞｼｯｸM-PRO" pitchFamily="50" charset="-128"/>
              </a:rPr>
              <a:t>　岐阜市の年間日照時間の平年値</a:t>
            </a:r>
            <a:r>
              <a:rPr lang="en-US" altLang="ja-JP" sz="1400">
                <a:latin typeface="Arial" charset="0"/>
                <a:ea typeface="HG丸ｺﾞｼｯｸM-PRO" pitchFamily="50" charset="-128"/>
              </a:rPr>
              <a:t>(1981</a:t>
            </a:r>
            <a:r>
              <a:rPr lang="ja-JP" altLang="en-US" sz="1400">
                <a:latin typeface="Arial" charset="0"/>
                <a:ea typeface="HG丸ｺﾞｼｯｸM-PRO" pitchFamily="50" charset="-128"/>
              </a:rPr>
              <a:t>～</a:t>
            </a:r>
            <a:r>
              <a:rPr lang="en-US" altLang="ja-JP" sz="1400">
                <a:latin typeface="Arial" charset="0"/>
                <a:ea typeface="HG丸ｺﾞｼｯｸM-PRO" pitchFamily="50" charset="-128"/>
              </a:rPr>
              <a:t>2010</a:t>
            </a:r>
            <a:r>
              <a:rPr lang="ja-JP" altLang="en-US" sz="1400">
                <a:latin typeface="Arial" charset="0"/>
                <a:ea typeface="HG丸ｺﾞｼｯｸM-PRO" pitchFamily="50" charset="-128"/>
              </a:rPr>
              <a:t>年の累年平均値</a:t>
            </a:r>
            <a:r>
              <a:rPr lang="en-US" altLang="ja-JP" sz="1400">
                <a:latin typeface="Arial" charset="0"/>
                <a:ea typeface="HG丸ｺﾞｼｯｸM-PRO" pitchFamily="50" charset="-128"/>
              </a:rPr>
              <a:t>)</a:t>
            </a:r>
            <a:r>
              <a:rPr lang="ja-JP" altLang="en-US" sz="1400">
                <a:latin typeface="Arial" charset="0"/>
                <a:ea typeface="HG丸ｺﾞｼｯｸM-PRO" pitchFamily="50" charset="-128"/>
              </a:rPr>
              <a:t> 　</a:t>
            </a:r>
            <a:r>
              <a:rPr lang="en-US" altLang="ja-JP" sz="1400">
                <a:latin typeface="Arial" charset="0"/>
                <a:ea typeface="HG丸ｺﾞｼｯｸM-PRO" pitchFamily="50" charset="-128"/>
              </a:rPr>
              <a:t>2085.1</a:t>
            </a:r>
            <a:r>
              <a:rPr lang="ja-JP" altLang="en-US" sz="1400">
                <a:latin typeface="Arial" charset="0"/>
                <a:ea typeface="HG丸ｺﾞｼｯｸM-PRO" pitchFamily="50" charset="-128"/>
              </a:rPr>
              <a:t>時間 </a:t>
            </a:r>
            <a:r>
              <a:rPr lang="ja-JP" altLang="en-US" sz="1400">
                <a:solidFill>
                  <a:srgbClr val="FF0066"/>
                </a:solidFill>
                <a:latin typeface="Arial" charset="0"/>
                <a:ea typeface="HG丸ｺﾞｼｯｸM-PRO" pitchFamily="50" charset="-128"/>
              </a:rPr>
              <a:t>　</a:t>
            </a:r>
            <a:endParaRPr lang="en-US" altLang="ja-JP" sz="1400">
              <a:solidFill>
                <a:srgbClr val="FF0066"/>
              </a:solidFill>
              <a:latin typeface="Arial" charset="0"/>
              <a:ea typeface="HG丸ｺﾞｼｯｸM-PRO" pitchFamily="50" charset="-128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ja-JP" altLang="en-US" sz="1400">
                <a:latin typeface="Arial" charset="0"/>
                <a:ea typeface="HG丸ｺﾞｼｯｸM-PRO" pitchFamily="50" charset="-128"/>
              </a:rPr>
              <a:t>    　資料：気象庁　埼玉県（熊谷市）、滋賀県（彦根市）以外は都道府県庁所在市で都道府県比較</a:t>
            </a:r>
          </a:p>
        </p:txBody>
      </p:sp>
      <p:sp>
        <p:nvSpPr>
          <p:cNvPr id="3" name="テキスト ボックス 5"/>
          <p:cNvSpPr txBox="1">
            <a:spLocks noChangeArrowheads="1"/>
          </p:cNvSpPr>
          <p:nvPr/>
        </p:nvSpPr>
        <p:spPr bwMode="auto">
          <a:xfrm>
            <a:off x="34925" y="1844675"/>
            <a:ext cx="86407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ja-JP" altLang="en-US" sz="2400" b="1" dirty="0" smtClean="0">
                <a:solidFill>
                  <a:srgbClr val="3333CC"/>
                </a:solidFill>
                <a:latin typeface="HG丸ｺﾞｼｯｸM-PRO" pitchFamily="50" charset="-128"/>
                <a:ea typeface="HG丸ｺﾞｼｯｸM-PRO" pitchFamily="50" charset="-128"/>
              </a:rPr>
              <a:t>・水力エネルギー量（包蔵水力） </a:t>
            </a:r>
            <a:r>
              <a:rPr lang="ja-JP" altLang="en-US" sz="2400" b="1" dirty="0" smtClean="0">
                <a:latin typeface="HG丸ｺﾞｼｯｸM-PRO" pitchFamily="50" charset="-128"/>
                <a:ea typeface="HG丸ｺﾞｼｯｸM-PRO" pitchFamily="50" charset="-128"/>
              </a:rPr>
              <a:t>→</a:t>
            </a:r>
            <a:r>
              <a:rPr lang="ja-JP" altLang="en-US" sz="2400" b="1" dirty="0" smtClean="0">
                <a:solidFill>
                  <a:srgbClr val="FF0066"/>
                </a:solidFill>
                <a:latin typeface="HG丸ｺﾞｼｯｸM-PRO" pitchFamily="50" charset="-128"/>
                <a:ea typeface="HG丸ｺﾞｼｯｸM-PRO" pitchFamily="50" charset="-128"/>
              </a:rPr>
              <a:t>全国１位</a:t>
            </a:r>
            <a:endParaRPr lang="ja-JP" altLang="en-US" sz="2400" b="1" dirty="0" smtClean="0">
              <a:solidFill>
                <a:srgbClr val="3333CC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ja-JP" altLang="en-US" sz="1400" dirty="0" smtClean="0">
                <a:latin typeface="Arial" charset="0"/>
                <a:ea typeface="HG丸ｺﾞｼｯｸM-PRO" pitchFamily="50" charset="-128"/>
              </a:rPr>
              <a:t>　</a:t>
            </a:r>
            <a:r>
              <a:rPr lang="en-US" altLang="ja-JP" sz="1400" dirty="0" smtClean="0">
                <a:latin typeface="Arial" charset="0"/>
                <a:ea typeface="HG丸ｺﾞｼｯｸM-PRO" pitchFamily="50" charset="-128"/>
              </a:rPr>
              <a:t>13,837GWh</a:t>
            </a:r>
            <a:r>
              <a:rPr lang="ja-JP" altLang="en-US" sz="1400" dirty="0" smtClean="0">
                <a:latin typeface="Arial" charset="0"/>
                <a:ea typeface="HG丸ｺﾞｼｯｸM-PRO" pitchFamily="50" charset="-128"/>
              </a:rPr>
              <a:t> </a:t>
            </a:r>
            <a:r>
              <a:rPr lang="en-US" altLang="ja-JP" sz="1400" dirty="0" smtClean="0">
                <a:latin typeface="Arial" charset="0"/>
                <a:ea typeface="HG丸ｺﾞｼｯｸM-PRO" pitchFamily="50" charset="-128"/>
              </a:rPr>
              <a:t>(</a:t>
            </a:r>
            <a:r>
              <a:rPr lang="ja-JP" altLang="en-US" sz="1400" dirty="0" smtClean="0">
                <a:latin typeface="Arial" charset="0"/>
                <a:ea typeface="HG丸ｺﾞｼｯｸM-PRO" pitchFamily="50" charset="-128"/>
              </a:rPr>
              <a:t>資源エネルギー庁</a:t>
            </a:r>
            <a:r>
              <a:rPr lang="en-US" altLang="ja-JP" sz="1400" dirty="0" smtClean="0">
                <a:latin typeface="Arial" charset="0"/>
                <a:ea typeface="HG丸ｺﾞｼｯｸM-PRO" pitchFamily="50" charset="-128"/>
              </a:rPr>
              <a:t>)</a:t>
            </a:r>
            <a:r>
              <a:rPr lang="ja-JP" altLang="en-US" sz="1400" dirty="0" smtClean="0">
                <a:latin typeface="Arial" charset="0"/>
                <a:ea typeface="HG丸ｺﾞｼｯｸM-PRO" pitchFamily="50" charset="-128"/>
              </a:rPr>
              <a:t>　</a:t>
            </a:r>
            <a:r>
              <a:rPr lang="en-US" altLang="ja-JP" sz="1400" dirty="0" smtClean="0">
                <a:latin typeface="Arial" charset="0"/>
                <a:ea typeface="HG丸ｺﾞｼｯｸM-PRO" pitchFamily="50" charset="-128"/>
              </a:rPr>
              <a:t>※</a:t>
            </a:r>
            <a:r>
              <a:rPr lang="ja-JP" altLang="en-US" sz="1400" dirty="0" smtClean="0">
                <a:latin typeface="Arial" charset="0"/>
                <a:ea typeface="HG丸ｺﾞｼｯｸM-PRO" pitchFamily="50" charset="-128"/>
              </a:rPr>
              <a:t>うち既開発 </a:t>
            </a:r>
            <a:r>
              <a:rPr lang="en-US" altLang="ja-JP" sz="1400" dirty="0" smtClean="0">
                <a:latin typeface="Arial" charset="0"/>
                <a:ea typeface="HG丸ｺﾞｼｯｸM-PRO" pitchFamily="50" charset="-128"/>
              </a:rPr>
              <a:t>9,311 </a:t>
            </a:r>
            <a:r>
              <a:rPr lang="en-US" altLang="ja-JP" sz="1400" dirty="0" err="1" smtClean="0">
                <a:latin typeface="Arial" charset="0"/>
                <a:ea typeface="HG丸ｺﾞｼｯｸM-PRO" pitchFamily="50" charset="-128"/>
              </a:rPr>
              <a:t>GWh</a:t>
            </a:r>
            <a:r>
              <a:rPr lang="en-US" altLang="ja-JP" sz="1400" dirty="0" smtClean="0">
                <a:latin typeface="Arial" charset="0"/>
                <a:ea typeface="HG丸ｺﾞｼｯｸM-PRO" pitchFamily="50" charset="-128"/>
              </a:rPr>
              <a:t>(</a:t>
            </a:r>
            <a:r>
              <a:rPr lang="ja-JP" altLang="en-US" sz="1400" dirty="0" smtClean="0">
                <a:latin typeface="Arial" charset="0"/>
                <a:ea typeface="HG丸ｺﾞｼｯｸM-PRO" pitchFamily="50" charset="-128"/>
              </a:rPr>
              <a:t>全国</a:t>
            </a:r>
            <a:r>
              <a:rPr lang="en-US" altLang="ja-JP" sz="1400" dirty="0" smtClean="0">
                <a:latin typeface="Arial" charset="0"/>
                <a:ea typeface="HG丸ｺﾞｼｯｸM-PRO" pitchFamily="50" charset="-128"/>
              </a:rPr>
              <a:t>2</a:t>
            </a:r>
            <a:r>
              <a:rPr lang="ja-JP" altLang="en-US" sz="1400" dirty="0" smtClean="0">
                <a:latin typeface="Arial" charset="0"/>
                <a:ea typeface="HG丸ｺﾞｼｯｸM-PRO" pitchFamily="50" charset="-128"/>
              </a:rPr>
              <a:t>位</a:t>
            </a:r>
            <a:r>
              <a:rPr lang="en-US" altLang="ja-JP" sz="1400" dirty="0" smtClean="0">
                <a:latin typeface="Arial" charset="0"/>
                <a:ea typeface="HG丸ｺﾞｼｯｸM-PRO" pitchFamily="50" charset="-128"/>
              </a:rPr>
              <a:t>)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ja-JP" altLang="en-US" sz="1400" dirty="0" smtClean="0">
                <a:latin typeface="Arial" charset="0"/>
                <a:ea typeface="HG丸ｺﾞｼｯｸM-PRO" pitchFamily="50" charset="-128"/>
              </a:rPr>
              <a:t>　</a:t>
            </a:r>
            <a:r>
              <a:rPr lang="en-US" altLang="ja-JP" sz="105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※</a:t>
            </a:r>
            <a:r>
              <a:rPr lang="ja-JP" altLang="en-US" sz="105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包蔵水力＝発電水力調査により明らかとなった我が国が有する水資源のうち、技術的・経済的に利用可能な水力エネルギー量</a:t>
            </a:r>
          </a:p>
        </p:txBody>
      </p:sp>
      <p:sp>
        <p:nvSpPr>
          <p:cNvPr id="2" name="角丸四角形 1"/>
          <p:cNvSpPr/>
          <p:nvPr/>
        </p:nvSpPr>
        <p:spPr>
          <a:xfrm>
            <a:off x="214313" y="71438"/>
            <a:ext cx="8750300" cy="5715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8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心を癒す豊かな自然に恵まれていることが自慢</a:t>
            </a:r>
          </a:p>
        </p:txBody>
      </p:sp>
      <p:sp>
        <p:nvSpPr>
          <p:cNvPr id="18437" name="テキスト ボックス 9"/>
          <p:cNvSpPr txBox="1">
            <a:spLocks noChangeArrowheads="1"/>
          </p:cNvSpPr>
          <p:nvPr/>
        </p:nvSpPr>
        <p:spPr bwMode="auto">
          <a:xfrm>
            <a:off x="287338" y="4821238"/>
            <a:ext cx="55800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>
                <a:latin typeface="Arial" charset="0"/>
              </a:rPr>
              <a:t>・一級河川の河川延長　３，２６２．２ｋｍ　長い方から全国５位</a:t>
            </a:r>
            <a:r>
              <a:rPr lang="ja-JP" altLang="en-US" sz="1100">
                <a:latin typeface="Arial" charset="0"/>
              </a:rPr>
              <a:t>（国土交通省）</a:t>
            </a:r>
            <a:endParaRPr lang="ja-JP" altLang="en-US" sz="1800">
              <a:latin typeface="Arial" charset="0"/>
            </a:endParaRPr>
          </a:p>
        </p:txBody>
      </p:sp>
      <p:sp>
        <p:nvSpPr>
          <p:cNvPr id="18438" name="テキスト ボックス 10"/>
          <p:cNvSpPr txBox="1">
            <a:spLocks noChangeArrowheads="1"/>
          </p:cNvSpPr>
          <p:nvPr/>
        </p:nvSpPr>
        <p:spPr bwMode="auto">
          <a:xfrm>
            <a:off x="209550" y="3933825"/>
            <a:ext cx="2778125" cy="46672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b="1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★美しい川がある</a:t>
            </a:r>
          </a:p>
        </p:txBody>
      </p:sp>
      <p:sp>
        <p:nvSpPr>
          <p:cNvPr id="12" name="角丸四角形吹き出し 11"/>
          <p:cNvSpPr>
            <a:spLocks noChangeArrowheads="1"/>
          </p:cNvSpPr>
          <p:nvPr/>
        </p:nvSpPr>
        <p:spPr bwMode="auto">
          <a:xfrm>
            <a:off x="5318125" y="5180013"/>
            <a:ext cx="3357563" cy="673100"/>
          </a:xfrm>
          <a:prstGeom prst="wedgeRoundRectCallout">
            <a:avLst>
              <a:gd name="adj1" fmla="val -59951"/>
              <a:gd name="adj2" fmla="val -42567"/>
              <a:gd name="adj3" fmla="val 16667"/>
            </a:avLst>
          </a:prstGeom>
          <a:solidFill>
            <a:schemeClr val="bg1"/>
          </a:solidFill>
          <a:ln w="25400" algn="ctr">
            <a:solidFill>
              <a:srgbClr val="F79646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ja-JP" altLang="en-US" sz="1200" dirty="0">
                <a:solidFill>
                  <a:schemeClr val="dk1"/>
                </a:solidFill>
                <a:latin typeface="+mn-lt"/>
                <a:ea typeface="+mn-ea"/>
              </a:rPr>
              <a:t>長良川、木曽川、揖斐川の三大河川</a:t>
            </a:r>
          </a:p>
          <a:p>
            <a:pPr>
              <a:defRPr/>
            </a:pPr>
            <a:r>
              <a:rPr lang="ja-JP" altLang="en-US" sz="1200" dirty="0">
                <a:solidFill>
                  <a:schemeClr val="dk1"/>
                </a:solidFill>
                <a:latin typeface="+mn-lt"/>
                <a:ea typeface="+mn-ea"/>
              </a:rPr>
              <a:t>長良川は日本三大清流のひとつ</a:t>
            </a:r>
          </a:p>
          <a:p>
            <a:pPr>
              <a:defRPr/>
            </a:pPr>
            <a:r>
              <a:rPr lang="ja-JP" altLang="en-US" sz="1200" dirty="0">
                <a:solidFill>
                  <a:schemeClr val="dk1"/>
                </a:solidFill>
                <a:latin typeface="+mn-lt"/>
                <a:ea typeface="+mn-ea"/>
              </a:rPr>
              <a:t>養老の名水、高賀の森水　など</a:t>
            </a:r>
          </a:p>
        </p:txBody>
      </p:sp>
      <p:sp>
        <p:nvSpPr>
          <p:cNvPr id="18440" name="テキスト ボックス 12"/>
          <p:cNvSpPr txBox="1">
            <a:spLocks noChangeArrowheads="1"/>
          </p:cNvSpPr>
          <p:nvPr/>
        </p:nvSpPr>
        <p:spPr bwMode="auto">
          <a:xfrm>
            <a:off x="287338" y="5084763"/>
            <a:ext cx="4857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>
                <a:latin typeface="Arial" charset="0"/>
              </a:rPr>
              <a:t>・水のきれいさ　１１２．３（全国＝１００）　高い方から全国５位</a:t>
            </a:r>
            <a:endParaRPr lang="en-US" altLang="ja-JP" sz="14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>
                <a:latin typeface="Arial" charset="0"/>
              </a:rPr>
              <a:t>　</a:t>
            </a:r>
            <a:r>
              <a:rPr lang="ja-JP" altLang="en-US" sz="1100">
                <a:latin typeface="Arial" charset="0"/>
              </a:rPr>
              <a:t>（</a:t>
            </a:r>
            <a:r>
              <a:rPr lang="en-US" altLang="ja-JP" sz="1100">
                <a:latin typeface="Arial" charset="0"/>
              </a:rPr>
              <a:t>H16</a:t>
            </a:r>
            <a:r>
              <a:rPr lang="ja-JP" altLang="en-US" sz="1100">
                <a:latin typeface="Arial" charset="0"/>
              </a:rPr>
              <a:t>年度・朝日新聞社編「２０１１民力」）</a:t>
            </a:r>
            <a:endParaRPr lang="ja-JP" altLang="en-US" sz="1800">
              <a:latin typeface="Arial" charset="0"/>
            </a:endParaRPr>
          </a:p>
        </p:txBody>
      </p:sp>
      <p:sp>
        <p:nvSpPr>
          <p:cNvPr id="18441" name="テキスト ボックス 14"/>
          <p:cNvSpPr txBox="1">
            <a:spLocks noChangeArrowheads="1"/>
          </p:cNvSpPr>
          <p:nvPr/>
        </p:nvSpPr>
        <p:spPr bwMode="auto">
          <a:xfrm>
            <a:off x="214313" y="765175"/>
            <a:ext cx="3857625" cy="46672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b="1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★自然エネルギーが豊富</a:t>
            </a:r>
          </a:p>
        </p:txBody>
      </p:sp>
      <p:sp>
        <p:nvSpPr>
          <p:cNvPr id="18442" name="テキスト ボックス 17"/>
          <p:cNvSpPr txBox="1">
            <a:spLocks noChangeArrowheads="1"/>
          </p:cNvSpPr>
          <p:nvPr/>
        </p:nvSpPr>
        <p:spPr bwMode="auto">
          <a:xfrm>
            <a:off x="34925" y="1335088"/>
            <a:ext cx="8586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b="1" dirty="0">
                <a:solidFill>
                  <a:schemeClr val="hlink"/>
                </a:solidFill>
                <a:latin typeface="HG丸ｺﾞｼｯｸM-PRO" pitchFamily="50" charset="-128"/>
                <a:ea typeface="HG丸ｺﾞｼｯｸM-PRO" pitchFamily="50" charset="-128"/>
              </a:rPr>
              <a:t>・バイオマスエネルギー </a:t>
            </a:r>
            <a:r>
              <a:rPr lang="ja-JP" altLang="en-US" sz="2400" b="1" dirty="0">
                <a:latin typeface="HG丸ｺﾞｼｯｸM-PRO" pitchFamily="50" charset="-128"/>
                <a:ea typeface="HG丸ｺﾞｼｯｸM-PRO" pitchFamily="50" charset="-128"/>
              </a:rPr>
              <a:t>→</a:t>
            </a:r>
            <a:r>
              <a:rPr lang="ja-JP" altLang="en-US" sz="2400" b="1" dirty="0">
                <a:solidFill>
                  <a:srgbClr val="FF0066"/>
                </a:solidFill>
                <a:latin typeface="HG丸ｺﾞｼｯｸM-PRO" pitchFamily="50" charset="-128"/>
                <a:ea typeface="HG丸ｺﾞｼｯｸM-PRO" pitchFamily="50" charset="-128"/>
              </a:rPr>
              <a:t>全国２位</a:t>
            </a:r>
            <a:r>
              <a:rPr lang="ja-JP" altLang="en-US" sz="2000" dirty="0">
                <a:latin typeface="Arial" charset="0"/>
              </a:rPr>
              <a:t>　</a:t>
            </a:r>
            <a:r>
              <a:rPr lang="ja-JP" altLang="en-US" sz="1400" dirty="0">
                <a:latin typeface="Arial" charset="0"/>
              </a:rPr>
              <a:t>　ヒノキ人工林蓄積量　</a:t>
            </a:r>
            <a:r>
              <a:rPr lang="en-US" altLang="ja-JP" sz="1400" dirty="0">
                <a:latin typeface="Arial" charset="0"/>
              </a:rPr>
              <a:t>5,026</a:t>
            </a:r>
            <a:r>
              <a:rPr lang="ja-JP" altLang="en-US" sz="1400" dirty="0">
                <a:latin typeface="Arial" charset="0"/>
              </a:rPr>
              <a:t>万立方ｍ</a:t>
            </a:r>
          </a:p>
        </p:txBody>
      </p:sp>
      <p:sp>
        <p:nvSpPr>
          <p:cNvPr id="18443" name="Picture 21" descr="銚子の滝 | 岐阜の素材集、フリー(無料)素材写真"/>
          <p:cNvSpPr>
            <a:spLocks noChangeAspect="1" noChangeArrowheads="1"/>
          </p:cNvSpPr>
          <p:nvPr/>
        </p:nvSpPr>
        <p:spPr bwMode="auto">
          <a:xfrm>
            <a:off x="7812088" y="4797425"/>
            <a:ext cx="1023937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charset="0"/>
            </a:endParaRPr>
          </a:p>
        </p:txBody>
      </p:sp>
      <p:sp>
        <p:nvSpPr>
          <p:cNvPr id="18444" name="テキスト ボックス 6"/>
          <p:cNvSpPr txBox="1">
            <a:spLocks noChangeArrowheads="1"/>
          </p:cNvSpPr>
          <p:nvPr/>
        </p:nvSpPr>
        <p:spPr bwMode="auto">
          <a:xfrm>
            <a:off x="357188" y="6354763"/>
            <a:ext cx="5654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>
                <a:latin typeface="Arial" charset="0"/>
              </a:rPr>
              <a:t>・自然公園面積　１９５，０９３ｈａ　広い方から全国５位（環境省）</a:t>
            </a:r>
            <a:endParaRPr lang="ja-JP" altLang="en-US" sz="1800">
              <a:latin typeface="Arial" charset="0"/>
            </a:endParaRPr>
          </a:p>
        </p:txBody>
      </p:sp>
      <p:sp>
        <p:nvSpPr>
          <p:cNvPr id="18445" name="テキスト ボックス 7"/>
          <p:cNvSpPr txBox="1">
            <a:spLocks noChangeArrowheads="1"/>
          </p:cNvSpPr>
          <p:nvPr/>
        </p:nvSpPr>
        <p:spPr bwMode="auto">
          <a:xfrm>
            <a:off x="214313" y="5853113"/>
            <a:ext cx="2773362" cy="46672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b="1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★風光明媚なところ</a:t>
            </a:r>
          </a:p>
        </p:txBody>
      </p:sp>
      <p:sp>
        <p:nvSpPr>
          <p:cNvPr id="35" name="角丸四角形吹き出し 34"/>
          <p:cNvSpPr>
            <a:spLocks noChangeArrowheads="1"/>
          </p:cNvSpPr>
          <p:nvPr/>
        </p:nvSpPr>
        <p:spPr bwMode="auto">
          <a:xfrm>
            <a:off x="5275263" y="6008688"/>
            <a:ext cx="3311525" cy="661987"/>
          </a:xfrm>
          <a:prstGeom prst="wedgeRoundRectCallout">
            <a:avLst>
              <a:gd name="adj1" fmla="val -80604"/>
              <a:gd name="adj2" fmla="val -10489"/>
              <a:gd name="adj3" fmla="val 16667"/>
            </a:avLst>
          </a:prstGeom>
          <a:solidFill>
            <a:schemeClr val="bg1"/>
          </a:solidFill>
          <a:ln w="25400" algn="ctr">
            <a:solidFill>
              <a:srgbClr val="F79646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ja-JP" altLang="en-US" sz="1200" dirty="0">
                <a:solidFill>
                  <a:schemeClr val="dk1"/>
                </a:solidFill>
                <a:latin typeface="+mn-lt"/>
                <a:ea typeface="+mn-ea"/>
              </a:rPr>
              <a:t> 北アルプス、穂高連峰に代表される中部山岳 </a:t>
            </a:r>
            <a:endParaRPr lang="en-US" altLang="ja-JP" sz="1200" dirty="0">
              <a:solidFill>
                <a:schemeClr val="dk1"/>
              </a:solidFill>
              <a:latin typeface="+mn-lt"/>
              <a:ea typeface="+mn-ea"/>
            </a:endParaRPr>
          </a:p>
          <a:p>
            <a:pPr>
              <a:defRPr/>
            </a:pPr>
            <a:r>
              <a:rPr lang="ja-JP" altLang="en-US" sz="1200" dirty="0">
                <a:solidFill>
                  <a:schemeClr val="dk1"/>
                </a:solidFill>
                <a:latin typeface="+mn-lt"/>
                <a:ea typeface="+mn-ea"/>
              </a:rPr>
              <a:t> 自然公園、白山は日本三名山のひとつ。</a:t>
            </a:r>
          </a:p>
          <a:p>
            <a:pPr>
              <a:defRPr/>
            </a:pPr>
            <a:r>
              <a:rPr lang="ja-JP" altLang="en-US" sz="1200" dirty="0">
                <a:solidFill>
                  <a:schemeClr val="dk1"/>
                </a:solidFill>
                <a:latin typeface="+mn-lt"/>
                <a:ea typeface="+mn-ea"/>
              </a:rPr>
              <a:t> 峡谷美が美しい飛騨</a:t>
            </a:r>
            <a:r>
              <a:rPr lang="ja-JP" altLang="en-US" sz="1200" dirty="0" smtClean="0">
                <a:solidFill>
                  <a:schemeClr val="dk1"/>
                </a:solidFill>
                <a:latin typeface="+mn-lt"/>
                <a:ea typeface="+mn-ea"/>
              </a:rPr>
              <a:t>木曽川国定公園</a:t>
            </a:r>
            <a:r>
              <a:rPr lang="ja-JP" altLang="en-US" sz="1200" dirty="0">
                <a:solidFill>
                  <a:schemeClr val="dk1"/>
                </a:solidFill>
                <a:latin typeface="+mn-lt"/>
                <a:ea typeface="+mn-ea"/>
              </a:rPr>
              <a:t>　など</a:t>
            </a:r>
          </a:p>
        </p:txBody>
      </p:sp>
      <p:sp>
        <p:nvSpPr>
          <p:cNvPr id="19" name="メモ 18"/>
          <p:cNvSpPr/>
          <p:nvPr/>
        </p:nvSpPr>
        <p:spPr>
          <a:xfrm>
            <a:off x="4211638" y="765175"/>
            <a:ext cx="4752975" cy="576263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600" u="sng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住んでいる地域が住みよいと感じる点</a:t>
            </a:r>
            <a:endParaRPr lang="en-US" altLang="ja-JP" sz="1600" u="sng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sz="1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第</a:t>
            </a:r>
            <a:r>
              <a:rPr lang="en-US" altLang="ja-JP" sz="1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1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位「自然が豊か」　　県政世論調査（</a:t>
            </a:r>
            <a:r>
              <a:rPr lang="en-US" altLang="ja-JP" sz="16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H28.</a:t>
            </a:r>
            <a:r>
              <a:rPr lang="ja-JP" altLang="en-US" sz="16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７</a:t>
            </a:r>
            <a:r>
              <a:rPr lang="en-US" altLang="ja-JP" sz="16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endParaRPr lang="ja-JP" altLang="en-US" sz="16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184525" y="3914775"/>
            <a:ext cx="3619723" cy="83026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長良川は全国で唯一河川水浴場に選定</a:t>
            </a:r>
          </a:p>
          <a:p>
            <a:pPr>
              <a:defRPr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環境庁　「日本の水浴場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55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(H10)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</a:t>
            </a:r>
          </a:p>
          <a:p>
            <a:pPr>
              <a:defRPr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「日本の水浴場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88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(H13)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</a:t>
            </a:r>
          </a:p>
        </p:txBody>
      </p:sp>
      <p:pic>
        <p:nvPicPr>
          <p:cNvPr id="18449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013" y="1760538"/>
            <a:ext cx="1268412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50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975" y="3071813"/>
            <a:ext cx="8064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スライド番号プレースホルダー 1"/>
          <p:cNvSpPr>
            <a:spLocks noGrp="1"/>
          </p:cNvSpPr>
          <p:nvPr>
            <p:ph type="sldNum" sz="quarter" idx="12"/>
          </p:nvPr>
        </p:nvSpPr>
        <p:spPr bwMode="auto">
          <a:xfrm>
            <a:off x="8820150" y="6642100"/>
            <a:ext cx="354013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fld id="{EAA2874C-8314-4646-A11F-A6BA6C80C6E7}" type="slidenum">
              <a:rPr lang="ja-JP" altLang="en-US" sz="1000" smtClean="0">
                <a:solidFill>
                  <a:schemeClr val="bg1">
                    <a:lumMod val="50000"/>
                  </a:schemeClr>
                </a:solidFill>
              </a:rPr>
              <a:pPr eaLnBrk="1" hangingPunct="1">
                <a:defRPr/>
              </a:pPr>
              <a:t>6</a:t>
            </a:fld>
            <a:endParaRPr lang="ja-JP" altLang="en-US" sz="1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806" y="4005263"/>
            <a:ext cx="2005807" cy="7591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48172"/>
            <a:ext cx="9132887" cy="563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3" name="角丸四角形 1"/>
          <p:cNvSpPr>
            <a:spLocks noChangeArrowheads="1"/>
          </p:cNvSpPr>
          <p:nvPr/>
        </p:nvSpPr>
        <p:spPr bwMode="auto">
          <a:xfrm>
            <a:off x="179388" y="65088"/>
            <a:ext cx="8816975" cy="10541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 b="1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岐阜県の人口は全国で１７番目と多い方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 b="1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Ｈ２７国勢調査では約２０３万人</a:t>
            </a: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5076825" y="2133600"/>
            <a:ext cx="3313113" cy="1079500"/>
          </a:xfrm>
          <a:prstGeom prst="roundRect">
            <a:avLst>
              <a:gd name="adj" fmla="val 8819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>
              <a:lnSpc>
                <a:spcPts val="2000"/>
              </a:lnSpc>
              <a:defRPr/>
            </a:pPr>
            <a:r>
              <a:rPr lang="ja-JP" altLang="en-US" sz="1400" b="1" dirty="0">
                <a:solidFill>
                  <a:srgbClr val="3333CC"/>
                </a:solidFill>
                <a:latin typeface="ＭＳ Ｐゴシック" pitchFamily="50" charset="-128"/>
              </a:rPr>
              <a:t>日本の人口は</a:t>
            </a:r>
            <a:r>
              <a:rPr lang="en-US" altLang="ja-JP" sz="1400" b="1" dirty="0">
                <a:solidFill>
                  <a:srgbClr val="3333CC"/>
                </a:solidFill>
                <a:latin typeface="ＭＳ Ｐゴシック" pitchFamily="50" charset="-128"/>
              </a:rPr>
              <a:t>1</a:t>
            </a:r>
            <a:r>
              <a:rPr lang="ja-JP" altLang="en-US" sz="1400" b="1" dirty="0">
                <a:solidFill>
                  <a:srgbClr val="3333CC"/>
                </a:solidFill>
                <a:latin typeface="ＭＳ Ｐゴシック" pitchFamily="50" charset="-128"/>
              </a:rPr>
              <a:t>億</a:t>
            </a:r>
            <a:r>
              <a:rPr lang="en-US" altLang="ja-JP" sz="1400" b="1" dirty="0" smtClean="0">
                <a:solidFill>
                  <a:srgbClr val="3333CC"/>
                </a:solidFill>
                <a:latin typeface="ＭＳ Ｐゴシック" pitchFamily="50" charset="-128"/>
              </a:rPr>
              <a:t>2709</a:t>
            </a:r>
            <a:r>
              <a:rPr lang="ja-JP" altLang="en-US" sz="1400" b="1" dirty="0" smtClean="0">
                <a:solidFill>
                  <a:srgbClr val="3333CC"/>
                </a:solidFill>
                <a:latin typeface="ＭＳ Ｐゴシック" pitchFamily="50" charset="-128"/>
              </a:rPr>
              <a:t>万人</a:t>
            </a:r>
            <a:r>
              <a:rPr lang="ja-JP" altLang="en-US" sz="1400" b="1" dirty="0">
                <a:solidFill>
                  <a:srgbClr val="3333CC"/>
                </a:solidFill>
                <a:latin typeface="ＭＳ Ｐゴシック" pitchFamily="50" charset="-128"/>
              </a:rPr>
              <a:t>で、東京都（</a:t>
            </a:r>
            <a:r>
              <a:rPr lang="en-US" altLang="ja-JP" sz="1400" b="1" dirty="0" smtClean="0">
                <a:solidFill>
                  <a:srgbClr val="3333CC"/>
                </a:solidFill>
                <a:latin typeface="ＭＳ Ｐゴシック" pitchFamily="50" charset="-128"/>
              </a:rPr>
              <a:t>1352</a:t>
            </a:r>
            <a:r>
              <a:rPr lang="ja-JP" altLang="en-US" sz="1400" b="1" dirty="0" smtClean="0">
                <a:solidFill>
                  <a:srgbClr val="3333CC"/>
                </a:solidFill>
                <a:latin typeface="ＭＳ Ｐゴシック" pitchFamily="50" charset="-128"/>
              </a:rPr>
              <a:t>万人</a:t>
            </a:r>
            <a:r>
              <a:rPr lang="ja-JP" altLang="en-US" sz="1400" b="1" dirty="0">
                <a:solidFill>
                  <a:srgbClr val="3333CC"/>
                </a:solidFill>
                <a:latin typeface="ＭＳ Ｐゴシック" pitchFamily="50" charset="-128"/>
              </a:rPr>
              <a:t>）が最も多く、全体の約</a:t>
            </a:r>
            <a:r>
              <a:rPr lang="en-US" altLang="ja-JP" sz="1400" b="1" dirty="0">
                <a:solidFill>
                  <a:srgbClr val="3333CC"/>
                </a:solidFill>
                <a:latin typeface="ＭＳ Ｐゴシック" pitchFamily="50" charset="-128"/>
              </a:rPr>
              <a:t>1</a:t>
            </a:r>
            <a:r>
              <a:rPr lang="ja-JP" altLang="en-US" sz="1400" b="1" dirty="0">
                <a:solidFill>
                  <a:srgbClr val="3333CC"/>
                </a:solidFill>
                <a:latin typeface="ＭＳ Ｐゴシック" pitchFamily="50" charset="-128"/>
              </a:rPr>
              <a:t>割を占めている。（岐阜県は全体の約</a:t>
            </a:r>
            <a:r>
              <a:rPr lang="en-US" altLang="ja-JP" sz="1400" b="1" dirty="0">
                <a:solidFill>
                  <a:srgbClr val="3333CC"/>
                </a:solidFill>
                <a:latin typeface="ＭＳ Ｐゴシック" pitchFamily="50" charset="-128"/>
              </a:rPr>
              <a:t>1.6</a:t>
            </a:r>
            <a:r>
              <a:rPr lang="ja-JP" altLang="en-US" sz="1400" b="1" dirty="0">
                <a:solidFill>
                  <a:srgbClr val="3333CC"/>
                </a:solidFill>
                <a:latin typeface="ＭＳ Ｐゴシック" pitchFamily="50" charset="-128"/>
              </a:rPr>
              <a:t>％）</a:t>
            </a:r>
          </a:p>
        </p:txBody>
      </p:sp>
      <p:sp>
        <p:nvSpPr>
          <p:cNvPr id="11" name="下矢印 10"/>
          <p:cNvSpPr/>
          <p:nvPr/>
        </p:nvSpPr>
        <p:spPr>
          <a:xfrm>
            <a:off x="3303361" y="3702278"/>
            <a:ext cx="142875" cy="1214437"/>
          </a:xfrm>
          <a:prstGeom prst="downArrow">
            <a:avLst>
              <a:gd name="adj1" fmla="val 50000"/>
              <a:gd name="adj2" fmla="val 11277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" name="スライド番号プレースホルダー 1"/>
          <p:cNvSpPr>
            <a:spLocks noGrp="1"/>
          </p:cNvSpPr>
          <p:nvPr>
            <p:ph type="sldNum" sz="quarter" idx="12"/>
          </p:nvPr>
        </p:nvSpPr>
        <p:spPr bwMode="auto">
          <a:xfrm>
            <a:off x="8820150" y="6642100"/>
            <a:ext cx="354013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fld id="{EAA2874C-8314-4646-A11F-A6BA6C80C6E7}" type="slidenum">
              <a:rPr lang="ja-JP" altLang="en-US" sz="1000" smtClean="0">
                <a:solidFill>
                  <a:schemeClr val="bg1">
                    <a:lumMod val="50000"/>
                  </a:schemeClr>
                </a:solidFill>
              </a:rPr>
              <a:pPr eaLnBrk="1" hangingPunct="1">
                <a:defRPr/>
              </a:pPr>
              <a:t>7</a:t>
            </a:fld>
            <a:endParaRPr lang="ja-JP" altLang="en-US" sz="1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9190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角丸四角形 14"/>
          <p:cNvSpPr/>
          <p:nvPr/>
        </p:nvSpPr>
        <p:spPr>
          <a:xfrm>
            <a:off x="144463" y="260350"/>
            <a:ext cx="8891587" cy="100806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H27</a:t>
            </a:r>
            <a:r>
              <a:rPr lang="ja-JP" altLang="en-US" sz="24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国勢調査による県人口は、</a:t>
            </a:r>
            <a:r>
              <a:rPr lang="en-US" altLang="ja-JP" sz="2400" b="1" u="sng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203</a:t>
            </a:r>
            <a:r>
              <a:rPr lang="ja-JP" altLang="en-US" sz="2400" b="1" u="sng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</a:t>
            </a:r>
            <a:r>
              <a:rPr lang="en-US" altLang="ja-JP" sz="2400" b="1" u="sng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1903</a:t>
            </a:r>
            <a:r>
              <a:rPr lang="ja-JP" altLang="en-US" sz="2400" b="1" u="sng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</a:t>
            </a:r>
            <a:r>
              <a:rPr lang="ja-JP" altLang="en-US" sz="24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。（全国</a:t>
            </a:r>
            <a:r>
              <a:rPr lang="en-US" altLang="ja-JP" sz="24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17</a:t>
            </a:r>
            <a:r>
              <a:rPr lang="ja-JP" altLang="en-US" sz="24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位）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前回</a:t>
            </a:r>
            <a:r>
              <a:rPr lang="ja-JP" altLang="en-US" sz="24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調査</a:t>
            </a:r>
            <a:r>
              <a:rPr lang="en-US" altLang="ja-JP" sz="24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(H22)</a:t>
            </a:r>
            <a:r>
              <a:rPr lang="ja-JP" altLang="en-US" sz="24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以降の５年間で約</a:t>
            </a:r>
            <a:r>
              <a:rPr lang="en-US" altLang="ja-JP" sz="24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</a:t>
            </a:r>
            <a:r>
              <a:rPr lang="ja-JP" altLang="en-US" sz="24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</a:t>
            </a:r>
            <a:r>
              <a:rPr lang="en-US" altLang="ja-JP" sz="24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</a:t>
            </a:r>
            <a:r>
              <a:rPr lang="ja-JP" altLang="en-US" sz="24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千人</a:t>
            </a:r>
            <a:r>
              <a:rPr lang="ja-JP" altLang="en-US" sz="24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減少。</a:t>
            </a:r>
          </a:p>
        </p:txBody>
      </p:sp>
      <p:sp>
        <p:nvSpPr>
          <p:cNvPr id="9" name="角丸四角形 8"/>
          <p:cNvSpPr/>
          <p:nvPr/>
        </p:nvSpPr>
        <p:spPr>
          <a:xfrm>
            <a:off x="107950" y="44450"/>
            <a:ext cx="1584325" cy="3333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schemeClr val="tx1"/>
                </a:solidFill>
              </a:rPr>
              <a:t>人口の動向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435600" y="6604000"/>
            <a:ext cx="136842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altLang="ja-JP" sz="1050" dirty="0">
                <a:latin typeface="ＭＳ Ｐゴシック" panose="020B0600070205080204" pitchFamily="50" charset="-128"/>
                <a:ea typeface="ＭＳ Ｐゴシック" pitchFamily="50" charset="-128"/>
              </a:rPr>
              <a:t>※</a:t>
            </a:r>
            <a:r>
              <a:rPr lang="ja-JP" altLang="en-US" sz="1050" dirty="0">
                <a:latin typeface="ＭＳ Ｐゴシック" panose="020B0600070205080204" pitchFamily="50" charset="-128"/>
                <a:ea typeface="ＭＳ Ｐゴシック" pitchFamily="50" charset="-128"/>
              </a:rPr>
              <a:t>各年</a:t>
            </a:r>
            <a:r>
              <a:rPr lang="en-US" altLang="ja-JP" sz="1050" dirty="0">
                <a:latin typeface="ＭＳ Ｐゴシック" panose="020B0600070205080204" pitchFamily="50" charset="-128"/>
                <a:ea typeface="ＭＳ Ｐゴシック" pitchFamily="50" charset="-128"/>
              </a:rPr>
              <a:t>10</a:t>
            </a:r>
            <a:r>
              <a:rPr lang="ja-JP" altLang="en-US" sz="1050" dirty="0">
                <a:latin typeface="ＭＳ Ｐゴシック" panose="020B0600070205080204" pitchFamily="50" charset="-128"/>
                <a:ea typeface="ＭＳ Ｐゴシック" pitchFamily="50" charset="-128"/>
              </a:rPr>
              <a:t>月</a:t>
            </a:r>
            <a:r>
              <a:rPr lang="en-US" altLang="ja-JP" sz="1050" dirty="0">
                <a:latin typeface="ＭＳ Ｐゴシック" panose="020B0600070205080204" pitchFamily="50" charset="-128"/>
                <a:ea typeface="ＭＳ Ｐゴシック" pitchFamily="50" charset="-128"/>
              </a:rPr>
              <a:t>1</a:t>
            </a:r>
            <a:r>
              <a:rPr lang="ja-JP" altLang="en-US" sz="1050" dirty="0">
                <a:latin typeface="ＭＳ Ｐゴシック" panose="020B0600070205080204" pitchFamily="50" charset="-128"/>
                <a:ea typeface="ＭＳ Ｐゴシック" pitchFamily="50" charset="-128"/>
              </a:rPr>
              <a:t>日現在</a:t>
            </a:r>
          </a:p>
        </p:txBody>
      </p:sp>
      <p:sp>
        <p:nvSpPr>
          <p:cNvPr id="8" name="スライド番号プレースホルダー 1"/>
          <p:cNvSpPr>
            <a:spLocks noGrp="1"/>
          </p:cNvSpPr>
          <p:nvPr>
            <p:ph type="sldNum" sz="quarter" idx="12"/>
          </p:nvPr>
        </p:nvSpPr>
        <p:spPr bwMode="auto">
          <a:xfrm>
            <a:off x="8820150" y="6642100"/>
            <a:ext cx="354013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fld id="{EAA2874C-8314-4646-A11F-A6BA6C80C6E7}" type="slidenum">
              <a:rPr lang="ja-JP" altLang="en-US" sz="1000" smtClean="0">
                <a:solidFill>
                  <a:schemeClr val="bg1">
                    <a:lumMod val="50000"/>
                  </a:schemeClr>
                </a:solidFill>
              </a:rPr>
              <a:pPr eaLnBrk="1" hangingPunct="1">
                <a:defRPr/>
              </a:pPr>
              <a:t>8</a:t>
            </a:fld>
            <a:endParaRPr lang="ja-JP" altLang="en-US" sz="1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78" y="1411387"/>
            <a:ext cx="8304821" cy="544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027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角丸四角形 3"/>
          <p:cNvSpPr>
            <a:spLocks noChangeArrowheads="1"/>
          </p:cNvSpPr>
          <p:nvPr/>
        </p:nvSpPr>
        <p:spPr bwMode="auto">
          <a:xfrm>
            <a:off x="179512" y="114300"/>
            <a:ext cx="8784975" cy="5778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岐阜県は製造業（モノづくり）が盛んであり、強みです</a:t>
            </a:r>
          </a:p>
        </p:txBody>
      </p:sp>
      <p:sp>
        <p:nvSpPr>
          <p:cNvPr id="25611" name="テキスト ボックス 13"/>
          <p:cNvSpPr txBox="1">
            <a:spLocks noChangeArrowheads="1"/>
          </p:cNvSpPr>
          <p:nvPr/>
        </p:nvSpPr>
        <p:spPr bwMode="auto">
          <a:xfrm>
            <a:off x="4816739" y="6592912"/>
            <a:ext cx="4032447" cy="20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ja-JP" altLang="en-US" sz="1000" dirty="0">
                <a:solidFill>
                  <a:srgbClr val="000000"/>
                </a:solidFill>
                <a:latin typeface="ＭＳ Ｐゴシック" charset="-128"/>
              </a:rPr>
              <a:t>出典：総務省「平成</a:t>
            </a:r>
            <a:r>
              <a:rPr lang="en-US" altLang="ja-JP" sz="1000" dirty="0">
                <a:solidFill>
                  <a:srgbClr val="000000"/>
                </a:solidFill>
                <a:latin typeface="ＭＳ Ｐゴシック" charset="-128"/>
              </a:rPr>
              <a:t>26</a:t>
            </a:r>
            <a:r>
              <a:rPr lang="ja-JP" altLang="en-US" sz="1000" dirty="0">
                <a:solidFill>
                  <a:srgbClr val="000000"/>
                </a:solidFill>
                <a:latin typeface="ＭＳ Ｐゴシック" charset="-128"/>
              </a:rPr>
              <a:t>年経済センサス</a:t>
            </a:r>
            <a:r>
              <a:rPr lang="en-US" altLang="ja-JP" sz="1000" dirty="0">
                <a:solidFill>
                  <a:srgbClr val="000000"/>
                </a:solidFill>
                <a:latin typeface="ＭＳ Ｐゴシック" charset="-128"/>
              </a:rPr>
              <a:t>-</a:t>
            </a:r>
            <a:r>
              <a:rPr lang="ja-JP" altLang="en-US" sz="1000" dirty="0">
                <a:solidFill>
                  <a:srgbClr val="000000"/>
                </a:solidFill>
                <a:latin typeface="ＭＳ Ｐゴシック" charset="-128"/>
              </a:rPr>
              <a:t>基礎調査</a:t>
            </a:r>
            <a:r>
              <a:rPr lang="ja-JP" altLang="en-US" sz="1000" dirty="0" smtClean="0">
                <a:solidFill>
                  <a:srgbClr val="000000"/>
                </a:solidFill>
                <a:latin typeface="ＭＳ Ｐゴシック" charset="-128"/>
              </a:rPr>
              <a:t>」    注）</a:t>
            </a:r>
            <a:r>
              <a:rPr lang="ja-JP" altLang="en-US" sz="1000" dirty="0">
                <a:solidFill>
                  <a:srgbClr val="000000"/>
                </a:solidFill>
                <a:latin typeface="ＭＳ Ｐゴシック" charset="-128"/>
              </a:rPr>
              <a:t>民営のみ。</a:t>
            </a:r>
          </a:p>
        </p:txBody>
      </p:sp>
      <p:sp>
        <p:nvSpPr>
          <p:cNvPr id="7" name="スライド番号プレースホルダー 1"/>
          <p:cNvSpPr>
            <a:spLocks noGrp="1"/>
          </p:cNvSpPr>
          <p:nvPr>
            <p:ph type="sldNum" sz="quarter" idx="12"/>
          </p:nvPr>
        </p:nvSpPr>
        <p:spPr bwMode="auto">
          <a:xfrm>
            <a:off x="8820150" y="6642100"/>
            <a:ext cx="354013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fld id="{EAA2874C-8314-4646-A11F-A6BA6C80C6E7}" type="slidenum">
              <a:rPr lang="ja-JP" altLang="en-US" sz="1000" smtClean="0">
                <a:solidFill>
                  <a:schemeClr val="bg1">
                    <a:lumMod val="50000"/>
                  </a:schemeClr>
                </a:solidFill>
              </a:rPr>
              <a:pPr eaLnBrk="1" hangingPunct="1">
                <a:defRPr/>
              </a:pPr>
              <a:t>9</a:t>
            </a:fld>
            <a:endParaRPr lang="ja-JP" altLang="en-US" sz="1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04" y="779256"/>
            <a:ext cx="8927296" cy="5813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40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​​テーマ">
  <a:themeElements>
    <a:clrScheme name="ユーザー定義 2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FFFF00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8315</TotalTime>
  <Words>1778</Words>
  <Application>Microsoft Office PowerPoint</Application>
  <PresentationFormat>画面に合わせる (4:3)</PresentationFormat>
  <Paragraphs>431</Paragraphs>
  <Slides>51</Slides>
  <Notes>17</Notes>
  <HiddenSlides>0</HiddenSlides>
  <MMClips>0</MMClips>
  <ScaleCrop>false</ScaleCrop>
  <HeadingPairs>
    <vt:vector size="4" baseType="variant">
      <vt:variant>
        <vt:lpstr>テーマ</vt:lpstr>
      </vt:variant>
      <vt:variant>
        <vt:i4>5</vt:i4>
      </vt:variant>
      <vt:variant>
        <vt:lpstr>スライド タイトル</vt:lpstr>
      </vt:variant>
      <vt:variant>
        <vt:i4>51</vt:i4>
      </vt:variant>
    </vt:vector>
  </HeadingPairs>
  <TitlesOfParts>
    <vt:vector size="56" baseType="lpstr">
      <vt:lpstr>Office テーマ</vt:lpstr>
      <vt:lpstr>1_Office テーマ</vt:lpstr>
      <vt:lpstr>Office ​​テーマ</vt:lpstr>
      <vt:lpstr>6_Office ​​テーマ</vt:lpstr>
      <vt:lpstr>1_Office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こんな悩みありませんか</vt:lpstr>
      <vt:lpstr>データから生活リズムを見つめ直す</vt:lpstr>
      <vt:lpstr>PowerPoint プレゼンテーション</vt:lpstr>
      <vt:lpstr>  学級の姿をみてみよう</vt:lpstr>
      <vt:lpstr>PowerPoint プレゼンテーション</vt:lpstr>
      <vt:lpstr>およその平均を求めよう</vt:lpstr>
      <vt:lpstr>県や全国のデータと比べよう</vt:lpstr>
      <vt:lpstr>  学級と全国を比べてみよう</vt:lpstr>
      <vt:lpstr>　全国の就寝時刻(10～14歳)</vt:lpstr>
      <vt:lpstr>　全国の起床時刻(10～14歳)</vt:lpstr>
      <vt:lpstr>　全国の睡眠時間(10～14歳)</vt:lpstr>
      <vt:lpstr>岐阜県の睡眠時間(10～14歳)</vt:lpstr>
      <vt:lpstr>全国（10～14歳）の分布</vt:lpstr>
      <vt:lpstr>  相対度数で分析してみよう</vt:lpstr>
      <vt:lpstr>参考資料  データから生活を 見つめ直そう!</vt:lpstr>
      <vt:lpstr>１０代前半では女性の睡眠時間が短い</vt:lpstr>
      <vt:lpstr>  １０代後半の方が睡眠時間が短い</vt:lpstr>
      <vt:lpstr> ４５歳～４９歳の睡眠時間が最も短い</vt:lpstr>
      <vt:lpstr>睡眠時間は東北地方で長く首都圏で短い</vt:lpstr>
      <vt:lpstr>PowerPoint プレゼンテーション</vt:lpstr>
      <vt:lpstr>    東日本の方が起床時刻が早い</vt:lpstr>
      <vt:lpstr>   20～24歳の就寝時刻が最も遅い</vt:lpstr>
      <vt:lpstr>     都市圏で就寝時刻が遅い</vt:lpstr>
      <vt:lpstr>自由時間はどう過ごしてる？</vt:lpstr>
      <vt:lpstr>　３つの自由時間を調べよう</vt:lpstr>
      <vt:lpstr>「テレビ・ラジオ・新聞・雑誌」</vt:lpstr>
      <vt:lpstr>「休養・くつろぎ」</vt:lpstr>
      <vt:lpstr>　「趣味・娯楽」</vt:lpstr>
      <vt:lpstr>PowerPoint プレゼンテーション</vt:lpstr>
      <vt:lpstr>PowerPoint プレゼンテーション</vt:lpstr>
      <vt:lpstr>全国(10～14歳)の分布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　　統計は役に立つ！</vt:lpstr>
      <vt:lpstr>まとめの例</vt:lpstr>
    </vt:vector>
  </TitlesOfParts>
  <Company>岐阜県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実はスゴイ！岐阜県の秘密 ～私たちの岐阜県の誇り～</dc:title>
  <dc:creator>岐阜県</dc:creator>
  <cp:lastModifiedBy>Gifu</cp:lastModifiedBy>
  <cp:revision>875</cp:revision>
  <cp:lastPrinted>2017-06-15T05:28:20Z</cp:lastPrinted>
  <dcterms:created xsi:type="dcterms:W3CDTF">2009-10-20T02:27:21Z</dcterms:created>
  <dcterms:modified xsi:type="dcterms:W3CDTF">2017-06-19T06:33:08Z</dcterms:modified>
</cp:coreProperties>
</file>